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B1CDC8"/>
    <a:srgbClr val="00FF99"/>
    <a:srgbClr val="C6F13B"/>
    <a:srgbClr val="FFFF66"/>
    <a:srgbClr val="009900"/>
    <a:srgbClr val="0000FF"/>
    <a:srgbClr val="003300"/>
    <a:srgbClr val="F5AF5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94624" autoAdjust="0"/>
  </p:normalViewPr>
  <p:slideViewPr>
    <p:cSldViewPr>
      <p:cViewPr>
        <p:scale>
          <a:sx n="49" d="100"/>
          <a:sy n="49" d="100"/>
        </p:scale>
        <p:origin x="-198" y="-7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06CF6-7907-43ED-9801-8E3890AFAB0E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618C-4472-40CD-9A83-89A01EF01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3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2F4F-7CEC-4031-8CD4-740C56FF565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F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2F4F-7CEC-4031-8CD4-740C56FF565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C673-B8F1-4711-80B2-F56D616BA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50"/>
            <a:ext cx="9143999" cy="165557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Autofit/>
          </a:bodyPr>
          <a:lstStyle/>
          <a:p>
            <a:pPr algn="ctr"/>
            <a:r>
              <a:rPr lang="id-ID" sz="4800" dirty="0">
                <a:solidFill>
                  <a:schemeClr val="bg1"/>
                </a:solidFill>
                <a:latin typeface="Agency FB" pitchFamily="34" charset="0"/>
              </a:rPr>
              <a:t>Penyajian data dan </a:t>
            </a:r>
            <a:r>
              <a:rPr lang="id-ID" sz="4800" dirty="0" smtClean="0">
                <a:solidFill>
                  <a:schemeClr val="bg1"/>
                </a:solidFill>
                <a:latin typeface="Agency FB" pitchFamily="34" charset="0"/>
              </a:rPr>
              <a:t>distribusi </a:t>
            </a:r>
            <a:r>
              <a:rPr lang="id-ID" sz="4800" dirty="0">
                <a:solidFill>
                  <a:schemeClr val="bg1"/>
                </a:solidFill>
                <a:latin typeface="Agency FB" pitchFamily="34" charset="0"/>
              </a:rPr>
              <a:t>frekuensi</a:t>
            </a:r>
          </a:p>
        </p:txBody>
      </p:sp>
      <p:pic>
        <p:nvPicPr>
          <p:cNvPr id="1026" name="Picture 2" descr="Image result for penyajian data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9" b="2556"/>
          <a:stretch/>
        </p:blipFill>
        <p:spPr bwMode="auto">
          <a:xfrm>
            <a:off x="0" y="1865128"/>
            <a:ext cx="9143999" cy="30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4" t="36436" r="8638" b="26596"/>
          <a:stretch/>
        </p:blipFill>
        <p:spPr bwMode="auto">
          <a:xfrm>
            <a:off x="5715000" y="267617"/>
            <a:ext cx="2857500" cy="215173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9" y="134670"/>
            <a:ext cx="5019040" cy="49099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7529" y="127635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id-ID" dirty="0" smtClean="0">
                <a:latin typeface="Century725 Cn BT" pitchFamily="18" charset="0"/>
              </a:rPr>
              <a:t>Mengurutkan </a:t>
            </a:r>
            <a:r>
              <a:rPr lang="id-ID" dirty="0">
                <a:latin typeface="Century725 Cn BT" pitchFamily="18" charset="0"/>
              </a:rPr>
              <a:t>data dari yang terkecil ke yang terbesar= 10, 12, 12, 17, 21, 23, 45, </a:t>
            </a:r>
            <a:r>
              <a:rPr lang="id-ID" dirty="0" smtClean="0">
                <a:latin typeface="Century725 Cn BT" pitchFamily="18" charset="0"/>
              </a:rPr>
              <a:t>51, 55</a:t>
            </a:r>
            <a:r>
              <a:rPr lang="id-ID" dirty="0">
                <a:latin typeface="Century725 Cn BT" pitchFamily="18" charset="0"/>
              </a:rPr>
              <a:t>, 63, 71, 78 .</a:t>
            </a:r>
          </a:p>
          <a:p>
            <a:pPr marL="342900" indent="-342900">
              <a:buFont typeface="+mj-lt"/>
              <a:buAutoNum type="alphaLcParenR"/>
            </a:pPr>
            <a:r>
              <a:rPr lang="id-ID" dirty="0" smtClean="0">
                <a:latin typeface="Century725 Cn BT" pitchFamily="18" charset="0"/>
              </a:rPr>
              <a:t>Menentukan </a:t>
            </a:r>
            <a:r>
              <a:rPr lang="id-ID" dirty="0">
                <a:latin typeface="Century725 Cn BT" pitchFamily="18" charset="0"/>
              </a:rPr>
              <a:t>jangkauan (range=R) dari data. R= 78-10=68</a:t>
            </a:r>
          </a:p>
          <a:p>
            <a:pPr marL="342900" indent="-342900">
              <a:buFont typeface="+mj-lt"/>
              <a:buAutoNum type="alphaLcParenR"/>
            </a:pPr>
            <a:r>
              <a:rPr lang="id-ID" dirty="0" smtClean="0">
                <a:latin typeface="Century725 Cn BT" pitchFamily="18" charset="0"/>
              </a:rPr>
              <a:t>Menentukan </a:t>
            </a:r>
            <a:r>
              <a:rPr lang="id-ID" dirty="0">
                <a:latin typeface="Century725 Cn BT" pitchFamily="18" charset="0"/>
              </a:rPr>
              <a:t>banyaknya kelas (k)</a:t>
            </a:r>
          </a:p>
          <a:p>
            <a:r>
              <a:rPr lang="id-ID" dirty="0">
                <a:latin typeface="Century725 Cn BT" pitchFamily="18" charset="0"/>
              </a:rPr>
              <a:t> </a:t>
            </a:r>
            <a:r>
              <a:rPr lang="id-ID" dirty="0" smtClean="0">
                <a:latin typeface="Century725 Cn BT" pitchFamily="18" charset="0"/>
              </a:rPr>
              <a:t>   	 k </a:t>
            </a:r>
            <a:r>
              <a:rPr lang="id-ID" dirty="0">
                <a:latin typeface="Century725 Cn BT" pitchFamily="18" charset="0"/>
              </a:rPr>
              <a:t>= 1 + 3,3 log n =1 + 3,3 log 12 = 1 </a:t>
            </a:r>
            <a:r>
              <a:rPr lang="id-ID" dirty="0" smtClean="0">
                <a:latin typeface="Century725 Cn BT" pitchFamily="18" charset="0"/>
              </a:rPr>
              <a:t>	+ 3,3(1,08</a:t>
            </a:r>
            <a:r>
              <a:rPr lang="id-ID" dirty="0">
                <a:latin typeface="Century725 Cn BT" pitchFamily="18" charset="0"/>
              </a:rPr>
              <a:t>) = 1+3,564=4,564=5 </a:t>
            </a:r>
            <a:r>
              <a:rPr lang="id-ID" dirty="0" smtClean="0">
                <a:latin typeface="Century725 Cn BT" pitchFamily="18" charset="0"/>
              </a:rPr>
              <a:t>	(</a:t>
            </a:r>
            <a:r>
              <a:rPr lang="id-ID" dirty="0">
                <a:latin typeface="Century725 Cn BT" pitchFamily="18" charset="0"/>
              </a:rPr>
              <a:t>pembulatan)</a:t>
            </a:r>
          </a:p>
          <a:p>
            <a:pPr marL="342900" indent="-342900">
              <a:buFont typeface="+mj-lt"/>
              <a:buAutoNum type="alphaLcParenR" startAt="4"/>
            </a:pPr>
            <a:r>
              <a:rPr lang="id-ID" dirty="0" smtClean="0">
                <a:latin typeface="Century725 Cn BT" pitchFamily="18" charset="0"/>
              </a:rPr>
              <a:t>Menentukan </a:t>
            </a:r>
            <a:r>
              <a:rPr lang="id-ID" dirty="0">
                <a:latin typeface="Century725 Cn BT" pitchFamily="18" charset="0"/>
              </a:rPr>
              <a:t>panjang interval kelas (</a:t>
            </a:r>
            <a:r>
              <a:rPr lang="id-ID" dirty="0" smtClean="0">
                <a:latin typeface="Century725 Cn BT" pitchFamily="18" charset="0"/>
              </a:rPr>
              <a:t>i) </a:t>
            </a:r>
            <a:r>
              <a:rPr lang="id-ID" dirty="0">
                <a:latin typeface="Century725 Cn BT" pitchFamily="18" charset="0"/>
              </a:rPr>
              <a:t>= R/k = 68/5 = 13,6 = 14</a:t>
            </a:r>
          </a:p>
          <a:p>
            <a:pPr marL="342900" indent="-342900">
              <a:buFont typeface="+mj-lt"/>
              <a:buAutoNum type="alphaLcParenR" startAt="4"/>
            </a:pPr>
            <a:r>
              <a:rPr lang="id-ID" dirty="0" smtClean="0">
                <a:latin typeface="Century725 Cn BT" pitchFamily="18" charset="0"/>
              </a:rPr>
              <a:t>Menentukan </a:t>
            </a:r>
            <a:r>
              <a:rPr lang="id-ID" dirty="0">
                <a:latin typeface="Century725 Cn BT" pitchFamily="18" charset="0"/>
              </a:rPr>
              <a:t>batas bawah kelas pertama= 10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800850" y="2495550"/>
            <a:ext cx="819150" cy="39487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8" t="18366" r="14321" b="10904"/>
          <a:stretch/>
        </p:blipFill>
        <p:spPr bwMode="auto">
          <a:xfrm>
            <a:off x="5314329" y="2952750"/>
            <a:ext cx="3677271" cy="20205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81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9050"/>
            <a:ext cx="2895600" cy="66675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latin typeface="Agency FB" pitchFamily="34" charset="0"/>
              </a:rPr>
              <a:t>MACAM-MACAM TABEL</a:t>
            </a:r>
            <a:endParaRPr lang="id-ID" sz="2400" dirty="0">
              <a:latin typeface="Agency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62150"/>
            <a:ext cx="2895600" cy="31813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i="1" dirty="0"/>
              <a:t>Distribusi Frekuensi </a:t>
            </a:r>
            <a:r>
              <a:rPr lang="id-ID" sz="2800" i="1" dirty="0" smtClean="0"/>
              <a:t>Relatif atau Tabel Persentase (%)</a:t>
            </a:r>
            <a:endParaRPr lang="id-ID" sz="2800" dirty="0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647700"/>
            <a:ext cx="2895600" cy="1695450"/>
          </a:xfrm>
          <a:prstGeom prst="flowChartDocumen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i="1" dirty="0" smtClean="0">
                <a:solidFill>
                  <a:schemeClr val="tx1"/>
                </a:solidFill>
                <a:latin typeface="Futura Bk BT" pitchFamily="34" charset="0"/>
              </a:rPr>
              <a:t>2. Text </a:t>
            </a:r>
            <a:r>
              <a:rPr lang="id-ID" sz="3200" b="1" i="1" dirty="0">
                <a:solidFill>
                  <a:schemeClr val="tx1"/>
                </a:solidFill>
                <a:latin typeface="Futura Bk BT" pitchFamily="34" charset="0"/>
              </a:rPr>
              <a:t>Table </a:t>
            </a:r>
            <a:r>
              <a:rPr lang="id-ID" sz="3200" b="1" dirty="0">
                <a:solidFill>
                  <a:schemeClr val="tx1"/>
                </a:solidFill>
                <a:latin typeface="Futura Bk BT" pitchFamily="34" charset="0"/>
              </a:rPr>
              <a:t>(Tabel Rincian</a:t>
            </a:r>
            <a:r>
              <a:rPr lang="id-ID" sz="3200" b="1" dirty="0" smtClean="0">
                <a:solidFill>
                  <a:schemeClr val="tx1"/>
                </a:solidFill>
                <a:latin typeface="Futura Bk BT" pitchFamily="34" charset="0"/>
              </a:rPr>
              <a:t>)</a:t>
            </a:r>
            <a:endParaRPr lang="id-ID" sz="3200" b="1" dirty="0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124200" y="314325"/>
            <a:ext cx="5715000" cy="809625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latin typeface="Century725 Cn BT" pitchFamily="18" charset="0"/>
              </a:rPr>
              <a:t>Distribusi Frekuensi dapat diubah menjadi distribusi frekuensi relatif.</a:t>
            </a:r>
          </a:p>
        </p:txBody>
      </p:sp>
      <p:sp>
        <p:nvSpPr>
          <p:cNvPr id="16" name="Pentagon 15"/>
          <p:cNvSpPr/>
          <p:nvPr/>
        </p:nvSpPr>
        <p:spPr>
          <a:xfrm>
            <a:off x="3124200" y="1288104"/>
            <a:ext cx="5715000" cy="809625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latin typeface="Century725 Cn BT" pitchFamily="18" charset="0"/>
              </a:rPr>
              <a:t>dilakukan dengan membagi setiap frekuensi kelas dengan n (jumlah </a:t>
            </a:r>
            <a:r>
              <a:rPr lang="id-ID" dirty="0" smtClean="0">
                <a:latin typeface="Century725 Cn BT" pitchFamily="18" charset="0"/>
              </a:rPr>
              <a:t>frekuensi seluruhnya</a:t>
            </a:r>
            <a:r>
              <a:rPr lang="id-ID" dirty="0">
                <a:latin typeface="Century725 Cn BT" pitchFamily="18" charset="0"/>
              </a:rPr>
              <a:t>)</a:t>
            </a:r>
          </a:p>
        </p:txBody>
      </p:sp>
      <p:sp>
        <p:nvSpPr>
          <p:cNvPr id="17" name="Pentagon 16"/>
          <p:cNvSpPr/>
          <p:nvPr/>
        </p:nvSpPr>
        <p:spPr>
          <a:xfrm>
            <a:off x="3124200" y="2306153"/>
            <a:ext cx="5715000" cy="1166190"/>
          </a:xfrm>
          <a:prstGeom prst="homePlate">
            <a:avLst>
              <a:gd name="adj" fmla="val 36654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latin typeface="Century725 Cn BT" pitchFamily="18" charset="0"/>
              </a:rPr>
              <a:t>Menurut Somantri (2006:111) tabel distribusi frekuensi relatif merupakan </a:t>
            </a:r>
            <a:r>
              <a:rPr lang="id-ID" dirty="0" smtClean="0">
                <a:latin typeface="Century725 Cn BT" pitchFamily="18" charset="0"/>
              </a:rPr>
              <a:t>tabel distribusi </a:t>
            </a:r>
            <a:r>
              <a:rPr lang="id-ID" dirty="0">
                <a:latin typeface="Century725 Cn BT" pitchFamily="18" charset="0"/>
              </a:rPr>
              <a:t>frekuensi yang dinyatakan dalam bentuk persen.</a:t>
            </a:r>
          </a:p>
        </p:txBody>
      </p:sp>
      <p:sp>
        <p:nvSpPr>
          <p:cNvPr id="18" name="Pentagon 17"/>
          <p:cNvSpPr/>
          <p:nvPr/>
        </p:nvSpPr>
        <p:spPr>
          <a:xfrm>
            <a:off x="3124200" y="3691560"/>
            <a:ext cx="5715000" cy="1166190"/>
          </a:xfrm>
          <a:prstGeom prst="homePlate">
            <a:avLst>
              <a:gd name="adj" fmla="val 3665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latin typeface="Century725 Cn BT" pitchFamily="18" charset="0"/>
              </a:rPr>
              <a:t>Dikatakan “frekuensi relatif” sebab frekuensi </a:t>
            </a:r>
            <a:r>
              <a:rPr lang="id-ID" dirty="0" smtClean="0">
                <a:latin typeface="Century725 Cn BT" pitchFamily="18" charset="0"/>
              </a:rPr>
              <a:t>yang disajikan </a:t>
            </a:r>
            <a:r>
              <a:rPr lang="id-ID" dirty="0">
                <a:latin typeface="Century725 Cn BT" pitchFamily="18" charset="0"/>
              </a:rPr>
              <a:t>di sini bukanlah frekuensi yang </a:t>
            </a:r>
            <a:r>
              <a:rPr lang="id-ID" dirty="0" smtClean="0">
                <a:latin typeface="Century725 Cn BT" pitchFamily="18" charset="0"/>
              </a:rPr>
              <a:t>sebenarnya, melainkan frekuensi </a:t>
            </a:r>
            <a:r>
              <a:rPr lang="id-ID" dirty="0">
                <a:latin typeface="Century725 Cn BT" pitchFamily="18" charset="0"/>
              </a:rPr>
              <a:t>yang </a:t>
            </a:r>
            <a:r>
              <a:rPr lang="id-ID" dirty="0" smtClean="0">
                <a:latin typeface="Century725 Cn BT" pitchFamily="18" charset="0"/>
              </a:rPr>
              <a:t>dituangkan dalam </a:t>
            </a:r>
            <a:r>
              <a:rPr lang="id-ID" dirty="0">
                <a:latin typeface="Century725 Cn BT" pitchFamily="18" charset="0"/>
              </a:rPr>
              <a:t>bentuk angka persen </a:t>
            </a:r>
            <a:r>
              <a:rPr lang="id-ID" dirty="0" smtClean="0">
                <a:latin typeface="Century725 Cn BT" pitchFamily="18" charset="0"/>
              </a:rPr>
              <a:t> (%) (</a:t>
            </a:r>
            <a:r>
              <a:rPr lang="id-ID" dirty="0">
                <a:latin typeface="Century725 Cn BT" pitchFamily="18" charset="0"/>
              </a:rPr>
              <a:t>Sudijono,2009:40).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t="23142" r="14321" b="19149"/>
          <a:stretch/>
        </p:blipFill>
        <p:spPr bwMode="auto">
          <a:xfrm>
            <a:off x="762000" y="940211"/>
            <a:ext cx="7679987" cy="342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7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9050"/>
            <a:ext cx="2895600" cy="666750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latin typeface="Agency FB" pitchFamily="34" charset="0"/>
              </a:rPr>
              <a:t>MACAM-MACAM TABEL</a:t>
            </a:r>
            <a:endParaRPr lang="id-ID" sz="2400" dirty="0">
              <a:latin typeface="Agency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09750"/>
            <a:ext cx="2895600" cy="3333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i="1" dirty="0"/>
              <a:t>Distribusi Frekuensi Kumulatif</a:t>
            </a:r>
            <a:endParaRPr lang="id-ID" sz="2800" dirty="0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647700"/>
            <a:ext cx="2895600" cy="1695450"/>
          </a:xfrm>
          <a:prstGeom prst="flowChartDocumen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i="1" dirty="0" smtClean="0">
                <a:solidFill>
                  <a:schemeClr val="tx1"/>
                </a:solidFill>
                <a:latin typeface="Futura Bk BT" pitchFamily="34" charset="0"/>
              </a:rPr>
              <a:t>2. Text </a:t>
            </a:r>
            <a:r>
              <a:rPr lang="id-ID" sz="3200" b="1" i="1" dirty="0">
                <a:solidFill>
                  <a:schemeClr val="tx1"/>
                </a:solidFill>
                <a:latin typeface="Futura Bk BT" pitchFamily="34" charset="0"/>
              </a:rPr>
              <a:t>Table </a:t>
            </a:r>
            <a:r>
              <a:rPr lang="id-ID" sz="3200" b="1" dirty="0">
                <a:solidFill>
                  <a:schemeClr val="tx1"/>
                </a:solidFill>
                <a:latin typeface="Futura Bk BT" pitchFamily="34" charset="0"/>
              </a:rPr>
              <a:t>(Tabel Rincian</a:t>
            </a:r>
            <a:r>
              <a:rPr lang="id-ID" sz="3200" b="1" dirty="0" smtClean="0">
                <a:solidFill>
                  <a:schemeClr val="tx1"/>
                </a:solidFill>
                <a:latin typeface="Futura Bk BT" pitchFamily="34" charset="0"/>
              </a:rPr>
              <a:t>)</a:t>
            </a:r>
            <a:endParaRPr lang="id-ID" sz="3200" b="1" dirty="0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3048000" y="590550"/>
            <a:ext cx="5791200" cy="1447800"/>
          </a:xfrm>
          <a:prstGeom prst="snip2Diag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latin typeface="Century725 Cn BT" pitchFamily="18" charset="0"/>
              </a:rPr>
              <a:t>Distribusi Frekuensi Kumulatif ialah salah satu jenis tabel statistik yang </a:t>
            </a:r>
            <a:r>
              <a:rPr lang="id-ID" dirty="0" smtClean="0">
                <a:latin typeface="Century725 Cn BT" pitchFamily="18" charset="0"/>
              </a:rPr>
              <a:t>didalamnya disajikan </a:t>
            </a:r>
            <a:r>
              <a:rPr lang="id-ID" dirty="0">
                <a:latin typeface="Century725 Cn BT" pitchFamily="18" charset="0"/>
              </a:rPr>
              <a:t>frekuensi yang dihitung terus meningkat atau selalu ditambah-tambahkan, baik </a:t>
            </a:r>
            <a:r>
              <a:rPr lang="id-ID" dirty="0" smtClean="0">
                <a:latin typeface="Century725 Cn BT" pitchFamily="18" charset="0"/>
              </a:rPr>
              <a:t>dari bawah </a:t>
            </a:r>
            <a:r>
              <a:rPr lang="id-ID" dirty="0">
                <a:latin typeface="Century725 Cn BT" pitchFamily="18" charset="0"/>
              </a:rPr>
              <a:t>ke atas maupun dari atas ke bawah (Sudijono,1987:38).</a:t>
            </a:r>
          </a:p>
        </p:txBody>
      </p:sp>
      <p:sp>
        <p:nvSpPr>
          <p:cNvPr id="13" name="Snip Diagonal Corner Rectangle 12"/>
          <p:cNvSpPr/>
          <p:nvPr/>
        </p:nvSpPr>
        <p:spPr>
          <a:xfrm>
            <a:off x="3048000" y="2190750"/>
            <a:ext cx="5791200" cy="1066800"/>
          </a:xfrm>
          <a:prstGeom prst="snip2Diag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dirty="0">
                <a:latin typeface="Century725 Cn BT" pitchFamily="18" charset="0"/>
              </a:rPr>
              <a:t>menurut </a:t>
            </a:r>
            <a:r>
              <a:rPr lang="id-ID" dirty="0" smtClean="0">
                <a:latin typeface="Century725 Cn BT" pitchFamily="18" charset="0"/>
              </a:rPr>
              <a:t>Siregar (2010 </a:t>
            </a:r>
            <a:r>
              <a:rPr lang="id-ID" dirty="0">
                <a:latin typeface="Century725 Cn BT" pitchFamily="18" charset="0"/>
              </a:rPr>
              <a:t>: 10), distribusi frekuensi kumulatif adalah distribusi frekuensi yang nilai </a:t>
            </a:r>
            <a:r>
              <a:rPr lang="id-ID" dirty="0" smtClean="0">
                <a:latin typeface="Century725 Cn BT" pitchFamily="18" charset="0"/>
              </a:rPr>
              <a:t>frekuensinya (f</a:t>
            </a:r>
            <a:r>
              <a:rPr lang="id-ID" dirty="0">
                <a:latin typeface="Century725 Cn BT" pitchFamily="18" charset="0"/>
              </a:rPr>
              <a:t>) diperoleh dengan cara menjumlahkan frekuensi </a:t>
            </a:r>
            <a:r>
              <a:rPr lang="id-ID" dirty="0" smtClean="0">
                <a:latin typeface="Century725 Cn BT" pitchFamily="18" charset="0"/>
              </a:rPr>
              <a:t>demi frekuensi</a:t>
            </a:r>
            <a:r>
              <a:rPr lang="id-ID" dirty="0">
                <a:latin typeface="Century725 Cn BT" pitchFamily="18" charset="0"/>
              </a:rPr>
              <a:t>.</a:t>
            </a:r>
          </a:p>
          <a:p>
            <a:endParaRPr lang="id-ID" dirty="0">
              <a:latin typeface="Century725 Cn BT" pitchFamily="18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3048000" y="3409950"/>
            <a:ext cx="5791200" cy="1066800"/>
          </a:xfrm>
          <a:prstGeom prst="snip2Diag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dirty="0" smtClean="0">
                <a:latin typeface="Century725 Cn BT" pitchFamily="18" charset="0"/>
              </a:rPr>
              <a:t>Jadi tabel </a:t>
            </a:r>
            <a:r>
              <a:rPr lang="id-ID" dirty="0">
                <a:latin typeface="Century725 Cn BT" pitchFamily="18" charset="0"/>
              </a:rPr>
              <a:t>distribusi frekuensi kumulatif adalah suatu tabel yang disajikan </a:t>
            </a:r>
            <a:r>
              <a:rPr lang="id-ID" dirty="0" smtClean="0">
                <a:latin typeface="Century725 Cn BT" pitchFamily="18" charset="0"/>
              </a:rPr>
              <a:t>frekuensi dihitung </a:t>
            </a:r>
            <a:r>
              <a:rPr lang="id-ID" dirty="0">
                <a:latin typeface="Century725 Cn BT" pitchFamily="18" charset="0"/>
              </a:rPr>
              <a:t>dengan cara </a:t>
            </a:r>
            <a:r>
              <a:rPr lang="id-ID" dirty="0" smtClean="0">
                <a:latin typeface="Century725 Cn BT" pitchFamily="18" charset="0"/>
              </a:rPr>
              <a:t>menjumlahkan frekuensi </a:t>
            </a:r>
            <a:r>
              <a:rPr lang="id-ID" dirty="0">
                <a:latin typeface="Century725 Cn BT" pitchFamily="18" charset="0"/>
              </a:rPr>
              <a:t>demi frekuensi.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20443" r="22694" b="6116"/>
          <a:stretch/>
        </p:blipFill>
        <p:spPr bwMode="auto">
          <a:xfrm>
            <a:off x="152400" y="266641"/>
            <a:ext cx="4114800" cy="308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3" t="32813" r="25178" b="21858"/>
          <a:stretch/>
        </p:blipFill>
        <p:spPr bwMode="auto">
          <a:xfrm>
            <a:off x="3958179" y="2410028"/>
            <a:ext cx="4881021" cy="24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Bent Arrow 16"/>
          <p:cNvSpPr/>
          <p:nvPr/>
        </p:nvSpPr>
        <p:spPr>
          <a:xfrm rot="5400000">
            <a:off x="4343400" y="1419428"/>
            <a:ext cx="914400" cy="1066800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533400" y="3104542"/>
            <a:ext cx="2971800" cy="1219808"/>
          </a:xfrm>
          <a:prstGeom prst="upArrow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/>
              <a:t>Tabel Distribusi Frekuensi Kumulatif Data Tunggal</a:t>
            </a:r>
            <a:endParaRPr lang="id-ID" dirty="0"/>
          </a:p>
        </p:txBody>
      </p:sp>
      <p:sp>
        <p:nvSpPr>
          <p:cNvPr id="19" name="Down Arrow Callout 18"/>
          <p:cNvSpPr/>
          <p:nvPr/>
        </p:nvSpPr>
        <p:spPr>
          <a:xfrm>
            <a:off x="5486400" y="1476172"/>
            <a:ext cx="3200400" cy="1095578"/>
          </a:xfrm>
          <a:prstGeom prst="downArrow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/>
              <a:t>Tabel Distribusi Frekuensi Kumulatif Data Berkelompok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77000" y="3352858"/>
            <a:ext cx="916511" cy="13524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41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050"/>
            <a:ext cx="2895600" cy="666750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latin typeface="Agency FB" pitchFamily="34" charset="0"/>
              </a:rPr>
              <a:t>MACAM-MACAM TABEL</a:t>
            </a:r>
            <a:endParaRPr lang="id-ID" sz="2400" dirty="0">
              <a:latin typeface="Agency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809750"/>
            <a:ext cx="2895600" cy="3333750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i="1" dirty="0"/>
              <a:t>Tabel silang </a:t>
            </a:r>
            <a:endParaRPr lang="id-ID" sz="2800" i="1" dirty="0" smtClean="0"/>
          </a:p>
          <a:p>
            <a:pPr algn="ctr"/>
            <a:r>
              <a:rPr lang="id-ID" sz="2800" i="1" dirty="0" smtClean="0"/>
              <a:t>(</a:t>
            </a:r>
            <a:r>
              <a:rPr lang="id-ID" sz="2800" i="1" dirty="0"/>
              <a:t>cross tabulation)</a:t>
            </a:r>
            <a:endParaRPr lang="id-ID" sz="2800" dirty="0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0" y="647700"/>
            <a:ext cx="2895600" cy="1695450"/>
          </a:xfrm>
          <a:prstGeom prst="flowChartDocumen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i="1" dirty="0" smtClean="0">
                <a:solidFill>
                  <a:schemeClr val="tx1"/>
                </a:solidFill>
                <a:latin typeface="Futura Bk BT" pitchFamily="34" charset="0"/>
              </a:rPr>
              <a:t>2. Text </a:t>
            </a:r>
            <a:r>
              <a:rPr lang="id-ID" sz="3200" b="1" i="1" dirty="0">
                <a:solidFill>
                  <a:schemeClr val="tx1"/>
                </a:solidFill>
                <a:latin typeface="Futura Bk BT" pitchFamily="34" charset="0"/>
              </a:rPr>
              <a:t>Table </a:t>
            </a:r>
            <a:r>
              <a:rPr lang="id-ID" sz="3200" b="1" dirty="0">
                <a:solidFill>
                  <a:schemeClr val="tx1"/>
                </a:solidFill>
                <a:latin typeface="Futura Bk BT" pitchFamily="34" charset="0"/>
              </a:rPr>
              <a:t>(Tabel Rincian</a:t>
            </a:r>
            <a:r>
              <a:rPr lang="id-ID" sz="3200" b="1" dirty="0" smtClean="0">
                <a:solidFill>
                  <a:schemeClr val="tx1"/>
                </a:solidFill>
                <a:latin typeface="Futura Bk BT" pitchFamily="34" charset="0"/>
              </a:rPr>
              <a:t>)</a:t>
            </a:r>
            <a:endParaRPr lang="id-ID" sz="3200" b="1" dirty="0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3657600" y="292437"/>
            <a:ext cx="4572000" cy="1362075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latin typeface="Century725 Cn BT" pitchFamily="18" charset="0"/>
              </a:rPr>
              <a:t>Tabel silang adalah tabel yang memuat minimum 2 variabel.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8" t="52660" r="26881" b="18883"/>
          <a:stretch/>
        </p:blipFill>
        <p:spPr bwMode="auto">
          <a:xfrm>
            <a:off x="3124200" y="1962150"/>
            <a:ext cx="5791200" cy="19671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47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background ppt un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t="1726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763340"/>
            <a:ext cx="2274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Latihan</a:t>
            </a:r>
            <a:endParaRPr lang="id-ID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498081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Century725 Cn BT" pitchFamily="18" charset="0"/>
              </a:rPr>
              <a:t>buatlah: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>
                <a:latin typeface="Century725 Cn BT" pitchFamily="18" charset="0"/>
              </a:rPr>
              <a:t>Tabel </a:t>
            </a:r>
            <a:r>
              <a:rPr lang="id-ID" dirty="0">
                <a:latin typeface="Century725 Cn BT" pitchFamily="18" charset="0"/>
              </a:rPr>
              <a:t>Frekuensi (Tabel Distribusi Frekuensi) Data Tunggal pada TB (cm) dan BB (</a:t>
            </a:r>
            <a:r>
              <a:rPr lang="id-ID" dirty="0" smtClean="0">
                <a:latin typeface="Century725 Cn BT" pitchFamily="18" charset="0"/>
              </a:rPr>
              <a:t>kg) </a:t>
            </a:r>
            <a:r>
              <a:rPr lang="es-ES" dirty="0" err="1" smtClean="0">
                <a:latin typeface="Century725 Cn BT" pitchFamily="18" charset="0"/>
              </a:rPr>
              <a:t>pasien</a:t>
            </a:r>
            <a:r>
              <a:rPr lang="es-ES" dirty="0" smtClean="0">
                <a:latin typeface="Century725 Cn BT" pitchFamily="18" charset="0"/>
              </a:rPr>
              <a:t> </a:t>
            </a:r>
            <a:r>
              <a:rPr lang="es-ES" dirty="0">
                <a:latin typeface="Century725 Cn BT" pitchFamily="18" charset="0"/>
              </a:rPr>
              <a:t>RS “X” </a:t>
            </a:r>
            <a:r>
              <a:rPr lang="es-ES" dirty="0" err="1">
                <a:latin typeface="Century725 Cn BT" pitchFamily="18" charset="0"/>
              </a:rPr>
              <a:t>tanggal</a:t>
            </a:r>
            <a:r>
              <a:rPr lang="es-ES" dirty="0">
                <a:latin typeface="Century725 Cn BT" pitchFamily="18" charset="0"/>
              </a:rPr>
              <a:t> 17 </a:t>
            </a:r>
            <a:r>
              <a:rPr lang="es-ES" dirty="0" err="1">
                <a:latin typeface="Century725 Cn BT" pitchFamily="18" charset="0"/>
              </a:rPr>
              <a:t>Agustus</a:t>
            </a:r>
            <a:r>
              <a:rPr lang="es-ES" dirty="0">
                <a:latin typeface="Century725 Cn BT" pitchFamily="18" charset="0"/>
              </a:rPr>
              <a:t> 2017.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>
                <a:latin typeface="Century725 Cn BT" pitchFamily="18" charset="0"/>
              </a:rPr>
              <a:t>Tabel </a:t>
            </a:r>
            <a:r>
              <a:rPr lang="id-ID" dirty="0">
                <a:latin typeface="Century725 Cn BT" pitchFamily="18" charset="0"/>
              </a:rPr>
              <a:t>Frekuensi (Tabel Distribusi Frekuensi) Data Berkelompok pada TB (cm) dan </a:t>
            </a:r>
            <a:r>
              <a:rPr lang="id-ID" dirty="0" smtClean="0">
                <a:latin typeface="Century725 Cn BT" pitchFamily="18" charset="0"/>
              </a:rPr>
              <a:t>BB (kg</a:t>
            </a:r>
            <a:r>
              <a:rPr lang="id-ID" dirty="0">
                <a:latin typeface="Century725 Cn BT" pitchFamily="18" charset="0"/>
              </a:rPr>
              <a:t>) pasien RS “X” tanggal 17 Agustus 2017.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>
                <a:latin typeface="Century725 Cn BT" pitchFamily="18" charset="0"/>
              </a:rPr>
              <a:t>Tabel </a:t>
            </a:r>
            <a:r>
              <a:rPr lang="id-ID" dirty="0">
                <a:latin typeface="Century725 Cn BT" pitchFamily="18" charset="0"/>
              </a:rPr>
              <a:t>Frekuensi Relatif TB (cm) pasien RS “X” tanggal 17 Agustus 2017.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>
                <a:latin typeface="Century725 Cn BT" pitchFamily="18" charset="0"/>
              </a:rPr>
              <a:t>Tabel </a:t>
            </a:r>
            <a:r>
              <a:rPr lang="id-ID" dirty="0">
                <a:latin typeface="Century725 Cn BT" pitchFamily="18" charset="0"/>
              </a:rPr>
              <a:t>Frekuensi Kumulatif BB (kg) pasien RS “X” tanggal 17 Agustus 2017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>
                <a:latin typeface="Century725 Cn BT" pitchFamily="18" charset="0"/>
              </a:rPr>
              <a:t>Buatlah </a:t>
            </a:r>
            <a:r>
              <a:rPr lang="id-ID" dirty="0">
                <a:latin typeface="Century725 Cn BT" pitchFamily="18" charset="0"/>
              </a:rPr>
              <a:t>tabel silang antara variabel Jenis Kelamin Pasien dengan Jenis Pasien RS “</a:t>
            </a:r>
            <a:r>
              <a:rPr lang="id-ID" dirty="0" smtClean="0">
                <a:latin typeface="Century725 Cn BT" pitchFamily="18" charset="0"/>
              </a:rPr>
              <a:t>X” tanggal </a:t>
            </a:r>
            <a:r>
              <a:rPr lang="id-ID" dirty="0">
                <a:latin typeface="Century725 Cn BT" pitchFamily="18" charset="0"/>
              </a:rPr>
              <a:t>17 Agustus 2017.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 t="25000" r="22993" b="19415"/>
          <a:stretch/>
        </p:blipFill>
        <p:spPr bwMode="auto">
          <a:xfrm>
            <a:off x="3810000" y="57150"/>
            <a:ext cx="5036369" cy="26592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8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38600" y="0"/>
            <a:ext cx="5105400" cy="666750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latin typeface="Arial Rounded MT Bold" pitchFamily="34" charset="0"/>
              </a:rPr>
              <a:t>GRAFIK ATAU DIAGRAM</a:t>
            </a:r>
            <a:endParaRPr lang="id-ID" sz="28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819150"/>
            <a:ext cx="8077200" cy="923330"/>
          </a:xfrm>
          <a:prstGeom prst="rect">
            <a:avLst/>
          </a:prstGeom>
          <a:ln w="127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sv-SE" dirty="0">
                <a:latin typeface="Century Schoolbook" pitchFamily="18" charset="0"/>
              </a:rPr>
              <a:t>menurut Somantri (2006:107) adalah gambar-gambar </a:t>
            </a:r>
            <a:r>
              <a:rPr lang="sv-SE" dirty="0" smtClean="0">
                <a:latin typeface="Century Schoolbook" pitchFamily="18" charset="0"/>
              </a:rPr>
              <a:t>yang</a:t>
            </a:r>
            <a:r>
              <a:rPr lang="id-ID" dirty="0">
                <a:latin typeface="Century Schoolbook" pitchFamily="18" charset="0"/>
              </a:rPr>
              <a:t> </a:t>
            </a:r>
            <a:r>
              <a:rPr lang="id-ID" dirty="0" smtClean="0">
                <a:latin typeface="Century Schoolbook" pitchFamily="18" charset="0"/>
              </a:rPr>
              <a:t>menunjukkan </a:t>
            </a:r>
            <a:r>
              <a:rPr lang="id-ID" dirty="0">
                <a:latin typeface="Century Schoolbook" pitchFamily="18" charset="0"/>
              </a:rPr>
              <a:t>data secara visual, didasarkan atas </a:t>
            </a:r>
            <a:r>
              <a:rPr lang="id-ID" dirty="0" smtClean="0">
                <a:latin typeface="Century Schoolbook" pitchFamily="18" charset="0"/>
              </a:rPr>
              <a:t>nilai-nilai pengamatan </a:t>
            </a:r>
            <a:r>
              <a:rPr lang="id-ID" dirty="0">
                <a:latin typeface="Century Schoolbook" pitchFamily="18" charset="0"/>
              </a:rPr>
              <a:t>aslinya ataupun </a:t>
            </a:r>
            <a:r>
              <a:rPr lang="id-ID" dirty="0" smtClean="0">
                <a:latin typeface="Century Schoolbook" pitchFamily="18" charset="0"/>
              </a:rPr>
              <a:t>dari tabel-tabel </a:t>
            </a:r>
            <a:r>
              <a:rPr lang="id-ID" dirty="0">
                <a:latin typeface="Century Schoolbook" pitchFamily="18" charset="0"/>
              </a:rPr>
              <a:t>yang dibuat sebelumnya.</a:t>
            </a:r>
            <a:endParaRPr lang="id-ID" dirty="0">
              <a:latin typeface="Century Schoolboo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915479"/>
            <a:ext cx="8077200" cy="923330"/>
          </a:xfrm>
          <a:prstGeom prst="rect">
            <a:avLst/>
          </a:prstGeom>
          <a:ln w="127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id-ID" dirty="0">
                <a:latin typeface="Century Schoolbook" pitchFamily="18" charset="0"/>
              </a:rPr>
              <a:t>Sudijono (2008:61) menjelaskan grafik adalah </a:t>
            </a:r>
            <a:r>
              <a:rPr lang="id-ID" dirty="0" smtClean="0">
                <a:latin typeface="Century Schoolbook" pitchFamily="18" charset="0"/>
              </a:rPr>
              <a:t>alat penyajian </a:t>
            </a:r>
            <a:r>
              <a:rPr lang="id-ID" dirty="0">
                <a:latin typeface="Century Schoolbook" pitchFamily="18" charset="0"/>
              </a:rPr>
              <a:t>statistik yang tertuang dalam bentuk lukisan, baik lukisan garis, lukisan </a:t>
            </a:r>
            <a:r>
              <a:rPr lang="id-ID" dirty="0" smtClean="0">
                <a:latin typeface="Century Schoolbook" pitchFamily="18" charset="0"/>
              </a:rPr>
              <a:t>gambar, maupun </a:t>
            </a:r>
            <a:r>
              <a:rPr lang="id-ID" dirty="0">
                <a:latin typeface="Century Schoolbook" pitchFamily="18" charset="0"/>
              </a:rPr>
              <a:t>lambang.</a:t>
            </a:r>
            <a:endParaRPr lang="id-ID" dirty="0">
              <a:latin typeface="Century Schoolboo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058479"/>
            <a:ext cx="8077200" cy="646331"/>
          </a:xfrm>
          <a:prstGeom prst="rect">
            <a:avLst/>
          </a:prstGeom>
          <a:ln w="127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id-ID" dirty="0">
                <a:latin typeface="Century Schoolbook" pitchFamily="18" charset="0"/>
              </a:rPr>
              <a:t>Menurut Riduwan (2003:83) diagram adalah gambaran </a:t>
            </a:r>
            <a:r>
              <a:rPr lang="id-ID" dirty="0" smtClean="0">
                <a:latin typeface="Century Schoolbook" pitchFamily="18" charset="0"/>
              </a:rPr>
              <a:t>untuk memperlihatkan </a:t>
            </a:r>
            <a:r>
              <a:rPr lang="id-ID" dirty="0">
                <a:latin typeface="Century Schoolbook" pitchFamily="18" charset="0"/>
              </a:rPr>
              <a:t>atau menerangkan sesuatu data yang akan disajikan.</a:t>
            </a:r>
            <a:endParaRPr lang="id-ID" dirty="0">
              <a:latin typeface="Century Schoolbook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972879"/>
            <a:ext cx="8077200" cy="923330"/>
          </a:xfrm>
          <a:prstGeom prst="rect">
            <a:avLst/>
          </a:prstGeom>
          <a:ln w="127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id-ID" dirty="0">
                <a:latin typeface="Century Schoolbook" pitchFamily="18" charset="0"/>
              </a:rPr>
              <a:t>Jadi grafik atau diagram adalah gambar-gambar yang menunjukkan data secara </a:t>
            </a:r>
            <a:r>
              <a:rPr lang="id-ID" dirty="0" smtClean="0">
                <a:latin typeface="Century Schoolbook" pitchFamily="18" charset="0"/>
              </a:rPr>
              <a:t>visual, didasarkan </a:t>
            </a:r>
            <a:r>
              <a:rPr lang="id-ID" dirty="0">
                <a:latin typeface="Century Schoolbook" pitchFamily="18" charset="0"/>
              </a:rPr>
              <a:t>atas nilai-nilai pengamatan atau dari </a:t>
            </a:r>
            <a:r>
              <a:rPr lang="id-ID" dirty="0" smtClean="0">
                <a:latin typeface="Century Schoolbook" pitchFamily="18" charset="0"/>
              </a:rPr>
              <a:t>tabel tabel </a:t>
            </a:r>
            <a:r>
              <a:rPr lang="id-ID" dirty="0">
                <a:latin typeface="Century Schoolbook" pitchFamily="18" charset="0"/>
              </a:rPr>
              <a:t>yang telah dibuat sebelumnya.</a:t>
            </a:r>
            <a:endParaRPr lang="id-ID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026"/>
            <a:ext cx="838200" cy="514552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id-ID" sz="2800" dirty="0" smtClean="0">
                <a:latin typeface="Arial Rounded MT Bold" pitchFamily="34" charset="0"/>
              </a:rPr>
              <a:t>TUJUAN</a:t>
            </a:r>
            <a:endParaRPr lang="id-ID" sz="2800" dirty="0">
              <a:latin typeface="Arial Rounded MT Bold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43000" y="133350"/>
            <a:ext cx="5791200" cy="2133599"/>
          </a:xfrm>
          <a:prstGeom prst="wedgeRoundRectCallout">
            <a:avLst>
              <a:gd name="adj1" fmla="val -35819"/>
              <a:gd name="adj2" fmla="val 6493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>
                <a:solidFill>
                  <a:schemeClr val="tx1"/>
                </a:solidFill>
                <a:latin typeface="Century Schoolbook" pitchFamily="18" charset="0"/>
              </a:rPr>
              <a:t>Menyajikan Data Dalam Bentuk Diagram </a:t>
            </a:r>
            <a:r>
              <a:rPr lang="id-ID" sz="1600" dirty="0" smtClean="0">
                <a:solidFill>
                  <a:schemeClr val="tx1"/>
                </a:solidFill>
                <a:latin typeface="Century Schoolbook" pitchFamily="18" charset="0"/>
              </a:rPr>
              <a:t>atau Grafik</a:t>
            </a:r>
            <a:endParaRPr lang="id-ID" sz="1600" dirty="0">
              <a:solidFill>
                <a:schemeClr val="tx1"/>
              </a:solidFill>
              <a:latin typeface="Century Schoolbook" pitchFamily="18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entury Schoolbook" pitchFamily="18" charset="0"/>
              </a:rPr>
              <a:t>Penyajian data dalam gambar akan lebih menjelaskan lagi persoalan secara visual (Sudjana, 2005).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1600" dirty="0">
                <a:solidFill>
                  <a:schemeClr val="tx1"/>
                </a:solidFill>
                <a:latin typeface="Century Schoolbook" pitchFamily="18" charset="0"/>
              </a:rPr>
              <a:t>Data statistik dalam grafik (diagram) akan memudahkan pemberian informasi secara visual (Somantri, 2006).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657600" y="2495551"/>
            <a:ext cx="5181600" cy="2133599"/>
          </a:xfrm>
          <a:prstGeom prst="wedgeRoundRectCallout">
            <a:avLst>
              <a:gd name="adj1" fmla="val -35819"/>
              <a:gd name="adj2" fmla="val 6493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dirty="0">
                <a:solidFill>
                  <a:schemeClr val="tx1"/>
                </a:solidFill>
                <a:latin typeface="Century Schoolbook" pitchFamily="18" charset="0"/>
              </a:rPr>
              <a:t>Jadi dapat disimpulkan bahwa kegunaan diagram atau grafik antara lain untuk:</a:t>
            </a:r>
          </a:p>
          <a:p>
            <a:r>
              <a:rPr lang="es-ES" sz="1600" dirty="0">
                <a:solidFill>
                  <a:schemeClr val="tx1"/>
                </a:solidFill>
                <a:latin typeface="Century Schoolbook" pitchFamily="18" charset="0"/>
              </a:rPr>
              <a:t>a. </a:t>
            </a:r>
            <a:r>
              <a:rPr lang="es-ES" sz="1600" dirty="0" err="1">
                <a:solidFill>
                  <a:schemeClr val="tx1"/>
                </a:solidFill>
                <a:latin typeface="Century Schoolbook" pitchFamily="18" charset="0"/>
              </a:rPr>
              <a:t>Mempertegas</a:t>
            </a:r>
            <a:r>
              <a:rPr lang="es-ES" sz="1600" dirty="0">
                <a:solidFill>
                  <a:schemeClr val="tx1"/>
                </a:solidFill>
                <a:latin typeface="Century Schoolbook" pitchFamily="18" charset="0"/>
              </a:rPr>
              <a:t> dan </a:t>
            </a:r>
            <a:r>
              <a:rPr lang="es-ES" sz="1600" dirty="0" err="1">
                <a:solidFill>
                  <a:schemeClr val="tx1"/>
                </a:solidFill>
                <a:latin typeface="Century Schoolbook" pitchFamily="18" charset="0"/>
              </a:rPr>
              <a:t>memperjelas</a:t>
            </a:r>
            <a:r>
              <a:rPr lang="es-ES" sz="1600" dirty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Century Schoolbook" pitchFamily="18" charset="0"/>
              </a:rPr>
              <a:t>penyajian</a:t>
            </a:r>
            <a:r>
              <a:rPr lang="es-ES" sz="1600" dirty="0">
                <a:solidFill>
                  <a:schemeClr val="tx1"/>
                </a:solidFill>
                <a:latin typeface="Century Schoolbook" pitchFamily="18" charset="0"/>
              </a:rPr>
              <a:t> data,</a:t>
            </a:r>
          </a:p>
          <a:p>
            <a:r>
              <a:rPr lang="id-ID" sz="1600" dirty="0">
                <a:solidFill>
                  <a:schemeClr val="tx1"/>
                </a:solidFill>
                <a:latin typeface="Century Schoolbook" pitchFamily="18" charset="0"/>
              </a:rPr>
              <a:t>b. Mempercepat pengertian,</a:t>
            </a:r>
          </a:p>
          <a:p>
            <a:r>
              <a:rPr lang="id-ID" sz="1600" dirty="0">
                <a:solidFill>
                  <a:schemeClr val="tx1"/>
                </a:solidFill>
                <a:latin typeface="Century Schoolbook" pitchFamily="18" charset="0"/>
              </a:rPr>
              <a:t>c. Mengurangi kejenuhan melihat angka,</a:t>
            </a:r>
          </a:p>
          <a:p>
            <a:r>
              <a:rPr lang="id-ID" sz="1600" dirty="0">
                <a:solidFill>
                  <a:schemeClr val="tx1"/>
                </a:solidFill>
                <a:latin typeface="Century Schoolbook" pitchFamily="18" charset="0"/>
              </a:rPr>
              <a:t>d. Menunjukkan arti secara menyeluruh.</a:t>
            </a:r>
            <a:endParaRPr lang="id-ID" sz="16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0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1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tabel kunjungan pas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62074"/>
            <a:ext cx="5715000" cy="26574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28600" y="361950"/>
            <a:ext cx="4800600" cy="2286000"/>
          </a:xfrm>
          <a:prstGeom prst="wedgeEllipseCallout">
            <a:avLst>
              <a:gd name="adj1" fmla="val 48741"/>
              <a:gd name="adj2" fmla="val 65053"/>
            </a:avLst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latin typeface="Agency FB" pitchFamily="34" charset="0"/>
              </a:rPr>
              <a:t>T</a:t>
            </a:r>
            <a:r>
              <a:rPr lang="id-ID" sz="2400" b="1" dirty="0" smtClean="0">
                <a:latin typeface="Agency FB" pitchFamily="34" charset="0"/>
              </a:rPr>
              <a:t>abel </a:t>
            </a:r>
            <a:r>
              <a:rPr lang="id-ID" sz="2400" b="1" dirty="0">
                <a:latin typeface="Agency FB" pitchFamily="34" charset="0"/>
              </a:rPr>
              <a:t>adalah penyajian</a:t>
            </a:r>
          </a:p>
          <a:p>
            <a:pPr algn="ctr"/>
            <a:r>
              <a:rPr lang="id-ID" sz="2400" b="1" dirty="0">
                <a:latin typeface="Agency FB" pitchFamily="34" charset="0"/>
              </a:rPr>
              <a:t>data yang tersusun atas baris dan kolom yang memuat kumpulan angka berdasarkan</a:t>
            </a:r>
          </a:p>
          <a:p>
            <a:pPr algn="ctr"/>
            <a:r>
              <a:rPr lang="id-ID" sz="2400" b="1" dirty="0">
                <a:latin typeface="Agency FB" pitchFamily="34" charset="0"/>
              </a:rPr>
              <a:t>kategori tertentu.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0" y="0"/>
            <a:ext cx="4114800" cy="666750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latin typeface="Arial Rounded MT Bold" pitchFamily="34" charset="0"/>
              </a:rPr>
              <a:t>TABEL</a:t>
            </a:r>
            <a:endParaRPr lang="id-ID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838200" y="-2026"/>
            <a:ext cx="8305800" cy="2647950"/>
          </a:xfrm>
          <a:prstGeom prst="homePlate">
            <a:avLst>
              <a:gd name="adj" fmla="val 4632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id-ID" sz="2200" b="1" dirty="0">
                <a:latin typeface="Arial Narrow" pitchFamily="34" charset="0"/>
              </a:rPr>
              <a:t>Ciri-ciri penyajian data tabular (tabel):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Arial Narrow" pitchFamily="34" charset="0"/>
              </a:rPr>
              <a:t>Metode </a:t>
            </a:r>
            <a:r>
              <a:rPr lang="id-ID" sz="2200" dirty="0">
                <a:latin typeface="Arial Narrow" pitchFamily="34" charset="0"/>
              </a:rPr>
              <a:t>berbentuk baris-kolom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Arial Narrow" pitchFamily="34" charset="0"/>
              </a:rPr>
              <a:t>Sederhana </a:t>
            </a:r>
            <a:r>
              <a:rPr lang="id-ID" sz="2200" dirty="0">
                <a:latin typeface="Arial Narrow" pitchFamily="34" charset="0"/>
              </a:rPr>
              <a:t>dan “self explanatory”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Arial Narrow" pitchFamily="34" charset="0"/>
              </a:rPr>
              <a:t>Menunjukkan </a:t>
            </a:r>
            <a:r>
              <a:rPr lang="id-ID" sz="2200" dirty="0">
                <a:latin typeface="Arial Narrow" pitchFamily="34" charset="0"/>
              </a:rPr>
              <a:t>frekuensi kejadian dalam kategori berbeda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Arial Narrow" pitchFamily="34" charset="0"/>
              </a:rPr>
              <a:t>Bagian-bagian </a:t>
            </a:r>
            <a:r>
              <a:rPr lang="id-ID" sz="2200" dirty="0">
                <a:latin typeface="Arial Narrow" pitchFamily="34" charset="0"/>
              </a:rPr>
              <a:t>tabel: Nomor, Judul, “Stub”, “Box Head”, Body, Total, “Footnote</a:t>
            </a:r>
            <a:r>
              <a:rPr lang="id-ID" sz="2200" dirty="0" smtClean="0">
                <a:latin typeface="Arial Narrow" pitchFamily="34" charset="0"/>
              </a:rPr>
              <a:t>”, (</a:t>
            </a:r>
            <a:r>
              <a:rPr lang="id-ID" sz="2200" dirty="0">
                <a:latin typeface="Arial Narrow" pitchFamily="34" charset="0"/>
              </a:rPr>
              <a:t>Sumber Data).</a:t>
            </a:r>
          </a:p>
        </p:txBody>
      </p:sp>
      <p:sp>
        <p:nvSpPr>
          <p:cNvPr id="7" name="Pentagon 6"/>
          <p:cNvSpPr/>
          <p:nvPr/>
        </p:nvSpPr>
        <p:spPr>
          <a:xfrm>
            <a:off x="843064" y="2636399"/>
            <a:ext cx="8305800" cy="2493929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1"/>
          <a:lstStyle/>
          <a:p>
            <a:r>
              <a:rPr lang="id-ID" sz="2200" b="1" dirty="0">
                <a:latin typeface="Arial Narrow" pitchFamily="34" charset="0"/>
              </a:rPr>
              <a:t>Cara pembuatan tabel harus memenuhi kriteria berikut ini: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err="1" smtClean="0">
                <a:latin typeface="Arial Narrow" pitchFamily="34" charset="0"/>
              </a:rPr>
              <a:t>Judul</a:t>
            </a:r>
            <a:r>
              <a:rPr lang="es-ES" sz="2200" dirty="0" smtClean="0">
                <a:latin typeface="Arial Narrow" pitchFamily="34" charset="0"/>
              </a:rPr>
              <a:t> </a:t>
            </a:r>
            <a:r>
              <a:rPr lang="es-ES" sz="2200" dirty="0" err="1">
                <a:latin typeface="Arial Narrow" pitchFamily="34" charset="0"/>
              </a:rPr>
              <a:t>jelas</a:t>
            </a:r>
            <a:r>
              <a:rPr lang="es-ES" sz="2200" dirty="0">
                <a:latin typeface="Arial Narrow" pitchFamily="34" charset="0"/>
              </a:rPr>
              <a:t>, </a:t>
            </a:r>
            <a:r>
              <a:rPr lang="es-ES" sz="2200" dirty="0" err="1">
                <a:latin typeface="Arial Narrow" pitchFamily="34" charset="0"/>
              </a:rPr>
              <a:t>menjawab</a:t>
            </a:r>
            <a:r>
              <a:rPr lang="es-ES" sz="2200" dirty="0">
                <a:latin typeface="Arial Narrow" pitchFamily="34" charset="0"/>
              </a:rPr>
              <a:t> </a:t>
            </a:r>
            <a:r>
              <a:rPr lang="es-ES" sz="2200" dirty="0" err="1">
                <a:latin typeface="Arial Narrow" pitchFamily="34" charset="0"/>
              </a:rPr>
              <a:t>apa</a:t>
            </a:r>
            <a:r>
              <a:rPr lang="es-ES" sz="2200" dirty="0">
                <a:latin typeface="Arial Narrow" pitchFamily="34" charset="0"/>
              </a:rPr>
              <a:t>, </a:t>
            </a:r>
            <a:r>
              <a:rPr lang="es-ES" sz="2200" dirty="0" err="1">
                <a:latin typeface="Arial Narrow" pitchFamily="34" charset="0"/>
              </a:rPr>
              <a:t>kapan</a:t>
            </a:r>
            <a:r>
              <a:rPr lang="es-ES" sz="2200" dirty="0">
                <a:latin typeface="Arial Narrow" pitchFamily="34" charset="0"/>
              </a:rPr>
              <a:t> dan dimana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Arial Narrow" pitchFamily="34" charset="0"/>
              </a:rPr>
              <a:t>Baris </a:t>
            </a:r>
            <a:r>
              <a:rPr lang="id-ID" sz="2200" dirty="0">
                <a:latin typeface="Arial Narrow" pitchFamily="34" charset="0"/>
              </a:rPr>
              <a:t>dan kolom diberi label. Satuan ukuran disajikan. Kolom terpisah </a:t>
            </a:r>
            <a:r>
              <a:rPr lang="id-ID" sz="2200" dirty="0" smtClean="0">
                <a:latin typeface="Arial Narrow" pitchFamily="34" charset="0"/>
              </a:rPr>
              <a:t>dengan garis </a:t>
            </a:r>
            <a:r>
              <a:rPr lang="id-ID" sz="2200" dirty="0">
                <a:latin typeface="Arial Narrow" pitchFamily="34" charset="0"/>
              </a:rPr>
              <a:t>vertikal.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Arial Narrow" pitchFamily="34" charset="0"/>
              </a:rPr>
              <a:t>J</a:t>
            </a:r>
            <a:r>
              <a:rPr lang="es-ES" sz="2200" dirty="0" err="1" smtClean="0">
                <a:latin typeface="Arial Narrow" pitchFamily="34" charset="0"/>
              </a:rPr>
              <a:t>umlah</a:t>
            </a:r>
            <a:r>
              <a:rPr lang="es-ES" sz="2200" dirty="0" smtClean="0">
                <a:latin typeface="Arial Narrow" pitchFamily="34" charset="0"/>
              </a:rPr>
              <a:t> </a:t>
            </a:r>
            <a:r>
              <a:rPr lang="es-ES" sz="2200" dirty="0">
                <a:latin typeface="Arial Narrow" pitchFamily="34" charset="0"/>
              </a:rPr>
              <a:t>pada </a:t>
            </a:r>
            <a:r>
              <a:rPr lang="es-ES" sz="2200" dirty="0" err="1">
                <a:latin typeface="Arial Narrow" pitchFamily="34" charset="0"/>
              </a:rPr>
              <a:t>baris</a:t>
            </a:r>
            <a:r>
              <a:rPr lang="es-ES" sz="2200" dirty="0">
                <a:latin typeface="Arial Narrow" pitchFamily="34" charset="0"/>
              </a:rPr>
              <a:t> dan </a:t>
            </a:r>
            <a:r>
              <a:rPr lang="es-ES" sz="2200" dirty="0" err="1">
                <a:latin typeface="Arial Narrow" pitchFamily="34" charset="0"/>
              </a:rPr>
              <a:t>atau</a:t>
            </a:r>
            <a:r>
              <a:rPr lang="es-ES" sz="2200" dirty="0">
                <a:latin typeface="Arial Narrow" pitchFamily="34" charset="0"/>
              </a:rPr>
              <a:t> </a:t>
            </a:r>
            <a:r>
              <a:rPr lang="es-ES" sz="2200" dirty="0" err="1">
                <a:latin typeface="Arial Narrow" pitchFamily="34" charset="0"/>
              </a:rPr>
              <a:t>kolom</a:t>
            </a:r>
            <a:r>
              <a:rPr lang="es-ES" sz="2200" dirty="0">
                <a:latin typeface="Arial Narrow" pitchFamily="34" charset="0"/>
              </a:rPr>
              <a:t> </a:t>
            </a:r>
            <a:r>
              <a:rPr lang="es-ES" sz="2200" dirty="0" err="1">
                <a:latin typeface="Arial Narrow" pitchFamily="34" charset="0"/>
              </a:rPr>
              <a:t>dicantumkan</a:t>
            </a:r>
            <a:endParaRPr lang="es-ES" sz="2200" dirty="0">
              <a:latin typeface="Arial Narrow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Arial Narrow" pitchFamily="34" charset="0"/>
              </a:rPr>
              <a:t>Kode</a:t>
            </a:r>
            <a:r>
              <a:rPr lang="id-ID" sz="2200" dirty="0">
                <a:latin typeface="Arial Narrow" pitchFamily="34" charset="0"/>
              </a:rPr>
              <a:t>, singkatan atau lambang dijelaskan secara rinci.</a:t>
            </a:r>
          </a:p>
          <a:p>
            <a:endParaRPr lang="id-ID" sz="2200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2026"/>
            <a:ext cx="838200" cy="514552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id-ID" sz="2800" dirty="0" smtClean="0">
                <a:latin typeface="Arial Rounded MT Bold" pitchFamily="34" charset="0"/>
              </a:rPr>
              <a:t>TABEL</a:t>
            </a:r>
            <a:endParaRPr lang="id-ID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9050"/>
            <a:ext cx="2895600" cy="666750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latin typeface="Agency FB" pitchFamily="34" charset="0"/>
              </a:rPr>
              <a:t>MACAM-MACAM TABEL</a:t>
            </a:r>
            <a:endParaRPr lang="id-ID" sz="2400" dirty="0">
              <a:latin typeface="Agency FB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895600" y="-19050"/>
            <a:ext cx="4800600" cy="655806"/>
          </a:xfrm>
          <a:prstGeom prst="homePlat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81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 smtClean="0">
                <a:latin typeface="Arial Narrow" pitchFamily="34" charset="0"/>
              </a:rPr>
              <a:t>1. Master </a:t>
            </a:r>
            <a:r>
              <a:rPr lang="id-ID" sz="2800" dirty="0">
                <a:latin typeface="Arial Narrow" pitchFamily="34" charset="0"/>
              </a:rPr>
              <a:t>Tabel (tabel induk)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047750"/>
            <a:ext cx="9144000" cy="3429000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 t="25000" r="22993" b="19415"/>
          <a:stretch/>
        </p:blipFill>
        <p:spPr bwMode="auto">
          <a:xfrm>
            <a:off x="0" y="1278204"/>
            <a:ext cx="5257800" cy="29699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>
            <a:off x="5257800" y="1276349"/>
            <a:ext cx="3886200" cy="1486827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>
                <a:latin typeface="Futura Bk BT" pitchFamily="34" charset="0"/>
              </a:rPr>
              <a:t>adalah tabel yang berisikan semua hasil pengumpulan data</a:t>
            </a:r>
          </a:p>
        </p:txBody>
      </p:sp>
      <p:sp>
        <p:nvSpPr>
          <p:cNvPr id="9" name="Pentagon 8"/>
          <p:cNvSpPr/>
          <p:nvPr/>
        </p:nvSpPr>
        <p:spPr>
          <a:xfrm>
            <a:off x="5257800" y="2763177"/>
            <a:ext cx="3886200" cy="1467717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>
                <a:latin typeface="Futura Bk BT" pitchFamily="34" charset="0"/>
              </a:rPr>
              <a:t>masih dalam bentuk data mentah (</a:t>
            </a:r>
            <a:r>
              <a:rPr lang="id-ID" sz="2000" i="1" dirty="0">
                <a:latin typeface="Futura Bk BT" pitchFamily="34" charset="0"/>
              </a:rPr>
              <a:t>raw data</a:t>
            </a:r>
            <a:r>
              <a:rPr lang="id-ID" sz="2000" dirty="0">
                <a:latin typeface="Futura Bk BT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8075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9050"/>
            <a:ext cx="2895600" cy="666750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latin typeface="Agency FB" pitchFamily="34" charset="0"/>
              </a:rPr>
              <a:t>MACAM-MACAM TABEL</a:t>
            </a:r>
            <a:endParaRPr lang="id-ID" sz="2400" dirty="0">
              <a:latin typeface="Agency FB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809750"/>
            <a:ext cx="2895600" cy="3333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latin typeface="Futura Bk BT" pitchFamily="34" charset="0"/>
              </a:rPr>
              <a:t>merupakan uraian dari data yang diambil dari tabel induk</a:t>
            </a:r>
          </a:p>
        </p:txBody>
      </p:sp>
      <p:sp>
        <p:nvSpPr>
          <p:cNvPr id="7" name="Flowchart: Document 6"/>
          <p:cNvSpPr/>
          <p:nvPr/>
        </p:nvSpPr>
        <p:spPr>
          <a:xfrm>
            <a:off x="0" y="647700"/>
            <a:ext cx="2895600" cy="1695450"/>
          </a:xfrm>
          <a:prstGeom prst="flowChartDocumen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i="1" dirty="0" smtClean="0">
                <a:solidFill>
                  <a:schemeClr val="tx1"/>
                </a:solidFill>
                <a:latin typeface="Futura Bk BT" pitchFamily="34" charset="0"/>
              </a:rPr>
              <a:t>2. Text </a:t>
            </a:r>
            <a:r>
              <a:rPr lang="id-ID" sz="3200" b="1" i="1" dirty="0">
                <a:solidFill>
                  <a:schemeClr val="tx1"/>
                </a:solidFill>
                <a:latin typeface="Futura Bk BT" pitchFamily="34" charset="0"/>
              </a:rPr>
              <a:t>Table </a:t>
            </a:r>
            <a:r>
              <a:rPr lang="id-ID" sz="3200" b="1" dirty="0">
                <a:solidFill>
                  <a:schemeClr val="tx1"/>
                </a:solidFill>
                <a:latin typeface="Futura Bk BT" pitchFamily="34" charset="0"/>
              </a:rPr>
              <a:t>(Tabel Rincian</a:t>
            </a:r>
            <a:r>
              <a:rPr lang="id-ID" sz="3200" b="1" dirty="0" smtClean="0">
                <a:solidFill>
                  <a:schemeClr val="tx1"/>
                </a:solidFill>
                <a:latin typeface="Futura Bk BT" pitchFamily="34" charset="0"/>
              </a:rPr>
              <a:t>)</a:t>
            </a:r>
            <a:endParaRPr lang="id-ID" sz="3200" b="1" dirty="0">
              <a:solidFill>
                <a:schemeClr val="tx1"/>
              </a:solidFill>
              <a:latin typeface="Futura Bk BT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76201"/>
            <a:ext cx="6477000" cy="52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62400" y="314325"/>
            <a:ext cx="3962400" cy="8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gency FB" pitchFamily="34" charset="0"/>
              </a:rPr>
              <a:t>Distribusi Frekuensi atau Tabel Distribusi Frekuensi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76700" y="1609725"/>
            <a:ext cx="3962400" cy="8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latin typeface="Agency FB" pitchFamily="34" charset="0"/>
              </a:rPr>
              <a:t>Distribusi Frekuensi Relatif</a:t>
            </a:r>
            <a:endParaRPr lang="it-IT" sz="2400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6700" y="2752725"/>
            <a:ext cx="3962400" cy="8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  <a:latin typeface="Agency FB" pitchFamily="34" charset="0"/>
              </a:rPr>
              <a:t>Distribusi Frekuensi Kumulatif</a:t>
            </a:r>
            <a:endParaRPr lang="it-IT" sz="2400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0" y="3867150"/>
            <a:ext cx="3962400" cy="8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latin typeface="Agency FB" pitchFamily="34" charset="0"/>
              </a:rPr>
              <a:t>Tabel silang (cross tabulation)</a:t>
            </a:r>
            <a:endParaRPr lang="it-IT" sz="2400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CBAE1"/>
            </a:gs>
            <a:gs pos="0">
              <a:schemeClr val="tx2">
                <a:lumMod val="60000"/>
                <a:lumOff val="40000"/>
              </a:schemeClr>
            </a:gs>
            <a:gs pos="0">
              <a:srgbClr val="009900"/>
            </a:gs>
            <a:gs pos="100000">
              <a:schemeClr val="accent1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9050"/>
            <a:ext cx="2895600" cy="666750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latin typeface="Agency FB" pitchFamily="34" charset="0"/>
              </a:rPr>
              <a:t>MACAM-MACAM TABEL</a:t>
            </a:r>
            <a:endParaRPr lang="id-ID" sz="2400" dirty="0"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809750"/>
            <a:ext cx="2895600" cy="3333750"/>
          </a:xfrm>
          <a:prstGeom prst="rect">
            <a:avLst/>
          </a:prstGeom>
          <a:solidFill>
            <a:srgbClr val="C6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>
                <a:solidFill>
                  <a:schemeClr val="tx1"/>
                </a:solidFill>
              </a:rPr>
              <a:t>Distribusi Frekuensi atau Tabel Distribusi Frekuensi</a:t>
            </a:r>
            <a:endParaRPr lang="id-ID" sz="2800" dirty="0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0" y="647700"/>
            <a:ext cx="2895600" cy="1695450"/>
          </a:xfrm>
          <a:prstGeom prst="flowChartDocumen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i="1" dirty="0" smtClean="0">
                <a:solidFill>
                  <a:schemeClr val="tx1"/>
                </a:solidFill>
                <a:latin typeface="Futura Bk BT" pitchFamily="34" charset="0"/>
              </a:rPr>
              <a:t>2. Text </a:t>
            </a:r>
            <a:r>
              <a:rPr lang="id-ID" sz="3200" b="1" i="1" dirty="0">
                <a:solidFill>
                  <a:schemeClr val="tx1"/>
                </a:solidFill>
                <a:latin typeface="Futura Bk BT" pitchFamily="34" charset="0"/>
              </a:rPr>
              <a:t>Table </a:t>
            </a:r>
            <a:r>
              <a:rPr lang="id-ID" sz="3200" b="1" dirty="0">
                <a:solidFill>
                  <a:schemeClr val="tx1"/>
                </a:solidFill>
                <a:latin typeface="Futura Bk BT" pitchFamily="34" charset="0"/>
              </a:rPr>
              <a:t>(Tabel Rincian</a:t>
            </a:r>
            <a:r>
              <a:rPr lang="id-ID" sz="3200" b="1" dirty="0" smtClean="0">
                <a:solidFill>
                  <a:schemeClr val="tx1"/>
                </a:solidFill>
                <a:latin typeface="Futura Bk BT" pitchFamily="34" charset="0"/>
              </a:rPr>
              <a:t>)</a:t>
            </a:r>
            <a:endParaRPr lang="id-ID" sz="3200" b="1" dirty="0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062592" y="285751"/>
            <a:ext cx="5867400" cy="1181100"/>
          </a:xfrm>
          <a:prstGeom prst="wedgeRectCallout">
            <a:avLst>
              <a:gd name="adj1" fmla="val -26031"/>
              <a:gd name="adj2" fmla="val 28349"/>
            </a:avLst>
          </a:prstGeom>
          <a:solidFill>
            <a:srgbClr val="FF99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solidFill>
                  <a:schemeClr val="tx1"/>
                </a:solidFill>
                <a:latin typeface="Agency FB" pitchFamily="34" charset="0"/>
              </a:rPr>
              <a:t>menurut Sudijono (2009) adalah alat </a:t>
            </a:r>
            <a:r>
              <a:rPr lang="id-ID" dirty="0" smtClean="0">
                <a:solidFill>
                  <a:schemeClr val="tx1"/>
                </a:solidFill>
                <a:latin typeface="Agency FB" pitchFamily="34" charset="0"/>
              </a:rPr>
              <a:t>penyajian data </a:t>
            </a:r>
            <a:r>
              <a:rPr lang="id-ID" dirty="0">
                <a:solidFill>
                  <a:schemeClr val="tx1"/>
                </a:solidFill>
                <a:latin typeface="Agency FB" pitchFamily="34" charset="0"/>
              </a:rPr>
              <a:t>statistik berbentuk kolom dan lajur, yang di dalamnya dimuat </a:t>
            </a:r>
            <a:r>
              <a:rPr lang="id-ID" dirty="0" smtClean="0">
                <a:solidFill>
                  <a:schemeClr val="tx1"/>
                </a:solidFill>
                <a:latin typeface="Agency FB" pitchFamily="34" charset="0"/>
              </a:rPr>
              <a:t>angka yang dapat melukiskan </a:t>
            </a:r>
            <a:r>
              <a:rPr lang="id-ID" dirty="0">
                <a:solidFill>
                  <a:schemeClr val="tx1"/>
                </a:solidFill>
                <a:latin typeface="Agency FB" pitchFamily="34" charset="0"/>
              </a:rPr>
              <a:t>atau menggambarkan pencaran atau pembagian frekuensi dari variabel </a:t>
            </a:r>
            <a:r>
              <a:rPr lang="id-ID" dirty="0" smtClean="0">
                <a:solidFill>
                  <a:schemeClr val="tx1"/>
                </a:solidFill>
                <a:latin typeface="Agency FB" pitchFamily="34" charset="0"/>
              </a:rPr>
              <a:t>yang sedang </a:t>
            </a:r>
            <a:r>
              <a:rPr lang="id-ID" dirty="0">
                <a:solidFill>
                  <a:schemeClr val="tx1"/>
                </a:solidFill>
                <a:latin typeface="Agency FB" pitchFamily="34" charset="0"/>
              </a:rPr>
              <a:t>menjadi objek penelitian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057728" y="1657351"/>
            <a:ext cx="5867400" cy="914399"/>
          </a:xfrm>
          <a:prstGeom prst="wedgeRectCallout">
            <a:avLst>
              <a:gd name="adj1" fmla="val -25036"/>
              <a:gd name="adj2" fmla="val 19838"/>
            </a:avLst>
          </a:prstGeom>
          <a:solidFill>
            <a:srgbClr val="FF99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  <a:latin typeface="Agency FB" pitchFamily="34" charset="0"/>
              </a:rPr>
              <a:t>Somantri (2006:107) menyatakan bahwa tabel </a:t>
            </a:r>
            <a:r>
              <a:rPr lang="it-IT" dirty="0" smtClean="0">
                <a:solidFill>
                  <a:schemeClr val="tx1"/>
                </a:solidFill>
                <a:latin typeface="Agency FB" pitchFamily="34" charset="0"/>
              </a:rPr>
              <a:t>distribusi</a:t>
            </a:r>
            <a:r>
              <a:rPr lang="id-ID" dirty="0" smtClean="0">
                <a:solidFill>
                  <a:schemeClr val="tx1"/>
                </a:solidFill>
                <a:latin typeface="Agency FB" pitchFamily="34" charset="0"/>
              </a:rPr>
              <a:t> frekuensi </a:t>
            </a:r>
            <a:r>
              <a:rPr lang="id-ID" dirty="0">
                <a:solidFill>
                  <a:schemeClr val="tx1"/>
                </a:solidFill>
                <a:latin typeface="Agency FB" pitchFamily="34" charset="0"/>
              </a:rPr>
              <a:t>adalah susunan data dalam suatu tabel yang telah diklasifikasikan menurut kelas </a:t>
            </a:r>
            <a:r>
              <a:rPr lang="id-ID" dirty="0" smtClean="0">
                <a:solidFill>
                  <a:schemeClr val="tx1"/>
                </a:solidFill>
                <a:latin typeface="Agency FB" pitchFamily="34" charset="0"/>
              </a:rPr>
              <a:t>- kelas </a:t>
            </a:r>
            <a:r>
              <a:rPr lang="id-ID" dirty="0">
                <a:solidFill>
                  <a:schemeClr val="tx1"/>
                </a:solidFill>
                <a:latin typeface="Agency FB" pitchFamily="34" charset="0"/>
              </a:rPr>
              <a:t>atau kategori tertentu.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3048000" y="2800351"/>
            <a:ext cx="5867400" cy="914399"/>
          </a:xfrm>
          <a:prstGeom prst="wedgeRectCallout">
            <a:avLst>
              <a:gd name="adj1" fmla="val -23710"/>
              <a:gd name="adj2" fmla="val 17711"/>
            </a:avLst>
          </a:prstGeom>
          <a:solidFill>
            <a:srgbClr val="FF99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solidFill>
                  <a:schemeClr val="tx1"/>
                </a:solidFill>
                <a:latin typeface="Agency FB" pitchFamily="34" charset="0"/>
              </a:rPr>
              <a:t>Furqon (1999:19) berpendapat bahwa daftar distribusi </a:t>
            </a:r>
            <a:r>
              <a:rPr lang="id-ID" dirty="0" smtClean="0">
                <a:solidFill>
                  <a:schemeClr val="tx1"/>
                </a:solidFill>
                <a:latin typeface="Agency FB" pitchFamily="34" charset="0"/>
              </a:rPr>
              <a:t>frekuensi menunjukkan </a:t>
            </a:r>
            <a:r>
              <a:rPr lang="id-ID" dirty="0">
                <a:solidFill>
                  <a:schemeClr val="tx1"/>
                </a:solidFill>
                <a:latin typeface="Agency FB" pitchFamily="34" charset="0"/>
              </a:rPr>
              <a:t>rincian skor dari suatu perangkat data beserta frekuensinya masing-masing</a:t>
            </a:r>
          </a:p>
          <a:p>
            <a:r>
              <a:rPr lang="id-ID" dirty="0">
                <a:solidFill>
                  <a:schemeClr val="tx1"/>
                </a:solidFill>
                <a:latin typeface="Agency FB" pitchFamily="34" charset="0"/>
              </a:rPr>
              <a:t>dalam suatu pengukuran.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3062592" y="3943351"/>
            <a:ext cx="5867400" cy="914399"/>
          </a:xfrm>
          <a:prstGeom prst="wedgeRectCallout">
            <a:avLst>
              <a:gd name="adj1" fmla="val -28352"/>
              <a:gd name="adj2" fmla="val 689"/>
            </a:avLst>
          </a:prstGeom>
          <a:solidFill>
            <a:srgbClr val="FF99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solidFill>
                  <a:schemeClr val="tx1"/>
                </a:solidFill>
                <a:latin typeface="Agency FB" pitchFamily="34" charset="0"/>
              </a:rPr>
              <a:t>Distribusi Frekuensi adalah suatu daftar yang menunjukkan penggolongan </a:t>
            </a:r>
            <a:r>
              <a:rPr lang="id-ID" dirty="0" smtClean="0">
                <a:solidFill>
                  <a:schemeClr val="tx1"/>
                </a:solidFill>
                <a:latin typeface="Agency FB" pitchFamily="34" charset="0"/>
              </a:rPr>
              <a:t>sekumpulan data </a:t>
            </a:r>
            <a:r>
              <a:rPr lang="id-ID" dirty="0">
                <a:solidFill>
                  <a:schemeClr val="tx1"/>
                </a:solidFill>
                <a:latin typeface="Agency FB" pitchFamily="34" charset="0"/>
              </a:rPr>
              <a:t>dimana telah termasuk penentuan berapa bilangan yang termasuk ke dalam </a:t>
            </a:r>
            <a:r>
              <a:rPr lang="id-ID" dirty="0" smtClean="0">
                <a:solidFill>
                  <a:schemeClr val="tx1"/>
                </a:solidFill>
                <a:latin typeface="Agency FB" pitchFamily="34" charset="0"/>
              </a:rPr>
              <a:t>setiap golongan</a:t>
            </a:r>
            <a:r>
              <a:rPr lang="id-ID" dirty="0">
                <a:solidFill>
                  <a:schemeClr val="tx1"/>
                </a:solidFill>
                <a:latin typeface="Agency FB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809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0" y="-19050"/>
            <a:ext cx="2895600" cy="666750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latin typeface="Agency FB" pitchFamily="34" charset="0"/>
              </a:rPr>
              <a:t>MACAM-MACAM TABEL</a:t>
            </a:r>
            <a:endParaRPr lang="id-ID" sz="2400" dirty="0"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62150"/>
            <a:ext cx="2895600" cy="2438400"/>
          </a:xfrm>
          <a:prstGeom prst="rect">
            <a:avLst/>
          </a:prstGeom>
          <a:solidFill>
            <a:srgbClr val="C6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>
                <a:solidFill>
                  <a:schemeClr val="tx1"/>
                </a:solidFill>
              </a:rPr>
              <a:t>Distribusi Frekuensi atau Tabel Distribusi Frekuensi</a:t>
            </a:r>
            <a:endParaRPr lang="id-ID" sz="2800" dirty="0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0" y="647700"/>
            <a:ext cx="2895600" cy="1695450"/>
          </a:xfrm>
          <a:prstGeom prst="flowChartDocumen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i="1" dirty="0" smtClean="0">
                <a:solidFill>
                  <a:schemeClr val="tx1"/>
                </a:solidFill>
                <a:latin typeface="Futura Bk BT" pitchFamily="34" charset="0"/>
              </a:rPr>
              <a:t>2. Text </a:t>
            </a:r>
            <a:r>
              <a:rPr lang="id-ID" sz="3200" b="1" i="1" dirty="0">
                <a:solidFill>
                  <a:schemeClr val="tx1"/>
                </a:solidFill>
                <a:latin typeface="Futura Bk BT" pitchFamily="34" charset="0"/>
              </a:rPr>
              <a:t>Table </a:t>
            </a:r>
            <a:r>
              <a:rPr lang="id-ID" sz="3200" b="1" dirty="0">
                <a:solidFill>
                  <a:schemeClr val="tx1"/>
                </a:solidFill>
                <a:latin typeface="Futura Bk BT" pitchFamily="34" charset="0"/>
              </a:rPr>
              <a:t>(Tabel Rincian</a:t>
            </a:r>
            <a:r>
              <a:rPr lang="id-ID" sz="3200" b="1" dirty="0" smtClean="0">
                <a:solidFill>
                  <a:schemeClr val="tx1"/>
                </a:solidFill>
                <a:latin typeface="Futura Bk BT" pitchFamily="34" charset="0"/>
              </a:rPr>
              <a:t>)</a:t>
            </a:r>
            <a:endParaRPr lang="id-ID" sz="3200" b="1" dirty="0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00550"/>
            <a:ext cx="2895600" cy="742950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>
                <a:latin typeface="Futura Bk BT" pitchFamily="34" charset="0"/>
              </a:rPr>
              <a:t>Data Kategori</a:t>
            </a:r>
            <a:endParaRPr lang="id-ID" sz="3200" dirty="0">
              <a:latin typeface="Futura Bk BT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4" t="32979" r="8638" b="8777"/>
          <a:stretch/>
        </p:blipFill>
        <p:spPr bwMode="auto">
          <a:xfrm>
            <a:off x="4267200" y="438150"/>
            <a:ext cx="3813244" cy="42607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Elbow Connector 14"/>
          <p:cNvCxnSpPr>
            <a:stCxn id="5" idx="3"/>
            <a:endCxn id="10" idx="1"/>
          </p:cNvCxnSpPr>
          <p:nvPr/>
        </p:nvCxnSpPr>
        <p:spPr>
          <a:xfrm flipV="1">
            <a:off x="2895600" y="2568507"/>
            <a:ext cx="1371600" cy="2203518"/>
          </a:xfrm>
          <a:prstGeom prst="bentConnector3">
            <a:avLst/>
          </a:prstGeom>
          <a:ln w="63500">
            <a:solidFill>
              <a:srgbClr val="FF99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0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0" y="-19050"/>
            <a:ext cx="2895600" cy="666750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latin typeface="Agency FB" pitchFamily="34" charset="0"/>
              </a:rPr>
              <a:t>MACAM-MACAM TABEL</a:t>
            </a:r>
            <a:endParaRPr lang="id-ID" sz="2400" dirty="0"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62150"/>
            <a:ext cx="2895600" cy="2438400"/>
          </a:xfrm>
          <a:prstGeom prst="rect">
            <a:avLst/>
          </a:prstGeom>
          <a:solidFill>
            <a:srgbClr val="C6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>
                <a:solidFill>
                  <a:schemeClr val="tx1"/>
                </a:solidFill>
              </a:rPr>
              <a:t>Distribusi Frekuensi atau Tabel Distribusi Frekuensi</a:t>
            </a:r>
            <a:endParaRPr lang="id-ID" sz="2800" dirty="0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0" y="647700"/>
            <a:ext cx="2895600" cy="1695450"/>
          </a:xfrm>
          <a:prstGeom prst="flowChartDocumen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i="1" dirty="0" smtClean="0">
                <a:solidFill>
                  <a:schemeClr val="tx1"/>
                </a:solidFill>
                <a:latin typeface="Futura Bk BT" pitchFamily="34" charset="0"/>
              </a:rPr>
              <a:t>2. Text </a:t>
            </a:r>
            <a:r>
              <a:rPr lang="id-ID" sz="3200" b="1" i="1" dirty="0">
                <a:solidFill>
                  <a:schemeClr val="tx1"/>
                </a:solidFill>
                <a:latin typeface="Futura Bk BT" pitchFamily="34" charset="0"/>
              </a:rPr>
              <a:t>Table </a:t>
            </a:r>
            <a:r>
              <a:rPr lang="id-ID" sz="3200" b="1" dirty="0">
                <a:solidFill>
                  <a:schemeClr val="tx1"/>
                </a:solidFill>
                <a:latin typeface="Futura Bk BT" pitchFamily="34" charset="0"/>
              </a:rPr>
              <a:t>(Tabel Rincian</a:t>
            </a:r>
            <a:r>
              <a:rPr lang="id-ID" sz="3200" b="1" dirty="0" smtClean="0">
                <a:solidFill>
                  <a:schemeClr val="tx1"/>
                </a:solidFill>
                <a:latin typeface="Futura Bk BT" pitchFamily="34" charset="0"/>
              </a:rPr>
              <a:t>)</a:t>
            </a:r>
            <a:endParaRPr lang="id-ID" sz="3200" b="1" dirty="0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400550"/>
            <a:ext cx="2895600" cy="7429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>
                <a:latin typeface="Futura Bk BT" pitchFamily="34" charset="0"/>
              </a:rPr>
              <a:t>Data Numerik</a:t>
            </a:r>
            <a:endParaRPr lang="id-ID" sz="3200" dirty="0">
              <a:latin typeface="Futura Bk BT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4" t="36436" r="8638" b="26596"/>
          <a:stretch/>
        </p:blipFill>
        <p:spPr bwMode="auto">
          <a:xfrm>
            <a:off x="3733800" y="904266"/>
            <a:ext cx="4955164" cy="34962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Elbow Connector 15"/>
          <p:cNvCxnSpPr>
            <a:stCxn id="9" idx="3"/>
            <a:endCxn id="10" idx="1"/>
          </p:cNvCxnSpPr>
          <p:nvPr/>
        </p:nvCxnSpPr>
        <p:spPr>
          <a:xfrm flipV="1">
            <a:off x="2895600" y="2652408"/>
            <a:ext cx="838200" cy="2119617"/>
          </a:xfrm>
          <a:prstGeom prst="bentConnector3">
            <a:avLst/>
          </a:prstGeom>
          <a:ln w="63500"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44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9050"/>
            <a:ext cx="2895600" cy="666750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latin typeface="Agency FB" pitchFamily="34" charset="0"/>
              </a:rPr>
              <a:t>MACAM-MACAM TABEL</a:t>
            </a:r>
            <a:endParaRPr lang="id-ID" sz="2400" dirty="0"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62150"/>
            <a:ext cx="2895600" cy="2438400"/>
          </a:xfrm>
          <a:prstGeom prst="rect">
            <a:avLst/>
          </a:prstGeom>
          <a:solidFill>
            <a:srgbClr val="C6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>
                <a:solidFill>
                  <a:schemeClr val="tx1"/>
                </a:solidFill>
              </a:rPr>
              <a:t>Distribusi Frekuensi atau Tabel Distribusi Frekuensi</a:t>
            </a:r>
            <a:endParaRPr lang="id-ID" sz="2800" dirty="0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0" y="647700"/>
            <a:ext cx="2895600" cy="1695450"/>
          </a:xfrm>
          <a:prstGeom prst="flowChartDocumen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i="1" dirty="0" smtClean="0">
                <a:solidFill>
                  <a:schemeClr val="tx1"/>
                </a:solidFill>
                <a:latin typeface="Futura Bk BT" pitchFamily="34" charset="0"/>
              </a:rPr>
              <a:t>2. Text </a:t>
            </a:r>
            <a:r>
              <a:rPr lang="id-ID" sz="3200" b="1" i="1" dirty="0">
                <a:solidFill>
                  <a:schemeClr val="tx1"/>
                </a:solidFill>
                <a:latin typeface="Futura Bk BT" pitchFamily="34" charset="0"/>
              </a:rPr>
              <a:t>Table </a:t>
            </a:r>
            <a:r>
              <a:rPr lang="id-ID" sz="3200" b="1" dirty="0">
                <a:solidFill>
                  <a:schemeClr val="tx1"/>
                </a:solidFill>
                <a:latin typeface="Futura Bk BT" pitchFamily="34" charset="0"/>
              </a:rPr>
              <a:t>(Tabel Rincian</a:t>
            </a:r>
            <a:r>
              <a:rPr lang="id-ID" sz="3200" b="1" dirty="0" smtClean="0">
                <a:solidFill>
                  <a:schemeClr val="tx1"/>
                </a:solidFill>
                <a:latin typeface="Futura Bk BT" pitchFamily="34" charset="0"/>
              </a:rPr>
              <a:t>)</a:t>
            </a:r>
            <a:endParaRPr lang="id-ID" sz="3200" b="1" dirty="0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400550"/>
            <a:ext cx="2895600" cy="7429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>
                <a:latin typeface="Futura Bk BT" pitchFamily="34" charset="0"/>
              </a:rPr>
              <a:t>Data Numerik</a:t>
            </a:r>
            <a:endParaRPr lang="id-ID" sz="3200" dirty="0">
              <a:latin typeface="Futura Bk BT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200400" y="457201"/>
            <a:ext cx="5638800" cy="2647949"/>
          </a:xfrm>
          <a:prstGeom prst="cloudCallout">
            <a:avLst>
              <a:gd name="adj1" fmla="val -46373"/>
              <a:gd name="adj2" fmla="val 64963"/>
            </a:avLst>
          </a:prstGeom>
          <a:solidFill>
            <a:srgbClr val="B1CD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  <a:latin typeface="Agency FB" pitchFamily="34" charset="0"/>
              </a:rPr>
              <a:t>Untuk data</a:t>
            </a:r>
          </a:p>
          <a:p>
            <a:pPr algn="ctr"/>
            <a:r>
              <a:rPr lang="id-ID" sz="2400" dirty="0">
                <a:solidFill>
                  <a:schemeClr val="tx1"/>
                </a:solidFill>
                <a:latin typeface="Agency FB" pitchFamily="34" charset="0"/>
              </a:rPr>
              <a:t>numerik, tabel distribusi frekuensi dapat dibuat dalam bentuk tabel distribusi frekuensi data</a:t>
            </a:r>
          </a:p>
          <a:p>
            <a:pPr algn="ctr"/>
            <a:r>
              <a:rPr lang="id-ID" sz="2400" dirty="0">
                <a:solidFill>
                  <a:schemeClr val="tx1"/>
                </a:solidFill>
                <a:latin typeface="Agency FB" pitchFamily="34" charset="0"/>
              </a:rPr>
              <a:t>berkelompok.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2931268" y="19051"/>
            <a:ext cx="6248400" cy="5143499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600" dirty="0" smtClean="0">
              <a:solidFill>
                <a:schemeClr val="tx1"/>
              </a:solidFill>
              <a:latin typeface="Agency FB" pitchFamily="34" charset="0"/>
            </a:endParaRPr>
          </a:p>
          <a:p>
            <a:endParaRPr lang="id-ID" sz="1600" dirty="0">
              <a:solidFill>
                <a:schemeClr val="tx1"/>
              </a:solidFill>
              <a:latin typeface="Agency FB" pitchFamily="34" charset="0"/>
            </a:endParaRPr>
          </a:p>
          <a:p>
            <a:endParaRPr lang="id-ID" sz="1600" dirty="0" smtClean="0">
              <a:solidFill>
                <a:schemeClr val="tx1"/>
              </a:solidFill>
              <a:latin typeface="Agency FB" pitchFamily="34" charset="0"/>
            </a:endParaRPr>
          </a:p>
          <a:p>
            <a:endParaRPr lang="id-ID" sz="1600" dirty="0">
              <a:solidFill>
                <a:schemeClr val="tx1"/>
              </a:solidFill>
              <a:latin typeface="Agency FB" pitchFamily="34" charset="0"/>
            </a:endParaRPr>
          </a:p>
          <a:p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Dengan mengikuti pedoman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berikut.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Mengurutkan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data dari yang terkecil ke yang </a:t>
            </a: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terbesar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Menentukan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jangkauan (</a:t>
            </a:r>
            <a:r>
              <a:rPr lang="id-ID" sz="1600" i="1" dirty="0">
                <a:solidFill>
                  <a:schemeClr val="tx1"/>
                </a:solidFill>
                <a:latin typeface="Agency FB" pitchFamily="34" charset="0"/>
              </a:rPr>
              <a:t>range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) dari data.</a:t>
            </a:r>
          </a:p>
          <a:p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      Jangkauan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= data terbesar – data </a:t>
            </a: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terkecil</a:t>
            </a:r>
          </a:p>
          <a:p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3.    Menentukan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banyaknya kelas (</a:t>
            </a:r>
            <a:r>
              <a:rPr lang="id-ID" sz="1600" i="1" dirty="0">
                <a:solidFill>
                  <a:schemeClr val="tx1"/>
                </a:solidFill>
                <a:latin typeface="Agency FB" pitchFamily="34" charset="0"/>
              </a:rPr>
              <a:t>k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)</a:t>
            </a:r>
          </a:p>
          <a:p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       Banyaknya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kelas ditentukan dengan </a:t>
            </a:r>
            <a:r>
              <a:rPr lang="id-ID" sz="1600" i="1" dirty="0">
                <a:solidFill>
                  <a:schemeClr val="tx1"/>
                </a:solidFill>
                <a:latin typeface="Agency FB" pitchFamily="34" charset="0"/>
              </a:rPr>
              <a:t>rumus sturgess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sebagai berikut</a:t>
            </a: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.</a:t>
            </a:r>
          </a:p>
          <a:p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	</a:t>
            </a: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           𝑘 </a:t>
            </a:r>
            <a:r>
              <a:rPr lang="id-ID" sz="1600" b="1" dirty="0">
                <a:solidFill>
                  <a:schemeClr val="tx1"/>
                </a:solidFill>
                <a:latin typeface="Agency FB" pitchFamily="34" charset="0"/>
              </a:rPr>
              <a:t>= 1 + 3,3 log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𝑛 </a:t>
            </a:r>
            <a:r>
              <a:rPr lang="id-ID" sz="1600" b="1" dirty="0">
                <a:solidFill>
                  <a:schemeClr val="tx1"/>
                </a:solidFill>
                <a:latin typeface="Agency FB" pitchFamily="34" charset="0"/>
              </a:rPr>
              <a:t>,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𝑘 𝜖 </a:t>
            </a:r>
            <a:r>
              <a:rPr lang="id-ID" sz="1600" b="1" dirty="0" smtClean="0">
                <a:solidFill>
                  <a:schemeClr val="tx1"/>
                </a:solidFill>
                <a:latin typeface="Agency FB" pitchFamily="34" charset="0"/>
              </a:rPr>
              <a:t>bulat</a:t>
            </a:r>
          </a:p>
          <a:p>
            <a:r>
              <a:rPr lang="id-ID" sz="1600" b="1" dirty="0">
                <a:solidFill>
                  <a:schemeClr val="tx1"/>
                </a:solidFill>
                <a:latin typeface="Agency FB" pitchFamily="34" charset="0"/>
              </a:rPr>
              <a:t>	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Keterangan :</a:t>
            </a:r>
          </a:p>
          <a:p>
            <a:r>
              <a:rPr lang="id-ID" sz="1600" i="1" dirty="0" smtClean="0">
                <a:solidFill>
                  <a:schemeClr val="tx1"/>
                </a:solidFill>
                <a:latin typeface="Agency FB" pitchFamily="34" charset="0"/>
              </a:rPr>
              <a:t>	k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= banyaknya kelas</a:t>
            </a:r>
          </a:p>
          <a:p>
            <a:r>
              <a:rPr lang="id-ID" sz="1600" i="1" dirty="0" smtClean="0">
                <a:solidFill>
                  <a:schemeClr val="tx1"/>
                </a:solidFill>
                <a:latin typeface="Agency FB" pitchFamily="34" charset="0"/>
              </a:rPr>
              <a:t>	n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= banyaknya data</a:t>
            </a:r>
          </a:p>
          <a:p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	Hasilnya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dibulatkan, biasanya ke </a:t>
            </a: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atas</a:t>
            </a:r>
          </a:p>
          <a:p>
            <a:pPr marL="342900" indent="-342900">
              <a:buAutoNum type="arabicPeriod" startAt="4"/>
            </a:pP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Menentukan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panjang interval </a:t>
            </a: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kelas</a:t>
            </a:r>
          </a:p>
          <a:p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         Panjang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interval kelas (i) </a:t>
            </a: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= </a:t>
            </a:r>
            <a:r>
              <a:rPr lang="id-ID" sz="1600" u="sng" dirty="0" smtClean="0">
                <a:solidFill>
                  <a:schemeClr val="tx1"/>
                </a:solidFill>
                <a:latin typeface="Agency FB" pitchFamily="34" charset="0"/>
              </a:rPr>
              <a:t>jangkauan </a:t>
            </a:r>
            <a:r>
              <a:rPr lang="id-ID" sz="1600" u="sng" dirty="0">
                <a:solidFill>
                  <a:schemeClr val="tx1"/>
                </a:solidFill>
                <a:latin typeface="Agency FB" pitchFamily="34" charset="0"/>
              </a:rPr>
              <a:t>R</a:t>
            </a:r>
          </a:p>
          <a:p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                                                    banyaknya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kelas k</a:t>
            </a:r>
          </a:p>
          <a:p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5</a:t>
            </a: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.    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Menentukan batas bawah kelas pertama</a:t>
            </a:r>
          </a:p>
          <a:p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       Batas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bawah kelas pertama biasanya dipilih dari data terkecil atau </a:t>
            </a: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data terkecil yang      berasal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dari pelebaran jangkauan (data yang lebih kecil dari data terkecil) </a:t>
            </a: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yang selisihnya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harus kurang dari panjang interval </a:t>
            </a: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kelasnya.</a:t>
            </a:r>
          </a:p>
          <a:p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6.     Menuliskan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frekuensi kelas secara melidi dalam kolom turus atau tally </a:t>
            </a:r>
            <a:endParaRPr lang="id-ID" sz="1600" dirty="0" smtClean="0">
              <a:solidFill>
                <a:schemeClr val="tx1"/>
              </a:solidFill>
              <a:latin typeface="Agency FB" pitchFamily="34" charset="0"/>
            </a:endParaRPr>
          </a:p>
          <a:p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       (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sistem </a:t>
            </a:r>
            <a:r>
              <a:rPr lang="id-ID" sz="1600" dirty="0" smtClean="0">
                <a:solidFill>
                  <a:schemeClr val="tx1"/>
                </a:solidFill>
                <a:latin typeface="Agency FB" pitchFamily="34" charset="0"/>
              </a:rPr>
              <a:t>turus) sesuai </a:t>
            </a:r>
            <a:r>
              <a:rPr lang="id-ID" sz="1600" dirty="0">
                <a:solidFill>
                  <a:schemeClr val="tx1"/>
                </a:solidFill>
                <a:latin typeface="Agency FB" pitchFamily="34" charset="0"/>
              </a:rPr>
              <a:t>banyaknya data.</a:t>
            </a:r>
          </a:p>
        </p:txBody>
      </p:sp>
    </p:spTree>
    <p:extLst>
      <p:ext uri="{BB962C8B-B14F-4D97-AF65-F5344CB8AC3E}">
        <p14:creationId xmlns:p14="http://schemas.microsoft.com/office/powerpoint/2010/main" val="37882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6008</TotalTime>
  <Words>989</Words>
  <Application>Microsoft Office PowerPoint</Application>
  <PresentationFormat>On-screen Show (16:9)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Penyajian data dan distribusi frekuensi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 MANAJEMEN</dc:title>
  <dc:creator>user</dc:creator>
  <cp:lastModifiedBy>TOSHIBA</cp:lastModifiedBy>
  <cp:revision>396</cp:revision>
  <dcterms:created xsi:type="dcterms:W3CDTF">2016-09-17T08:00:00Z</dcterms:created>
  <dcterms:modified xsi:type="dcterms:W3CDTF">2018-10-03T09:59:33Z</dcterms:modified>
</cp:coreProperties>
</file>