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300" r:id="rId3"/>
    <p:sldId id="299" r:id="rId4"/>
    <p:sldId id="296" r:id="rId5"/>
    <p:sldId id="282" r:id="rId6"/>
    <p:sldId id="285" r:id="rId7"/>
    <p:sldId id="298" r:id="rId8"/>
    <p:sldId id="301" r:id="rId9"/>
    <p:sldId id="273" r:id="rId10"/>
    <p:sldId id="275" r:id="rId11"/>
    <p:sldId id="274" r:id="rId12"/>
    <p:sldId id="276" r:id="rId13"/>
    <p:sldId id="277" r:id="rId14"/>
    <p:sldId id="278" r:id="rId15"/>
    <p:sldId id="279" r:id="rId16"/>
    <p:sldId id="28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003300"/>
    <a:srgbClr val="FF99CC"/>
    <a:srgbClr val="C6F13B"/>
    <a:srgbClr val="F5AF51"/>
    <a:srgbClr val="00FF99"/>
    <a:srgbClr val="B1CDC8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94624" autoAdjust="0"/>
  </p:normalViewPr>
  <p:slideViewPr>
    <p:cSldViewPr>
      <p:cViewPr varScale="1">
        <p:scale>
          <a:sx n="88" d="100"/>
          <a:sy n="88" d="100"/>
        </p:scale>
        <p:origin x="-75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06CF6-7907-43ED-9801-8E3890AFAB0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618C-4472-40CD-9A83-89A01EF0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3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4618C-4472-40CD-9A83-89A01EF0139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F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2F4F-7CEC-4031-8CD4-740C56FF56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displaying d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dell\Documents\photobooth dafam\PNG\giphy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6781800" cy="74295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Penyajian Data : Line Graph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52550"/>
            <a:ext cx="3733800" cy="147732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d-ID" dirty="0" smtClean="0"/>
          </a:p>
          <a:p>
            <a:r>
              <a:rPr lang="en-US" b="1" dirty="0" smtClean="0"/>
              <a:t>Line Graph</a:t>
            </a:r>
            <a:r>
              <a:rPr lang="en-US" dirty="0" smtClean="0"/>
              <a:t>: a graph that shows information that is connected in some way (such as change over time)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4" name="Picture 2" descr="Hasil gambar untuk line gra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819150"/>
            <a:ext cx="4114800" cy="2756916"/>
          </a:xfrm>
          <a:prstGeom prst="rect">
            <a:avLst/>
          </a:prstGeom>
          <a:noFill/>
        </p:spPr>
      </p:pic>
      <p:pic>
        <p:nvPicPr>
          <p:cNvPr id="32770" name="Picture 2" descr="Hasil gambar untuk line gra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0" y="2286000"/>
            <a:ext cx="4667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dell\Documents\photobooth dafam\PNG\giphy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6781800" cy="74295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Penyajian Data : Pie Graph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52550"/>
            <a:ext cx="3733800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Pie Chart</a:t>
            </a:r>
            <a:r>
              <a:rPr lang="en-US" dirty="0" smtClean="0"/>
              <a:t>: a special chart that uses "pie slices" to show relative sizes of data.</a:t>
            </a:r>
            <a:r>
              <a:rPr lang="id-ID" dirty="0" smtClean="0"/>
              <a:t> (percentage</a:t>
            </a:r>
            <a:endParaRPr lang="id-ID" dirty="0"/>
          </a:p>
        </p:txBody>
      </p:sp>
      <p:pic>
        <p:nvPicPr>
          <p:cNvPr id="33796" name="Picture 4" descr="Hasil gambar untuk pie chart"/>
          <p:cNvPicPr>
            <a:picLocks noChangeAspect="1" noChangeArrowheads="1"/>
          </p:cNvPicPr>
          <p:nvPr/>
        </p:nvPicPr>
        <p:blipFill>
          <a:blip r:embed="rId3"/>
          <a:srcRect l="12731" r="10885"/>
          <a:stretch>
            <a:fillRect/>
          </a:stretch>
        </p:blipFill>
        <p:spPr bwMode="auto">
          <a:xfrm>
            <a:off x="3810000" y="819150"/>
            <a:ext cx="4038600" cy="2986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8" name="Picture 6" descr="Hasil gambar untuk pie ch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885950"/>
            <a:ext cx="50292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dell\Documents\photobooth dafam\PNG\giphy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6781800" cy="74295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Penyajian Data : Pictograph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52550"/>
            <a:ext cx="3733800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 </a:t>
            </a:r>
            <a:r>
              <a:rPr lang="en-US" b="1" dirty="0" smtClean="0"/>
              <a:t>Pictograph</a:t>
            </a:r>
            <a:r>
              <a:rPr lang="en-US" dirty="0" smtClean="0"/>
              <a:t> is a way of showing data using images.</a:t>
            </a:r>
            <a:endParaRPr lang="id-ID" dirty="0"/>
          </a:p>
        </p:txBody>
      </p:sp>
      <p:pic>
        <p:nvPicPr>
          <p:cNvPr id="37890" name="Picture 2" descr="Hasil gambar untuk pictogra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038350"/>
            <a:ext cx="5943600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dell\Documents\photobooth dafam\PNG\giphy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6781800" cy="74295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Penyajian Data : Kartogram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76350"/>
            <a:ext cx="3733800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b="1" dirty="0" smtClean="0"/>
              <a:t>Kartogram adalah grafik berupa peta</a:t>
            </a:r>
            <a:endParaRPr lang="id-ID" dirty="0"/>
          </a:p>
        </p:txBody>
      </p:sp>
      <p:pic>
        <p:nvPicPr>
          <p:cNvPr id="36866" name="Picture 2" descr="Hasil gambar untuk kartogram"/>
          <p:cNvPicPr>
            <a:picLocks noChangeAspect="1" noChangeArrowheads="1"/>
          </p:cNvPicPr>
          <p:nvPr/>
        </p:nvPicPr>
        <p:blipFill>
          <a:blip r:embed="rId3"/>
          <a:srcRect t="33426"/>
          <a:stretch>
            <a:fillRect/>
          </a:stretch>
        </p:blipFill>
        <p:spPr bwMode="auto">
          <a:xfrm>
            <a:off x="2024561" y="1657350"/>
            <a:ext cx="711943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dell\Documents\photobooth dafam\PNG\giphy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6781800" cy="74295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Penyajian Data : Scatterplot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52550"/>
            <a:ext cx="3733800" cy="147732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 </a:t>
            </a:r>
            <a:r>
              <a:rPr lang="en-US" b="1" dirty="0" smtClean="0"/>
              <a:t>scatter plot</a:t>
            </a:r>
            <a:r>
              <a:rPr lang="en-US" dirty="0" smtClean="0"/>
              <a:t> is a type of plot or mathematical diagram using Cartesian coordinates to display values for typically two variables for a set of data.</a:t>
            </a:r>
            <a:endParaRPr lang="id-ID" dirty="0"/>
          </a:p>
        </p:txBody>
      </p:sp>
      <p:pic>
        <p:nvPicPr>
          <p:cNvPr id="35842" name="Picture 2" descr="Hasil gambar untuk scatter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788036"/>
            <a:ext cx="4953000" cy="3307714"/>
          </a:xfrm>
          <a:prstGeom prst="rect">
            <a:avLst/>
          </a:prstGeom>
          <a:noFill/>
        </p:spPr>
      </p:pic>
      <p:pic>
        <p:nvPicPr>
          <p:cNvPr id="35844" name="Picture 4" descr="Hasil gambar untuk scatterpl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989773"/>
            <a:ext cx="4191000" cy="3153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dell\Documents\photobooth dafam\PNG\giphy.gif"/>
          <p:cNvPicPr>
            <a:picLocks noChangeAspect="1" noChangeArrowheads="1" noCrop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7696200" cy="59055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Penyajian Data : Stem and Leaf Plot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Britannic Bold" pitchFamily="34" charset="0"/>
              <a:ea typeface="+mj-ea"/>
              <a:cs typeface="+mj-cs"/>
            </a:endParaRPr>
          </a:p>
        </p:txBody>
      </p:sp>
      <p:pic>
        <p:nvPicPr>
          <p:cNvPr id="39938" name="Picture 2" descr="Hasil gambar untuk stem and leaf graph"/>
          <p:cNvPicPr>
            <a:picLocks noChangeAspect="1" noChangeArrowheads="1"/>
          </p:cNvPicPr>
          <p:nvPr/>
        </p:nvPicPr>
        <p:blipFill>
          <a:blip r:embed="rId4"/>
          <a:srcRect t="27746"/>
          <a:stretch>
            <a:fillRect/>
          </a:stretch>
        </p:blipFill>
        <p:spPr bwMode="auto">
          <a:xfrm>
            <a:off x="0" y="1123950"/>
            <a:ext cx="5562600" cy="3311073"/>
          </a:xfrm>
          <a:prstGeom prst="rect">
            <a:avLst/>
          </a:prstGeom>
          <a:noFill/>
        </p:spPr>
      </p:pic>
      <p:pic>
        <p:nvPicPr>
          <p:cNvPr id="39940" name="Picture 4" descr="Hasil gambar untuk stem and leaf pl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190750"/>
            <a:ext cx="3986834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asil gambar untuk golden gate bridge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6941" cy="5143500"/>
          </a:xfrm>
          <a:prstGeom prst="rect">
            <a:avLst/>
          </a:prstGeom>
          <a:noFill/>
        </p:spPr>
      </p:pic>
      <p:pic>
        <p:nvPicPr>
          <p:cNvPr id="40963" name="Picture 3" descr="C:\Users\dell\Documents\photobooth dafam\PNG\thank-you-2490552_960_720.png"/>
          <p:cNvPicPr>
            <a:picLocks noChangeAspect="1" noChangeArrowheads="1"/>
          </p:cNvPicPr>
          <p:nvPr/>
        </p:nvPicPr>
        <p:blipFill>
          <a:blip r:embed="rId3"/>
          <a:srcRect b="26667"/>
          <a:stretch>
            <a:fillRect/>
          </a:stretch>
        </p:blipFill>
        <p:spPr bwMode="auto">
          <a:xfrm>
            <a:off x="304800" y="2209800"/>
            <a:ext cx="80010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7"/>
            <a:ext cx="8229600" cy="857250"/>
          </a:xfrm>
        </p:spPr>
        <p:txBody>
          <a:bodyPr/>
          <a:lstStyle/>
          <a:p>
            <a:r>
              <a:rPr lang="id-ID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Tekstular</a:t>
            </a:r>
            <a:endParaRPr lang="id-ID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3394472"/>
          </a:xfrm>
        </p:spPr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Penyajian data dalam bentuk tulisan</a:t>
            </a:r>
          </a:p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Untuk memberi penjelasan informasi yang terdapat pada tabel atau grafik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93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28660" r="23396" b="24293"/>
          <a:stretch/>
        </p:blipFill>
        <p:spPr bwMode="auto">
          <a:xfrm>
            <a:off x="2286000" y="1387929"/>
            <a:ext cx="6019800" cy="333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solidFill>
                  <a:srgbClr val="002060"/>
                </a:solidFill>
                <a:latin typeface="Agency FB" pitchFamily="34" charset="0"/>
                <a:cs typeface="Aharoni" pitchFamily="2" charset="-79"/>
              </a:rPr>
              <a:t>Bagian-Bagian Tabel</a:t>
            </a:r>
            <a:endParaRPr lang="id-ID" sz="3600" b="1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1500" y="521553"/>
            <a:ext cx="18288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+mj-lt"/>
              </a:rPr>
              <a:t>No tabel</a:t>
            </a:r>
          </a:p>
          <a:p>
            <a:pPr algn="ctr"/>
            <a:r>
              <a:rPr lang="id-ID" sz="2400" b="1" dirty="0" smtClean="0">
                <a:latin typeface="+mj-lt"/>
              </a:rPr>
              <a:t>Judul Tabel</a:t>
            </a:r>
            <a:endParaRPr lang="id-ID" sz="2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681835"/>
            <a:ext cx="365051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+mj-lt"/>
              </a:rPr>
              <a:t>Sumber : ......., tahun</a:t>
            </a:r>
            <a:endParaRPr lang="id-ID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221933"/>
            <a:ext cx="8382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600" b="1" dirty="0" smtClean="0">
                <a:latin typeface="+mj-lt"/>
              </a:rPr>
              <a:t>Judul Baris</a:t>
            </a:r>
            <a:endParaRPr lang="id-ID" sz="16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2100" y="1504950"/>
            <a:ext cx="133350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600" b="1" dirty="0" smtClean="0">
                <a:latin typeface="+mj-lt"/>
              </a:rPr>
              <a:t>Judul Kolom</a:t>
            </a:r>
            <a:endParaRPr lang="id-ID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1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t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9783"/>
            <a:ext cx="6985576" cy="444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dell\Documents\photobooth dafam\PNG\7b1cd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3"/>
            <a:ext cx="9144000" cy="51421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2613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solidFill>
                  <a:srgbClr val="002060"/>
                </a:solidFill>
                <a:latin typeface="Agency FB" pitchFamily="34" charset="0"/>
                <a:cs typeface="Aharoni" pitchFamily="2" charset="-79"/>
              </a:rPr>
              <a:t>Distribusi Frekuensi : Data Kategorik</a:t>
            </a:r>
            <a:endParaRPr lang="id-ID" sz="3600" b="1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3074" name="Picture 2" descr="Hasil gambar untuk tab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2"/>
          <a:stretch/>
        </p:blipFill>
        <p:spPr bwMode="auto">
          <a:xfrm>
            <a:off x="1447800" y="751651"/>
            <a:ext cx="5943600" cy="39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49709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Distribusi </a:t>
            </a:r>
            <a:r>
              <a:rPr lang="id-ID" sz="4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Frekuensi: Data Numerik</a:t>
            </a:r>
            <a:endParaRPr lang="id-ID" sz="40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25602" name="Picture 2" descr="Hasil gambar untuk frequency distribution t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71550"/>
            <a:ext cx="7772400" cy="4030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2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dell\Documents\photobooth dafam\PNG\7b1cd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3"/>
            <a:ext cx="9144000" cy="51421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2613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solidFill>
                  <a:srgbClr val="002060"/>
                </a:solidFill>
                <a:latin typeface="Agency FB" pitchFamily="34" charset="0"/>
                <a:cs typeface="Aharoni" pitchFamily="2" charset="-79"/>
              </a:rPr>
              <a:t>Tabel Silang (Data Kategorik)</a:t>
            </a:r>
            <a:endParaRPr lang="id-ID" sz="3600" b="1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4098" name="Picture 2" descr="Hasil gambar untuk cross tab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98" y="1276350"/>
            <a:ext cx="5124603" cy="30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7504" y="1060862"/>
            <a:ext cx="18288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Agency FB" pitchFamily="34" charset="0"/>
              </a:rPr>
              <a:t>VARIABEL A</a:t>
            </a:r>
            <a:endParaRPr lang="id-ID" sz="2400" b="1" dirty="0">
              <a:latin typeface="Agency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304" y="2156927"/>
            <a:ext cx="12954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Agency FB" pitchFamily="34" charset="0"/>
              </a:rPr>
              <a:t>VARIABEL B</a:t>
            </a:r>
            <a:endParaRPr lang="id-ID" sz="24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613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solidFill>
                  <a:srgbClr val="002060"/>
                </a:solidFill>
                <a:latin typeface="Agency FB" pitchFamily="34" charset="0"/>
                <a:cs typeface="Aharoni" pitchFamily="2" charset="-79"/>
              </a:rPr>
              <a:t>Contoh Tabel </a:t>
            </a:r>
            <a:r>
              <a:rPr lang="id-ID" sz="4400" b="1" dirty="0" smtClean="0">
                <a:solidFill>
                  <a:srgbClr val="002060"/>
                </a:solidFill>
                <a:latin typeface="Agency FB" pitchFamily="34" charset="0"/>
                <a:cs typeface="Aharoni" pitchFamily="2" charset="-79"/>
              </a:rPr>
              <a:t>Silang (Data Kategorik)</a:t>
            </a:r>
            <a:endParaRPr lang="id-ID" sz="3600" b="1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116476"/>
              </p:ext>
            </p:extLst>
          </p:nvPr>
        </p:nvGraphicFramePr>
        <p:xfrm>
          <a:off x="304800" y="1123950"/>
          <a:ext cx="2743200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Merk/Prosesor</a:t>
                      </a:r>
                      <a:endParaRPr lang="id-ID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I3</a:t>
                      </a:r>
                      <a:endParaRPr lang="id-ID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I4</a:t>
                      </a:r>
                      <a:endParaRPr lang="id-ID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I5</a:t>
                      </a:r>
                      <a:endParaRPr lang="id-ID" sz="1400" dirty="0"/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HP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</a:t>
                      </a:r>
                      <a:r>
                        <a:rPr lang="id-ID" sz="1400" baseline="0" dirty="0" smtClean="0"/>
                        <a:t> juta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3 juta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4 juta</a:t>
                      </a:r>
                      <a:endParaRPr lang="id-ID" sz="1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ASUS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2,5 juta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3 juta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3,5 juta</a:t>
                      </a:r>
                      <a:endParaRPr lang="id-ID" sz="1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TOSIBA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3 juta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3,5 juta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4 juta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446679"/>
              </p:ext>
            </p:extLst>
          </p:nvPr>
        </p:nvGraphicFramePr>
        <p:xfrm>
          <a:off x="6324600" y="2571750"/>
          <a:ext cx="2667000" cy="2004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49530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Kelas/BB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50-60kg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60-70kg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70-80kg</a:t>
                      </a:r>
                      <a:endParaRPr lang="id-ID" sz="14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D.11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4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5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</a:t>
                      </a:r>
                      <a:endParaRPr lang="id-ID" sz="14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D.12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4</a:t>
                      </a:r>
                      <a:endParaRPr lang="id-ID" sz="14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D.13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4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5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528873"/>
              </p:ext>
            </p:extLst>
          </p:nvPr>
        </p:nvGraphicFramePr>
        <p:xfrm>
          <a:off x="3352800" y="1733550"/>
          <a:ext cx="27432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51435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TB/BB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50-60kg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60-70kg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70-80kg</a:t>
                      </a:r>
                      <a:endParaRPr lang="id-ID" sz="14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150-160cm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5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4</a:t>
                      </a:r>
                      <a:endParaRPr lang="id-ID" sz="14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160-170cm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5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6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</a:t>
                      </a:r>
                      <a:endParaRPr lang="id-ID" sz="14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170-180cm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59055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Harga laptop berdasarkan jenis Merk dan Prosesor</a:t>
            </a:r>
            <a:endParaRPr lang="id-ID" sz="1600" dirty="0"/>
          </a:p>
        </p:txBody>
      </p:sp>
      <p:sp>
        <p:nvSpPr>
          <p:cNvPr id="7" name="Rectangle 6"/>
          <p:cNvSpPr/>
          <p:nvPr/>
        </p:nvSpPr>
        <p:spPr>
          <a:xfrm>
            <a:off x="3352800" y="1047750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 smtClean="0"/>
              <a:t>Jumlah mahasiswa berdasarkan tinggi badan dan berat badannya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6248400" y="1910775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 smtClean="0"/>
              <a:t>Jumlah mahasiswa berdasarkan kelas dan berat badannya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7866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dell\Documents\photobooth dafam\PNG\giphy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6781800" cy="74295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Penyajian Data : Bar Chart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95350"/>
            <a:ext cx="3733800" cy="313932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d-ID" dirty="0" smtClean="0"/>
          </a:p>
          <a:p>
            <a:r>
              <a:rPr lang="en-US" dirty="0" smtClean="0"/>
              <a:t>A </a:t>
            </a:r>
            <a:r>
              <a:rPr lang="en-US" b="1" dirty="0" smtClean="0"/>
              <a:t>Bar Graph</a:t>
            </a:r>
            <a:r>
              <a:rPr lang="en-US" dirty="0" smtClean="0"/>
              <a:t> (also called Bar Chart) is a graphical display of data using bars of different heights.</a:t>
            </a:r>
            <a:endParaRPr lang="id-ID" dirty="0" smtClean="0"/>
          </a:p>
          <a:p>
            <a:endParaRPr lang="id-ID" dirty="0" smtClean="0"/>
          </a:p>
          <a:p>
            <a:r>
              <a:rPr lang="en-US" dirty="0" smtClean="0"/>
              <a:t>Bar Graphs are good when your data is in </a:t>
            </a:r>
            <a:r>
              <a:rPr lang="en-US" b="1" u="sng" dirty="0" smtClean="0"/>
              <a:t>categories</a:t>
            </a:r>
            <a:r>
              <a:rPr lang="id-ID" b="1" dirty="0" smtClean="0"/>
              <a:t>.</a:t>
            </a:r>
          </a:p>
          <a:p>
            <a:endParaRPr lang="id-ID" b="1" dirty="0" smtClean="0"/>
          </a:p>
          <a:p>
            <a:r>
              <a:rPr lang="en-US" dirty="0" smtClean="0"/>
              <a:t>But when you have </a:t>
            </a:r>
            <a:r>
              <a:rPr lang="id-ID" b="1" dirty="0" smtClean="0"/>
              <a:t>continuous data </a:t>
            </a:r>
            <a:r>
              <a:rPr lang="en-US" dirty="0" smtClean="0">
                <a:solidFill>
                  <a:schemeClr val="tx1"/>
                </a:solidFill>
              </a:rPr>
              <a:t>then use a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id-ID" b="1" dirty="0" smtClean="0">
                <a:solidFill>
                  <a:schemeClr val="tx1"/>
                </a:solidFill>
              </a:rPr>
              <a:t>Histogram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endParaRPr lang="id-ID" b="1" dirty="0" smtClean="0">
              <a:solidFill>
                <a:schemeClr val="tx1"/>
              </a:solidFill>
            </a:endParaRPr>
          </a:p>
          <a:p>
            <a:endParaRPr lang="id-ID" dirty="0"/>
          </a:p>
        </p:txBody>
      </p:sp>
      <p:pic>
        <p:nvPicPr>
          <p:cNvPr id="34818" name="Picture 2" descr="Hasil gambar untuk bar gra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799" y="895350"/>
            <a:ext cx="4402281" cy="3124200"/>
          </a:xfrm>
          <a:prstGeom prst="rect">
            <a:avLst/>
          </a:prstGeom>
          <a:noFill/>
        </p:spPr>
      </p:pic>
      <p:pic>
        <p:nvPicPr>
          <p:cNvPr id="34820" name="Picture 4" descr="Hasil gambar untuk histog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428750"/>
            <a:ext cx="5191125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7740</TotalTime>
  <Words>221</Words>
  <Application>Microsoft Office PowerPoint</Application>
  <PresentationFormat>On-screen Show (16:9)</PresentationFormat>
  <Paragraphs>86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Tekstular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 MANAJEMEN</dc:title>
  <dc:creator>user</dc:creator>
  <cp:lastModifiedBy>user</cp:lastModifiedBy>
  <cp:revision>380</cp:revision>
  <dcterms:created xsi:type="dcterms:W3CDTF">2016-09-17T08:00:00Z</dcterms:created>
  <dcterms:modified xsi:type="dcterms:W3CDTF">2019-10-03T04:29:18Z</dcterms:modified>
</cp:coreProperties>
</file>