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8" r:id="rId13"/>
    <p:sldId id="269" r:id="rId14"/>
    <p:sldId id="275" r:id="rId15"/>
    <p:sldId id="276" r:id="rId16"/>
    <p:sldId id="277" r:id="rId17"/>
    <p:sldId id="278" r:id="rId18"/>
    <p:sldId id="279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3647-9DEB-46FD-AFBF-73856FDC03D4}" type="datetimeFigureOut">
              <a:rPr lang="id-ID" smtClean="0"/>
              <a:t>25/10/2016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9652-E592-4FF4-84C3-8D66B7812F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3647-9DEB-46FD-AFBF-73856FDC03D4}" type="datetimeFigureOut">
              <a:rPr lang="id-ID" smtClean="0"/>
              <a:t>25/10/2016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9652-E592-4FF4-84C3-8D66B7812F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3647-9DEB-46FD-AFBF-73856FDC03D4}" type="datetimeFigureOut">
              <a:rPr lang="id-ID" smtClean="0"/>
              <a:t>25/10/2016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9652-E592-4FF4-84C3-8D66B7812F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3647-9DEB-46FD-AFBF-73856FDC03D4}" type="datetimeFigureOut">
              <a:rPr lang="id-ID" smtClean="0"/>
              <a:t>25/10/2016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9652-E592-4FF4-84C3-8D66B7812F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3647-9DEB-46FD-AFBF-73856FDC03D4}" type="datetimeFigureOut">
              <a:rPr lang="id-ID" smtClean="0"/>
              <a:t>25/10/2016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9652-E592-4FF4-84C3-8D66B7812F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3647-9DEB-46FD-AFBF-73856FDC03D4}" type="datetimeFigureOut">
              <a:rPr lang="id-ID" smtClean="0"/>
              <a:t>25/10/2016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9652-E592-4FF4-84C3-8D66B7812F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3647-9DEB-46FD-AFBF-73856FDC03D4}" type="datetimeFigureOut">
              <a:rPr lang="id-ID" smtClean="0"/>
              <a:t>25/10/2016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9652-E592-4FF4-84C3-8D66B7812F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3647-9DEB-46FD-AFBF-73856FDC03D4}" type="datetimeFigureOut">
              <a:rPr lang="id-ID" smtClean="0"/>
              <a:t>25/10/2016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9652-E592-4FF4-84C3-8D66B7812F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3647-9DEB-46FD-AFBF-73856FDC03D4}" type="datetimeFigureOut">
              <a:rPr lang="id-ID" smtClean="0"/>
              <a:t>25/10/2016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9652-E592-4FF4-84C3-8D66B7812F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3647-9DEB-46FD-AFBF-73856FDC03D4}" type="datetimeFigureOut">
              <a:rPr lang="id-ID" smtClean="0"/>
              <a:t>25/10/2016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9652-E592-4FF4-84C3-8D66B7812F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3647-9DEB-46FD-AFBF-73856FDC03D4}" type="datetimeFigureOut">
              <a:rPr lang="id-ID" smtClean="0"/>
              <a:t>25/10/2016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9652-E592-4FF4-84C3-8D66B7812F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43647-9DEB-46FD-AFBF-73856FDC03D4}" type="datetimeFigureOut">
              <a:rPr lang="id-ID" smtClean="0"/>
              <a:t>25/10/2016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59652-E592-4FF4-84C3-8D66B7812F2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AUDIOMETRIC TEST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Setiap penambahan tingkat kebisingan 10 dB identik dengan penambahan kuat suara sebesar 2 kali lipat.</a:t>
            </a:r>
          </a:p>
          <a:p>
            <a:r>
              <a:rPr lang="id-ID" dirty="0" smtClean="0"/>
              <a:t>Suara dengan 20 dB = 2 X dari suara dengan tingkat kebisingan 10 dB</a:t>
            </a:r>
          </a:p>
          <a:p>
            <a:r>
              <a:rPr lang="id-ID" dirty="0" smtClean="0"/>
              <a:t>Suara dengan 30 dB = 4 kali lebih kuat dari 10 dB</a:t>
            </a:r>
          </a:p>
          <a:p>
            <a:r>
              <a:rPr lang="id-ID" dirty="0" smtClean="0"/>
              <a:t>Kuat suara dengan tingkat kebisingan 0 dB = tidak ada sama sekali suara, melainkan kuat suara pada tingkat kebisingan 0 dB = ½ kali kuat suara pada tingkat kebisingan 10 dB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id-ID" sz="3600" dirty="0" smtClean="0"/>
              <a:t>Pengujian Pendengaran </a:t>
            </a:r>
            <a:br>
              <a:rPr lang="id-ID" sz="3600" dirty="0" smtClean="0"/>
            </a:br>
            <a:r>
              <a:rPr lang="id-ID" sz="3600" dirty="0" smtClean="0"/>
              <a:t>dilakuan dengan 2 cara :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Konduksi udara </a:t>
            </a:r>
            <a:r>
              <a:rPr lang="id-ID" i="1" dirty="0" smtClean="0"/>
              <a:t>(air conduction)</a:t>
            </a:r>
          </a:p>
          <a:p>
            <a:pPr marL="514350" indent="-514350">
              <a:buNone/>
            </a:pPr>
            <a:r>
              <a:rPr lang="id-ID" i="1" dirty="0"/>
              <a:t>	</a:t>
            </a:r>
            <a:r>
              <a:rPr lang="id-ID" dirty="0" smtClean="0"/>
              <a:t>Dilakukan dengan mengenakan perangkat headphone pada saluran telinga luar </a:t>
            </a:r>
            <a:r>
              <a:rPr lang="id-ID" i="1" dirty="0" smtClean="0"/>
              <a:t>(outer ear)</a:t>
            </a:r>
            <a:r>
              <a:rPr lang="id-ID" dirty="0" smtClean="0"/>
              <a:t>.</a:t>
            </a:r>
          </a:p>
          <a:p>
            <a:pPr marL="514350" indent="-514350">
              <a:buNone/>
            </a:pPr>
            <a:r>
              <a:rPr lang="id-ID" i="1" dirty="0"/>
              <a:t>	</a:t>
            </a:r>
            <a:r>
              <a:rPr lang="id-ID" dirty="0" smtClean="0"/>
              <a:t>Pada f = 250 Hz – 8000 Hz </a:t>
            </a:r>
            <a:r>
              <a:rPr lang="id-ID" i="1" dirty="0" smtClean="0"/>
              <a:t>(Hearing Threshold)</a:t>
            </a:r>
          </a:p>
          <a:p>
            <a:pPr marL="514350" indent="-514350">
              <a:buAutoNum type="arabicPeriod" startAt="2"/>
            </a:pPr>
            <a:r>
              <a:rPr lang="id-ID" dirty="0" smtClean="0"/>
              <a:t>Konduksi tulang </a:t>
            </a:r>
            <a:r>
              <a:rPr lang="id-ID" i="1" dirty="0" smtClean="0"/>
              <a:t>(bone conduction)</a:t>
            </a:r>
          </a:p>
          <a:p>
            <a:pPr marL="514350" indent="-514350">
              <a:buNone/>
            </a:pPr>
            <a:r>
              <a:rPr lang="id-ID" i="1" dirty="0"/>
              <a:t>	</a:t>
            </a:r>
            <a:r>
              <a:rPr lang="id-ID" dirty="0" smtClean="0"/>
              <a:t>Dilakukan dengan meletakkan bone conduction vibrator pada tulang di belakang telinga, getaran ditangkap oleh saluran pendengaran dalam </a:t>
            </a:r>
            <a:r>
              <a:rPr lang="id-ID" i="1" dirty="0" smtClean="0"/>
              <a:t>(inner ear).</a:t>
            </a:r>
            <a:endParaRPr lang="id-ID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Simbol – Simbol pada Audiogram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214422"/>
          <a:ext cx="82296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4776"/>
                <a:gridCol w="2214578"/>
                <a:gridCol w="2300246"/>
              </a:tblGrid>
              <a:tr h="370840"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TELINGA</a:t>
                      </a:r>
                      <a:r>
                        <a:rPr lang="id-ID" sz="2400" baseline="0" dirty="0" smtClean="0"/>
                        <a:t> KIRI </a:t>
                      </a:r>
                    </a:p>
                    <a:p>
                      <a:pPr algn="ctr"/>
                      <a:r>
                        <a:rPr lang="id-ID" sz="2400" baseline="0" dirty="0" smtClean="0"/>
                        <a:t>(L)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TELINGA</a:t>
                      </a:r>
                      <a:r>
                        <a:rPr lang="id-ID" sz="2400" baseline="0" dirty="0" smtClean="0"/>
                        <a:t> KANAN (R)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solidFill>
                            <a:srgbClr val="FF0000"/>
                          </a:solidFill>
                        </a:rPr>
                        <a:t>Konduksi Udara</a:t>
                      </a:r>
                    </a:p>
                    <a:p>
                      <a:r>
                        <a:rPr lang="id-ID" sz="2400" dirty="0" smtClean="0"/>
                        <a:t>Prosedur Normal</a:t>
                      </a:r>
                    </a:p>
                    <a:p>
                      <a:r>
                        <a:rPr lang="id-ID" sz="2400" dirty="0" smtClean="0"/>
                        <a:t>Dengan Prosedur masking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 smtClean="0"/>
                    </a:p>
                    <a:p>
                      <a:pPr algn="ctr"/>
                      <a:r>
                        <a:rPr lang="id-ID" sz="2400" dirty="0" smtClean="0"/>
                        <a:t>X</a:t>
                      </a:r>
                    </a:p>
                    <a:p>
                      <a:pPr algn="ctr"/>
                      <a:r>
                        <a:rPr lang="id-ID" sz="2400" dirty="0" smtClean="0"/>
                        <a:t>□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 smtClean="0"/>
                    </a:p>
                    <a:p>
                      <a:pPr algn="ctr"/>
                      <a:r>
                        <a:rPr lang="id-ID" sz="2400" dirty="0" smtClean="0"/>
                        <a:t>○</a:t>
                      </a:r>
                    </a:p>
                    <a:p>
                      <a:pPr algn="ctr"/>
                      <a:r>
                        <a:rPr lang="id-ID" sz="2400" dirty="0" smtClean="0">
                          <a:sym typeface="Symbol"/>
                        </a:rPr>
                        <a:t>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solidFill>
                            <a:srgbClr val="FF0000"/>
                          </a:solidFill>
                        </a:rPr>
                        <a:t>Konduksi Tulang</a:t>
                      </a:r>
                    </a:p>
                    <a:p>
                      <a:r>
                        <a:rPr lang="id-ID" sz="2400" dirty="0" smtClean="0"/>
                        <a:t>Prosedur Normal</a:t>
                      </a:r>
                    </a:p>
                    <a:p>
                      <a:r>
                        <a:rPr lang="id-ID" sz="2400" dirty="0" smtClean="0"/>
                        <a:t>Dengan Prosedur masking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 smtClean="0"/>
                    </a:p>
                    <a:p>
                      <a:pPr algn="ctr"/>
                      <a:r>
                        <a:rPr lang="id-ID" sz="2400" dirty="0" smtClean="0"/>
                        <a:t>&gt;</a:t>
                      </a:r>
                    </a:p>
                    <a:p>
                      <a:pPr algn="ctr"/>
                      <a:r>
                        <a:rPr lang="id-ID" sz="2400" dirty="0" smtClean="0"/>
                        <a:t>]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 smtClean="0"/>
                    </a:p>
                    <a:p>
                      <a:pPr algn="ctr"/>
                      <a:r>
                        <a:rPr lang="id-ID" sz="2400" dirty="0" smtClean="0">
                          <a:sym typeface="Symbol"/>
                        </a:rPr>
                        <a:t></a:t>
                      </a:r>
                    </a:p>
                    <a:p>
                      <a:pPr algn="ctr"/>
                      <a:r>
                        <a:rPr lang="id-ID" sz="2400" dirty="0" smtClean="0">
                          <a:sym typeface="Symbol"/>
                        </a:rPr>
                        <a:t>[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No Respon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4929190" y="4572008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7358082" y="4500570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BaseLine Audiogram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86765" cy="149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5993"/>
                <a:gridCol w="1620560"/>
                <a:gridCol w="669482"/>
                <a:gridCol w="750465"/>
                <a:gridCol w="510157"/>
                <a:gridCol w="612188"/>
                <a:gridCol w="714220"/>
                <a:gridCol w="697707"/>
                <a:gridCol w="1305993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Umur</a:t>
                      </a:r>
                    </a:p>
                    <a:p>
                      <a:pPr algn="ctr"/>
                      <a:endParaRPr lang="id-ID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Jenis Pengujian</a:t>
                      </a:r>
                      <a:endParaRPr lang="id-ID" sz="20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Threshold Telinga Kanan (dB)</a:t>
                      </a:r>
                    </a:p>
                    <a:p>
                      <a:pPr algn="ctr"/>
                      <a:r>
                        <a:rPr lang="id-ID" sz="2000" dirty="0" smtClean="0"/>
                        <a:t>Pada berbagai frekuensi (kHz)</a:t>
                      </a:r>
                      <a:endParaRPr lang="id-ID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STS Average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0,5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8</a:t>
                      </a:r>
                      <a:endParaRPr lang="id-ID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Awal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13,3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34" y="3287788"/>
            <a:ext cx="8143932" cy="3323987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Secara Umum, </a:t>
            </a:r>
            <a:r>
              <a:rPr lang="id-ID" sz="2400" dirty="0" smtClean="0">
                <a:solidFill>
                  <a:srgbClr val="FF0000"/>
                </a:solidFill>
              </a:rPr>
              <a:t>hasil audiometric test dalam keadaan normal pada semua rentang -10 db  sampai 25 dB)</a:t>
            </a:r>
          </a:p>
          <a:p>
            <a:endParaRPr lang="id-ID" sz="2400" dirty="0" smtClean="0"/>
          </a:p>
          <a:p>
            <a:r>
              <a:rPr lang="id-ID" sz="2400" dirty="0" smtClean="0"/>
              <a:t>Perhitungan Standard Threshold Shift (STS) awal menunjukkan </a:t>
            </a:r>
            <a:r>
              <a:rPr lang="id-ID" sz="2400" dirty="0" smtClean="0">
                <a:solidFill>
                  <a:srgbClr val="FF0000"/>
                </a:solidFill>
              </a:rPr>
              <a:t>13,3 dB ( nilai rerata dari hearing threshold pada frekuensi 2, 3 dan 4 kHz (10+15+15)/3</a:t>
            </a:r>
          </a:p>
          <a:p>
            <a:endParaRPr lang="id-ID" sz="2400" dirty="0"/>
          </a:p>
          <a:p>
            <a:r>
              <a:rPr lang="id-ID" sz="2400" dirty="0" smtClean="0"/>
              <a:t>Selanjutnya STS ini digunakan sebagai </a:t>
            </a:r>
            <a:r>
              <a:rPr lang="id-ID" sz="2400" dirty="0" smtClean="0">
                <a:solidFill>
                  <a:srgbClr val="FF0000"/>
                </a:solidFill>
              </a:rPr>
              <a:t>baseline audiogram</a:t>
            </a:r>
          </a:p>
          <a:p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Audiogram Tahun ke-1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45020"/>
          <a:ext cx="8186765" cy="188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5993"/>
                <a:gridCol w="1620560"/>
                <a:gridCol w="669482"/>
                <a:gridCol w="750465"/>
                <a:gridCol w="510157"/>
                <a:gridCol w="612188"/>
                <a:gridCol w="714220"/>
                <a:gridCol w="697707"/>
                <a:gridCol w="1305993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Umur</a:t>
                      </a:r>
                    </a:p>
                    <a:p>
                      <a:pPr algn="ctr"/>
                      <a:endParaRPr lang="id-ID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Jenis Pengujian</a:t>
                      </a:r>
                      <a:endParaRPr lang="id-ID" sz="20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Threshold Telinga Kanan (dB)</a:t>
                      </a:r>
                    </a:p>
                    <a:p>
                      <a:pPr algn="ctr"/>
                      <a:r>
                        <a:rPr lang="id-ID" sz="2000" dirty="0" smtClean="0"/>
                        <a:t>Pada berbagai frekuensi (kHz)</a:t>
                      </a:r>
                      <a:endParaRPr lang="id-ID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STS Average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0,5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8</a:t>
                      </a:r>
                      <a:endParaRPr lang="id-ID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Awal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15</a:t>
                      </a:r>
                      <a:endParaRPr lang="id-ID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13,3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24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Tahunan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20</a:t>
                      </a:r>
                      <a:endParaRPr lang="id-ID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10,00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34" y="3534013"/>
            <a:ext cx="8143932" cy="3046988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Secara Umum, </a:t>
            </a:r>
            <a:r>
              <a:rPr lang="id-ID" sz="2400" dirty="0" smtClean="0">
                <a:solidFill>
                  <a:srgbClr val="FF0000"/>
                </a:solidFill>
              </a:rPr>
              <a:t>hasil audiometric test </a:t>
            </a:r>
            <a:r>
              <a:rPr lang="id-ID" sz="2400" dirty="0" smtClean="0"/>
              <a:t>setelah 1 tahun</a:t>
            </a:r>
            <a:r>
              <a:rPr lang="id-ID" sz="2400" dirty="0" smtClean="0">
                <a:solidFill>
                  <a:srgbClr val="FF0000"/>
                </a:solidFill>
              </a:rPr>
              <a:t> dalam keadaan normal pada semua rentang -10 db  sampai 25 dB)</a:t>
            </a:r>
          </a:p>
          <a:p>
            <a:r>
              <a:rPr lang="id-ID" sz="2400" dirty="0" smtClean="0"/>
              <a:t>Penurunan batas pendengaran (</a:t>
            </a:r>
            <a:r>
              <a:rPr lang="id-ID" sz="2400" i="1" dirty="0" smtClean="0"/>
              <a:t>Threshold Shift</a:t>
            </a:r>
            <a:r>
              <a:rPr lang="id-ID" sz="2400" dirty="0" smtClean="0"/>
              <a:t>) pada frekuensi 8 kHz sebesar 5 dB (=20-15 dB) dibanding saat umur 23 tahun (masih dalam rentang normal)</a:t>
            </a:r>
          </a:p>
          <a:p>
            <a:r>
              <a:rPr lang="id-ID" sz="2400" dirty="0" smtClean="0"/>
              <a:t>Rata-rata perubahan STS = -3,3 dB (=13,3-10,0 dB) </a:t>
            </a:r>
            <a:r>
              <a:rPr lang="id-ID" sz="2400" dirty="0" smtClean="0">
                <a:sym typeface="Wingdings" pitchFamily="2" charset="2"/>
              </a:rPr>
              <a:t> masih belum signifikan untuk disimpulkan adanya perbaikan pada telinga kanan dari pekerja.</a:t>
            </a:r>
            <a:endParaRPr lang="id-ID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Audiogram Tahun ke-3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45020"/>
          <a:ext cx="8186765" cy="188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5993"/>
                <a:gridCol w="1620560"/>
                <a:gridCol w="669482"/>
                <a:gridCol w="750465"/>
                <a:gridCol w="510157"/>
                <a:gridCol w="612188"/>
                <a:gridCol w="714220"/>
                <a:gridCol w="697707"/>
                <a:gridCol w="1305993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Umur</a:t>
                      </a:r>
                    </a:p>
                    <a:p>
                      <a:pPr algn="ctr"/>
                      <a:endParaRPr lang="id-ID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Jenis Pengujian</a:t>
                      </a:r>
                      <a:endParaRPr lang="id-ID" sz="20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Threshold Telinga Kanan (dB)</a:t>
                      </a:r>
                    </a:p>
                    <a:p>
                      <a:pPr algn="ctr"/>
                      <a:r>
                        <a:rPr lang="id-ID" sz="2000" dirty="0" smtClean="0"/>
                        <a:t>Pada berbagai frekuensi (kHz)</a:t>
                      </a:r>
                      <a:endParaRPr lang="id-ID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STS Average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0,5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8</a:t>
                      </a:r>
                      <a:endParaRPr lang="id-ID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Awal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15</a:t>
                      </a:r>
                      <a:endParaRPr lang="id-ID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13,3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Tahunan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15</a:t>
                      </a:r>
                      <a:endParaRPr lang="id-ID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8,3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34" y="3534013"/>
            <a:ext cx="8143932" cy="2677656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Secara Umum, </a:t>
            </a:r>
            <a:r>
              <a:rPr lang="id-ID" sz="2400" dirty="0" smtClean="0">
                <a:solidFill>
                  <a:srgbClr val="FF0000"/>
                </a:solidFill>
              </a:rPr>
              <a:t>hasil audiometric test </a:t>
            </a:r>
            <a:r>
              <a:rPr lang="id-ID" sz="2400" dirty="0" smtClean="0"/>
              <a:t>setelah 2 tahun</a:t>
            </a:r>
            <a:r>
              <a:rPr lang="id-ID" sz="2400" dirty="0" smtClean="0">
                <a:solidFill>
                  <a:srgbClr val="FF0000"/>
                </a:solidFill>
              </a:rPr>
              <a:t> dalam keadaan masih sehat.</a:t>
            </a:r>
          </a:p>
          <a:p>
            <a:r>
              <a:rPr lang="id-ID" sz="2400" dirty="0" smtClean="0"/>
              <a:t>Perbaikan batas pendengaran terlihat pada frekuensi 0,5, 2, 3, 4 kHz, jika dibandingkan dengan baseline.</a:t>
            </a:r>
          </a:p>
          <a:p>
            <a:r>
              <a:rPr lang="id-ID" sz="2400" dirty="0" smtClean="0"/>
              <a:t>Perubahan STS pada baseline yaitu -5 dB (=8,3-13,3 dB). Angka ini merupakan angka yang cukup signifikan bagi perubahan status baseline (revisi).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Perubahan BaseLine Audiogram (1)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45020"/>
          <a:ext cx="8186765" cy="188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5993"/>
                <a:gridCol w="1620560"/>
                <a:gridCol w="669482"/>
                <a:gridCol w="750465"/>
                <a:gridCol w="510157"/>
                <a:gridCol w="612188"/>
                <a:gridCol w="714220"/>
                <a:gridCol w="697707"/>
                <a:gridCol w="1305993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Umur</a:t>
                      </a:r>
                    </a:p>
                    <a:p>
                      <a:pPr algn="ctr"/>
                      <a:endParaRPr lang="id-ID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Jenis Pengujian</a:t>
                      </a:r>
                      <a:endParaRPr lang="id-ID" sz="20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Threshold Telinga Kanan (dB)</a:t>
                      </a:r>
                    </a:p>
                    <a:p>
                      <a:pPr algn="ctr"/>
                      <a:r>
                        <a:rPr lang="id-ID" sz="2000" dirty="0" smtClean="0"/>
                        <a:t>Pada berbagai frekuensi (kHz)</a:t>
                      </a:r>
                      <a:endParaRPr lang="id-ID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STS Average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0,5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8</a:t>
                      </a:r>
                      <a:endParaRPr lang="id-ID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Awal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15</a:t>
                      </a:r>
                      <a:endParaRPr lang="id-ID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13,3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26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Tahunan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20</a:t>
                      </a:r>
                      <a:endParaRPr lang="id-ID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8,3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34" y="3534013"/>
            <a:ext cx="8143932" cy="2308324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Hingga tahun ke-3, telinga kanan masih normal.</a:t>
            </a:r>
          </a:p>
          <a:p>
            <a:r>
              <a:rPr lang="id-ID" sz="2400" dirty="0" smtClean="0"/>
              <a:t>Ada perbaikan pada frekuensi; 0,5, 1, 2, 3 dan 4 kHz, dibandingkan saat pertama kali pengukuran.</a:t>
            </a:r>
          </a:p>
          <a:p>
            <a:r>
              <a:rPr lang="id-ID" sz="2400" dirty="0" smtClean="0"/>
              <a:t>Ada ketidakstabilan pada frekuensi 8 kHZ, namun masih dalam rentang normal.</a:t>
            </a:r>
          </a:p>
          <a:p>
            <a:endParaRPr lang="id-ID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Perubahan BaseLine Audiogram (2)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45020"/>
          <a:ext cx="8186765" cy="188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5993"/>
                <a:gridCol w="1620560"/>
                <a:gridCol w="669482"/>
                <a:gridCol w="750465"/>
                <a:gridCol w="510157"/>
                <a:gridCol w="612188"/>
                <a:gridCol w="714220"/>
                <a:gridCol w="697707"/>
                <a:gridCol w="1305993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Umur</a:t>
                      </a:r>
                    </a:p>
                    <a:p>
                      <a:pPr algn="ctr"/>
                      <a:endParaRPr lang="id-ID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Jenis Pengujian</a:t>
                      </a:r>
                      <a:endParaRPr lang="id-ID" sz="20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Threshold Telinga Kanan (dB)</a:t>
                      </a:r>
                    </a:p>
                    <a:p>
                      <a:pPr algn="ctr"/>
                      <a:r>
                        <a:rPr lang="id-ID" sz="2000" dirty="0" smtClean="0"/>
                        <a:t>Pada berbagai frekuensi (kHz)</a:t>
                      </a:r>
                      <a:endParaRPr lang="id-ID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STS Average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0,5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8</a:t>
                      </a:r>
                      <a:endParaRPr lang="id-ID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Awal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15</a:t>
                      </a:r>
                      <a:endParaRPr lang="id-ID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13,3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26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Tahunan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20</a:t>
                      </a:r>
                      <a:endParaRPr lang="id-ID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8,3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34" y="3534013"/>
            <a:ext cx="8143932" cy="156966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Terlihat perubahan STS pada 2, 3, 4 kHZ tetap sebesar 5 dB.</a:t>
            </a:r>
          </a:p>
          <a:p>
            <a:r>
              <a:rPr lang="id-ID" sz="2400" dirty="0" smtClean="0"/>
              <a:t>Sesuai dengan prosedur penentuan baseline audiogram, maka perlu dilakukan resivi baseline, yaitu menjadi saat pekerja berumur 25 tahun.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Audiogram Tahun ke-4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45020"/>
          <a:ext cx="8186765" cy="188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5993"/>
                <a:gridCol w="1620560"/>
                <a:gridCol w="669482"/>
                <a:gridCol w="750465"/>
                <a:gridCol w="510157"/>
                <a:gridCol w="612188"/>
                <a:gridCol w="714220"/>
                <a:gridCol w="697707"/>
                <a:gridCol w="1305993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Umur</a:t>
                      </a:r>
                    </a:p>
                    <a:p>
                      <a:pPr algn="ctr"/>
                      <a:endParaRPr lang="id-ID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Jenis Pengujian</a:t>
                      </a:r>
                      <a:endParaRPr lang="id-ID" sz="20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Threshold Telinga Kanan (dB)</a:t>
                      </a:r>
                    </a:p>
                    <a:p>
                      <a:pPr algn="ctr"/>
                      <a:r>
                        <a:rPr lang="id-ID" sz="2000" dirty="0" smtClean="0"/>
                        <a:t>Pada berbagai frekuensi (kHz)</a:t>
                      </a:r>
                      <a:endParaRPr lang="id-ID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STS Average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0,5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8</a:t>
                      </a:r>
                      <a:endParaRPr lang="id-ID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Awal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15</a:t>
                      </a:r>
                      <a:endParaRPr lang="id-ID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8,3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27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Tahunan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20</a:t>
                      </a:r>
                      <a:endParaRPr lang="id-ID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11,7</a:t>
                      </a:r>
                      <a:endParaRPr lang="id-ID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34" y="3534013"/>
            <a:ext cx="8143932" cy="1200329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Terlihat ada sedikit penurunan kemampuan pendengaran pada frekuensi 4 dan 8 kHZ, namun masih normal yaitu 3,4 dB </a:t>
            </a:r>
          </a:p>
          <a:p>
            <a:r>
              <a:rPr lang="id-ID" sz="2400" dirty="0" smtClean="0"/>
              <a:t>(=11,7-8,3 dB)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Prosedur Umum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Alat: Audiometer</a:t>
            </a:r>
          </a:p>
          <a:p>
            <a:r>
              <a:rPr lang="id-ID" dirty="0" smtClean="0"/>
              <a:t>Tujuan: mengetahui kemampuan mendengan atau sensitivitas sistem pendengaran seseorang (pekerja yang telah atau sedang bekerja di tempat kerja dengan tingkat bising cukup tinggi/membahayakan, ≥ 85 dbA selama 8 jam/hari).</a:t>
            </a:r>
          </a:p>
          <a:p>
            <a:r>
              <a:rPr lang="id-ID" dirty="0" smtClean="0"/>
              <a:t>Petugas: seorang ahli yang mendapat pengakuan formal (sertifikasi), misal audiologist, otolaryngologist, atau teknisi-teknisi khusus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95" y="232108"/>
            <a:ext cx="2900354" cy="868346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Audiometer</a:t>
            </a:r>
            <a:endParaRPr lang="id-ID" dirty="0"/>
          </a:p>
        </p:txBody>
      </p:sp>
      <p:pic>
        <p:nvPicPr>
          <p:cNvPr id="4" name="Content Placeholder 3" descr="Audiometr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00496" y="106325"/>
            <a:ext cx="4716218" cy="44291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4" descr="audiometri-nada-murn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1357298"/>
            <a:ext cx="3524275" cy="26432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85720" y="4857760"/>
            <a:ext cx="8229600" cy="1757362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Sebelum pengukuran petugas harus mengumpulkan informasi riwayat pendengaran pekerja </a:t>
            </a:r>
            <a:r>
              <a:rPr kumimoji="0" lang="id-ID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(aural history)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Aural History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 fontScale="92500"/>
          </a:bodyPr>
          <a:lstStyle/>
          <a:p>
            <a:r>
              <a:rPr lang="id-ID" dirty="0" smtClean="0"/>
              <a:t>Riwayat kesehatan pendengaran pada keluarga pekerja</a:t>
            </a:r>
          </a:p>
          <a:p>
            <a:r>
              <a:rPr lang="id-ID" dirty="0" smtClean="0"/>
              <a:t>Rekaman medis kesehatan pendengaran pekerja</a:t>
            </a:r>
          </a:p>
          <a:p>
            <a:r>
              <a:rPr lang="id-ID" dirty="0" smtClean="0"/>
              <a:t>Kondisi-kondisi kebisingan yang berhubungan dengan kerja yang ada disekitar keseharian pekerja</a:t>
            </a:r>
          </a:p>
          <a:p>
            <a:r>
              <a:rPr lang="id-ID" dirty="0" smtClean="0"/>
              <a:t>Kondisi-kondisi kebisingan dan pencegahan yang dialami oleh pekerja saat bekerja di tempat lain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Periode Pelaksanaan Audiometri Test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Pengujian dasar </a:t>
            </a:r>
            <a:r>
              <a:rPr lang="id-ID" i="1" dirty="0" smtClean="0"/>
              <a:t>(baseline audiometric test)</a:t>
            </a:r>
          </a:p>
          <a:p>
            <a:pPr marL="514350" indent="-514350">
              <a:buFont typeface="+mj-lt"/>
              <a:buAutoNum type="arabicPeriod"/>
            </a:pPr>
            <a:r>
              <a:rPr lang="id-ID" i="1" dirty="0" smtClean="0"/>
              <a:t>Pengujian tahunan (annual audiometric test</a:t>
            </a:r>
          </a:p>
          <a:p>
            <a:pPr marL="514350" indent="-514350">
              <a:buFont typeface="+mj-lt"/>
              <a:buAutoNum type="arabicPeriod"/>
            </a:pPr>
            <a:r>
              <a:rPr lang="id-ID" i="1" dirty="0" smtClean="0"/>
              <a:t>Pengujian pasca kerja (post employment audiometric test)</a:t>
            </a:r>
          </a:p>
          <a:p>
            <a:pPr marL="514350" indent="-514350">
              <a:buNone/>
            </a:pPr>
            <a:r>
              <a:rPr lang="id-ID" i="1" dirty="0"/>
              <a:t>	</a:t>
            </a:r>
          </a:p>
        </p:txBody>
      </p:sp>
      <p:pic>
        <p:nvPicPr>
          <p:cNvPr id="4" name="Picture 3" descr="audiogram klasifikasi kehilangan pendengara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3429001"/>
            <a:ext cx="2500330" cy="2500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514350" indent="-514350"/>
            <a:r>
              <a:rPr lang="id-ID" sz="3600" dirty="0" smtClean="0"/>
              <a:t>Pengujian Dasar </a:t>
            </a:r>
            <a:br>
              <a:rPr lang="id-ID" sz="3600" dirty="0" smtClean="0"/>
            </a:br>
            <a:r>
              <a:rPr lang="id-ID" sz="3600" i="1" dirty="0" smtClean="0"/>
              <a:t>(Baseline Audiometric Test)</a:t>
            </a:r>
            <a:endParaRPr lang="id-ID" sz="3600" i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514350" indent="-514350"/>
            <a:r>
              <a:rPr lang="id-ID" dirty="0" smtClean="0"/>
              <a:t>Diperoleh  dalam kurun 3 bulan pertama sejak pekerja bekerja di tempat bising </a:t>
            </a:r>
            <a:r>
              <a:rPr lang="id-ID" dirty="0" smtClean="0"/>
              <a:t>≥ 85 dbA selama 8 jam/hari.</a:t>
            </a:r>
            <a:endParaRPr lang="id-ID" dirty="0"/>
          </a:p>
          <a:p>
            <a:pPr marL="514350" indent="-514350"/>
            <a:r>
              <a:rPr lang="id-ID" i="1" dirty="0" smtClean="0"/>
              <a:t>OSHA = 6 bulan pertama</a:t>
            </a:r>
          </a:p>
          <a:p>
            <a:pPr marL="514350" indent="-514350"/>
            <a:r>
              <a:rPr lang="id-ID" dirty="0" smtClean="0"/>
              <a:t>Agar efektif: sebelum pengujian dilakukan pekerja sebaiknya tidak berada dalam tempat bising (</a:t>
            </a:r>
            <a:r>
              <a:rPr lang="id-ID" dirty="0" smtClean="0"/>
              <a:t>≥ 85 dbA), paling tidak selama 14 jam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id-ID" sz="3600" i="1" dirty="0" smtClean="0"/>
              <a:t/>
            </a:r>
            <a:br>
              <a:rPr lang="id-ID" sz="3600" i="1" dirty="0" smtClean="0"/>
            </a:b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Hasil Uji Pendengaran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id-ID" dirty="0" smtClean="0"/>
              <a:t>Audiogram, dibentuk oleh 2 sumbu:</a:t>
            </a:r>
          </a:p>
          <a:p>
            <a:pPr marL="514350" indent="-514350">
              <a:buAutoNum type="arabicPeriod"/>
            </a:pPr>
            <a:r>
              <a:rPr lang="id-ID" dirty="0" smtClean="0"/>
              <a:t>Sumbu horisontal : rentang frekuensi 125 Hz (250 Hz) – 8000 Hz, dibaca dari kiri ke kanan, semakin ke kanan semakin besar</a:t>
            </a:r>
          </a:p>
          <a:p>
            <a:pPr marL="514350" indent="-514350">
              <a:buAutoNum type="arabicPeriod"/>
            </a:pPr>
            <a:r>
              <a:rPr lang="id-ID" dirty="0" smtClean="0"/>
              <a:t>Sumbu vertikal : rentang pembagian kuat suara </a:t>
            </a:r>
            <a:r>
              <a:rPr lang="id-ID" i="1" dirty="0" smtClean="0"/>
              <a:t>(loudness),</a:t>
            </a:r>
            <a:r>
              <a:rPr lang="id-ID" dirty="0" smtClean="0"/>
              <a:t> 10 dB (0 dB) – 110 dB, dengan jarak antar garis adalah kelipatan 10 dB. Dibaca dari atas ke bawah, semakin ke bawah semakin kuat.</a:t>
            </a:r>
          </a:p>
          <a:p>
            <a:pPr marL="514350" indent="-514350"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endParaRPr lang="id-ID" dirty="0"/>
          </a:p>
        </p:txBody>
      </p:sp>
      <p:pic>
        <p:nvPicPr>
          <p:cNvPr id="4" name="Content Placeholder 3" descr="audiometri-24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530" y="0"/>
            <a:ext cx="9350102" cy="6858000"/>
          </a:xfrm>
          <a:ln>
            <a:solidFill>
              <a:schemeClr val="accent5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924</Words>
  <Application>Microsoft Office PowerPoint</Application>
  <PresentationFormat>On-screen Show (4:3)</PresentationFormat>
  <Paragraphs>248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AUDIOMETRIC TEST</vt:lpstr>
      <vt:lpstr>Prosedur Umum</vt:lpstr>
      <vt:lpstr>Audiometer</vt:lpstr>
      <vt:lpstr>Aural History</vt:lpstr>
      <vt:lpstr>Periode Pelaksanaan Audiometri Test</vt:lpstr>
      <vt:lpstr>Pengujian Dasar  (Baseline Audiometric Test)</vt:lpstr>
      <vt:lpstr> </vt:lpstr>
      <vt:lpstr>Hasil Uji Pendengaran</vt:lpstr>
      <vt:lpstr>Slide 9</vt:lpstr>
      <vt:lpstr>Slide 10</vt:lpstr>
      <vt:lpstr>Pengujian Pendengaran  dilakuan dengan 2 cara :</vt:lpstr>
      <vt:lpstr>Simbol – Simbol pada Audiogram</vt:lpstr>
      <vt:lpstr>BaseLine Audiogram</vt:lpstr>
      <vt:lpstr>Audiogram Tahun ke-1</vt:lpstr>
      <vt:lpstr>Audiogram Tahun ke-3</vt:lpstr>
      <vt:lpstr>Perubahan BaseLine Audiogram (1)</vt:lpstr>
      <vt:lpstr>Perubahan BaseLine Audiogram (2)</vt:lpstr>
      <vt:lpstr>Audiogram Tahun ke-4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AUDIOMETRIC TEST</dc:title>
  <dc:creator>FKMDN</dc:creator>
  <cp:lastModifiedBy>FKMDN</cp:lastModifiedBy>
  <cp:revision>3</cp:revision>
  <dcterms:created xsi:type="dcterms:W3CDTF">2016-10-25T00:50:25Z</dcterms:created>
  <dcterms:modified xsi:type="dcterms:W3CDTF">2016-10-25T02:29:32Z</dcterms:modified>
</cp:coreProperties>
</file>