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73" r:id="rId3"/>
    <p:sldId id="390" r:id="rId4"/>
    <p:sldId id="389" r:id="rId5"/>
    <p:sldId id="391" r:id="rId6"/>
    <p:sldId id="374" r:id="rId7"/>
    <p:sldId id="375" r:id="rId8"/>
    <p:sldId id="376" r:id="rId9"/>
    <p:sldId id="380" r:id="rId10"/>
    <p:sldId id="386" r:id="rId11"/>
    <p:sldId id="397" r:id="rId12"/>
    <p:sldId id="377" r:id="rId13"/>
    <p:sldId id="387" r:id="rId14"/>
    <p:sldId id="392" r:id="rId15"/>
    <p:sldId id="378" r:id="rId16"/>
    <p:sldId id="393" r:id="rId17"/>
    <p:sldId id="408" r:id="rId18"/>
    <p:sldId id="394" r:id="rId19"/>
    <p:sldId id="379" r:id="rId20"/>
    <p:sldId id="395" r:id="rId21"/>
    <p:sldId id="396" r:id="rId22"/>
    <p:sldId id="398" r:id="rId23"/>
    <p:sldId id="409" r:id="rId24"/>
    <p:sldId id="400" r:id="rId25"/>
    <p:sldId id="403" r:id="rId26"/>
    <p:sldId id="410" r:id="rId27"/>
    <p:sldId id="404" r:id="rId28"/>
    <p:sldId id="401" r:id="rId29"/>
    <p:sldId id="411" r:id="rId30"/>
    <p:sldId id="402" r:id="rId31"/>
    <p:sldId id="406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F13B"/>
    <a:srgbClr val="009900"/>
    <a:srgbClr val="00FF99"/>
    <a:srgbClr val="0000FF"/>
    <a:srgbClr val="003300"/>
    <a:srgbClr val="9E5ECE"/>
    <a:srgbClr val="FF99CC"/>
    <a:srgbClr val="F5AF51"/>
    <a:srgbClr val="FFFF00"/>
    <a:srgbClr val="B1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8" autoAdjust="0"/>
    <p:restoredTop sz="94624" autoAdjust="0"/>
  </p:normalViewPr>
  <p:slideViewPr>
    <p:cSldViewPr>
      <p:cViewPr varScale="1">
        <p:scale>
          <a:sx n="93" d="100"/>
          <a:sy n="93" d="100"/>
        </p:scale>
        <p:origin x="-69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06CF6-7907-43ED-9801-8E3890AFAB0E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4618C-4472-40CD-9A83-89A01EF01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4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32F4F-7CEC-4031-8CD4-740C56FF5658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asil gambar untuk analyze d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0"/>
            <a:ext cx="5143500" cy="514350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304800" y="1504950"/>
            <a:ext cx="3429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DATA ANALYSIS</a:t>
            </a:r>
          </a:p>
          <a:p>
            <a:pPr algn="ctr"/>
            <a:r>
              <a:rPr lang="id-ID" sz="3600" dirty="0" smtClean="0">
                <a:solidFill>
                  <a:srgbClr val="002060"/>
                </a:solidFill>
                <a:latin typeface="Agency FB" pitchFamily="34" charset="0"/>
                <a:cs typeface="Aharoni" pitchFamily="2" charset="-79"/>
              </a:rPr>
              <a:t>descriptive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940" t="35157" r="28550" b="31510"/>
          <a:stretch>
            <a:fillRect/>
          </a:stretch>
        </p:blipFill>
        <p:spPr bwMode="auto">
          <a:xfrm>
            <a:off x="838200" y="590550"/>
            <a:ext cx="731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asil gambar untuk gif transparen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14350"/>
            <a:ext cx="3943350" cy="4629150"/>
          </a:xfrm>
          <a:prstGeom prst="rect">
            <a:avLst/>
          </a:prstGeom>
          <a:noFill/>
        </p:spPr>
      </p:pic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pic>
        <p:nvPicPr>
          <p:cNvPr id="6" name="Picture 4" descr="Hasil gambar untuk gif transparen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71600" y="666750"/>
            <a:ext cx="394335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9" t="20415" r="23317" b="53376"/>
          <a:stretch/>
        </p:blipFill>
        <p:spPr bwMode="auto">
          <a:xfrm>
            <a:off x="267587" y="1733550"/>
            <a:ext cx="8676168" cy="253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9709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Tendency Central : </a:t>
            </a:r>
          </a:p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Data Kategorik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587" y="3420583"/>
            <a:ext cx="8676167" cy="401441"/>
          </a:xfrm>
          <a:prstGeom prst="rect">
            <a:avLst/>
          </a:prstGeom>
          <a:solidFill>
            <a:srgbClr val="009900"/>
          </a:solidFill>
          <a:ln w="5715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9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4970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Tendency Central : Mean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1159683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3300"/>
                </a:solidFill>
                <a:latin typeface="Agency FB" pitchFamily="34" charset="0"/>
                <a:cs typeface="Aharoni" pitchFamily="2" charset="-79"/>
              </a:rPr>
              <a:t>Mean Grouped Data</a:t>
            </a:r>
            <a:endParaRPr lang="id-ID" sz="3200" b="1" dirty="0">
              <a:solidFill>
                <a:srgbClr val="00330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55302" name="Picture 6" descr="Hasil gambar untuk mean formula for ungrouped d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62150"/>
            <a:ext cx="3078699" cy="1981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135255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3300"/>
                </a:solidFill>
                <a:latin typeface="Agency FB" pitchFamily="34" charset="0"/>
                <a:cs typeface="Aharoni" pitchFamily="2" charset="-79"/>
              </a:rPr>
              <a:t>Mean Ungrouped Data</a:t>
            </a:r>
            <a:endParaRPr lang="id-ID" sz="3200" b="1" dirty="0">
              <a:solidFill>
                <a:srgbClr val="0033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787426"/>
            <a:ext cx="36576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f  =  frequencies of the distribution</a:t>
            </a:r>
          </a:p>
          <a:p>
            <a:r>
              <a:rPr lang="id-ID" dirty="0" smtClean="0"/>
              <a:t>x  = Scores</a:t>
            </a:r>
          </a:p>
          <a:p>
            <a:r>
              <a:rPr lang="id-ID" dirty="0" smtClean="0"/>
              <a:t>n  = total number of cases</a:t>
            </a:r>
            <a:endParaRPr lang="id-ID" dirty="0"/>
          </a:p>
        </p:txBody>
      </p:sp>
      <p:pic>
        <p:nvPicPr>
          <p:cNvPr id="55300" name="Picture 4" descr="http://player.slideplayer.com/35/10440527/data/images/img4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91200" y="1963323"/>
            <a:ext cx="2057400" cy="1045029"/>
          </a:xfrm>
          <a:prstGeom prst="rect">
            <a:avLst/>
          </a:prstGeom>
          <a:noFill/>
        </p:spPr>
      </p:pic>
      <p:pic>
        <p:nvPicPr>
          <p:cNvPr id="11" name="Picture 1" descr="C:\Users\dell\Documents\photobooth dafam\PNG\6316411d933e175a0dfa4fd223d992cf.png"/>
          <p:cNvPicPr>
            <a:picLocks noChangeAspect="1" noChangeArrowheads="1"/>
          </p:cNvPicPr>
          <p:nvPr/>
        </p:nvPicPr>
        <p:blipFill>
          <a:blip r:embed="rId4" cstate="print"/>
          <a:srcRect b="7386"/>
          <a:stretch>
            <a:fillRect/>
          </a:stretch>
        </p:blipFill>
        <p:spPr bwMode="auto">
          <a:xfrm>
            <a:off x="-381000" y="3486150"/>
            <a:ext cx="952500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819150"/>
          </a:xfrm>
          <a:solidFill>
            <a:schemeClr val="bg1"/>
          </a:solidFill>
        </p:spPr>
        <p:txBody>
          <a:bodyPr/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sp>
        <p:nvSpPr>
          <p:cNvPr id="7" name="Heptagon 6"/>
          <p:cNvSpPr/>
          <p:nvPr/>
        </p:nvSpPr>
        <p:spPr>
          <a:xfrm>
            <a:off x="0" y="1047750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50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1162692" y="1045824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55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2287769" y="1047750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55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3448692" y="1038665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</a:t>
            </a:r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0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Heptagon 12"/>
          <p:cNvSpPr/>
          <p:nvPr/>
        </p:nvSpPr>
        <p:spPr>
          <a:xfrm>
            <a:off x="4573772" y="1045824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62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Heptagon 13"/>
          <p:cNvSpPr/>
          <p:nvPr/>
        </p:nvSpPr>
        <p:spPr>
          <a:xfrm>
            <a:off x="5715000" y="1048940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67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Heptagon 14"/>
          <p:cNvSpPr/>
          <p:nvPr/>
        </p:nvSpPr>
        <p:spPr>
          <a:xfrm>
            <a:off x="6858000" y="1038665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69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Heptagon 15"/>
          <p:cNvSpPr/>
          <p:nvPr/>
        </p:nvSpPr>
        <p:spPr>
          <a:xfrm>
            <a:off x="8001000" y="1052056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7</a:t>
            </a:r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0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Cross 8"/>
          <p:cNvSpPr/>
          <p:nvPr/>
        </p:nvSpPr>
        <p:spPr>
          <a:xfrm>
            <a:off x="838200" y="1270507"/>
            <a:ext cx="344755" cy="346364"/>
          </a:xfrm>
          <a:prstGeom prst="plus">
            <a:avLst>
              <a:gd name="adj" fmla="val 36215"/>
            </a:avLst>
          </a:prstGeom>
          <a:solidFill>
            <a:srgbClr val="00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Cross 19"/>
          <p:cNvSpPr/>
          <p:nvPr/>
        </p:nvSpPr>
        <p:spPr>
          <a:xfrm>
            <a:off x="2047935" y="1289916"/>
            <a:ext cx="344755" cy="346364"/>
          </a:xfrm>
          <a:prstGeom prst="plus">
            <a:avLst>
              <a:gd name="adj" fmla="val 36215"/>
            </a:avLst>
          </a:prstGeom>
          <a:solidFill>
            <a:srgbClr val="00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Cross 20"/>
          <p:cNvSpPr/>
          <p:nvPr/>
        </p:nvSpPr>
        <p:spPr>
          <a:xfrm>
            <a:off x="3124399" y="1289916"/>
            <a:ext cx="344755" cy="346364"/>
          </a:xfrm>
          <a:prstGeom prst="plus">
            <a:avLst>
              <a:gd name="adj" fmla="val 36215"/>
            </a:avLst>
          </a:prstGeom>
          <a:solidFill>
            <a:srgbClr val="00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Cross 21"/>
          <p:cNvSpPr/>
          <p:nvPr/>
        </p:nvSpPr>
        <p:spPr>
          <a:xfrm>
            <a:off x="4330391" y="1289916"/>
            <a:ext cx="344755" cy="346364"/>
          </a:xfrm>
          <a:prstGeom prst="plus">
            <a:avLst>
              <a:gd name="adj" fmla="val 36215"/>
            </a:avLst>
          </a:prstGeom>
          <a:solidFill>
            <a:srgbClr val="00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Cross 22"/>
          <p:cNvSpPr/>
          <p:nvPr/>
        </p:nvSpPr>
        <p:spPr>
          <a:xfrm>
            <a:off x="5370245" y="1303610"/>
            <a:ext cx="344755" cy="346364"/>
          </a:xfrm>
          <a:prstGeom prst="plus">
            <a:avLst>
              <a:gd name="adj" fmla="val 36215"/>
            </a:avLst>
          </a:prstGeom>
          <a:solidFill>
            <a:srgbClr val="00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Cross 23"/>
          <p:cNvSpPr/>
          <p:nvPr/>
        </p:nvSpPr>
        <p:spPr>
          <a:xfrm>
            <a:off x="6561257" y="1270507"/>
            <a:ext cx="344755" cy="346364"/>
          </a:xfrm>
          <a:prstGeom prst="plus">
            <a:avLst>
              <a:gd name="adj" fmla="val 36215"/>
            </a:avLst>
          </a:prstGeom>
          <a:solidFill>
            <a:srgbClr val="00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Cross 24"/>
          <p:cNvSpPr/>
          <p:nvPr/>
        </p:nvSpPr>
        <p:spPr>
          <a:xfrm>
            <a:off x="7729067" y="1270507"/>
            <a:ext cx="344755" cy="346364"/>
          </a:xfrm>
          <a:prstGeom prst="plus">
            <a:avLst>
              <a:gd name="adj" fmla="val 36215"/>
            </a:avLst>
          </a:prstGeom>
          <a:solidFill>
            <a:srgbClr val="00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18"/>
          <p:cNvSpPr/>
          <p:nvPr/>
        </p:nvSpPr>
        <p:spPr>
          <a:xfrm>
            <a:off x="152400" y="1962150"/>
            <a:ext cx="87630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4168828" y="1937087"/>
            <a:ext cx="667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latin typeface="Agency FB" pitchFamily="34" charset="0"/>
                <a:cs typeface="Aharoni" pitchFamily="2" charset="-79"/>
              </a:rPr>
              <a:t>8</a:t>
            </a:r>
            <a:endParaRPr lang="id-ID" sz="6000" b="1" dirty="0"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27" name="Equal 26"/>
          <p:cNvSpPr/>
          <p:nvPr/>
        </p:nvSpPr>
        <p:spPr>
          <a:xfrm>
            <a:off x="3243126" y="3197884"/>
            <a:ext cx="790034" cy="557481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5914" y="2933794"/>
            <a:ext cx="1519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7200" b="1" dirty="0" smtClean="0">
                <a:latin typeface="Agency FB" pitchFamily="34" charset="0"/>
                <a:cs typeface="Aharoni" pitchFamily="2" charset="-79"/>
              </a:rPr>
              <a:t>61</a:t>
            </a:r>
            <a:endParaRPr lang="id-ID" sz="7200" b="1" dirty="0">
              <a:latin typeface="Agency FB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9" grpId="0" animBg="1"/>
      <p:bldP spid="26" grpId="0"/>
      <p:bldP spid="27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5905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757759"/>
              </p:ext>
            </p:extLst>
          </p:nvPr>
        </p:nvGraphicFramePr>
        <p:xfrm>
          <a:off x="228600" y="666750"/>
          <a:ext cx="6096000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Kelas Interval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Xi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fi.Xi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51-55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265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56-60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58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348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61-65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882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66-70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27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68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1.836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71-75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1.533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76-80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78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390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81-85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249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81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5.503</a:t>
                      </a:r>
                      <a:endParaRPr lang="id-ID" sz="2000" b="1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98320" y="745738"/>
                <a:ext cx="2212280" cy="91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d-ID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d-ID" sz="2800" b="1" i="1" smtClean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id-ID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8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id-ID" sz="2800" b="1" i="1" smtClean="0">
                              <a:latin typeface="Cambria Math"/>
                            </a:rPr>
                            <m:t>.</m:t>
                          </m:r>
                          <m:r>
                            <a:rPr lang="id-ID" sz="2800" b="1" i="1" smtClean="0">
                              <a:latin typeface="Cambria Math"/>
                            </a:rPr>
                            <m:t>𝟓𝟎𝟑</m:t>
                          </m:r>
                        </m:num>
                        <m:den>
                          <m:r>
                            <a:rPr lang="id-ID" sz="2800" b="1" i="1" smtClean="0">
                              <a:latin typeface="Cambria Math"/>
                            </a:rPr>
                            <m:t>𝟖𝟏</m:t>
                          </m:r>
                        </m:den>
                      </m:f>
                    </m:oMath>
                  </m:oMathPara>
                </a14:m>
                <a:endParaRPr lang="id-ID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320" y="745738"/>
                <a:ext cx="2212280" cy="910762"/>
              </a:xfrm>
              <a:prstGeom prst="rect">
                <a:avLst/>
              </a:prstGeom>
              <a:blipFill rotWithShape="1">
                <a:blip r:embed="rId3"/>
                <a:stretch>
                  <a:fillRect r="-1653" b="-13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85840" y="2038350"/>
            <a:ext cx="193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sym typeface="Wingdings" pitchFamily="2" charset="2"/>
              </a:rPr>
              <a:t> 67,94</a:t>
            </a:r>
            <a:endParaRPr lang="id-ID" sz="40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7422" y="592488"/>
            <a:ext cx="1447800" cy="7600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 pitchFamily="34" charset="0"/>
              </a:rPr>
              <a:t>Xi = </a:t>
            </a:r>
            <a:r>
              <a:rPr lang="id-ID" sz="2000" b="1" u="sng" dirty="0" smtClean="0">
                <a:solidFill>
                  <a:schemeClr val="tx1"/>
                </a:solidFill>
                <a:latin typeface="Agency FB" pitchFamily="34" charset="0"/>
              </a:rPr>
              <a:t>(Tb + Ta)</a:t>
            </a:r>
            <a:r>
              <a:rPr lang="id-ID" sz="20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</a:p>
          <a:p>
            <a:r>
              <a:rPr lang="id-ID" sz="2000" b="1" dirty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id-ID" sz="2000" b="1" dirty="0" smtClean="0">
                <a:solidFill>
                  <a:schemeClr val="tx1"/>
                </a:solidFill>
                <a:latin typeface="Agency FB" pitchFamily="34" charset="0"/>
              </a:rPr>
              <a:t>              2</a:t>
            </a:r>
            <a:endParaRPr lang="id-ID" sz="2000" b="1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1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0" grpId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4970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Tendency Central : Median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89535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3300"/>
                </a:solidFill>
                <a:latin typeface="Agency FB" pitchFamily="34" charset="0"/>
                <a:cs typeface="Aharoni" pitchFamily="2" charset="-79"/>
              </a:rPr>
              <a:t>Median Grouped Data</a:t>
            </a:r>
            <a:endParaRPr lang="id-ID" sz="3200" b="1" dirty="0">
              <a:solidFill>
                <a:srgbClr val="0033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7635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3300"/>
                </a:solidFill>
                <a:latin typeface="Agency FB" pitchFamily="34" charset="0"/>
                <a:cs typeface="Aharoni" pitchFamily="2" charset="-79"/>
              </a:rPr>
              <a:t>Median Ungrouped Data</a:t>
            </a:r>
            <a:endParaRPr lang="id-ID" sz="3200" b="1" dirty="0">
              <a:solidFill>
                <a:srgbClr val="00330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7" name="Picture 1" descr="C:\Users\dell\Documents\photobooth dafam\PNG\6316411d933e175a0dfa4fd223d992cf.png"/>
          <p:cNvPicPr>
            <a:picLocks noChangeAspect="1" noChangeArrowheads="1"/>
          </p:cNvPicPr>
          <p:nvPr/>
        </p:nvPicPr>
        <p:blipFill>
          <a:blip r:embed="rId2" cstate="print"/>
          <a:srcRect b="7386"/>
          <a:stretch>
            <a:fillRect/>
          </a:stretch>
        </p:blipFill>
        <p:spPr bwMode="auto">
          <a:xfrm>
            <a:off x="-381000" y="3486150"/>
            <a:ext cx="9525000" cy="165735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54974" y="1994385"/>
                <a:ext cx="2361929" cy="712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 b="1" dirty="0" smtClean="0">
                    <a:latin typeface="Agency FB" pitchFamily="34" charset="0"/>
                  </a:rPr>
                  <a:t>Posisi Me  </a:t>
                </a:r>
                <a14:m>
                  <m:oMath xmlns:m="http://schemas.openxmlformats.org/officeDocument/2006/math">
                    <m:r>
                      <a:rPr lang="id-ID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d-ID" sz="2800" b="1" i="1" smtClean="0">
                            <a:latin typeface="Cambria Math"/>
                          </a:rPr>
                          <m:t>𝒏</m:t>
                        </m:r>
                        <m:r>
                          <a:rPr lang="id-ID" sz="2800" b="1" i="1" smtClean="0">
                            <a:latin typeface="Cambria Math"/>
                          </a:rPr>
                          <m:t>+</m:t>
                        </m:r>
                        <m:r>
                          <a:rPr lang="id-ID" sz="2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id-ID" sz="28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id-ID" sz="2800" b="1" dirty="0">
                  <a:latin typeface="Agency FB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974" y="1994385"/>
                <a:ext cx="2361929" cy="712631"/>
              </a:xfrm>
              <a:prstGeom prst="rect">
                <a:avLst/>
              </a:prstGeom>
              <a:blipFill rotWithShape="1">
                <a:blip r:embed="rId3"/>
                <a:stretch>
                  <a:fillRect l="-5426" r="-7494" b="-769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34160" y="1581150"/>
                <a:ext cx="3347840" cy="1107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</a:rPr>
                        <m:t>𝑀𝑒</m:t>
                      </m:r>
                      <m:r>
                        <a:rPr lang="id-ID" sz="2400" i="1" smtClean="0">
                          <a:latin typeface="Cambria Math"/>
                        </a:rPr>
                        <m:t>=</m:t>
                      </m:r>
                      <m:r>
                        <a:rPr lang="id-ID" sz="2400" b="0" i="1" smtClean="0">
                          <a:latin typeface="Cambria Math"/>
                        </a:rPr>
                        <m:t>𝐵𝑏</m:t>
                      </m:r>
                      <m:r>
                        <a:rPr lang="id-ID" sz="2400" b="0" i="1" smtClean="0">
                          <a:latin typeface="Cambria Math"/>
                        </a:rPr>
                        <m:t>+</m:t>
                      </m:r>
                      <m:r>
                        <a:rPr lang="id-ID" sz="2400" b="0" i="1" smtClean="0">
                          <a:latin typeface="Cambria Math"/>
                        </a:rPr>
                        <m:t>𝑖</m:t>
                      </m:r>
                      <m:r>
                        <a:rPr lang="id-ID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d-ID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id-ID" sz="2400" b="0" i="1" smtClean="0">
                                  <a:latin typeface="Cambria Math"/>
                                </a:rPr>
                                <m:t> −</m:t>
                              </m:r>
                              <m:r>
                                <a:rPr lang="id-ID" sz="2400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id-ID" sz="2400" b="0" i="1" smtClean="0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id-ID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160" y="1581150"/>
                <a:ext cx="3347840" cy="1107547"/>
              </a:xfrm>
              <a:prstGeom prst="rect">
                <a:avLst/>
              </a:prstGeom>
              <a:blipFill rotWithShape="1">
                <a:blip r:embed="rId4"/>
                <a:stretch>
                  <a:fillRect r="-145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495800" y="272415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Bb = Batas Bawah Kelas Median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i = Panjang kelas Median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N = Jumlah frekuensi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b="1" dirty="0" smtClean="0"/>
              <a:t>F = Frekuensi Kumulatif Kelas Sebelumnya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f = Frekuensi kelas median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819150"/>
          </a:xfrm>
          <a:solidFill>
            <a:schemeClr val="bg1"/>
          </a:solidFill>
        </p:spPr>
        <p:txBody>
          <a:bodyPr/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sp>
        <p:nvSpPr>
          <p:cNvPr id="7" name="Heptagon 6"/>
          <p:cNvSpPr/>
          <p:nvPr/>
        </p:nvSpPr>
        <p:spPr>
          <a:xfrm>
            <a:off x="0" y="1047750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50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1162692" y="1045824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55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2287769" y="1047750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55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3448692" y="1038665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</a:t>
            </a:r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0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Heptagon 12"/>
          <p:cNvSpPr/>
          <p:nvPr/>
        </p:nvSpPr>
        <p:spPr>
          <a:xfrm>
            <a:off x="4573772" y="1045824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62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Heptagon 13"/>
          <p:cNvSpPr/>
          <p:nvPr/>
        </p:nvSpPr>
        <p:spPr>
          <a:xfrm>
            <a:off x="5715000" y="1048940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67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Heptagon 14"/>
          <p:cNvSpPr/>
          <p:nvPr/>
        </p:nvSpPr>
        <p:spPr>
          <a:xfrm>
            <a:off x="6858000" y="1038665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69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Heptagon 15"/>
          <p:cNvSpPr/>
          <p:nvPr/>
        </p:nvSpPr>
        <p:spPr>
          <a:xfrm>
            <a:off x="8001000" y="1052056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7</a:t>
            </a:r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0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2114550"/>
            <a:ext cx="44729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Posisi Nilai Tengah :  </a:t>
            </a:r>
            <a:r>
              <a:rPr lang="id-ID" sz="3200" b="1" u="sng" dirty="0" smtClean="0">
                <a:latin typeface="Agency FB" pitchFamily="34" charset="0"/>
                <a:cs typeface="Aharoni" pitchFamily="2" charset="-79"/>
              </a:rPr>
              <a:t>8 + 1</a:t>
            </a:r>
          </a:p>
          <a:p>
            <a:r>
              <a:rPr lang="id-ID" sz="3200" b="1" dirty="0">
                <a:latin typeface="Agency FB" pitchFamily="34" charset="0"/>
                <a:cs typeface="Aharoni" pitchFamily="2" charset="-79"/>
              </a:rPr>
              <a:t> </a:t>
            </a:r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                                    2</a:t>
            </a:r>
          </a:p>
          <a:p>
            <a:r>
              <a:rPr lang="id-ID" sz="3200" b="1" dirty="0" smtClean="0">
                <a:latin typeface="Agency FB" pitchFamily="34" charset="0"/>
                <a:cs typeface="Aharoni" pitchFamily="2" charset="-79"/>
                <a:sym typeface="Wingdings" pitchFamily="2" charset="2"/>
              </a:rPr>
              <a:t>                            </a:t>
            </a:r>
            <a:r>
              <a:rPr lang="id-ID" sz="4000" b="1" dirty="0" smtClean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sym typeface="Wingdings" pitchFamily="2" charset="2"/>
              </a:rPr>
              <a:t> 4,5</a:t>
            </a:r>
            <a:endParaRPr lang="id-ID" sz="40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959148"/>
            <a:ext cx="2362200" cy="9187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4572000" y="2138029"/>
            <a:ext cx="44729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Nilai Tengah :  </a:t>
            </a:r>
            <a:r>
              <a:rPr lang="id-ID" sz="3200" b="1" u="sng" dirty="0" smtClean="0">
                <a:latin typeface="Agency FB" pitchFamily="34" charset="0"/>
                <a:cs typeface="Aharoni" pitchFamily="2" charset="-79"/>
              </a:rPr>
              <a:t>60 + 62</a:t>
            </a:r>
          </a:p>
          <a:p>
            <a:r>
              <a:rPr lang="id-ID" sz="3200" b="1" dirty="0">
                <a:latin typeface="Agency FB" pitchFamily="34" charset="0"/>
                <a:cs typeface="Aharoni" pitchFamily="2" charset="-79"/>
              </a:rPr>
              <a:t> </a:t>
            </a:r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                             2</a:t>
            </a:r>
          </a:p>
          <a:p>
            <a:r>
              <a:rPr lang="id-ID" sz="3200" b="1" dirty="0" smtClean="0">
                <a:latin typeface="Agency FB" pitchFamily="34" charset="0"/>
                <a:cs typeface="Aharoni" pitchFamily="2" charset="-79"/>
                <a:sym typeface="Wingdings" pitchFamily="2" charset="2"/>
              </a:rPr>
              <a:t>                      </a:t>
            </a:r>
            <a:r>
              <a:rPr lang="id-ID" sz="4000" b="1" dirty="0" smtClean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sym typeface="Wingdings" pitchFamily="2" charset="2"/>
              </a:rPr>
              <a:t> 61</a:t>
            </a:r>
            <a:endParaRPr lang="id-ID" sz="40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38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" grpId="0" animBg="1"/>
      <p:bldP spid="28" grpId="0"/>
      <p:bldP spid="2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5905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437351"/>
              </p:ext>
            </p:extLst>
          </p:nvPr>
        </p:nvGraphicFramePr>
        <p:xfrm>
          <a:off x="83294" y="819150"/>
          <a:ext cx="5098306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106"/>
                <a:gridCol w="1295400"/>
                <a:gridCol w="2590800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Kelas Interval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Kumulatif</a:t>
                      </a:r>
                      <a:r>
                        <a:rPr lang="id-ID" sz="2000" baseline="0" dirty="0" smtClean="0">
                          <a:solidFill>
                            <a:srgbClr val="003300"/>
                          </a:solidFill>
                        </a:rPr>
                        <a:t>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51-55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 (urutan</a:t>
                      </a:r>
                      <a:r>
                        <a:rPr lang="id-ID" b="1" baseline="0" dirty="0" smtClean="0"/>
                        <a:t> ke </a:t>
                      </a:r>
                      <a:r>
                        <a:rPr lang="id-ID" b="1" dirty="0" smtClean="0"/>
                        <a:t>1-5)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56-60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11 (urutan</a:t>
                      </a:r>
                      <a:r>
                        <a:rPr lang="id-ID" b="1" baseline="0" dirty="0" smtClean="0"/>
                        <a:t> ke 6-11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61-65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009900"/>
                          </a:solidFill>
                        </a:rPr>
                        <a:t>25 </a:t>
                      </a:r>
                      <a:r>
                        <a:rPr lang="id-ID" b="1" dirty="0" smtClean="0"/>
                        <a:t>(urutan</a:t>
                      </a:r>
                      <a:r>
                        <a:rPr lang="id-ID" b="1" baseline="0" dirty="0" smtClean="0"/>
                        <a:t> ke 12-25</a:t>
                      </a:r>
                      <a:r>
                        <a:rPr lang="id-ID" b="1" dirty="0" smtClean="0"/>
                        <a:t>)</a:t>
                      </a:r>
                      <a:endParaRPr lang="id-ID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66-70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0000FF"/>
                          </a:solidFill>
                        </a:rPr>
                        <a:t>27</a:t>
                      </a:r>
                      <a:endParaRPr lang="id-ID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52 (urutan</a:t>
                      </a:r>
                      <a:r>
                        <a:rPr lang="id-ID" b="1" baseline="0" dirty="0" smtClean="0"/>
                        <a:t> ke 26-52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71-75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73 (urutan</a:t>
                      </a:r>
                      <a:r>
                        <a:rPr lang="id-ID" b="1" baseline="0" dirty="0" smtClean="0"/>
                        <a:t> ke 53-73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76-80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78 (urutan</a:t>
                      </a:r>
                      <a:r>
                        <a:rPr lang="id-ID" b="1" baseline="0" dirty="0" smtClean="0"/>
                        <a:t> ke 74-78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81-85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 (urutan</a:t>
                      </a:r>
                      <a:r>
                        <a:rPr lang="id-ID" b="1" baseline="0" dirty="0" smtClean="0"/>
                        <a:t> ke 79-81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81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742950"/>
            <a:ext cx="3657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Posisi Nilai Tengah </a:t>
            </a:r>
          </a:p>
          <a:p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=  81  : 2</a:t>
            </a:r>
          </a:p>
          <a:p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= 40,5</a:t>
            </a:r>
            <a:endParaRPr lang="id-ID" sz="3200" b="1" dirty="0">
              <a:latin typeface="Agency FB" pitchFamily="34" charset="0"/>
              <a:cs typeface="Aharoni" pitchFamily="2" charset="-79"/>
            </a:endParaRPr>
          </a:p>
          <a:p>
            <a:r>
              <a:rPr lang="id-ID" sz="2400" b="1" dirty="0" smtClean="0">
                <a:latin typeface="Agency FB" pitchFamily="34" charset="0"/>
                <a:cs typeface="Aharoni" pitchFamily="2" charset="-79"/>
              </a:rPr>
              <a:t>Artinya, nilai median terdapat di data urutan ke 40,5.</a:t>
            </a:r>
          </a:p>
          <a:p>
            <a:endParaRPr lang="id-ID" sz="2400" b="1" dirty="0">
              <a:latin typeface="Agency FB" pitchFamily="34" charset="0"/>
              <a:cs typeface="Aharoni" pitchFamily="2" charset="-79"/>
            </a:endParaRPr>
          </a:p>
          <a:p>
            <a:r>
              <a:rPr lang="id-ID" sz="2400" b="1" dirty="0" smtClean="0">
                <a:latin typeface="Agency FB" pitchFamily="34" charset="0"/>
                <a:cs typeface="Aharoni" pitchFamily="2" charset="-79"/>
              </a:rPr>
              <a:t>Cari urutan data ke 40,5 melalui nilai frekuensi kumulatif.</a:t>
            </a:r>
          </a:p>
          <a:p>
            <a:r>
              <a:rPr lang="id-ID" sz="3200" b="1" dirty="0" smtClean="0">
                <a:latin typeface="Agency FB" pitchFamily="34" charset="0"/>
                <a:cs typeface="Aharoni" pitchFamily="2" charset="-79"/>
                <a:sym typeface="Wingdings" pitchFamily="2" charset="2"/>
              </a:rPr>
              <a:t>                          </a:t>
            </a:r>
            <a:endParaRPr lang="id-ID" sz="40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668498"/>
            <a:ext cx="48006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U-Turn Arrow 10"/>
          <p:cNvSpPr/>
          <p:nvPr/>
        </p:nvSpPr>
        <p:spPr>
          <a:xfrm flipH="1">
            <a:off x="4867382" y="2373280"/>
            <a:ext cx="533400" cy="1524000"/>
          </a:xfrm>
          <a:prstGeom prst="uturnArrow">
            <a:avLst>
              <a:gd name="adj1" fmla="val 3812"/>
              <a:gd name="adj2" fmla="val 25000"/>
              <a:gd name="adj3" fmla="val 17295"/>
              <a:gd name="adj4" fmla="val 25001"/>
              <a:gd name="adj5" fmla="val 23724"/>
            </a:avLst>
          </a:prstGeom>
          <a:solidFill>
            <a:srgbClr val="C6F13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0782" y="3324224"/>
            <a:ext cx="3514618" cy="771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34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5905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56096"/>
              </p:ext>
            </p:extLst>
          </p:nvPr>
        </p:nvGraphicFramePr>
        <p:xfrm>
          <a:off x="83294" y="819150"/>
          <a:ext cx="4183905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55"/>
                <a:gridCol w="1287355"/>
                <a:gridCol w="1609195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Kelas Interval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Kumulatif</a:t>
                      </a:r>
                      <a:r>
                        <a:rPr lang="id-ID" sz="2000" baseline="0" dirty="0" smtClean="0">
                          <a:solidFill>
                            <a:srgbClr val="003300"/>
                          </a:solidFill>
                        </a:rPr>
                        <a:t>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51-55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56-60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11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61-65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009900"/>
                          </a:solidFill>
                        </a:rPr>
                        <a:t>25</a:t>
                      </a:r>
                      <a:endParaRPr lang="id-ID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66-70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0000FF"/>
                          </a:solidFill>
                        </a:rPr>
                        <a:t>27</a:t>
                      </a:r>
                      <a:endParaRPr lang="id-ID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52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71-75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73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76-80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78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81-85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81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2668498"/>
            <a:ext cx="38100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4400" y="2180560"/>
                <a:ext cx="4049250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</a:rPr>
                        <m:t>𝑀𝑒</m:t>
                      </m:r>
                      <m:r>
                        <a:rPr lang="id-ID" sz="2400" i="1" smtClean="0">
                          <a:latin typeface="Cambria Math"/>
                        </a:rPr>
                        <m:t>=</m:t>
                      </m:r>
                      <m:r>
                        <a:rPr lang="id-ID" sz="2400" b="0" i="1" smtClean="0">
                          <a:latin typeface="Cambria Math"/>
                        </a:rPr>
                        <m:t>65,5+5 </m:t>
                      </m:r>
                      <m:d>
                        <m:dPr>
                          <m:begChr m:val="{"/>
                          <m:endChr m:val="}"/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d-ID" sz="2400" b="0" i="1" smtClean="0">
                                  <a:latin typeface="Cambria Math"/>
                                </a:rPr>
                                <m:t>40,5 −</m:t>
                              </m:r>
                              <m:r>
                                <a:rPr lang="id-ID" sz="2400" b="1" i="1" smtClean="0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𝟐𝟓</m:t>
                              </m:r>
                              <m:r>
                                <a:rPr lang="id-ID" sz="2400" b="0" i="1" smtClean="0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id-ID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180560"/>
                <a:ext cx="4049250" cy="916148"/>
              </a:xfrm>
              <a:prstGeom prst="rect">
                <a:avLst/>
              </a:prstGeom>
              <a:blipFill rotWithShape="1">
                <a:blip r:embed="rId3"/>
                <a:stretch>
                  <a:fillRect r="-271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783183" y="3181350"/>
            <a:ext cx="193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sym typeface="Wingdings" pitchFamily="2" charset="2"/>
              </a:rPr>
              <a:t>= 68,37</a:t>
            </a:r>
            <a:endParaRPr lang="id-ID" sz="40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200" y="2217160"/>
            <a:ext cx="2220450" cy="8795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249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9" grpId="0"/>
      <p:bldP spid="9" grpId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4970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Tendency Central : Mode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4" name="Picture 1" descr="C:\Users\dell\Documents\photobooth dafam\PNG\6316411d933e175a0dfa4fd223d992cf.png"/>
          <p:cNvPicPr>
            <a:picLocks noChangeAspect="1" noChangeArrowheads="1"/>
          </p:cNvPicPr>
          <p:nvPr/>
        </p:nvPicPr>
        <p:blipFill>
          <a:blip r:embed="rId2" cstate="print"/>
          <a:srcRect b="7386"/>
          <a:stretch>
            <a:fillRect/>
          </a:stretch>
        </p:blipFill>
        <p:spPr bwMode="auto">
          <a:xfrm>
            <a:off x="-381000" y="3486150"/>
            <a:ext cx="9525000" cy="1657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2190750"/>
            <a:ext cx="36576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Cukup menghitung nilai yang paling sering muncul</a:t>
            </a:r>
          </a:p>
          <a:p>
            <a:pPr algn="ctr"/>
            <a:endParaRPr lang="id-ID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29200" y="81915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3300"/>
                </a:solidFill>
                <a:latin typeface="Agency FB" pitchFamily="34" charset="0"/>
                <a:cs typeface="Aharoni" pitchFamily="2" charset="-79"/>
              </a:rPr>
              <a:t>Modus Grouped Data</a:t>
            </a:r>
            <a:endParaRPr lang="id-ID" sz="3200" b="1" dirty="0">
              <a:solidFill>
                <a:srgbClr val="0033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0495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3300"/>
                </a:solidFill>
                <a:latin typeface="Agency FB" pitchFamily="34" charset="0"/>
                <a:cs typeface="Aharoni" pitchFamily="2" charset="-79"/>
              </a:rPr>
              <a:t>Modus Ungrouped Data</a:t>
            </a:r>
            <a:endParaRPr lang="id-ID" sz="3200" b="1" dirty="0">
              <a:solidFill>
                <a:srgbClr val="003300"/>
              </a:solidFill>
              <a:latin typeface="Agency FB" pitchFamily="34" charset="0"/>
              <a:cs typeface="Aharoni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4400" y="1506676"/>
                <a:ext cx="3398879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</a:rPr>
                        <m:t>𝑀𝑜</m:t>
                      </m:r>
                      <m:r>
                        <a:rPr lang="id-ID" sz="2400" i="1" smtClean="0">
                          <a:latin typeface="Cambria Math"/>
                        </a:rPr>
                        <m:t>=</m:t>
                      </m:r>
                      <m:r>
                        <a:rPr lang="id-ID" sz="2400" b="0" i="1" smtClean="0">
                          <a:latin typeface="Cambria Math"/>
                        </a:rPr>
                        <m:t>𝐵𝑏</m:t>
                      </m:r>
                      <m:r>
                        <a:rPr lang="id-ID" sz="2400" b="0" i="1" smtClean="0">
                          <a:latin typeface="Cambria Math"/>
                        </a:rPr>
                        <m:t>+</m:t>
                      </m:r>
                      <m:r>
                        <a:rPr lang="id-ID" sz="2400" b="0" i="1" smtClean="0">
                          <a:latin typeface="Cambria Math"/>
                        </a:rPr>
                        <m:t>𝑖</m:t>
                      </m:r>
                      <m:r>
                        <a:rPr lang="id-ID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d-ID" sz="24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id-ID" sz="2400" b="0" i="1" smtClean="0">
                                  <a:latin typeface="Cambria Math"/>
                                </a:rPr>
                                <m:t>1 </m:t>
                              </m:r>
                            </m:num>
                            <m:den>
                              <m:r>
                                <a:rPr lang="id-ID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id-ID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id-ID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id-ID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506676"/>
                <a:ext cx="3398879" cy="916148"/>
              </a:xfrm>
              <a:prstGeom prst="rect">
                <a:avLst/>
              </a:prstGeom>
              <a:blipFill rotWithShape="1">
                <a:blip r:embed="rId3"/>
                <a:stretch>
                  <a:fillRect r="-304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524054" y="2495550"/>
            <a:ext cx="464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Bb = Batas Bawah Kelas Modus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i = Panjang kelas Modus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b1 = Selisih Frekuensi Kelas Modus dengan kelas sebelumnya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b2 = </a:t>
            </a:r>
            <a:r>
              <a:rPr lang="id-ID" dirty="0"/>
              <a:t>Selisih Frekuensi Kelas Modus dengan kelas </a:t>
            </a:r>
            <a:r>
              <a:rPr lang="id-ID" dirty="0" smtClean="0"/>
              <a:t>setelahnya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/>
          <p:cNvSpPr/>
          <p:nvPr/>
        </p:nvSpPr>
        <p:spPr>
          <a:xfrm>
            <a:off x="762000" y="1200150"/>
            <a:ext cx="3048000" cy="2057400"/>
          </a:xfrm>
          <a:prstGeom prst="wave">
            <a:avLst/>
          </a:prstGeom>
          <a:solidFill>
            <a:srgbClr val="F5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Deskriptif</a:t>
            </a:r>
          </a:p>
          <a:p>
            <a:pPr algn="ctr"/>
            <a:r>
              <a:rPr lang="id-ID" b="1" dirty="0" smtClean="0"/>
              <a:t>(Univariat)</a:t>
            </a:r>
            <a:endParaRPr lang="id-ID" b="1" dirty="0"/>
          </a:p>
        </p:txBody>
      </p:sp>
      <p:sp>
        <p:nvSpPr>
          <p:cNvPr id="7" name="Wave 6"/>
          <p:cNvSpPr/>
          <p:nvPr/>
        </p:nvSpPr>
        <p:spPr>
          <a:xfrm>
            <a:off x="5257800" y="1200150"/>
            <a:ext cx="3048000" cy="2057400"/>
          </a:xfrm>
          <a:prstGeom prst="wave">
            <a:avLst/>
          </a:prstGeom>
          <a:solidFill>
            <a:srgbClr val="F5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Inferensial</a:t>
            </a:r>
          </a:p>
          <a:p>
            <a:pPr algn="ctr"/>
            <a:r>
              <a:rPr lang="id-ID" b="1" dirty="0" smtClean="0"/>
              <a:t>(Bivariat, Multivariat)</a:t>
            </a:r>
            <a:endParaRPr lang="id-ID" b="1" dirty="0"/>
          </a:p>
        </p:txBody>
      </p:sp>
      <p:pic>
        <p:nvPicPr>
          <p:cNvPr id="1029" name="Picture 5" descr="Hasil gambar untuk analyze data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143000"/>
            <a:ext cx="2217209" cy="21907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38600" y="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Jenis Analisis Data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1031" name="Picture 7" descr="Hasil gambar untuk graph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00350"/>
            <a:ext cx="2971800" cy="2343150"/>
          </a:xfrm>
          <a:prstGeom prst="rect">
            <a:avLst/>
          </a:prstGeom>
          <a:noFill/>
        </p:spPr>
      </p:pic>
      <p:pic>
        <p:nvPicPr>
          <p:cNvPr id="1033" name="Picture 9" descr="Hasil gambar untuk graph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723029"/>
            <a:ext cx="6629400" cy="2420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819150"/>
          </a:xfrm>
          <a:solidFill>
            <a:schemeClr val="bg1"/>
          </a:solidFill>
        </p:spPr>
        <p:txBody>
          <a:bodyPr/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sp>
        <p:nvSpPr>
          <p:cNvPr id="7" name="Heptagon 6"/>
          <p:cNvSpPr/>
          <p:nvPr/>
        </p:nvSpPr>
        <p:spPr>
          <a:xfrm>
            <a:off x="0" y="1919656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50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1162692" y="1917730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55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2287769" y="1919656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55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3448692" y="1910571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</a:t>
            </a:r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0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Heptagon 12"/>
          <p:cNvSpPr/>
          <p:nvPr/>
        </p:nvSpPr>
        <p:spPr>
          <a:xfrm>
            <a:off x="4573772" y="1917730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62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Heptagon 13"/>
          <p:cNvSpPr/>
          <p:nvPr/>
        </p:nvSpPr>
        <p:spPr>
          <a:xfrm>
            <a:off x="5715000" y="1920846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67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Heptagon 14"/>
          <p:cNvSpPr/>
          <p:nvPr/>
        </p:nvSpPr>
        <p:spPr>
          <a:xfrm>
            <a:off x="6858000" y="1910571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69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Heptagon 15"/>
          <p:cNvSpPr/>
          <p:nvPr/>
        </p:nvSpPr>
        <p:spPr>
          <a:xfrm>
            <a:off x="8001000" y="1923962"/>
            <a:ext cx="914400" cy="762000"/>
          </a:xfrm>
          <a:prstGeom prst="hept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7</a:t>
            </a:r>
            <a:r>
              <a:rPr lang="id-ID" sz="4800" b="1" dirty="0" smtClean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0</a:t>
            </a:r>
            <a:endParaRPr lang="id-ID" sz="4800" b="1" dirty="0">
              <a:solidFill>
                <a:sysClr val="windowText" lastClr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69" y="1854537"/>
            <a:ext cx="2362200" cy="9187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57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5905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28817"/>
              </p:ext>
            </p:extLst>
          </p:nvPr>
        </p:nvGraphicFramePr>
        <p:xfrm>
          <a:off x="83294" y="819150"/>
          <a:ext cx="2574710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55"/>
                <a:gridCol w="1287355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Kelas Interval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51-55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56-60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61-65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14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66-70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0000FF"/>
                          </a:solidFill>
                        </a:rPr>
                        <a:t>27</a:t>
                      </a:r>
                      <a:endParaRPr lang="id-ID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71-75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21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76-80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81-85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81</a:t>
                      </a:r>
                      <a:endParaRPr lang="id-ID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2668498"/>
            <a:ext cx="22098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33100" y="2964308"/>
                <a:ext cx="3493713" cy="796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</a:rPr>
                        <m:t>𝑀𝑜</m:t>
                      </m:r>
                      <m:r>
                        <a:rPr lang="id-ID" sz="2400" i="1" smtClean="0">
                          <a:latin typeface="Cambria Math"/>
                        </a:rPr>
                        <m:t>=</m:t>
                      </m:r>
                      <m:r>
                        <a:rPr lang="id-ID" sz="2400" b="0" i="1" smtClean="0">
                          <a:latin typeface="Cambria Math"/>
                        </a:rPr>
                        <m:t>65,5+5 </m:t>
                      </m:r>
                      <m:d>
                        <m:dPr>
                          <m:begChr m:val="{"/>
                          <m:endChr m:val="}"/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d-ID" sz="2400" b="0" i="1" smtClean="0">
                                  <a:latin typeface="Cambria Math"/>
                                </a:rPr>
                                <m:t>13 </m:t>
                              </m:r>
                            </m:num>
                            <m:den>
                              <m:r>
                                <a:rPr lang="id-ID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13+6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100" y="2964308"/>
                <a:ext cx="3493713" cy="796757"/>
              </a:xfrm>
              <a:prstGeom prst="rect">
                <a:avLst/>
              </a:prstGeom>
              <a:blipFill rotWithShape="1">
                <a:blip r:embed="rId3"/>
                <a:stretch>
                  <a:fillRect r="-209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05600" y="3033549"/>
            <a:ext cx="193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sym typeface="Wingdings" pitchFamily="2" charset="2"/>
              </a:rPr>
              <a:t> 68,9</a:t>
            </a:r>
            <a:endParaRPr lang="id-ID" sz="40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7925" y="2906770"/>
            <a:ext cx="1488576" cy="8795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2819401" y="97155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b</a:t>
            </a:r>
            <a:r>
              <a:rPr lang="id-ID" sz="3200" b="1" dirty="0">
                <a:latin typeface="Agency FB" pitchFamily="34" charset="0"/>
                <a:cs typeface="Aharoni" pitchFamily="2" charset="-79"/>
              </a:rPr>
              <a:t>1</a:t>
            </a:r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 =  27 – 14 = 13 </a:t>
            </a:r>
          </a:p>
          <a:p>
            <a:endParaRPr lang="id-ID" sz="3200" b="1" dirty="0">
              <a:latin typeface="Agency FB" pitchFamily="34" charset="0"/>
              <a:cs typeface="Aharoni" pitchFamily="2" charset="-79"/>
              <a:sym typeface="Wingdings" pitchFamily="2" charset="2"/>
            </a:endParaRPr>
          </a:p>
          <a:p>
            <a:r>
              <a:rPr lang="id-ID" sz="3200" b="1" dirty="0" smtClean="0">
                <a:latin typeface="Agency FB" pitchFamily="34" charset="0"/>
                <a:cs typeface="Aharoni" pitchFamily="2" charset="-79"/>
                <a:sym typeface="Wingdings" pitchFamily="2" charset="2"/>
              </a:rPr>
              <a:t>b2 = 27 – 21 = 6           </a:t>
            </a:r>
            <a:endParaRPr lang="id-ID" sz="40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0357" y="725328"/>
            <a:ext cx="25908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800" b="1" dirty="0" smtClean="0">
                <a:latin typeface="Agency FB" pitchFamily="34" charset="0"/>
                <a:cs typeface="Aharoni" pitchFamily="2" charset="-79"/>
                <a:sym typeface="Wingdings" pitchFamily="2" charset="2"/>
              </a:rPr>
              <a:t>KELAS MODUS adalah kelas dengan jumlah frekuensi tertinggi           </a:t>
            </a:r>
            <a:endParaRPr lang="id-ID" sz="36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18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9" grpId="1"/>
      <p:bldP spid="10" grpId="0" animBg="1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4970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Ukuran Posisi : Kuartil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74295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3300"/>
                </a:solidFill>
                <a:latin typeface="Agency FB" pitchFamily="34" charset="0"/>
                <a:cs typeface="Aharoni" pitchFamily="2" charset="-79"/>
              </a:rPr>
              <a:t>Kuartil Grouped Data</a:t>
            </a:r>
            <a:endParaRPr lang="id-ID" sz="3200" b="1" dirty="0">
              <a:solidFill>
                <a:srgbClr val="0033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7635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3300"/>
                </a:solidFill>
                <a:latin typeface="Agency FB" pitchFamily="34" charset="0"/>
                <a:cs typeface="Aharoni" pitchFamily="2" charset="-79"/>
              </a:rPr>
              <a:t>Kuartil Ungrouped Data</a:t>
            </a:r>
            <a:endParaRPr lang="id-ID" sz="3200" b="1" dirty="0">
              <a:solidFill>
                <a:srgbClr val="00330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7" name="Picture 1" descr="C:\Users\dell\Documents\photobooth dafam\PNG\6316411d933e175a0dfa4fd223d992cf.png"/>
          <p:cNvPicPr>
            <a:picLocks noChangeAspect="1" noChangeArrowheads="1"/>
          </p:cNvPicPr>
          <p:nvPr/>
        </p:nvPicPr>
        <p:blipFill>
          <a:blip r:embed="rId2" cstate="print"/>
          <a:srcRect b="7386"/>
          <a:stretch>
            <a:fillRect/>
          </a:stretch>
        </p:blipFill>
        <p:spPr bwMode="auto">
          <a:xfrm>
            <a:off x="-381000" y="3486150"/>
            <a:ext cx="9525000" cy="165735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1994385"/>
                <a:ext cx="2980303" cy="1329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 b="1" dirty="0" smtClean="0">
                    <a:latin typeface="Agency FB" pitchFamily="34" charset="0"/>
                  </a:rPr>
                  <a:t>Posisi Nilai Kuartil ke   </a:t>
                </a:r>
                <a:endParaRPr lang="id-ID" sz="28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800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id-ID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id-ID" sz="28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id-ID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id-ID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id-ID" sz="28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id-ID" sz="28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id-ID" sz="2800" b="1" dirty="0">
                  <a:latin typeface="Agency FB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94385"/>
                <a:ext cx="2980303" cy="1329851"/>
              </a:xfrm>
              <a:prstGeom prst="rect">
                <a:avLst/>
              </a:prstGeom>
              <a:blipFill rotWithShape="1">
                <a:blip r:embed="rId3"/>
                <a:stretch>
                  <a:fillRect l="-4303" t="-5046" r="-6148" b="-45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4400" y="1354276"/>
                <a:ext cx="3627340" cy="1105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</a:rPr>
                        <m:t>𝑄𝑛</m:t>
                      </m:r>
                      <m:r>
                        <a:rPr lang="id-ID" sz="2400" i="1" smtClean="0">
                          <a:latin typeface="Cambria Math"/>
                        </a:rPr>
                        <m:t>=</m:t>
                      </m:r>
                      <m:r>
                        <a:rPr lang="id-ID" sz="2400" b="0" i="1" smtClean="0">
                          <a:latin typeface="Cambria Math"/>
                        </a:rPr>
                        <m:t>𝐵𝑏</m:t>
                      </m:r>
                      <m:r>
                        <a:rPr lang="id-ID" sz="2400" b="0" i="1" smtClean="0">
                          <a:latin typeface="Cambria Math"/>
                        </a:rPr>
                        <m:t>+</m:t>
                      </m:r>
                      <m:r>
                        <a:rPr lang="id-ID" sz="2400" b="0" i="1" smtClean="0">
                          <a:latin typeface="Cambria Math"/>
                        </a:rPr>
                        <m:t>𝑖</m:t>
                      </m:r>
                      <m:r>
                        <a:rPr lang="id-ID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d-ID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id-ID" sz="2400" b="0" i="1" smtClean="0">
                                  <a:latin typeface="Cambria Math"/>
                                </a:rPr>
                                <m:t> −</m:t>
                              </m:r>
                              <m:r>
                                <a:rPr lang="id-ID" sz="2400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id-ID" sz="2400" b="0" i="1" smtClean="0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id-ID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354276"/>
                <a:ext cx="3627340" cy="1105174"/>
              </a:xfrm>
              <a:prstGeom prst="rect">
                <a:avLst/>
              </a:prstGeom>
              <a:blipFill rotWithShape="1">
                <a:blip r:embed="rId4"/>
                <a:stretch>
                  <a:fillRect r="-302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512924" y="2585572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Bb = Batas Bawah Kelas Kuartil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i = Panjang kelas Kuartil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N = Jumlah frekuensi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b="1" dirty="0" smtClean="0"/>
              <a:t>F = Frekuensi Kumulatif Kelas Sebelumnya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f = Frekuensi kelas Kuartil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9030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5905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513469"/>
              </p:ext>
            </p:extLst>
          </p:nvPr>
        </p:nvGraphicFramePr>
        <p:xfrm>
          <a:off x="83294" y="819150"/>
          <a:ext cx="5098306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106"/>
                <a:gridCol w="1295400"/>
                <a:gridCol w="2590800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Kelas Interval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Kumulatif</a:t>
                      </a:r>
                      <a:r>
                        <a:rPr lang="id-ID" sz="2000" baseline="0" dirty="0" smtClean="0">
                          <a:solidFill>
                            <a:srgbClr val="003300"/>
                          </a:solidFill>
                        </a:rPr>
                        <a:t>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51-55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 (urutan</a:t>
                      </a:r>
                      <a:r>
                        <a:rPr lang="id-ID" b="1" baseline="0" dirty="0" smtClean="0"/>
                        <a:t> ke </a:t>
                      </a:r>
                      <a:r>
                        <a:rPr lang="id-ID" b="1" dirty="0" smtClean="0"/>
                        <a:t>1-5)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56-60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11 (urutan</a:t>
                      </a:r>
                      <a:r>
                        <a:rPr lang="id-ID" b="1" baseline="0" dirty="0" smtClean="0"/>
                        <a:t> ke 6-11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61-65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009900"/>
                          </a:solidFill>
                        </a:rPr>
                        <a:t>25 </a:t>
                      </a:r>
                      <a:r>
                        <a:rPr lang="id-ID" b="1" dirty="0" smtClean="0"/>
                        <a:t>(urutan</a:t>
                      </a:r>
                      <a:r>
                        <a:rPr lang="id-ID" b="1" baseline="0" dirty="0" smtClean="0"/>
                        <a:t> ke 12-25</a:t>
                      </a:r>
                      <a:r>
                        <a:rPr lang="id-ID" b="1" dirty="0" smtClean="0"/>
                        <a:t>)</a:t>
                      </a:r>
                      <a:endParaRPr lang="id-ID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66-70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0000FF"/>
                          </a:solidFill>
                        </a:rPr>
                        <a:t>27</a:t>
                      </a:r>
                      <a:endParaRPr lang="id-ID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52 (urutan</a:t>
                      </a:r>
                      <a:r>
                        <a:rPr lang="id-ID" b="1" baseline="0" dirty="0" smtClean="0"/>
                        <a:t> ke 26-52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71-75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73 (urutan</a:t>
                      </a:r>
                      <a:r>
                        <a:rPr lang="id-ID" b="1" baseline="0" dirty="0" smtClean="0"/>
                        <a:t> ke 53-73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76-80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78 (urutan</a:t>
                      </a:r>
                      <a:r>
                        <a:rPr lang="id-ID" b="1" baseline="0" dirty="0" smtClean="0"/>
                        <a:t> ke 74-78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81-85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 (urutan</a:t>
                      </a:r>
                      <a:r>
                        <a:rPr lang="id-ID" b="1" baseline="0" dirty="0" smtClean="0"/>
                        <a:t> ke 79-81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81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742950"/>
            <a:ext cx="3657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Posisi Nilai K1</a:t>
            </a:r>
          </a:p>
          <a:p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=  1(81)  : </a:t>
            </a:r>
            <a:r>
              <a:rPr lang="id-ID" sz="3200" b="1" dirty="0">
                <a:latin typeface="Agency FB" pitchFamily="34" charset="0"/>
                <a:cs typeface="Aharoni" pitchFamily="2" charset="-79"/>
              </a:rPr>
              <a:t>4</a:t>
            </a:r>
            <a:endParaRPr lang="id-ID" sz="3200" b="1" dirty="0" smtClean="0">
              <a:latin typeface="Agency FB" pitchFamily="34" charset="0"/>
              <a:cs typeface="Aharoni" pitchFamily="2" charset="-79"/>
            </a:endParaRPr>
          </a:p>
          <a:p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= 20,25</a:t>
            </a:r>
            <a:endParaRPr lang="id-ID" sz="3200" b="1" dirty="0">
              <a:latin typeface="Agency FB" pitchFamily="34" charset="0"/>
              <a:cs typeface="Aharoni" pitchFamily="2" charset="-79"/>
            </a:endParaRPr>
          </a:p>
          <a:p>
            <a:r>
              <a:rPr lang="id-ID" sz="2400" b="1" dirty="0" smtClean="0">
                <a:latin typeface="Agency FB" pitchFamily="34" charset="0"/>
                <a:cs typeface="Aharoni" pitchFamily="2" charset="-79"/>
              </a:rPr>
              <a:t>Artinya, nilai kuartil 1 terdapat di data urutan ke 20,25.</a:t>
            </a:r>
          </a:p>
          <a:p>
            <a:endParaRPr lang="id-ID" sz="2400" b="1" dirty="0">
              <a:latin typeface="Agency FB" pitchFamily="34" charset="0"/>
              <a:cs typeface="Aharoni" pitchFamily="2" charset="-79"/>
            </a:endParaRPr>
          </a:p>
          <a:p>
            <a:r>
              <a:rPr lang="id-ID" sz="2400" b="1" dirty="0" smtClean="0">
                <a:latin typeface="Agency FB" pitchFamily="34" charset="0"/>
                <a:cs typeface="Aharoni" pitchFamily="2" charset="-79"/>
              </a:rPr>
              <a:t>Cari urutan data ke 20,25 melalui nilai frekuensi kumulatif.</a:t>
            </a:r>
          </a:p>
          <a:p>
            <a:r>
              <a:rPr lang="id-ID" sz="3200" b="1" dirty="0" smtClean="0">
                <a:latin typeface="Agency FB" pitchFamily="34" charset="0"/>
                <a:cs typeface="Aharoni" pitchFamily="2" charset="-79"/>
                <a:sym typeface="Wingdings" pitchFamily="2" charset="2"/>
              </a:rPr>
              <a:t>                          </a:t>
            </a:r>
            <a:endParaRPr lang="id-ID" sz="40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302054"/>
            <a:ext cx="48006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U-Turn Arrow 10"/>
          <p:cNvSpPr/>
          <p:nvPr/>
        </p:nvSpPr>
        <p:spPr>
          <a:xfrm flipH="1">
            <a:off x="4867382" y="1885950"/>
            <a:ext cx="533400" cy="2011330"/>
          </a:xfrm>
          <a:prstGeom prst="uturnArrow">
            <a:avLst>
              <a:gd name="adj1" fmla="val 3812"/>
              <a:gd name="adj2" fmla="val 25000"/>
              <a:gd name="adj3" fmla="val 17295"/>
              <a:gd name="adj4" fmla="val 25001"/>
              <a:gd name="adj5" fmla="val 23724"/>
            </a:avLst>
          </a:prstGeom>
          <a:solidFill>
            <a:srgbClr val="C6F13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0782" y="3324224"/>
            <a:ext cx="3514618" cy="771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17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5905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144538"/>
              </p:ext>
            </p:extLst>
          </p:nvPr>
        </p:nvGraphicFramePr>
        <p:xfrm>
          <a:off x="83294" y="819150"/>
          <a:ext cx="4183905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55"/>
                <a:gridCol w="1287355"/>
                <a:gridCol w="1609195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Kelas Interval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Kumulatif</a:t>
                      </a:r>
                      <a:r>
                        <a:rPr lang="id-ID" sz="2000" baseline="0" dirty="0" smtClean="0">
                          <a:solidFill>
                            <a:srgbClr val="003300"/>
                          </a:solidFill>
                        </a:rPr>
                        <a:t>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51-55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56-60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11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61-65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66-70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71-75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73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76-80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78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81-85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81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2674" y="2298938"/>
            <a:ext cx="38100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4400" y="2180560"/>
                <a:ext cx="4183581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</a:rPr>
                        <m:t>𝐾</m:t>
                      </m:r>
                      <m:r>
                        <a:rPr lang="id-ID" sz="2400" b="0" i="1" smtClean="0">
                          <a:latin typeface="Cambria Math"/>
                        </a:rPr>
                        <m:t>1=60,5+5 </m:t>
                      </m:r>
                      <m:d>
                        <m:dPr>
                          <m:begChr m:val="{"/>
                          <m:endChr m:val="}"/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d-ID" sz="2400" b="0" i="1" smtClean="0">
                                  <a:latin typeface="Cambria Math"/>
                                </a:rPr>
                                <m:t>20,25 −</m:t>
                              </m:r>
                              <m:r>
                                <a:rPr lang="id-ID" sz="2400" b="1" i="1" smtClean="0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𝟏𝟏</m:t>
                              </m:r>
                              <m:r>
                                <a:rPr lang="id-ID" sz="2400" b="0" i="1" smtClean="0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id-ID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180560"/>
                <a:ext cx="4183581" cy="916148"/>
              </a:xfrm>
              <a:prstGeom prst="rect">
                <a:avLst/>
              </a:prstGeom>
              <a:blipFill rotWithShape="1">
                <a:blip r:embed="rId3"/>
                <a:stretch>
                  <a:fillRect r="-247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86400" y="3181350"/>
            <a:ext cx="193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sym typeface="Wingdings" pitchFamily="2" charset="2"/>
              </a:rPr>
              <a:t> 63,8</a:t>
            </a:r>
            <a:endParaRPr lang="id-ID" sz="40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200" y="2217160"/>
            <a:ext cx="2220450" cy="8795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5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9" grpId="0"/>
      <p:bldP spid="9" grpId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4970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Ukuran Posisi : Desil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78924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3300"/>
                </a:solidFill>
                <a:latin typeface="Agency FB" pitchFamily="34" charset="0"/>
                <a:cs typeface="Aharoni" pitchFamily="2" charset="-79"/>
              </a:rPr>
              <a:t>Desil Grouped Data</a:t>
            </a:r>
            <a:endParaRPr lang="id-ID" sz="3200" b="1" dirty="0">
              <a:solidFill>
                <a:srgbClr val="0033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7635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3300"/>
                </a:solidFill>
                <a:latin typeface="Agency FB" pitchFamily="34" charset="0"/>
                <a:cs typeface="Aharoni" pitchFamily="2" charset="-79"/>
              </a:rPr>
              <a:t>Desil Ungrouped Data</a:t>
            </a:r>
            <a:endParaRPr lang="id-ID" sz="3200" b="1" dirty="0">
              <a:solidFill>
                <a:srgbClr val="00330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7" name="Picture 1" descr="C:\Users\dell\Documents\photobooth dafam\PNG\6316411d933e175a0dfa4fd223d992cf.png"/>
          <p:cNvPicPr>
            <a:picLocks noChangeAspect="1" noChangeArrowheads="1"/>
          </p:cNvPicPr>
          <p:nvPr/>
        </p:nvPicPr>
        <p:blipFill>
          <a:blip r:embed="rId2" cstate="print"/>
          <a:srcRect b="7386"/>
          <a:stretch>
            <a:fillRect/>
          </a:stretch>
        </p:blipFill>
        <p:spPr bwMode="auto">
          <a:xfrm>
            <a:off x="-381000" y="3486150"/>
            <a:ext cx="9525000" cy="165735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1994385"/>
                <a:ext cx="2752677" cy="1341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 b="1" dirty="0" smtClean="0">
                    <a:latin typeface="Agency FB" pitchFamily="34" charset="0"/>
                  </a:rPr>
                  <a:t>Posisi Nilai Desil ke   </a:t>
                </a:r>
                <a:endParaRPr lang="id-ID" sz="28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8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id-ID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id-ID" sz="28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id-ID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id-ID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id-ID" sz="28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id-ID" sz="2800" b="1" i="1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id-ID" sz="2800" b="1" dirty="0">
                  <a:latin typeface="Agency FB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94385"/>
                <a:ext cx="2752677" cy="1341073"/>
              </a:xfrm>
              <a:prstGeom prst="rect">
                <a:avLst/>
              </a:prstGeom>
              <a:blipFill rotWithShape="1">
                <a:blip r:embed="rId3"/>
                <a:stretch>
                  <a:fillRect l="-4656" t="-5000" r="-665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4400" y="1504950"/>
                <a:ext cx="3627340" cy="1105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</a:rPr>
                        <m:t>𝐷𝑛</m:t>
                      </m:r>
                      <m:r>
                        <a:rPr lang="id-ID" sz="2400" i="1" smtClean="0">
                          <a:latin typeface="Cambria Math"/>
                        </a:rPr>
                        <m:t>=</m:t>
                      </m:r>
                      <m:r>
                        <a:rPr lang="id-ID" sz="2400" b="0" i="1" smtClean="0">
                          <a:latin typeface="Cambria Math"/>
                        </a:rPr>
                        <m:t>𝐵𝑏</m:t>
                      </m:r>
                      <m:r>
                        <a:rPr lang="id-ID" sz="2400" b="0" i="1" smtClean="0">
                          <a:latin typeface="Cambria Math"/>
                        </a:rPr>
                        <m:t>+</m:t>
                      </m:r>
                      <m:r>
                        <a:rPr lang="id-ID" sz="2400" b="0" i="1" smtClean="0">
                          <a:latin typeface="Cambria Math"/>
                        </a:rPr>
                        <m:t>𝑖</m:t>
                      </m:r>
                      <m:r>
                        <a:rPr lang="id-ID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d-ID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id-ID" sz="2400" b="0" i="1" smtClean="0">
                                  <a:latin typeface="Cambria Math"/>
                                </a:rPr>
                                <m:t> −</m:t>
                              </m:r>
                              <m:r>
                                <a:rPr lang="id-ID" sz="2400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id-ID" sz="2400" b="0" i="1" smtClean="0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id-ID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504950"/>
                <a:ext cx="3627340" cy="1105174"/>
              </a:xfrm>
              <a:prstGeom prst="rect">
                <a:avLst/>
              </a:prstGeom>
              <a:blipFill rotWithShape="1">
                <a:blip r:embed="rId4"/>
                <a:stretch>
                  <a:fillRect r="-302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495800" y="2664921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Bb = Batas Bawah Kelas Desil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i = Panjang kelas Desil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N = Jumlah frekuensi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b="1" dirty="0" smtClean="0"/>
              <a:t>F = Frekuensi Kumulatif Kelas Sebelumnya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f = Frekuensi kelas Desil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60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5905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513469"/>
              </p:ext>
            </p:extLst>
          </p:nvPr>
        </p:nvGraphicFramePr>
        <p:xfrm>
          <a:off x="83294" y="819150"/>
          <a:ext cx="5098306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106"/>
                <a:gridCol w="1295400"/>
                <a:gridCol w="2590800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Kelas Interval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Kumulatif</a:t>
                      </a:r>
                      <a:r>
                        <a:rPr lang="id-ID" sz="2000" baseline="0" dirty="0" smtClean="0">
                          <a:solidFill>
                            <a:srgbClr val="003300"/>
                          </a:solidFill>
                        </a:rPr>
                        <a:t>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51-55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 (urutan</a:t>
                      </a:r>
                      <a:r>
                        <a:rPr lang="id-ID" b="1" baseline="0" dirty="0" smtClean="0"/>
                        <a:t> ke </a:t>
                      </a:r>
                      <a:r>
                        <a:rPr lang="id-ID" b="1" dirty="0" smtClean="0"/>
                        <a:t>1-5)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56-60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11 (urutan</a:t>
                      </a:r>
                      <a:r>
                        <a:rPr lang="id-ID" b="1" baseline="0" dirty="0" smtClean="0"/>
                        <a:t> ke 6-11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61-65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009900"/>
                          </a:solidFill>
                        </a:rPr>
                        <a:t>25 </a:t>
                      </a:r>
                      <a:r>
                        <a:rPr lang="id-ID" b="1" dirty="0" smtClean="0"/>
                        <a:t>(urutan</a:t>
                      </a:r>
                      <a:r>
                        <a:rPr lang="id-ID" b="1" baseline="0" dirty="0" smtClean="0"/>
                        <a:t> ke 12-25</a:t>
                      </a:r>
                      <a:r>
                        <a:rPr lang="id-ID" b="1" dirty="0" smtClean="0"/>
                        <a:t>)</a:t>
                      </a:r>
                      <a:endParaRPr lang="id-ID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66-70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0000FF"/>
                          </a:solidFill>
                        </a:rPr>
                        <a:t>27</a:t>
                      </a:r>
                      <a:endParaRPr lang="id-ID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52 (urutan</a:t>
                      </a:r>
                      <a:r>
                        <a:rPr lang="id-ID" b="1" baseline="0" dirty="0" smtClean="0"/>
                        <a:t> ke 26-52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71-75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73 (urutan</a:t>
                      </a:r>
                      <a:r>
                        <a:rPr lang="id-ID" b="1" baseline="0" dirty="0" smtClean="0"/>
                        <a:t> ke 53-73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76-80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78 (urutan</a:t>
                      </a:r>
                      <a:r>
                        <a:rPr lang="id-ID" b="1" baseline="0" dirty="0" smtClean="0"/>
                        <a:t> ke 74-78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81-85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 (urutan</a:t>
                      </a:r>
                      <a:r>
                        <a:rPr lang="id-ID" b="1" baseline="0" dirty="0" smtClean="0"/>
                        <a:t> ke 79-81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81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742950"/>
            <a:ext cx="3657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Posisi Desil 9</a:t>
            </a:r>
          </a:p>
          <a:p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=  9(81)  : 10</a:t>
            </a:r>
          </a:p>
          <a:p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= 72,9</a:t>
            </a:r>
            <a:endParaRPr lang="id-ID" sz="3200" b="1" dirty="0">
              <a:latin typeface="Agency FB" pitchFamily="34" charset="0"/>
              <a:cs typeface="Aharoni" pitchFamily="2" charset="-79"/>
            </a:endParaRPr>
          </a:p>
          <a:p>
            <a:r>
              <a:rPr lang="id-ID" sz="2400" b="1" dirty="0" smtClean="0">
                <a:latin typeface="Agency FB" pitchFamily="34" charset="0"/>
                <a:cs typeface="Aharoni" pitchFamily="2" charset="-79"/>
              </a:rPr>
              <a:t>Artinya, nilai Desil 9 terdapat di data urutan ke 72,9.</a:t>
            </a:r>
          </a:p>
          <a:p>
            <a:endParaRPr lang="id-ID" sz="2400" b="1" dirty="0">
              <a:latin typeface="Agency FB" pitchFamily="34" charset="0"/>
              <a:cs typeface="Aharoni" pitchFamily="2" charset="-79"/>
            </a:endParaRPr>
          </a:p>
          <a:p>
            <a:r>
              <a:rPr lang="id-ID" sz="2400" b="1" dirty="0" smtClean="0">
                <a:latin typeface="Agency FB" pitchFamily="34" charset="0"/>
                <a:cs typeface="Aharoni" pitchFamily="2" charset="-79"/>
              </a:rPr>
              <a:t>Cari urutan data ke 72,9 melalui nilai frekuensi kumulatif.</a:t>
            </a:r>
          </a:p>
          <a:p>
            <a:r>
              <a:rPr lang="id-ID" sz="3200" b="1" dirty="0" smtClean="0">
                <a:latin typeface="Agency FB" pitchFamily="34" charset="0"/>
                <a:cs typeface="Aharoni" pitchFamily="2" charset="-79"/>
                <a:sym typeface="Wingdings" pitchFamily="2" charset="2"/>
              </a:rPr>
              <a:t>                          </a:t>
            </a:r>
            <a:endParaRPr lang="id-ID" sz="40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028088"/>
            <a:ext cx="48006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U-Turn Arrow 10"/>
          <p:cNvSpPr/>
          <p:nvPr/>
        </p:nvSpPr>
        <p:spPr>
          <a:xfrm flipH="1">
            <a:off x="4867382" y="2876550"/>
            <a:ext cx="533400" cy="1020730"/>
          </a:xfrm>
          <a:prstGeom prst="uturnArrow">
            <a:avLst>
              <a:gd name="adj1" fmla="val 3812"/>
              <a:gd name="adj2" fmla="val 25000"/>
              <a:gd name="adj3" fmla="val 17295"/>
              <a:gd name="adj4" fmla="val 25001"/>
              <a:gd name="adj5" fmla="val 23724"/>
            </a:avLst>
          </a:prstGeom>
          <a:solidFill>
            <a:srgbClr val="C6F13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0782" y="3324224"/>
            <a:ext cx="3514618" cy="771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17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5905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399686"/>
              </p:ext>
            </p:extLst>
          </p:nvPr>
        </p:nvGraphicFramePr>
        <p:xfrm>
          <a:off x="83294" y="819150"/>
          <a:ext cx="4183905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55"/>
                <a:gridCol w="1287355"/>
                <a:gridCol w="1609195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Kelas Interval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Kumulatif</a:t>
                      </a:r>
                      <a:r>
                        <a:rPr lang="id-ID" sz="2000" baseline="0" dirty="0" smtClean="0">
                          <a:solidFill>
                            <a:srgbClr val="003300"/>
                          </a:solidFill>
                        </a:rPr>
                        <a:t>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51-55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56-60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11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61-65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66-70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71-75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73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76-80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78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81-85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81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2674" y="3028950"/>
            <a:ext cx="38100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4400" y="2180560"/>
                <a:ext cx="3983206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</a:rPr>
                        <m:t>𝐷</m:t>
                      </m:r>
                      <m:r>
                        <a:rPr lang="id-ID" sz="2400" b="0" i="1" smtClean="0">
                          <a:latin typeface="Cambria Math"/>
                        </a:rPr>
                        <m:t>9=70,5+5 </m:t>
                      </m:r>
                      <m:d>
                        <m:dPr>
                          <m:begChr m:val="{"/>
                          <m:endChr m:val="}"/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d-ID" sz="2400" b="0" i="1" smtClean="0">
                                  <a:latin typeface="Cambria Math"/>
                                </a:rPr>
                                <m:t>72,9 −52 </m:t>
                              </m:r>
                            </m:num>
                            <m:den>
                              <m:r>
                                <a:rPr lang="id-ID" sz="2400" b="0" i="1" smtClean="0">
                                  <a:latin typeface="Cambria Math"/>
                                </a:rPr>
                                <m:t>21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180560"/>
                <a:ext cx="3983206" cy="916148"/>
              </a:xfrm>
              <a:prstGeom prst="rect">
                <a:avLst/>
              </a:prstGeom>
              <a:blipFill rotWithShape="1">
                <a:blip r:embed="rId3"/>
                <a:stretch>
                  <a:fillRect r="-275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86400" y="3181350"/>
            <a:ext cx="193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sym typeface="Wingdings" pitchFamily="2" charset="2"/>
              </a:rPr>
              <a:t> 75,5</a:t>
            </a:r>
            <a:endParaRPr lang="id-ID" sz="40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200" y="2217160"/>
            <a:ext cx="2220450" cy="8795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548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9" grpId="0"/>
      <p:bldP spid="9" grpId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4970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Ukuran Posisi : Kuartil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74295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3300"/>
                </a:solidFill>
                <a:latin typeface="Agency FB" pitchFamily="34" charset="0"/>
                <a:cs typeface="Aharoni" pitchFamily="2" charset="-79"/>
              </a:rPr>
              <a:t>Presentil Grouped Data</a:t>
            </a:r>
            <a:endParaRPr lang="id-ID" sz="3200" b="1" dirty="0">
              <a:solidFill>
                <a:srgbClr val="0033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7635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3300"/>
                </a:solidFill>
                <a:latin typeface="Agency FB" pitchFamily="34" charset="0"/>
                <a:cs typeface="Aharoni" pitchFamily="2" charset="-79"/>
              </a:rPr>
              <a:t>Persentil Ungrouped Data</a:t>
            </a:r>
            <a:endParaRPr lang="id-ID" sz="3200" b="1" dirty="0">
              <a:solidFill>
                <a:srgbClr val="00330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7" name="Picture 1" descr="C:\Users\dell\Documents\photobooth dafam\PNG\6316411d933e175a0dfa4fd223d992cf.png"/>
          <p:cNvPicPr>
            <a:picLocks noChangeAspect="1" noChangeArrowheads="1"/>
          </p:cNvPicPr>
          <p:nvPr/>
        </p:nvPicPr>
        <p:blipFill>
          <a:blip r:embed="rId2" cstate="print"/>
          <a:srcRect b="7386"/>
          <a:stretch>
            <a:fillRect/>
          </a:stretch>
        </p:blipFill>
        <p:spPr bwMode="auto">
          <a:xfrm>
            <a:off x="-381000" y="3486150"/>
            <a:ext cx="9525000" cy="165735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1994385"/>
                <a:ext cx="3272050" cy="1341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 b="1" dirty="0" smtClean="0">
                    <a:latin typeface="Agency FB" pitchFamily="34" charset="0"/>
                  </a:rPr>
                  <a:t>Posisi Nilai Persentil ke   </a:t>
                </a:r>
                <a:endParaRPr lang="id-ID" sz="28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8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id-ID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id-ID" sz="28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id-ID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id-ID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id-ID" sz="28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id-ID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id-ID" sz="2800" b="1" dirty="0">
                  <a:latin typeface="Agency FB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94385"/>
                <a:ext cx="3272050" cy="1341073"/>
              </a:xfrm>
              <a:prstGeom prst="rect">
                <a:avLst/>
              </a:prstGeom>
              <a:blipFill rotWithShape="1">
                <a:blip r:embed="rId3"/>
                <a:stretch>
                  <a:fillRect l="-3918" t="-5000" r="-559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86728" y="1449358"/>
                <a:ext cx="3609706" cy="1107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</a:rPr>
                        <m:t>𝑃𝑛</m:t>
                      </m:r>
                      <m:r>
                        <a:rPr lang="id-ID" sz="2400" i="1" smtClean="0">
                          <a:latin typeface="Cambria Math"/>
                        </a:rPr>
                        <m:t>=</m:t>
                      </m:r>
                      <m:r>
                        <a:rPr lang="id-ID" sz="2400" b="0" i="1" smtClean="0">
                          <a:latin typeface="Cambria Math"/>
                        </a:rPr>
                        <m:t>𝐵𝑏</m:t>
                      </m:r>
                      <m:r>
                        <a:rPr lang="id-ID" sz="2400" b="0" i="1" smtClean="0">
                          <a:latin typeface="Cambria Math"/>
                        </a:rPr>
                        <m:t>+</m:t>
                      </m:r>
                      <m:r>
                        <a:rPr lang="id-ID" sz="2400" b="0" i="1" smtClean="0">
                          <a:latin typeface="Cambria Math"/>
                        </a:rPr>
                        <m:t>𝑖</m:t>
                      </m:r>
                      <m:r>
                        <a:rPr lang="id-ID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d-ID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lang="id-ID" sz="2400" b="0" i="1" smtClean="0">
                                  <a:latin typeface="Cambria Math"/>
                                </a:rPr>
                                <m:t> −</m:t>
                              </m:r>
                              <m:r>
                                <a:rPr lang="id-ID" sz="2400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id-ID" sz="2400" b="0" i="1" smtClean="0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id-ID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728" y="1449358"/>
                <a:ext cx="3609706" cy="1107547"/>
              </a:xfrm>
              <a:prstGeom prst="rect">
                <a:avLst/>
              </a:prstGeom>
              <a:blipFill rotWithShape="1">
                <a:blip r:embed="rId4"/>
                <a:stretch>
                  <a:fillRect r="-287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388349" y="2556905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Bb = Batas Bawah Kelas Persentil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i = Panjang kelas Persentil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N = Jumlah frekuensi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b="1" dirty="0" smtClean="0"/>
              <a:t>F = Frekuensi Kumulatif Kelas Sebelumnya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f = Frekuensi kelas Persentil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60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5905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513469"/>
              </p:ext>
            </p:extLst>
          </p:nvPr>
        </p:nvGraphicFramePr>
        <p:xfrm>
          <a:off x="83294" y="819150"/>
          <a:ext cx="5098306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106"/>
                <a:gridCol w="1295400"/>
                <a:gridCol w="2590800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Kelas Interval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Kumulatif</a:t>
                      </a:r>
                      <a:r>
                        <a:rPr lang="id-ID" sz="2000" baseline="0" dirty="0" smtClean="0">
                          <a:solidFill>
                            <a:srgbClr val="003300"/>
                          </a:solidFill>
                        </a:rPr>
                        <a:t>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51-55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 (urutan</a:t>
                      </a:r>
                      <a:r>
                        <a:rPr lang="id-ID" b="1" baseline="0" dirty="0" smtClean="0"/>
                        <a:t> ke </a:t>
                      </a:r>
                      <a:r>
                        <a:rPr lang="id-ID" b="1" dirty="0" smtClean="0"/>
                        <a:t>1-5)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56-60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11 (urutan</a:t>
                      </a:r>
                      <a:r>
                        <a:rPr lang="id-ID" b="1" baseline="0" dirty="0" smtClean="0"/>
                        <a:t> ke 6-11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61-65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009900"/>
                          </a:solidFill>
                        </a:rPr>
                        <a:t>25 </a:t>
                      </a:r>
                      <a:r>
                        <a:rPr lang="id-ID" b="1" dirty="0" smtClean="0"/>
                        <a:t>(urutan</a:t>
                      </a:r>
                      <a:r>
                        <a:rPr lang="id-ID" b="1" baseline="0" dirty="0" smtClean="0"/>
                        <a:t> ke 12-25</a:t>
                      </a:r>
                      <a:r>
                        <a:rPr lang="id-ID" b="1" dirty="0" smtClean="0"/>
                        <a:t>)</a:t>
                      </a:r>
                      <a:endParaRPr lang="id-ID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66-70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rgbClr val="0000FF"/>
                          </a:solidFill>
                        </a:rPr>
                        <a:t>27</a:t>
                      </a:r>
                      <a:endParaRPr lang="id-ID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52 (urutan</a:t>
                      </a:r>
                      <a:r>
                        <a:rPr lang="id-ID" b="1" baseline="0" dirty="0" smtClean="0"/>
                        <a:t> ke 26-52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71-75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73 (urutan</a:t>
                      </a:r>
                      <a:r>
                        <a:rPr lang="id-ID" b="1" baseline="0" dirty="0" smtClean="0"/>
                        <a:t> ke 53-73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76-80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78 (urutan</a:t>
                      </a:r>
                      <a:r>
                        <a:rPr lang="id-ID" b="1" baseline="0" dirty="0" smtClean="0"/>
                        <a:t> ke 74-78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81-85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 (urutan</a:t>
                      </a:r>
                      <a:r>
                        <a:rPr lang="id-ID" b="1" baseline="0" dirty="0" smtClean="0"/>
                        <a:t> ke 79-81</a:t>
                      </a:r>
                      <a:r>
                        <a:rPr lang="id-ID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81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742950"/>
            <a:ext cx="3657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Posisi Persentil 50</a:t>
            </a:r>
          </a:p>
          <a:p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=  50 (81)  : 100</a:t>
            </a:r>
          </a:p>
          <a:p>
            <a:r>
              <a:rPr lang="id-ID" sz="3200" b="1" dirty="0" smtClean="0">
                <a:latin typeface="Agency FB" pitchFamily="34" charset="0"/>
                <a:cs typeface="Aharoni" pitchFamily="2" charset="-79"/>
              </a:rPr>
              <a:t>= 40,5</a:t>
            </a:r>
            <a:endParaRPr lang="id-ID" sz="3200" b="1" dirty="0">
              <a:latin typeface="Agency FB" pitchFamily="34" charset="0"/>
              <a:cs typeface="Aharoni" pitchFamily="2" charset="-79"/>
            </a:endParaRPr>
          </a:p>
          <a:p>
            <a:r>
              <a:rPr lang="id-ID" sz="2400" b="1" dirty="0" smtClean="0">
                <a:latin typeface="Agency FB" pitchFamily="34" charset="0"/>
                <a:cs typeface="Aharoni" pitchFamily="2" charset="-79"/>
              </a:rPr>
              <a:t>Artinya, nilai Persentil 50 terdapat di data urutan ke 40,5.</a:t>
            </a:r>
          </a:p>
          <a:p>
            <a:endParaRPr lang="id-ID" sz="2400" b="1" dirty="0">
              <a:latin typeface="Agency FB" pitchFamily="34" charset="0"/>
              <a:cs typeface="Aharoni" pitchFamily="2" charset="-79"/>
            </a:endParaRPr>
          </a:p>
          <a:p>
            <a:r>
              <a:rPr lang="id-ID" sz="2400" b="1" dirty="0" smtClean="0">
                <a:latin typeface="Agency FB" pitchFamily="34" charset="0"/>
                <a:cs typeface="Aharoni" pitchFamily="2" charset="-79"/>
              </a:rPr>
              <a:t>Cari urutan data ke 40,5 melalui nilai frekuensi kumulatif.</a:t>
            </a:r>
          </a:p>
          <a:p>
            <a:r>
              <a:rPr lang="id-ID" sz="3200" b="1" dirty="0" smtClean="0">
                <a:latin typeface="Agency FB" pitchFamily="34" charset="0"/>
                <a:cs typeface="Aharoni" pitchFamily="2" charset="-79"/>
                <a:sym typeface="Wingdings" pitchFamily="2" charset="2"/>
              </a:rPr>
              <a:t>                          </a:t>
            </a:r>
            <a:endParaRPr lang="id-ID" sz="40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668498"/>
            <a:ext cx="48006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U-Turn Arrow 10"/>
          <p:cNvSpPr/>
          <p:nvPr/>
        </p:nvSpPr>
        <p:spPr>
          <a:xfrm flipH="1">
            <a:off x="4867382" y="2373280"/>
            <a:ext cx="533400" cy="1524000"/>
          </a:xfrm>
          <a:prstGeom prst="uturnArrow">
            <a:avLst>
              <a:gd name="adj1" fmla="val 3812"/>
              <a:gd name="adj2" fmla="val 25000"/>
              <a:gd name="adj3" fmla="val 17295"/>
              <a:gd name="adj4" fmla="val 25001"/>
              <a:gd name="adj5" fmla="val 23724"/>
            </a:avLst>
          </a:prstGeom>
          <a:solidFill>
            <a:srgbClr val="C6F13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0782" y="3324224"/>
            <a:ext cx="3514618" cy="771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17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41"/>
            <a:ext cx="91440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solidFill>
                  <a:srgbClr val="002060"/>
                </a:solidFill>
              </a:rPr>
              <a:t>Review Penghitungan Matematika Dasar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349321" y="1236723"/>
            <a:ext cx="2216649" cy="152400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rgbClr val="003300"/>
                </a:solidFill>
                <a:latin typeface="Aharoni" pitchFamily="2" charset="-79"/>
                <a:cs typeface="Aharoni" pitchFamily="2" charset="-79"/>
              </a:rPr>
              <a:t>RASIO</a:t>
            </a:r>
          </a:p>
          <a:p>
            <a:pPr algn="ctr"/>
            <a:endParaRPr lang="id-ID" sz="2400" dirty="0">
              <a:solidFill>
                <a:srgbClr val="0033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d-ID" sz="2400" dirty="0">
                <a:solidFill>
                  <a:srgbClr val="0033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id-ID" sz="2400" dirty="0" smtClean="0">
                <a:solidFill>
                  <a:srgbClr val="003300"/>
                </a:solidFill>
                <a:latin typeface="Aharoni" pitchFamily="2" charset="-79"/>
                <a:cs typeface="Aharoni" pitchFamily="2" charset="-79"/>
              </a:rPr>
              <a:t> : Y</a:t>
            </a:r>
            <a:endParaRPr lang="id-ID" sz="2400" dirty="0">
              <a:solidFill>
                <a:srgbClr val="0033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Hasil gambar untuk data rasio di Rumah Sa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2" y="779925"/>
            <a:ext cx="6095883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0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5905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399686"/>
              </p:ext>
            </p:extLst>
          </p:nvPr>
        </p:nvGraphicFramePr>
        <p:xfrm>
          <a:off x="83294" y="819150"/>
          <a:ext cx="4183905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55"/>
                <a:gridCol w="1287355"/>
                <a:gridCol w="1609195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Kelas Interval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Kumulatif</a:t>
                      </a:r>
                      <a:r>
                        <a:rPr lang="id-ID" sz="2000" baseline="0" dirty="0" smtClean="0">
                          <a:solidFill>
                            <a:srgbClr val="003300"/>
                          </a:solidFill>
                        </a:rPr>
                        <a:t>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51-55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56-60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11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61-65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66-70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71-75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73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76-80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78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81-85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81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81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2674" y="2646435"/>
            <a:ext cx="38100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4400" y="2180560"/>
                <a:ext cx="4159537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</a:rPr>
                        <m:t>𝑃</m:t>
                      </m:r>
                      <m:r>
                        <a:rPr lang="id-ID" sz="2400" b="0" i="1" smtClean="0">
                          <a:latin typeface="Cambria Math"/>
                        </a:rPr>
                        <m:t>50=65,5+5 </m:t>
                      </m:r>
                      <m:d>
                        <m:dPr>
                          <m:begChr m:val="{"/>
                          <m:endChr m:val="}"/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d-ID" sz="2400" b="0" i="1" smtClean="0">
                                  <a:latin typeface="Cambria Math"/>
                                </a:rPr>
                                <m:t>40,5 −</m:t>
                              </m:r>
                              <m:r>
                                <a:rPr lang="id-ID" sz="2400" b="1" i="1" smtClean="0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𝟐𝟓</m:t>
                              </m:r>
                              <m:r>
                                <a:rPr lang="id-ID" sz="2400" b="0" i="1" smtClean="0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id-ID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180560"/>
                <a:ext cx="4159537" cy="916148"/>
              </a:xfrm>
              <a:prstGeom prst="rect">
                <a:avLst/>
              </a:prstGeom>
              <a:blipFill rotWithShape="1">
                <a:blip r:embed="rId3"/>
                <a:stretch>
                  <a:fillRect r="-263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86400" y="3181350"/>
            <a:ext cx="193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sym typeface="Wingdings" pitchFamily="2" charset="2"/>
              </a:rPr>
              <a:t>= 68,4</a:t>
            </a:r>
            <a:endParaRPr lang="id-ID" sz="40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4950" y="2217160"/>
            <a:ext cx="2220450" cy="8795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548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9" grpId="0"/>
      <p:bldP spid="9" grpId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495800" cy="5905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LATIHAN</a:t>
            </a:r>
            <a:endParaRPr lang="id-ID" b="1" dirty="0"/>
          </a:p>
        </p:txBody>
      </p:sp>
      <p:pic>
        <p:nvPicPr>
          <p:cNvPr id="5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44000" cy="333375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895224"/>
              </p:ext>
            </p:extLst>
          </p:nvPr>
        </p:nvGraphicFramePr>
        <p:xfrm>
          <a:off x="304800" y="777399"/>
          <a:ext cx="2574710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55"/>
                <a:gridCol w="1287355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Kelas Interval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003300"/>
                          </a:solidFill>
                        </a:rPr>
                        <a:t>Frekuensi (fi)</a:t>
                      </a:r>
                      <a:endParaRPr lang="id-ID" sz="20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50-57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58-65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9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66-73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74-81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82-89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23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90-97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10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98-105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8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742950"/>
            <a:ext cx="6096000" cy="40626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b="1" dirty="0" smtClean="0">
                <a:latin typeface="Agency FB" pitchFamily="34" charset="0"/>
                <a:cs typeface="Aharoni" pitchFamily="2" charset="-79"/>
              </a:rPr>
              <a:t>Hitunglah :</a:t>
            </a:r>
          </a:p>
          <a:p>
            <a:r>
              <a:rPr lang="id-ID" sz="2000" b="1" dirty="0" smtClean="0">
                <a:latin typeface="Agency FB" pitchFamily="34" charset="0"/>
                <a:cs typeface="Aharoni" pitchFamily="2" charset="-79"/>
              </a:rPr>
              <a:t>No 1-3 : diketahui jumlah penduduk Desa A tahun 2018 500.000 jiwa (L:200.000   P; 300.000), jumlah kematian penduduk tahun 2018 150 jiwa, jumlah penduduk transmigran 150.000 jiwa.</a:t>
            </a:r>
          </a:p>
          <a:p>
            <a:pPr marL="342900" indent="-342900">
              <a:buAutoNum type="arabicPeriod"/>
            </a:pPr>
            <a:r>
              <a:rPr lang="id-ID" sz="2000" b="1" dirty="0" smtClean="0">
                <a:latin typeface="Agency FB" pitchFamily="34" charset="0"/>
                <a:cs typeface="Aharoni" pitchFamily="2" charset="-79"/>
              </a:rPr>
              <a:t>Tentukan Rasio penduduk menurut jenis kelamin.</a:t>
            </a:r>
          </a:p>
          <a:p>
            <a:pPr marL="342900" indent="-342900">
              <a:buAutoNum type="arabicPeriod"/>
            </a:pPr>
            <a:r>
              <a:rPr lang="id-ID" sz="2000" b="1" dirty="0" smtClean="0">
                <a:latin typeface="Agency FB" pitchFamily="34" charset="0"/>
                <a:cs typeface="Aharoni" pitchFamily="2" charset="-79"/>
              </a:rPr>
              <a:t>Tentukan Angka Kematian Penduduk Desa A tahun 2018</a:t>
            </a:r>
          </a:p>
          <a:p>
            <a:pPr marL="342900" indent="-342900">
              <a:buAutoNum type="arabicPeriod"/>
            </a:pPr>
            <a:r>
              <a:rPr lang="id-ID" sz="2000" b="1" dirty="0" smtClean="0">
                <a:latin typeface="Agency FB" pitchFamily="34" charset="0"/>
                <a:cs typeface="Aharoni" pitchFamily="2" charset="-79"/>
              </a:rPr>
              <a:t>Tentukan Proporsi jumlah penduduk transmigran di Desa A.</a:t>
            </a:r>
          </a:p>
          <a:p>
            <a:r>
              <a:rPr lang="id-ID" sz="2000" b="1" dirty="0" smtClean="0">
                <a:latin typeface="Agency FB" pitchFamily="34" charset="0"/>
                <a:cs typeface="Aharoni" pitchFamily="2" charset="-79"/>
              </a:rPr>
              <a:t>4. Mean</a:t>
            </a:r>
          </a:p>
          <a:p>
            <a:r>
              <a:rPr lang="id-ID" sz="2000" b="1" dirty="0" smtClean="0">
                <a:latin typeface="Agency FB" pitchFamily="34" charset="0"/>
                <a:cs typeface="Aharoni" pitchFamily="2" charset="-79"/>
              </a:rPr>
              <a:t>5. Median</a:t>
            </a:r>
          </a:p>
          <a:p>
            <a:r>
              <a:rPr lang="id-ID" sz="2000" b="1" dirty="0" smtClean="0">
                <a:latin typeface="Agency FB" pitchFamily="34" charset="0"/>
                <a:cs typeface="Aharoni" pitchFamily="2" charset="-79"/>
              </a:rPr>
              <a:t>6. Modus</a:t>
            </a:r>
          </a:p>
          <a:p>
            <a:r>
              <a:rPr lang="id-ID" sz="2000" b="1" dirty="0" smtClean="0">
                <a:latin typeface="Agency FB" pitchFamily="34" charset="0"/>
                <a:cs typeface="Aharoni" pitchFamily="2" charset="-79"/>
              </a:rPr>
              <a:t>7. Kuartil 3</a:t>
            </a:r>
          </a:p>
          <a:p>
            <a:r>
              <a:rPr lang="id-ID" sz="2000" b="1" dirty="0" smtClean="0">
                <a:latin typeface="Agency FB" pitchFamily="34" charset="0"/>
                <a:cs typeface="Aharoni" pitchFamily="2" charset="-79"/>
              </a:rPr>
              <a:t>8. Desil 7</a:t>
            </a:r>
          </a:p>
          <a:p>
            <a:r>
              <a:rPr lang="id-ID" sz="2000" b="1" dirty="0" smtClean="0">
                <a:latin typeface="Agency FB" pitchFamily="34" charset="0"/>
                <a:cs typeface="Aharoni" pitchFamily="2" charset="-79"/>
              </a:rPr>
              <a:t>9. Persentil 30</a:t>
            </a:r>
            <a:endParaRPr lang="id-ID" sz="2800" b="1" dirty="0">
              <a:latin typeface="Agency FB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367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41"/>
            <a:ext cx="91440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solidFill>
                  <a:srgbClr val="002060"/>
                </a:solidFill>
              </a:rPr>
              <a:t>Review Penghitungan Matematika Dasar</a:t>
            </a:r>
            <a:endParaRPr lang="id-ID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/>
              <p:cNvSpPr/>
              <p:nvPr/>
            </p:nvSpPr>
            <p:spPr>
              <a:xfrm>
                <a:off x="14555" y="895350"/>
                <a:ext cx="2888751" cy="1752600"/>
              </a:xfrm>
              <a:prstGeom prst="hexagon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1" i="1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𝑹𝒂𝒕𝒆</m:t>
                      </m:r>
                      <m:r>
                        <a:rPr lang="id-ID" sz="2400" i="1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=</m:t>
                      </m:r>
                      <m:f>
                        <m:fPr>
                          <m:ctrlPr>
                            <a:rPr lang="id-ID" sz="240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Aharoni" pitchFamily="2" charset="-79"/>
                            </a:rPr>
                          </m:ctrlPr>
                        </m:fPr>
                        <m:num>
                          <m:r>
                            <a:rPr lang="id-ID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Aharoni" pitchFamily="2" charset="-79"/>
                            </a:rPr>
                            <m:t>𝑋</m:t>
                          </m:r>
                        </m:num>
                        <m:den>
                          <m:r>
                            <a:rPr lang="id-ID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Aharoni" pitchFamily="2" charset="-79"/>
                            </a:rPr>
                            <m:t>𝑌</m:t>
                          </m:r>
                        </m:den>
                      </m:f>
                      <m:r>
                        <a:rPr lang="id-ID" sz="2400" b="0" i="1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d-ID" sz="2400" b="0" i="0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x</m:t>
                      </m:r>
                      <m:r>
                        <a:rPr lang="id-ID" sz="2400" b="0" i="1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 </m:t>
                      </m:r>
                      <m:r>
                        <a:rPr lang="id-ID" sz="2400" b="0" i="1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𝑘</m:t>
                      </m:r>
                    </m:oMath>
                  </m:oMathPara>
                </a14:m>
                <a:endParaRPr lang="id-ID" sz="2400" dirty="0">
                  <a:solidFill>
                    <a:srgbClr val="003300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</mc:Choice>
        <mc:Fallback xmlns="">
          <p:sp>
            <p:nvSpPr>
              <p:cNvPr id="6" name="Hexago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5" y="895350"/>
                <a:ext cx="2888751" cy="1752600"/>
              </a:xfrm>
              <a:prstGeom prst="hexagon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asil gambar untuk angka morbiditas di Rumah Sak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47750"/>
            <a:ext cx="554985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87655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A = 100</a:t>
            </a:r>
          </a:p>
          <a:p>
            <a:r>
              <a:rPr lang="id-ID" dirty="0" smtClean="0"/>
              <a:t>B =  1000.000</a:t>
            </a:r>
          </a:p>
          <a:p>
            <a:r>
              <a:rPr lang="id-ID" dirty="0" smtClean="0"/>
              <a:t>K =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8560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41"/>
            <a:ext cx="91440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solidFill>
                  <a:srgbClr val="002060"/>
                </a:solidFill>
              </a:rPr>
              <a:t>Review Penghitungan Matematika Dasar</a:t>
            </a:r>
            <a:endParaRPr lang="id-ID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/>
              <p:cNvSpPr/>
              <p:nvPr/>
            </p:nvSpPr>
            <p:spPr>
              <a:xfrm>
                <a:off x="14555" y="895350"/>
                <a:ext cx="3947845" cy="1371600"/>
              </a:xfrm>
              <a:prstGeom prst="hexagon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1" i="1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𝑷𝒓𝒐𝒑𝒐𝒓𝒔𝒊</m:t>
                      </m:r>
                      <m:r>
                        <a:rPr lang="id-ID" sz="2400" i="1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=</m:t>
                      </m:r>
                      <m:f>
                        <m:fPr>
                          <m:ctrlPr>
                            <a:rPr lang="id-ID" sz="240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Aharoni" pitchFamily="2" charset="-79"/>
                            </a:rPr>
                          </m:ctrlPr>
                        </m:fPr>
                        <m:num>
                          <m:r>
                            <a:rPr lang="id-ID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Aharoni" pitchFamily="2" charset="-79"/>
                            </a:rPr>
                            <m:t>𝑋</m:t>
                          </m:r>
                        </m:num>
                        <m:den>
                          <m:r>
                            <a:rPr lang="id-ID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Aharoni" pitchFamily="2" charset="-79"/>
                            </a:rPr>
                            <m:t>𝑌</m:t>
                          </m:r>
                        </m:den>
                      </m:f>
                      <m:r>
                        <a:rPr lang="id-ID" sz="2400" b="0" i="1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d-ID" sz="2400" b="0" i="0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x</m:t>
                      </m:r>
                      <m:r>
                        <a:rPr lang="id-ID" sz="2400" b="0" i="1" smtClean="0">
                          <a:solidFill>
                            <a:srgbClr val="003300"/>
                          </a:solidFill>
                          <a:latin typeface="Cambria Math"/>
                          <a:cs typeface="Aharoni" pitchFamily="2" charset="-79"/>
                        </a:rPr>
                        <m:t> 100</m:t>
                      </m:r>
                    </m:oMath>
                  </m:oMathPara>
                </a14:m>
                <a:endParaRPr lang="id-ID" sz="2400" dirty="0">
                  <a:solidFill>
                    <a:srgbClr val="003300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</mc:Choice>
        <mc:Fallback xmlns="">
          <p:sp>
            <p:nvSpPr>
              <p:cNvPr id="6" name="Hexago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5" y="895350"/>
                <a:ext cx="3947845" cy="1371600"/>
              </a:xfrm>
              <a:prstGeom prst="hexagon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asil gambar untuk angka morbiditas di Rumah Sak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3" y="819150"/>
            <a:ext cx="558799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38600" y="4970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Analisis Deskriptif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50178" name="Picture 2" descr="Hasil gambar untuk descriptive analy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5350"/>
            <a:ext cx="9144000" cy="3352800"/>
          </a:xfrm>
          <a:prstGeom prst="rect">
            <a:avLst/>
          </a:prstGeom>
          <a:noFill/>
        </p:spPr>
      </p:pic>
      <p:pic>
        <p:nvPicPr>
          <p:cNvPr id="4" name="Picture 7" descr="C:\Users\dell\Documents\photobooth dafam\PNG\c938cd556d4cb6a762db950791e79d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57350"/>
            <a:ext cx="9144000" cy="3486150"/>
          </a:xfrm>
          <a:prstGeom prst="rect">
            <a:avLst/>
          </a:prstGeom>
          <a:noFill/>
        </p:spPr>
      </p:pic>
      <p:pic>
        <p:nvPicPr>
          <p:cNvPr id="5" name="Picture 6" descr="Hasil gambar untuk gif transparen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2114550"/>
            <a:ext cx="4572000" cy="2571751"/>
          </a:xfrm>
          <a:prstGeom prst="rect">
            <a:avLst/>
          </a:prstGeom>
          <a:noFill/>
        </p:spPr>
      </p:pic>
      <p:pic>
        <p:nvPicPr>
          <p:cNvPr id="6" name="Picture 6" descr="Hasil gambar untuk gif transparen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33550"/>
            <a:ext cx="45720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asil gambar untuk descriptive analysis"/>
          <p:cNvPicPr>
            <a:picLocks noChangeAspect="1" noChangeArrowheads="1"/>
          </p:cNvPicPr>
          <p:nvPr/>
        </p:nvPicPr>
        <p:blipFill>
          <a:blip r:embed="rId2"/>
          <a:srcRect t="32850" b="7246"/>
          <a:stretch>
            <a:fillRect/>
          </a:stretch>
        </p:blipFill>
        <p:spPr bwMode="auto">
          <a:xfrm>
            <a:off x="3753030" y="3257550"/>
            <a:ext cx="5257800" cy="1885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38600" y="4970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Analisis Deskriptif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51204" name="Picture 4" descr="Hasil gambar untuk distribution data analy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16" y="3257550"/>
            <a:ext cx="3655314" cy="1885950"/>
          </a:xfrm>
          <a:prstGeom prst="rect">
            <a:avLst/>
          </a:prstGeom>
          <a:noFill/>
        </p:spPr>
      </p:pic>
      <p:pic>
        <p:nvPicPr>
          <p:cNvPr id="51206" name="Picture 6" descr="Hasil gambar untuk descriptive analys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52" y="742950"/>
            <a:ext cx="8928000" cy="25494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38600" y="4970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Tendency Central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52226" name="Picture 2" descr="Hasil gambar untuk mean statistic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535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38600" y="4970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Tendency Central</a:t>
            </a:r>
            <a:endParaRPr lang="id-ID" sz="3600" dirty="0">
              <a:solidFill>
                <a:srgbClr val="002060"/>
              </a:solidFill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1026" name="Picture 2" descr="Hasil gambar untuk mode formula in statis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8186" y="1352550"/>
            <a:ext cx="5643214" cy="2667000"/>
          </a:xfrm>
          <a:prstGeom prst="rect">
            <a:avLst/>
          </a:prstGeom>
          <a:noFill/>
        </p:spPr>
      </p:pic>
      <p:pic>
        <p:nvPicPr>
          <p:cNvPr id="4" name="Picture 1" descr="C:\Users\dell\Documents\photobooth dafam\PNG\6316411d933e175a0dfa4fd223d992cf.png"/>
          <p:cNvPicPr>
            <a:picLocks noChangeAspect="1" noChangeArrowheads="1"/>
          </p:cNvPicPr>
          <p:nvPr/>
        </p:nvPicPr>
        <p:blipFill>
          <a:blip r:embed="rId3" cstate="print"/>
          <a:srcRect b="7386"/>
          <a:stretch>
            <a:fillRect/>
          </a:stretch>
        </p:blipFill>
        <p:spPr bwMode="auto">
          <a:xfrm>
            <a:off x="-381000" y="3486150"/>
            <a:ext cx="9525000" cy="1657350"/>
          </a:xfrm>
          <a:prstGeom prst="rect">
            <a:avLst/>
          </a:prstGeom>
          <a:noFill/>
        </p:spPr>
      </p:pic>
      <p:pic>
        <p:nvPicPr>
          <p:cNvPr id="5" name="Picture 2" descr="C:\Users\dell\Documents\photobooth dafam\PNG\2934c3895861d3204fe8e95b8f00bcd0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223" y="2266950"/>
            <a:ext cx="1571177" cy="2865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5306</TotalTime>
  <Words>1278</Words>
  <Application>Microsoft Office PowerPoint</Application>
  <PresentationFormat>On-screen Show (16:9)</PresentationFormat>
  <Paragraphs>468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Review Penghitungan Matematika Dasar</vt:lpstr>
      <vt:lpstr>Review Penghitungan Matematika Dasar</vt:lpstr>
      <vt:lpstr>Review Penghitungan Matematika Dasar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LATIHAN</vt:lpstr>
      <vt:lpstr>PowerPoint Presentation</vt:lpstr>
      <vt:lpstr>LATIHAN</vt:lpstr>
      <vt:lpstr>LATIHAN</vt:lpstr>
      <vt:lpstr>LATIHAN</vt:lpstr>
      <vt:lpstr>PowerPoint Presentation</vt:lpstr>
      <vt:lpstr>LATIHAN</vt:lpstr>
      <vt:lpstr>LATIHAN</vt:lpstr>
      <vt:lpstr>PowerPoint Presentation</vt:lpstr>
      <vt:lpstr>LATIHAN</vt:lpstr>
      <vt:lpstr>LATIHAN</vt:lpstr>
      <vt:lpstr>PowerPoint Presentation</vt:lpstr>
      <vt:lpstr>LATIHAN</vt:lpstr>
      <vt:lpstr>LATIHAN</vt:lpstr>
      <vt:lpstr>PowerPoint Presentation</vt:lpstr>
      <vt:lpstr>LATIHAN</vt:lpstr>
      <vt:lpstr>LATIHAN</vt:lpstr>
      <vt:lpstr>LATIHAN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FUNGSI MANAJEMEN</dc:title>
  <dc:creator>user</dc:creator>
  <cp:lastModifiedBy>DELL</cp:lastModifiedBy>
  <cp:revision>359</cp:revision>
  <dcterms:created xsi:type="dcterms:W3CDTF">2016-09-17T08:00:00Z</dcterms:created>
  <dcterms:modified xsi:type="dcterms:W3CDTF">2019-09-02T05:39:44Z</dcterms:modified>
</cp:coreProperties>
</file>