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0"/>
  </p:handoutMasterIdLst>
  <p:sldIdLst>
    <p:sldId id="256" r:id="rId2"/>
    <p:sldId id="273" r:id="rId3"/>
    <p:sldId id="258" r:id="rId4"/>
    <p:sldId id="257" r:id="rId5"/>
    <p:sldId id="275" r:id="rId6"/>
    <p:sldId id="259" r:id="rId7"/>
    <p:sldId id="276" r:id="rId8"/>
    <p:sldId id="277" r:id="rId9"/>
    <p:sldId id="260" r:id="rId10"/>
    <p:sldId id="261" r:id="rId11"/>
    <p:sldId id="262" r:id="rId12"/>
    <p:sldId id="278" r:id="rId13"/>
    <p:sldId id="286" r:id="rId14"/>
    <p:sldId id="287" r:id="rId15"/>
    <p:sldId id="291" r:id="rId16"/>
    <p:sldId id="298" r:id="rId17"/>
    <p:sldId id="292" r:id="rId18"/>
    <p:sldId id="309" r:id="rId19"/>
    <p:sldId id="310" r:id="rId20"/>
    <p:sldId id="311" r:id="rId21"/>
    <p:sldId id="312" r:id="rId22"/>
    <p:sldId id="313" r:id="rId23"/>
    <p:sldId id="314" r:id="rId24"/>
    <p:sldId id="304" r:id="rId25"/>
    <p:sldId id="305" r:id="rId26"/>
    <p:sldId id="306" r:id="rId27"/>
    <p:sldId id="307" r:id="rId28"/>
    <p:sldId id="308" r:id="rId29"/>
    <p:sldId id="293" r:id="rId30"/>
    <p:sldId id="266" r:id="rId31"/>
    <p:sldId id="267" r:id="rId32"/>
    <p:sldId id="299" r:id="rId33"/>
    <p:sldId id="300" r:id="rId34"/>
    <p:sldId id="268" r:id="rId35"/>
    <p:sldId id="270" r:id="rId36"/>
    <p:sldId id="301" r:id="rId37"/>
    <p:sldId id="302" r:id="rId38"/>
    <p:sldId id="303" r:id="rId39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75F3A4A0-EF6B-424F-91BD-6119B4B05EAF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E080DCA-6CDB-4864-96DD-5CFF766528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07E40-14C2-43CD-8A90-C7FEE10832AD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7675-0286-4FAC-9E47-C9AE7A270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07E40-14C2-43CD-8A90-C7FEE10832AD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7675-0286-4FAC-9E47-C9AE7A270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07E40-14C2-43CD-8A90-C7FEE10832AD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7675-0286-4FAC-9E47-C9AE7A270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en-US" altLang="en-US" sz="1200" dirty="0">
                <a:solidFill>
                  <a:srgbClr val="898989"/>
                </a:solidFill>
              </a:rPr>
              <a:t>by gomes.hada@gmail.com</a:t>
            </a:r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/>
            <a:fld id="{12FF1C42-D199-2030-1013-587298610EC3}" type="slidenum">
              <a:rPr lang="en-US" altLang="en-US" sz="1200" dirty="0">
                <a:solidFill>
                  <a:srgbClr val="898989"/>
                </a:solidFill>
              </a:rPr>
              <a:pPr algn="r"/>
              <a:t>‹#›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07E40-14C2-43CD-8A90-C7FEE10832AD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7675-0286-4FAC-9E47-C9AE7A270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07E40-14C2-43CD-8A90-C7FEE10832AD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7675-0286-4FAC-9E47-C9AE7A270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07E40-14C2-43CD-8A90-C7FEE10832AD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7675-0286-4FAC-9E47-C9AE7A270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07E40-14C2-43CD-8A90-C7FEE10832AD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7675-0286-4FAC-9E47-C9AE7A270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07E40-14C2-43CD-8A90-C7FEE10832AD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7675-0286-4FAC-9E47-C9AE7A270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07E40-14C2-43CD-8A90-C7FEE10832AD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7675-0286-4FAC-9E47-C9AE7A270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07E40-14C2-43CD-8A90-C7FEE10832AD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7675-0286-4FAC-9E47-C9AE7A270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07E40-14C2-43CD-8A90-C7FEE10832AD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7675-0286-4FAC-9E47-C9AE7A270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07E40-14C2-43CD-8A90-C7FEE10832AD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B7675-0286-4FAC-9E47-C9AE7A270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PROTOZOA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FISIOLOGI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514350" indent="-514350"/>
            <a:r>
              <a:rPr lang="en-US" dirty="0" err="1" smtClean="0"/>
              <a:t>Stasium</a:t>
            </a:r>
            <a:r>
              <a:rPr lang="en-US" dirty="0" smtClean="0"/>
              <a:t> </a:t>
            </a:r>
            <a:r>
              <a:rPr lang="en-US" dirty="0" err="1" smtClean="0"/>
              <a:t>vegetatif</a:t>
            </a:r>
            <a:r>
              <a:rPr lang="en-US" dirty="0" smtClean="0"/>
              <a:t> </a:t>
            </a:r>
            <a:r>
              <a:rPr lang="en-US" dirty="0" err="1" smtClean="0"/>
              <a:t>stau</a:t>
            </a:r>
            <a:r>
              <a:rPr lang="en-US" dirty="0" smtClean="0"/>
              <a:t> stadium </a:t>
            </a:r>
            <a:r>
              <a:rPr lang="en-US" dirty="0" err="1" smtClean="0"/>
              <a:t>trofik</a:t>
            </a:r>
            <a:r>
              <a:rPr lang="en-US" dirty="0" smtClean="0"/>
              <a:t>, protozoa yang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akuatik</a:t>
            </a:r>
            <a:r>
              <a:rPr lang="en-US" dirty="0" smtClean="0"/>
              <a:t>, </a:t>
            </a:r>
            <a:r>
              <a:rPr lang="en-US" dirty="0" err="1" smtClean="0"/>
              <a:t>pasir</a:t>
            </a:r>
            <a:r>
              <a:rPr lang="en-US" dirty="0" smtClean="0"/>
              <a:t>,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yang </a:t>
            </a:r>
            <a:r>
              <a:rPr lang="en-US" dirty="0" err="1" smtClean="0"/>
              <a:t>membusuk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err="1" smtClean="0"/>
              <a:t>Temperatur</a:t>
            </a:r>
            <a:r>
              <a:rPr lang="en-US" dirty="0" smtClean="0"/>
              <a:t> optimum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16-25 C, </a:t>
            </a:r>
            <a:r>
              <a:rPr lang="en-US" dirty="0" err="1" smtClean="0"/>
              <a:t>maksimum</a:t>
            </a:r>
            <a:r>
              <a:rPr lang="en-US" dirty="0" smtClean="0"/>
              <a:t> 36-40 C</a:t>
            </a:r>
          </a:p>
          <a:p>
            <a:pPr marL="514350" indent="-514350"/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protozoa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pigmen</a:t>
            </a:r>
            <a:r>
              <a:rPr lang="en-US" dirty="0" smtClean="0"/>
              <a:t> </a:t>
            </a:r>
            <a:r>
              <a:rPr lang="en-US" dirty="0" err="1" smtClean="0"/>
              <a:t>fotosintetik</a:t>
            </a:r>
            <a:r>
              <a:rPr lang="en-US" dirty="0" smtClean="0"/>
              <a:t> (algae), </a:t>
            </a:r>
            <a:r>
              <a:rPr lang="en-US" dirty="0" err="1" smtClean="0"/>
              <a:t>tetapi</a:t>
            </a:r>
            <a:r>
              <a:rPr lang="en-US" dirty="0" smtClean="0"/>
              <a:t> protozoa </a:t>
            </a:r>
            <a:r>
              <a:rPr lang="en-US" dirty="0" err="1" smtClean="0"/>
              <a:t>itu</a:t>
            </a:r>
            <a:r>
              <a:rPr lang="en-US" dirty="0" smtClean="0"/>
              <a:t> non </a:t>
            </a:r>
            <a:r>
              <a:rPr lang="en-US" dirty="0" err="1" smtClean="0"/>
              <a:t>fotosintetik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4" y="274638"/>
            <a:ext cx="8229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FISIOLOGI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protozoa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nutrien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organik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terlarut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sitoplasma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dirty="0" err="1" smtClean="0">
                <a:latin typeface="Arial" pitchFamily="34" charset="0"/>
                <a:cs typeface="Arial" pitchFamily="34" charset="0"/>
              </a:rPr>
              <a:t>Holozoik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bakteri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ganggang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protozoa lain)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partikel-partikel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rongga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mulut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/>
            <a:r>
              <a:rPr lang="en-US" dirty="0" smtClean="0">
                <a:latin typeface="Arial" pitchFamily="34" charset="0"/>
                <a:cs typeface="Arial" pitchFamily="34" charset="0"/>
              </a:rPr>
              <a:t>Protozoa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parasit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sel-sel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inangnya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jaringannya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Parasit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sel-sel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inangnya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sitoplasma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nukelusnya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inang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mengalami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patologis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FISIOLOGI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kala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mikroorganisme</a:t>
            </a:r>
            <a:r>
              <a:rPr lang="en-US" dirty="0" smtClean="0"/>
              <a:t> yang </a:t>
            </a:r>
            <a:r>
              <a:rPr lang="en-US" dirty="0" err="1" smtClean="0"/>
              <a:t>berasosiasi</a:t>
            </a:r>
            <a:r>
              <a:rPr lang="en-US" dirty="0" smtClean="0"/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mutualisme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Misal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flagelata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tertentu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hidup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usus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rayap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mencernakan</a:t>
            </a:r>
            <a:r>
              <a:rPr lang="en-US" dirty="0" smtClean="0"/>
              <a:t> </a:t>
            </a:r>
            <a:r>
              <a:rPr lang="en-US" dirty="0" err="1" smtClean="0"/>
              <a:t>selulosa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kayu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rayap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flagelata</a:t>
            </a:r>
            <a:r>
              <a:rPr lang="en-US" dirty="0" smtClean="0"/>
              <a:t> </a:t>
            </a:r>
            <a:r>
              <a:rPr lang="en-US" dirty="0" err="1" smtClean="0"/>
              <a:t>dihilangkan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rayap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,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flagelata</a:t>
            </a:r>
            <a:r>
              <a:rPr lang="en-US" dirty="0" smtClean="0"/>
              <a:t> </a:t>
            </a:r>
            <a:r>
              <a:rPr lang="en-US" dirty="0" err="1" smtClean="0"/>
              <a:t>dibuang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 </a:t>
            </a:r>
            <a:r>
              <a:rPr lang="en-US" dirty="0" err="1" smtClean="0"/>
              <a:t>rayap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PENULARAN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Parasit</a:t>
            </a:r>
            <a:r>
              <a:rPr lang="en-US" dirty="0" smtClean="0"/>
              <a:t> </a:t>
            </a:r>
            <a:r>
              <a:rPr lang="en-US" dirty="0" err="1" smtClean="0"/>
              <a:t>berpindah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hospes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hospes</a:t>
            </a:r>
            <a:r>
              <a:rPr lang="en-US" dirty="0" smtClean="0"/>
              <a:t> lain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air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hospes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Kista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pencernaan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infektifnya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amoeba, </a:t>
            </a:r>
            <a:r>
              <a:rPr lang="en-US" dirty="0" err="1" smtClean="0"/>
              <a:t>flagelata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ciliata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Protozoa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kista</a:t>
            </a:r>
            <a:r>
              <a:rPr lang="en-US" dirty="0" smtClean="0"/>
              <a:t>, </a:t>
            </a:r>
            <a:r>
              <a:rPr lang="en-US" dirty="0" err="1" smtClean="0"/>
              <a:t>penularan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trofozoit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entamoeba</a:t>
            </a:r>
            <a:r>
              <a:rPr lang="en-US" dirty="0" smtClean="0"/>
              <a:t> </a:t>
            </a:r>
            <a:r>
              <a:rPr lang="en-US" dirty="0" err="1" smtClean="0"/>
              <a:t>gingivalis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PENULARAN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parasit</a:t>
            </a:r>
            <a:r>
              <a:rPr lang="en-US" dirty="0" smtClean="0"/>
              <a:t>,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yang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bergantian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hospes</a:t>
            </a:r>
            <a:r>
              <a:rPr lang="en-US" dirty="0" smtClean="0"/>
              <a:t> vertebrata (</a:t>
            </a:r>
            <a:r>
              <a:rPr lang="en-US" dirty="0" err="1" smtClean="0"/>
              <a:t>manusia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hospes</a:t>
            </a:r>
            <a:r>
              <a:rPr lang="en-US" dirty="0" smtClean="0"/>
              <a:t> </a:t>
            </a:r>
            <a:r>
              <a:rPr lang="en-US" dirty="0" err="1" smtClean="0"/>
              <a:t>invertebrata</a:t>
            </a:r>
            <a:r>
              <a:rPr lang="en-US" dirty="0" smtClean="0"/>
              <a:t> (</a:t>
            </a:r>
            <a:r>
              <a:rPr lang="en-US" dirty="0" err="1" smtClean="0"/>
              <a:t>serangga</a:t>
            </a:r>
            <a:r>
              <a:rPr lang="en-US" dirty="0" smtClean="0"/>
              <a:t>) : </a:t>
            </a:r>
            <a:r>
              <a:rPr lang="en-US" dirty="0" err="1" smtClean="0">
                <a:solidFill>
                  <a:srgbClr val="FF0000"/>
                </a:solidFill>
              </a:rPr>
              <a:t>penularan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parasit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terjadi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melalui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vektor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parasit</a:t>
            </a:r>
            <a:r>
              <a:rPr lang="en-US" dirty="0" smtClean="0">
                <a:solidFill>
                  <a:srgbClr val="FF0000"/>
                </a:solidFill>
              </a:rPr>
              <a:t> plasmodium </a:t>
            </a:r>
            <a:r>
              <a:rPr lang="en-US" dirty="0" err="1" smtClean="0">
                <a:solidFill>
                  <a:srgbClr val="FF0000"/>
                </a:solidFill>
              </a:rPr>
              <a:t>ditularkan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oleh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nyamuk</a:t>
            </a:r>
            <a:r>
              <a:rPr lang="en-US" dirty="0" smtClean="0">
                <a:solidFill>
                  <a:srgbClr val="FF0000"/>
                </a:solidFill>
              </a:rPr>
              <a:t> anopheles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trypanosoma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oleh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lalat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glossina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PATOLOGI</a:t>
            </a:r>
            <a:r>
              <a:rPr lang="en-US" dirty="0" smtClean="0"/>
              <a:t> DAN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altLang="en-US" dirty="0" smtClean="0">
                <a:latin typeface="Antique Olive" charset="0"/>
              </a:rPr>
              <a:t>Protozoa </a:t>
            </a:r>
            <a:r>
              <a:rPr lang="en-US" altLang="en-US" dirty="0" err="1" smtClean="0">
                <a:latin typeface="Antique Olive" charset="0"/>
              </a:rPr>
              <a:t>patogen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dapat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merugikan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hospes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dengan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cara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berkembang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biak</a:t>
            </a:r>
            <a:r>
              <a:rPr lang="en-US" altLang="en-US" dirty="0" smtClean="0">
                <a:latin typeface="Antique Olive" charset="0"/>
              </a:rPr>
              <a:t>, </a:t>
            </a:r>
            <a:r>
              <a:rPr lang="en-US" altLang="en-US" dirty="0" err="1" smtClean="0">
                <a:latin typeface="Antique Olive" charset="0"/>
              </a:rPr>
              <a:t>penyerangan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dan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pengrusakan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sel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dan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dengan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pengaruh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toksin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dan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enzimnya</a:t>
            </a:r>
            <a:r>
              <a:rPr lang="en-US" altLang="en-US" dirty="0" smtClean="0">
                <a:latin typeface="Antique Olive" charset="0"/>
              </a:rPr>
              <a:t>.</a:t>
            </a:r>
          </a:p>
          <a:p>
            <a:r>
              <a:rPr lang="en-US" altLang="en-US" dirty="0" err="1" smtClean="0">
                <a:latin typeface="Antique Olive" charset="0"/>
              </a:rPr>
              <a:t>Gejala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umum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sistemik</a:t>
            </a:r>
            <a:r>
              <a:rPr lang="en-US" altLang="en-US" dirty="0" smtClean="0">
                <a:latin typeface="Antique Olive" charset="0"/>
              </a:rPr>
              <a:t>: </a:t>
            </a:r>
            <a:r>
              <a:rPr lang="en-US" altLang="en-US" dirty="0" err="1" smtClean="0">
                <a:latin typeface="Antique Olive" charset="0"/>
              </a:rPr>
              <a:t>demam</a:t>
            </a:r>
            <a:r>
              <a:rPr lang="en-US" altLang="en-US" dirty="0" smtClean="0">
                <a:latin typeface="Antique Olive" charset="0"/>
              </a:rPr>
              <a:t>, </a:t>
            </a:r>
            <a:r>
              <a:rPr lang="en-US" altLang="en-US" dirty="0" err="1" smtClean="0">
                <a:latin typeface="Antique Olive" charset="0"/>
              </a:rPr>
              <a:t>serta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gejala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seperti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splenomegali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dan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limfadenopati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sering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dijumpai</a:t>
            </a:r>
            <a:endParaRPr lang="en-US" altLang="en-US" dirty="0" smtClean="0">
              <a:latin typeface="Antique Olive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PATOLOGI</a:t>
            </a:r>
            <a:r>
              <a:rPr lang="en-US" dirty="0" smtClean="0"/>
              <a:t> DAN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altLang="en-US" dirty="0" smtClean="0">
                <a:latin typeface="Antique Olive" charset="0"/>
              </a:rPr>
              <a:t>Stadium </a:t>
            </a:r>
            <a:r>
              <a:rPr lang="en-US" altLang="en-US" dirty="0" err="1" smtClean="0">
                <a:latin typeface="Antique Olive" charset="0"/>
              </a:rPr>
              <a:t>pertama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infeksi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mungkin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akut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dan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mematikan</a:t>
            </a:r>
            <a:r>
              <a:rPr lang="en-US" altLang="en-US" dirty="0" smtClean="0">
                <a:latin typeface="Antique Olive" charset="0"/>
              </a:rPr>
              <a:t>, </a:t>
            </a:r>
            <a:r>
              <a:rPr lang="en-US" altLang="en-US" dirty="0" err="1" smtClean="0">
                <a:latin typeface="Antique Olive" charset="0"/>
              </a:rPr>
              <a:t>atau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berkembang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menjadi</a:t>
            </a:r>
            <a:r>
              <a:rPr lang="en-US" altLang="en-US" dirty="0" smtClean="0">
                <a:latin typeface="Antique Olive" charset="0"/>
              </a:rPr>
              <a:t> stadium </a:t>
            </a:r>
            <a:r>
              <a:rPr lang="en-US" altLang="en-US" dirty="0" err="1" smtClean="0">
                <a:latin typeface="Antique Olive" charset="0"/>
              </a:rPr>
              <a:t>laten</a:t>
            </a:r>
            <a:r>
              <a:rPr lang="en-US" altLang="en-US" dirty="0" smtClean="0">
                <a:latin typeface="Antique Olive" charset="0"/>
              </a:rPr>
              <a:t> yang </a:t>
            </a:r>
            <a:r>
              <a:rPr lang="en-US" altLang="en-US" dirty="0" err="1" smtClean="0">
                <a:latin typeface="Antique Olive" charset="0"/>
              </a:rPr>
              <a:t>menahun</a:t>
            </a:r>
            <a:r>
              <a:rPr lang="en-US" altLang="en-US" dirty="0" smtClean="0">
                <a:latin typeface="Antique Olive" charset="0"/>
              </a:rPr>
              <a:t>, </a:t>
            </a:r>
            <a:r>
              <a:rPr lang="en-US" altLang="en-US" dirty="0" err="1" smtClean="0">
                <a:latin typeface="Antique Olive" charset="0"/>
              </a:rPr>
              <a:t>kadang-kadang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diselingi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kambuhnya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gejala</a:t>
            </a:r>
            <a:r>
              <a:rPr lang="en-US" altLang="en-US" dirty="0" smtClean="0">
                <a:latin typeface="Antique Olive" charset="0"/>
              </a:rPr>
              <a:t>. </a:t>
            </a:r>
          </a:p>
          <a:p>
            <a:r>
              <a:rPr lang="en-US" altLang="en-US" dirty="0" err="1" smtClean="0">
                <a:latin typeface="Antique Olive" charset="0"/>
              </a:rPr>
              <a:t>Sebaliknya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jika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infeksi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dari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semula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subklinik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dengan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atau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tanpa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serangan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gejala</a:t>
            </a:r>
            <a:r>
              <a:rPr lang="en-US" altLang="en-US" dirty="0" smtClean="0">
                <a:latin typeface="Antique Olive" charset="0"/>
              </a:rPr>
              <a:t> yang </a:t>
            </a:r>
            <a:r>
              <a:rPr lang="en-US" altLang="en-US" dirty="0" err="1" smtClean="0">
                <a:latin typeface="Antique Olive" charset="0"/>
              </a:rPr>
              <a:t>terjadi</a:t>
            </a:r>
            <a:r>
              <a:rPr lang="en-US" altLang="en-US" dirty="0" smtClean="0">
                <a:latin typeface="Antique Olive" charset="0"/>
              </a:rPr>
              <a:t> </a:t>
            </a:r>
            <a:r>
              <a:rPr lang="en-US" altLang="en-US" dirty="0" err="1" smtClean="0">
                <a:latin typeface="Antique Olive" charset="0"/>
              </a:rPr>
              <a:t>sewaktu-waktu</a:t>
            </a:r>
            <a:endParaRPr lang="en-US" altLang="en-US" dirty="0" smtClean="0">
              <a:latin typeface="Antique Olive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KLASIFIKASI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Protozoa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parasit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4 </a:t>
            </a:r>
            <a:r>
              <a:rPr lang="en-US" dirty="0" err="1" smtClean="0"/>
              <a:t>kelas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Rhizopoda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Ciliata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Flagelata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Sporozoa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RHIZOPODA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Rhiz</a:t>
            </a:r>
            <a:r>
              <a:rPr lang="en-US" dirty="0" smtClean="0"/>
              <a:t> : </a:t>
            </a:r>
            <a:r>
              <a:rPr lang="en-US" dirty="0" err="1" smtClean="0"/>
              <a:t>akar</a:t>
            </a:r>
            <a:r>
              <a:rPr lang="en-US" dirty="0" smtClean="0"/>
              <a:t>, Podium : kaki</a:t>
            </a:r>
          </a:p>
          <a:p>
            <a:r>
              <a:rPr lang="en-US" dirty="0" err="1" smtClean="0"/>
              <a:t>Spesies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: </a:t>
            </a:r>
            <a:r>
              <a:rPr lang="en-US" dirty="0" err="1" smtClean="0"/>
              <a:t>Entamoeba</a:t>
            </a:r>
            <a:r>
              <a:rPr lang="en-US" dirty="0" smtClean="0"/>
              <a:t> </a:t>
            </a:r>
            <a:r>
              <a:rPr lang="en-US" dirty="0" err="1" smtClean="0"/>
              <a:t>histolytica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Entamoeba</a:t>
            </a:r>
            <a:r>
              <a:rPr lang="en-US" dirty="0" smtClean="0"/>
              <a:t> coli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Entamoeba</a:t>
            </a:r>
            <a:r>
              <a:rPr lang="en-US" dirty="0" smtClean="0"/>
              <a:t> </a:t>
            </a:r>
            <a:r>
              <a:rPr lang="en-US" dirty="0" err="1" smtClean="0"/>
              <a:t>histolytica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Hospes</a:t>
            </a:r>
            <a:r>
              <a:rPr lang="en-US" dirty="0" smtClean="0"/>
              <a:t>: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err="1" smtClean="0"/>
              <a:t>Penyakit</a:t>
            </a:r>
            <a:r>
              <a:rPr lang="en-US" dirty="0" smtClean="0"/>
              <a:t>: </a:t>
            </a:r>
            <a:r>
              <a:rPr lang="en-US" dirty="0" err="1" smtClean="0"/>
              <a:t>Amebiasis</a:t>
            </a:r>
            <a:endParaRPr lang="en-US" dirty="0" smtClean="0"/>
          </a:p>
          <a:p>
            <a:r>
              <a:rPr lang="en-US" dirty="0" err="1" smtClean="0"/>
              <a:t>Patologi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tinja</a:t>
            </a:r>
            <a:r>
              <a:rPr lang="en-US" dirty="0" smtClean="0"/>
              <a:t> </a:t>
            </a:r>
            <a:r>
              <a:rPr lang="en-US" dirty="0" err="1" smtClean="0"/>
              <a:t>disentri</a:t>
            </a:r>
            <a:r>
              <a:rPr lang="en-US" dirty="0" smtClean="0"/>
              <a:t>; </a:t>
            </a:r>
            <a:r>
              <a:rPr lang="en-US" dirty="0" err="1" smtClean="0"/>
              <a:t>tinja</a:t>
            </a:r>
            <a:r>
              <a:rPr lang="en-US" dirty="0" smtClean="0"/>
              <a:t> </a:t>
            </a:r>
            <a:r>
              <a:rPr lang="en-US" dirty="0" err="1" smtClean="0"/>
              <a:t>bercampur</a:t>
            </a:r>
            <a:r>
              <a:rPr lang="en-US" dirty="0" smtClean="0"/>
              <a:t> </a:t>
            </a:r>
            <a:r>
              <a:rPr lang="en-US" dirty="0" err="1" smtClean="0"/>
              <a:t>lendir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: </a:t>
            </a:r>
            <a:r>
              <a:rPr lang="en-US" dirty="0" err="1" smtClean="0"/>
              <a:t>amebiasis</a:t>
            </a:r>
            <a:r>
              <a:rPr lang="en-US" dirty="0" smtClean="0"/>
              <a:t> intestinal (</a:t>
            </a:r>
            <a:r>
              <a:rPr lang="en-US" dirty="0" err="1" smtClean="0"/>
              <a:t>kolon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menahun</a:t>
            </a:r>
            <a:r>
              <a:rPr lang="en-US" dirty="0" smtClean="0"/>
              <a:t>) ; </a:t>
            </a:r>
            <a:r>
              <a:rPr lang="en-US" dirty="0" err="1" smtClean="0"/>
              <a:t>amebiasis</a:t>
            </a:r>
            <a:r>
              <a:rPr lang="en-US" dirty="0" smtClean="0"/>
              <a:t> </a:t>
            </a:r>
            <a:r>
              <a:rPr lang="en-US" dirty="0" err="1" smtClean="0"/>
              <a:t>ekstraintestinal</a:t>
            </a:r>
            <a:endParaRPr lang="en-US" dirty="0" smtClean="0"/>
          </a:p>
          <a:p>
            <a:r>
              <a:rPr lang="en-US" dirty="0" err="1" smtClean="0"/>
              <a:t>Epidemiologi</a:t>
            </a:r>
            <a:r>
              <a:rPr lang="en-US" dirty="0" smtClean="0"/>
              <a:t>: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tropik</a:t>
            </a:r>
            <a:r>
              <a:rPr lang="en-US" dirty="0" smtClean="0"/>
              <a:t> yang </a:t>
            </a:r>
            <a:r>
              <a:rPr lang="en-US" dirty="0" err="1" smtClean="0"/>
              <a:t>sanitasi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sosio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Definisi</a:t>
            </a:r>
            <a:endParaRPr lang="en-US" dirty="0" smtClean="0"/>
          </a:p>
          <a:p>
            <a:r>
              <a:rPr lang="en-US" dirty="0" err="1" smtClean="0"/>
              <a:t>Morfologi</a:t>
            </a:r>
            <a:endParaRPr lang="en-US" dirty="0" smtClean="0"/>
          </a:p>
          <a:p>
            <a:r>
              <a:rPr lang="en-US" dirty="0" err="1" smtClean="0"/>
              <a:t>Reproduksi</a:t>
            </a:r>
            <a:endParaRPr lang="en-US" dirty="0" smtClean="0"/>
          </a:p>
          <a:p>
            <a:r>
              <a:rPr lang="en-US" dirty="0" err="1" smtClean="0"/>
              <a:t>Fisiologi</a:t>
            </a:r>
            <a:endParaRPr lang="en-US" dirty="0" smtClean="0"/>
          </a:p>
          <a:p>
            <a:r>
              <a:rPr lang="en-US" dirty="0" err="1" smtClean="0"/>
              <a:t>Penularan</a:t>
            </a:r>
            <a:endParaRPr lang="en-US" dirty="0" smtClean="0"/>
          </a:p>
          <a:p>
            <a:r>
              <a:rPr lang="en-US" dirty="0" err="1" smtClean="0"/>
              <a:t>Patologi</a:t>
            </a:r>
            <a:r>
              <a:rPr lang="en-US" dirty="0" smtClean="0"/>
              <a:t> &amp;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endParaRPr lang="en-US" dirty="0" smtClean="0"/>
          </a:p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Entamoeba</a:t>
            </a:r>
            <a:r>
              <a:rPr lang="en-US" dirty="0" smtClean="0"/>
              <a:t> coli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Hospes</a:t>
            </a:r>
            <a:r>
              <a:rPr lang="en-US" dirty="0" smtClean="0"/>
              <a:t>: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smtClean="0"/>
              <a:t>Di Indonesia </a:t>
            </a:r>
            <a:r>
              <a:rPr lang="en-US" dirty="0" err="1" smtClean="0"/>
              <a:t>frekuensinya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8-18%.</a:t>
            </a:r>
          </a:p>
          <a:p>
            <a:r>
              <a:rPr lang="en-US" dirty="0" smtClean="0"/>
              <a:t>Amoeba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komensal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rongga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daur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vegetatif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kista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menelan</a:t>
            </a:r>
            <a:r>
              <a:rPr lang="en-US" dirty="0" smtClean="0"/>
              <a:t> </a:t>
            </a:r>
            <a:r>
              <a:rPr lang="en-US" dirty="0" err="1" smtClean="0"/>
              <a:t>kista</a:t>
            </a:r>
            <a:r>
              <a:rPr lang="en-US" dirty="0" smtClean="0"/>
              <a:t> </a:t>
            </a:r>
            <a:r>
              <a:rPr lang="en-US" dirty="0" err="1" smtClean="0"/>
              <a:t>matang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E-coli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patogen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CILIATA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</a:t>
            </a:r>
            <a:r>
              <a:rPr lang="en-US" dirty="0" err="1" smtClean="0"/>
              <a:t>klp</a:t>
            </a:r>
            <a:r>
              <a:rPr lang="en-US" dirty="0" smtClean="0"/>
              <a:t>.: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silia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selnya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silia</a:t>
            </a:r>
            <a:r>
              <a:rPr lang="en-US" dirty="0" smtClean="0"/>
              <a:t> </a:t>
            </a:r>
            <a:r>
              <a:rPr lang="en-US" dirty="0" err="1" smtClean="0"/>
              <a:t>tersebar</a:t>
            </a:r>
            <a:r>
              <a:rPr lang="en-US" dirty="0" smtClean="0"/>
              <a:t> rata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endParaRPr lang="en-US" dirty="0" smtClean="0"/>
          </a:p>
          <a:p>
            <a:r>
              <a:rPr lang="en-US" dirty="0" err="1" smtClean="0"/>
              <a:t>Silia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alur-alur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rongga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r>
              <a:rPr lang="en-US" dirty="0" smtClean="0"/>
              <a:t>, </a:t>
            </a:r>
            <a:r>
              <a:rPr lang="en-US" dirty="0" err="1" smtClean="0"/>
              <a:t>silia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pusaran</a:t>
            </a:r>
            <a:r>
              <a:rPr lang="en-US" dirty="0" smtClean="0"/>
              <a:t> air yang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Ciliata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pembelahan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melintang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seksual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konjugasi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sel.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Balantidium</a:t>
            </a:r>
            <a:r>
              <a:rPr lang="en-US" dirty="0" smtClean="0"/>
              <a:t> Coli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Hospes</a:t>
            </a:r>
            <a:r>
              <a:rPr lang="en-US" dirty="0" smtClean="0"/>
              <a:t> : </a:t>
            </a:r>
            <a:r>
              <a:rPr lang="en-US" dirty="0" err="1" smtClean="0"/>
              <a:t>babi</a:t>
            </a:r>
            <a:r>
              <a:rPr lang="en-US" dirty="0" smtClean="0"/>
              <a:t> dab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</a:t>
            </a:r>
            <a:r>
              <a:rPr lang="en-US" dirty="0" err="1" smtClean="0"/>
              <a:t>kera</a:t>
            </a:r>
            <a:r>
              <a:rPr lang="en-US" dirty="0" smtClean="0"/>
              <a:t> yang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tropik</a:t>
            </a:r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Patologi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Gejala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Klinik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selaput</a:t>
            </a:r>
            <a:r>
              <a:rPr lang="en-US" dirty="0" smtClean="0"/>
              <a:t> </a:t>
            </a:r>
            <a:r>
              <a:rPr lang="en-US" dirty="0" err="1" smtClean="0"/>
              <a:t>lendir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vegetatif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abses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yang </a:t>
            </a:r>
            <a:r>
              <a:rPr lang="en-US" dirty="0" err="1" smtClean="0"/>
              <a:t>pecah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ulkus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Disertai</a:t>
            </a:r>
            <a:r>
              <a:rPr lang="en-US" dirty="0" smtClean="0"/>
              <a:t>: </a:t>
            </a:r>
            <a:r>
              <a:rPr lang="en-US" dirty="0" err="1" smtClean="0"/>
              <a:t>sindrom</a:t>
            </a:r>
            <a:r>
              <a:rPr lang="en-US" dirty="0" smtClean="0"/>
              <a:t> </a:t>
            </a:r>
            <a:r>
              <a:rPr lang="en-US" dirty="0" err="1" smtClean="0"/>
              <a:t>disentri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Epidemiologi</a:t>
            </a:r>
            <a:r>
              <a:rPr lang="en-US" dirty="0" smtClean="0"/>
              <a:t> </a:t>
            </a:r>
            <a:r>
              <a:rPr lang="en-US" dirty="0" err="1" smtClean="0"/>
              <a:t>Balantidium</a:t>
            </a:r>
            <a:r>
              <a:rPr lang="en-US" dirty="0" smtClean="0"/>
              <a:t> Coli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babi</a:t>
            </a:r>
            <a:r>
              <a:rPr lang="en-US" dirty="0" smtClean="0"/>
              <a:t> yang </a:t>
            </a:r>
            <a:r>
              <a:rPr lang="en-US" dirty="0" err="1" smtClean="0"/>
              <a:t>dipelihara</a:t>
            </a:r>
            <a:endParaRPr lang="en-US" dirty="0" smtClean="0"/>
          </a:p>
          <a:p>
            <a:r>
              <a:rPr lang="en-US" dirty="0" err="1" smtClean="0"/>
              <a:t>Penularan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babi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</a:t>
            </a:r>
            <a:r>
              <a:rPr lang="en-US" dirty="0" err="1" smtClean="0"/>
              <a:t>zoonosis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(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membersihkan</a:t>
            </a:r>
            <a:r>
              <a:rPr lang="en-US" dirty="0" smtClean="0"/>
              <a:t> </a:t>
            </a:r>
            <a:r>
              <a:rPr lang="en-US" dirty="0" err="1" smtClean="0"/>
              <a:t>kandang</a:t>
            </a:r>
            <a:r>
              <a:rPr lang="en-US" dirty="0" smtClean="0"/>
              <a:t> </a:t>
            </a:r>
            <a:r>
              <a:rPr lang="en-US" dirty="0" err="1" smtClean="0"/>
              <a:t>babi</a:t>
            </a:r>
            <a:r>
              <a:rPr lang="en-US" dirty="0" smtClean="0"/>
              <a:t>) yang </a:t>
            </a:r>
            <a:r>
              <a:rPr lang="en-US" dirty="0" err="1" smtClean="0"/>
              <a:t>terkontaminasi</a:t>
            </a:r>
            <a:r>
              <a:rPr lang="en-US" dirty="0" smtClean="0"/>
              <a:t> </a:t>
            </a:r>
            <a:r>
              <a:rPr lang="en-US" dirty="0" err="1" smtClean="0"/>
              <a:t>tinja</a:t>
            </a:r>
            <a:r>
              <a:rPr lang="en-US" dirty="0" smtClean="0"/>
              <a:t> </a:t>
            </a:r>
            <a:r>
              <a:rPr lang="en-US" dirty="0" err="1" smtClean="0"/>
              <a:t>babi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kista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tertelan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infeksi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FLAGELATA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</a:t>
            </a:r>
            <a:r>
              <a:rPr lang="en-US" dirty="0" err="1" smtClean="0"/>
              <a:t>klp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Fitoflagelata</a:t>
            </a:r>
            <a:r>
              <a:rPr lang="en-US" dirty="0" smtClean="0"/>
              <a:t>,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klorofil</a:t>
            </a:r>
            <a:r>
              <a:rPr lang="en-US" dirty="0" smtClean="0"/>
              <a:t>,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fotosintetik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Zooflagelata</a:t>
            </a:r>
            <a:r>
              <a:rPr lang="en-US" dirty="0" smtClean="0"/>
              <a:t>,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heterotrof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flagelata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Giardia</a:t>
            </a:r>
            <a:r>
              <a:rPr lang="en-US" dirty="0" smtClean="0"/>
              <a:t> </a:t>
            </a:r>
            <a:r>
              <a:rPr lang="en-US" dirty="0" err="1" smtClean="0"/>
              <a:t>Lamblia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Trichomonas</a:t>
            </a:r>
            <a:r>
              <a:rPr lang="en-US" dirty="0" smtClean="0"/>
              <a:t> </a:t>
            </a:r>
            <a:r>
              <a:rPr lang="en-US" dirty="0" err="1" smtClean="0"/>
              <a:t>Vaginalis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Giradia</a:t>
            </a:r>
            <a:r>
              <a:rPr lang="en-US" dirty="0" smtClean="0"/>
              <a:t> </a:t>
            </a:r>
            <a:r>
              <a:rPr lang="en-US" dirty="0" err="1" smtClean="0"/>
              <a:t>Lamblia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err="1" smtClean="0"/>
              <a:t>Hospes</a:t>
            </a:r>
            <a:r>
              <a:rPr lang="en-US" dirty="0" smtClean="0"/>
              <a:t>: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err="1" smtClean="0"/>
              <a:t>Penyakit</a:t>
            </a:r>
            <a:r>
              <a:rPr lang="en-US" dirty="0" smtClean="0"/>
              <a:t>: </a:t>
            </a:r>
            <a:r>
              <a:rPr lang="en-US" dirty="0" err="1" smtClean="0"/>
              <a:t>Giardiasis</a:t>
            </a:r>
            <a:endParaRPr lang="en-US" dirty="0" smtClean="0"/>
          </a:p>
          <a:p>
            <a:r>
              <a:rPr lang="en-US" dirty="0" err="1" smtClean="0"/>
              <a:t>Patologi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diare</a:t>
            </a:r>
            <a:r>
              <a:rPr lang="en-US" dirty="0" smtClean="0"/>
              <a:t>,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absorbsi</a:t>
            </a:r>
            <a:r>
              <a:rPr lang="en-US" dirty="0" smtClean="0"/>
              <a:t> </a:t>
            </a:r>
            <a:r>
              <a:rPr lang="en-US" dirty="0" err="1" smtClean="0"/>
              <a:t>karoten</a:t>
            </a:r>
            <a:r>
              <a:rPr lang="en-US" dirty="0" smtClean="0"/>
              <a:t>, </a:t>
            </a:r>
            <a:r>
              <a:rPr lang="en-US" dirty="0" err="1" smtClean="0"/>
              <a:t>folat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vitamin </a:t>
            </a:r>
            <a:r>
              <a:rPr lang="en-US" dirty="0" err="1" smtClean="0"/>
              <a:t>B12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kembung</a:t>
            </a:r>
            <a:r>
              <a:rPr lang="en-US" dirty="0" smtClean="0"/>
              <a:t>, abdomen </a:t>
            </a:r>
            <a:r>
              <a:rPr lang="en-US" dirty="0" err="1" smtClean="0"/>
              <a:t>membesar</a:t>
            </a:r>
            <a:r>
              <a:rPr lang="en-US" dirty="0" smtClean="0"/>
              <a:t>, </a:t>
            </a:r>
            <a:r>
              <a:rPr lang="en-US" dirty="0" err="1" smtClean="0"/>
              <a:t>tegang</a:t>
            </a:r>
            <a:r>
              <a:rPr lang="en-US" dirty="0" smtClean="0"/>
              <a:t>, </a:t>
            </a:r>
            <a:r>
              <a:rPr lang="en-US" dirty="0" err="1" smtClean="0"/>
              <a:t>mual</a:t>
            </a:r>
            <a:r>
              <a:rPr lang="en-US" dirty="0" smtClean="0"/>
              <a:t>, </a:t>
            </a:r>
            <a:r>
              <a:rPr lang="en-US" dirty="0" err="1" smtClean="0"/>
              <a:t>anoreksia</a:t>
            </a:r>
            <a:r>
              <a:rPr lang="en-US" dirty="0" smtClean="0"/>
              <a:t>, </a:t>
            </a:r>
            <a:r>
              <a:rPr lang="en-US" dirty="0" err="1" smtClean="0"/>
              <a:t>feses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berbau</a:t>
            </a:r>
            <a:r>
              <a:rPr lang="en-US" dirty="0" smtClean="0"/>
              <a:t> </a:t>
            </a:r>
            <a:r>
              <a:rPr lang="en-US" dirty="0" err="1" smtClean="0"/>
              <a:t>bususk</a:t>
            </a:r>
            <a:r>
              <a:rPr lang="en-US" dirty="0" smtClean="0"/>
              <a:t>,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Epidemiologi</a:t>
            </a:r>
            <a:r>
              <a:rPr lang="en-US" dirty="0" smtClean="0"/>
              <a:t> </a:t>
            </a:r>
            <a:r>
              <a:rPr lang="en-US" dirty="0" err="1" smtClean="0"/>
              <a:t>Girardia</a:t>
            </a:r>
            <a:r>
              <a:rPr lang="en-US" dirty="0" smtClean="0"/>
              <a:t> </a:t>
            </a:r>
            <a:r>
              <a:rPr lang="en-US" dirty="0" err="1" smtClean="0"/>
              <a:t>Lamblia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kospolit</a:t>
            </a:r>
            <a:r>
              <a:rPr lang="en-US" dirty="0" smtClean="0"/>
              <a:t>, </a:t>
            </a:r>
            <a:r>
              <a:rPr lang="en-US" dirty="0" err="1" smtClean="0"/>
              <a:t>prevalensi</a:t>
            </a:r>
            <a:r>
              <a:rPr lang="en-US" dirty="0" smtClean="0"/>
              <a:t> 2-25%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alebih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tertelannya</a:t>
            </a:r>
            <a:r>
              <a:rPr lang="en-US" dirty="0" smtClean="0"/>
              <a:t> </a:t>
            </a:r>
            <a:r>
              <a:rPr lang="en-US" dirty="0" err="1" smtClean="0"/>
              <a:t>kista</a:t>
            </a:r>
            <a:r>
              <a:rPr lang="en-US" dirty="0" smtClean="0"/>
              <a:t> </a:t>
            </a:r>
            <a:r>
              <a:rPr lang="en-US" dirty="0" err="1" smtClean="0"/>
              <a:t>matang</a:t>
            </a:r>
            <a:r>
              <a:rPr lang="en-US" dirty="0" smtClean="0"/>
              <a:t>, </a:t>
            </a:r>
            <a:r>
              <a:rPr lang="en-US" dirty="0" err="1" smtClean="0"/>
              <a:t>makanan</a:t>
            </a:r>
            <a:r>
              <a:rPr lang="en-US" dirty="0" smtClean="0"/>
              <a:t>/</a:t>
            </a:r>
            <a:r>
              <a:rPr lang="en-US" dirty="0" err="1" smtClean="0"/>
              <a:t>minuman</a:t>
            </a:r>
            <a:r>
              <a:rPr lang="en-US" dirty="0" smtClean="0"/>
              <a:t> yang </a:t>
            </a:r>
            <a:r>
              <a:rPr lang="en-US" dirty="0" err="1" smtClean="0"/>
              <a:t>terkontaminasi</a:t>
            </a:r>
            <a:r>
              <a:rPr lang="en-US" dirty="0" smtClean="0"/>
              <a:t> </a:t>
            </a:r>
            <a:r>
              <a:rPr lang="en-US" dirty="0" err="1" smtClean="0"/>
              <a:t>tinja</a:t>
            </a:r>
            <a:r>
              <a:rPr lang="en-US" dirty="0" smtClean="0"/>
              <a:t>, </a:t>
            </a:r>
            <a:r>
              <a:rPr lang="en-US" dirty="0" err="1" smtClean="0"/>
              <a:t>lalat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Penjaja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terinfeksi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terinfeksi</a:t>
            </a:r>
            <a:endParaRPr lang="en-US" dirty="0" smtClean="0"/>
          </a:p>
          <a:p>
            <a:r>
              <a:rPr lang="en-US" dirty="0" err="1" smtClean="0"/>
              <a:t>Giardia</a:t>
            </a:r>
            <a:r>
              <a:rPr lang="en-US" dirty="0" smtClean="0"/>
              <a:t> </a:t>
            </a:r>
            <a:r>
              <a:rPr lang="en-US" dirty="0" err="1" smtClean="0"/>
              <a:t>lamblia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parasit</a:t>
            </a:r>
            <a:r>
              <a:rPr lang="en-US" dirty="0" smtClean="0"/>
              <a:t> yang </a:t>
            </a:r>
            <a:r>
              <a:rPr lang="en-US" dirty="0" err="1" smtClean="0"/>
              <a:t>ditularkan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AIDS.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Trichomonas</a:t>
            </a:r>
            <a:r>
              <a:rPr lang="en-US" dirty="0" smtClean="0"/>
              <a:t> </a:t>
            </a:r>
            <a:r>
              <a:rPr lang="en-US" dirty="0" err="1" smtClean="0"/>
              <a:t>vaginalis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Hospes</a:t>
            </a:r>
            <a:r>
              <a:rPr lang="en-US" dirty="0" smtClean="0"/>
              <a:t>: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err="1" smtClean="0"/>
              <a:t>Penyakit</a:t>
            </a:r>
            <a:r>
              <a:rPr lang="en-US" dirty="0" smtClean="0"/>
              <a:t>: </a:t>
            </a:r>
            <a:r>
              <a:rPr lang="en-US" dirty="0" err="1" smtClean="0"/>
              <a:t>trikomoniasis</a:t>
            </a:r>
            <a:r>
              <a:rPr lang="en-US" dirty="0" smtClean="0"/>
              <a:t> vagina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prostatitis</a:t>
            </a:r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Patologi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Gejala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Klinik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err="1" smtClean="0"/>
              <a:t>Ditularkan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vagina </a:t>
            </a:r>
            <a:r>
              <a:rPr lang="en-US" dirty="0" err="1" smtClean="0"/>
              <a:t>melaui</a:t>
            </a:r>
            <a:r>
              <a:rPr lang="en-US" dirty="0" smtClean="0"/>
              <a:t> </a:t>
            </a:r>
            <a:r>
              <a:rPr lang="en-US" dirty="0" err="1" smtClean="0"/>
              <a:t>berkembangbiak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flora </a:t>
            </a:r>
            <a:r>
              <a:rPr lang="en-US" dirty="0" err="1" smtClean="0"/>
              <a:t>bakteri</a:t>
            </a:r>
            <a:r>
              <a:rPr lang="en-US" dirty="0" smtClean="0"/>
              <a:t>, pH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fisiologi</a:t>
            </a:r>
            <a:r>
              <a:rPr lang="en-US" dirty="0" smtClean="0"/>
              <a:t> b=vagina </a:t>
            </a:r>
            <a:r>
              <a:rPr lang="en-US" dirty="0" err="1" smtClean="0"/>
              <a:t>sesuai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Parasit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degenerasi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deskuamasi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epitel</a:t>
            </a:r>
            <a:r>
              <a:rPr lang="en-US" dirty="0" smtClean="0"/>
              <a:t> </a:t>
            </a:r>
            <a:r>
              <a:rPr lang="en-US" dirty="0" err="1" smtClean="0"/>
              <a:t>disusul</a:t>
            </a:r>
            <a:r>
              <a:rPr lang="en-US" dirty="0" smtClean="0"/>
              <a:t> </a:t>
            </a:r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leukosit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Sekret</a:t>
            </a:r>
            <a:r>
              <a:rPr lang="en-US" dirty="0" smtClean="0"/>
              <a:t> vagina </a:t>
            </a:r>
            <a:r>
              <a:rPr lang="en-US" dirty="0" err="1" smtClean="0"/>
              <a:t>mengalir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keputihan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Rasa </a:t>
            </a:r>
            <a:r>
              <a:rPr lang="en-US" dirty="0" err="1" smtClean="0"/>
              <a:t>pedih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kencing</a:t>
            </a:r>
            <a:r>
              <a:rPr lang="en-US" dirty="0" smtClean="0"/>
              <a:t>,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menjalar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uretritis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Epidemiologi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Trichomonas</a:t>
            </a:r>
            <a:r>
              <a:rPr lang="en-US" dirty="0" smtClean="0"/>
              <a:t> </a:t>
            </a:r>
            <a:r>
              <a:rPr lang="en-US" dirty="0" err="1" smtClean="0"/>
              <a:t>vaginalis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/</a:t>
            </a:r>
            <a:r>
              <a:rPr lang="en-US" dirty="0" err="1" smtClean="0"/>
              <a:t>ras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musim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parasit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20-49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berkurang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usis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gadis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SPOROZOA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sporozoa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parasit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dewasanya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organ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stadium,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meluncur</a:t>
            </a:r>
            <a:endParaRPr lang="en-US" dirty="0" smtClean="0"/>
          </a:p>
          <a:p>
            <a:r>
              <a:rPr lang="en-US" dirty="0" err="1" smtClean="0"/>
              <a:t>Sprozoa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menelan</a:t>
            </a:r>
            <a:r>
              <a:rPr lang="en-US" dirty="0" smtClean="0"/>
              <a:t> </a:t>
            </a:r>
            <a:r>
              <a:rPr lang="en-US" dirty="0" err="1" smtClean="0"/>
              <a:t>partikel-partikel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sel-sel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alir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inangnya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Protozoa</a:t>
            </a:r>
            <a:r>
              <a:rPr lang="en-US" dirty="0" smtClean="0"/>
              <a:t> :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bersel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yang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koloni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latin</a:t>
            </a:r>
            <a:r>
              <a:rPr lang="en-US" dirty="0" smtClean="0"/>
              <a:t> :  </a:t>
            </a:r>
            <a:r>
              <a:rPr lang="en-US" dirty="0" smtClean="0">
                <a:solidFill>
                  <a:srgbClr val="FF0000"/>
                </a:solidFill>
              </a:rPr>
              <a:t>Proto : </a:t>
            </a:r>
            <a:r>
              <a:rPr lang="en-US" dirty="0" err="1" smtClean="0">
                <a:solidFill>
                  <a:srgbClr val="FF0000"/>
                </a:solidFill>
              </a:rPr>
              <a:t>pertama</a:t>
            </a:r>
            <a:r>
              <a:rPr lang="en-US" dirty="0" smtClean="0">
                <a:solidFill>
                  <a:srgbClr val="FF0000"/>
                </a:solidFill>
              </a:rPr>
              <a:t>; Zoon : </a:t>
            </a:r>
            <a:r>
              <a:rPr lang="en-US" dirty="0" err="1" smtClean="0">
                <a:solidFill>
                  <a:srgbClr val="FF0000"/>
                </a:solidFill>
              </a:rPr>
              <a:t>hewan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altLang="en-US" dirty="0" err="1" smtClean="0"/>
              <a:t>Tiap</a:t>
            </a:r>
            <a:r>
              <a:rPr lang="en-US" altLang="en-US" dirty="0" smtClean="0"/>
              <a:t> protozoa : </a:t>
            </a:r>
            <a:r>
              <a:rPr lang="en-US" altLang="en-US" dirty="0" err="1" smtClean="0"/>
              <a:t>kesatuan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lengkap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sanggup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melakukan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semua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fungsi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kehidupan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jasad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lebih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besar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dilakukan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oleh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sel-sel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khusus</a:t>
            </a:r>
            <a:r>
              <a:rPr lang="en-US" altLang="en-US" dirty="0" smtClean="0"/>
              <a:t>.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Protozoa :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hidup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bebas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alam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parasit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manusia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binatang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SPOROZOA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1.  </a:t>
            </a:r>
            <a:r>
              <a:rPr lang="en-US" dirty="0" err="1" smtClean="0">
                <a:solidFill>
                  <a:srgbClr val="FF0000"/>
                </a:solidFill>
              </a:rPr>
              <a:t>Toksoplasma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gondii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 startAt="2"/>
            </a:pPr>
            <a:r>
              <a:rPr lang="en-US" dirty="0" smtClean="0">
                <a:solidFill>
                  <a:srgbClr val="FF0000"/>
                </a:solidFill>
              </a:rPr>
              <a:t>Plasmodium t/d: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	a. Plasmodium </a:t>
            </a:r>
            <a:r>
              <a:rPr lang="en-US" dirty="0" err="1" smtClean="0">
                <a:solidFill>
                  <a:srgbClr val="FF0000"/>
                </a:solidFill>
              </a:rPr>
              <a:t>vivax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	b. Plasmodium </a:t>
            </a:r>
            <a:r>
              <a:rPr lang="en-US" dirty="0" err="1" smtClean="0">
                <a:solidFill>
                  <a:srgbClr val="FF0000"/>
                </a:solidFill>
              </a:rPr>
              <a:t>malariae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	c. Plasmodium </a:t>
            </a:r>
            <a:r>
              <a:rPr lang="en-US" dirty="0" err="1" smtClean="0">
                <a:solidFill>
                  <a:srgbClr val="FF0000"/>
                </a:solidFill>
              </a:rPr>
              <a:t>ovale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	d. Plasmodium </a:t>
            </a:r>
            <a:r>
              <a:rPr lang="en-US" dirty="0" err="1" smtClean="0">
                <a:solidFill>
                  <a:srgbClr val="FF0000"/>
                </a:solidFill>
              </a:rPr>
              <a:t>falciparum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TOKSOPLASMA</a:t>
            </a:r>
            <a:r>
              <a:rPr lang="en-US" dirty="0" smtClean="0"/>
              <a:t> </a:t>
            </a:r>
            <a:r>
              <a:rPr lang="en-US" dirty="0" err="1" smtClean="0"/>
              <a:t>GONDII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/>
            <a:r>
              <a:rPr lang="en-US" dirty="0" err="1" smtClean="0"/>
              <a:t>Hospes</a:t>
            </a:r>
            <a:r>
              <a:rPr lang="en-US" dirty="0" smtClean="0"/>
              <a:t> </a:t>
            </a:r>
            <a:r>
              <a:rPr lang="en-US" dirty="0" err="1" smtClean="0"/>
              <a:t>definitif</a:t>
            </a:r>
            <a:r>
              <a:rPr lang="en-US" dirty="0" smtClean="0"/>
              <a:t>: </a:t>
            </a:r>
            <a:r>
              <a:rPr lang="en-US" dirty="0" err="1" smtClean="0"/>
              <a:t>kucing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sejenisnya</a:t>
            </a:r>
            <a:endParaRPr lang="en-US" dirty="0" smtClean="0"/>
          </a:p>
          <a:p>
            <a:pPr marL="514350" indent="-514350"/>
            <a:r>
              <a:rPr lang="en-US" dirty="0" err="1" smtClean="0"/>
              <a:t>Hospes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: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mamalia</a:t>
            </a:r>
            <a:r>
              <a:rPr lang="en-US" dirty="0" smtClean="0"/>
              <a:t> </a:t>
            </a:r>
            <a:r>
              <a:rPr lang="en-US" dirty="0" err="1" smtClean="0"/>
              <a:t>lainya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toksoplasma</a:t>
            </a:r>
            <a:r>
              <a:rPr lang="en-US" dirty="0" smtClean="0"/>
              <a:t> </a:t>
            </a:r>
            <a:r>
              <a:rPr lang="en-US" dirty="0" err="1" smtClean="0"/>
              <a:t>kongenital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toksoplasmois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/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PATOLOGI</a:t>
            </a:r>
            <a:r>
              <a:rPr lang="en-US" dirty="0" smtClean="0"/>
              <a:t> </a:t>
            </a:r>
            <a:r>
              <a:rPr lang="en-US" dirty="0" err="1" smtClean="0"/>
              <a:t>TOKSOPLASMA</a:t>
            </a:r>
            <a:r>
              <a:rPr lang="en-US" dirty="0" smtClean="0"/>
              <a:t> </a:t>
            </a:r>
            <a:r>
              <a:rPr lang="en-US" dirty="0" err="1" smtClean="0"/>
              <a:t>GONDII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514350" indent="-514350"/>
            <a:r>
              <a:rPr lang="en-US" dirty="0" err="1" smtClean="0"/>
              <a:t>Invasi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smtClean="0"/>
              <a:t>T </a:t>
            </a:r>
            <a:r>
              <a:rPr lang="en-US" dirty="0" err="1" smtClean="0"/>
              <a:t>Gondii</a:t>
            </a:r>
            <a:r>
              <a:rPr lang="en-US" dirty="0" smtClean="0"/>
              <a:t> </a:t>
            </a:r>
            <a:r>
              <a:rPr lang="en-US" dirty="0" err="1" smtClean="0"/>
              <a:t>menyerang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organ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hospes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endParaRPr lang="en-US" dirty="0" smtClean="0"/>
          </a:p>
          <a:p>
            <a:pPr marL="514350" indent="-514350"/>
            <a:r>
              <a:rPr lang="en-US" dirty="0" err="1" smtClean="0"/>
              <a:t>Kerusakan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(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), </a:t>
            </a:r>
            <a:r>
              <a:rPr lang="en-US" dirty="0" err="1" smtClean="0"/>
              <a:t>virulensi</a:t>
            </a:r>
            <a:r>
              <a:rPr lang="en-US" dirty="0" smtClean="0"/>
              <a:t> strain </a:t>
            </a:r>
            <a:r>
              <a:rPr lang="en-US" dirty="0" err="1" smtClean="0"/>
              <a:t>toksoplasma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parasit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organ yang </a:t>
            </a:r>
            <a:r>
              <a:rPr lang="en-US" dirty="0" err="1" smtClean="0"/>
              <a:t>diserang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/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EPIDEMIOLOGI</a:t>
            </a:r>
            <a:r>
              <a:rPr lang="en-US" dirty="0" smtClean="0"/>
              <a:t> </a:t>
            </a:r>
            <a:r>
              <a:rPr lang="en-US" dirty="0" err="1" smtClean="0"/>
              <a:t>TOKSOPLASMA</a:t>
            </a:r>
            <a:r>
              <a:rPr lang="en-US" dirty="0" smtClean="0"/>
              <a:t> </a:t>
            </a:r>
            <a:r>
              <a:rPr lang="en-US" dirty="0" err="1" smtClean="0"/>
              <a:t>GONDII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DI Indonesia,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berkisar</a:t>
            </a:r>
            <a:r>
              <a:rPr lang="en-US" dirty="0" smtClean="0"/>
              <a:t> 2-63%</a:t>
            </a:r>
          </a:p>
          <a:p>
            <a:pPr marL="514350" indent="-514350"/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toksoplasmois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dirty="0" smtClean="0"/>
              <a:t>	1.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daging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matang</a:t>
            </a:r>
            <a:r>
              <a:rPr lang="en-US" dirty="0" smtClean="0"/>
              <a:t>, </a:t>
            </a:r>
          </a:p>
          <a:p>
            <a:pPr marL="514350" indent="-514350">
              <a:buNone/>
            </a:pPr>
            <a:r>
              <a:rPr lang="en-US" dirty="0" smtClean="0"/>
              <a:t>	2.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kucing</a:t>
            </a:r>
            <a:r>
              <a:rPr lang="en-US" dirty="0" smtClean="0"/>
              <a:t> yang </a:t>
            </a:r>
            <a:r>
              <a:rPr lang="en-US" dirty="0" err="1" smtClean="0"/>
              <a:t>dipelihara</a:t>
            </a:r>
            <a:r>
              <a:rPr lang="en-US" dirty="0" smtClean="0"/>
              <a:t>, </a:t>
            </a:r>
            <a:r>
              <a:rPr lang="en-US" dirty="0" err="1" smtClean="0"/>
              <a:t>tikus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burung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hospes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,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lalat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lipas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/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PLASMODIUM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514350" indent="-514350"/>
            <a:r>
              <a:rPr lang="en-US" dirty="0" err="1" smtClean="0"/>
              <a:t>Sporozoa</a:t>
            </a:r>
            <a:r>
              <a:rPr lang="en-US" dirty="0" smtClean="0"/>
              <a:t> yang </a:t>
            </a:r>
            <a:r>
              <a:rPr lang="en-US" dirty="0" err="1" smtClean="0"/>
              <a:t>menimbulkan</a:t>
            </a:r>
            <a:r>
              <a:rPr lang="en-US" dirty="0" smtClean="0"/>
              <a:t> malaria</a:t>
            </a:r>
          </a:p>
          <a:p>
            <a:pPr marL="514350" indent="-514350"/>
            <a:r>
              <a:rPr lang="en-US" dirty="0" smtClean="0"/>
              <a:t>Malaria: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sporozoa</a:t>
            </a:r>
            <a:r>
              <a:rPr lang="en-US" dirty="0" smtClean="0"/>
              <a:t> yang </a:t>
            </a:r>
            <a:r>
              <a:rPr lang="en-US" dirty="0" err="1" smtClean="0"/>
              <a:t>tegolong</a:t>
            </a:r>
            <a:r>
              <a:rPr lang="en-US" dirty="0" smtClean="0"/>
              <a:t> genus plasmodium yang </a:t>
            </a:r>
            <a:r>
              <a:rPr lang="en-US" dirty="0" err="1" smtClean="0"/>
              <a:t>menginfeksi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sel-sel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endParaRPr lang="en-US" dirty="0" smtClean="0"/>
          </a:p>
          <a:p>
            <a:pPr marL="514350" indent="-514350"/>
            <a:r>
              <a:rPr lang="en-US" dirty="0" err="1" smtClean="0"/>
              <a:t>Inang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parasit</a:t>
            </a:r>
            <a:r>
              <a:rPr lang="en-US" dirty="0" smtClean="0"/>
              <a:t> :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anofelin</a:t>
            </a:r>
            <a:r>
              <a:rPr lang="en-US" dirty="0" smtClean="0"/>
              <a:t> </a:t>
            </a:r>
            <a:r>
              <a:rPr lang="en-US" dirty="0" err="1" smtClean="0"/>
              <a:t>betina</a:t>
            </a:r>
            <a:endParaRPr lang="en-US" dirty="0" smtClean="0"/>
          </a:p>
          <a:p>
            <a:pPr marL="514350" indent="-514350"/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seksual</a:t>
            </a:r>
            <a:r>
              <a:rPr lang="en-US" dirty="0" smtClean="0"/>
              <a:t> </a:t>
            </a:r>
            <a:r>
              <a:rPr lang="en-US" dirty="0" err="1" smtClean="0"/>
              <a:t>parasitnya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inang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err="1" smtClean="0"/>
              <a:t>Hospes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: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514350" indent="-514350"/>
            <a:r>
              <a:rPr lang="en-US" dirty="0" err="1" smtClean="0"/>
              <a:t>Hospes</a:t>
            </a:r>
            <a:r>
              <a:rPr lang="en-US" dirty="0" smtClean="0"/>
              <a:t> </a:t>
            </a:r>
            <a:r>
              <a:rPr lang="en-US" dirty="0" err="1" smtClean="0"/>
              <a:t>difinitif</a:t>
            </a:r>
            <a:r>
              <a:rPr lang="en-US" dirty="0" smtClean="0"/>
              <a:t>: </a:t>
            </a:r>
            <a:r>
              <a:rPr lang="en-US" dirty="0" err="1" smtClean="0"/>
              <a:t>nyamuk</a:t>
            </a:r>
            <a:r>
              <a:rPr lang="en-US" dirty="0" smtClean="0"/>
              <a:t> anopheles </a:t>
            </a:r>
            <a:r>
              <a:rPr lang="en-US" dirty="0" err="1" smtClean="0"/>
              <a:t>betina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PLASMODIUM </a:t>
            </a:r>
            <a:r>
              <a:rPr lang="en-US" dirty="0" err="1" smtClean="0"/>
              <a:t>VIVAX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: malaria </a:t>
            </a:r>
            <a:r>
              <a:rPr lang="en-US" dirty="0" err="1" smtClean="0"/>
              <a:t>vivax</a:t>
            </a:r>
            <a:r>
              <a:rPr lang="en-US" dirty="0" smtClean="0"/>
              <a:t> / malaria </a:t>
            </a:r>
            <a:r>
              <a:rPr lang="en-US" dirty="0" err="1" smtClean="0"/>
              <a:t>tersiana</a:t>
            </a:r>
            <a:endParaRPr lang="en-US" dirty="0" smtClean="0"/>
          </a:p>
          <a:p>
            <a:pPr marL="514350" indent="-514350"/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geografik</a:t>
            </a:r>
            <a:r>
              <a:rPr lang="en-US" dirty="0" smtClean="0"/>
              <a:t>: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sub </a:t>
            </a:r>
            <a:r>
              <a:rPr lang="en-US" dirty="0" err="1" smtClean="0"/>
              <a:t>tropik</a:t>
            </a:r>
            <a:r>
              <a:rPr lang="en-US" dirty="0" smtClean="0"/>
              <a:t>,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 (</a:t>
            </a:r>
            <a:r>
              <a:rPr lang="en-US" dirty="0" err="1" smtClean="0"/>
              <a:t>Rusia</a:t>
            </a:r>
            <a:r>
              <a:rPr lang="en-US" dirty="0" smtClean="0"/>
              <a:t>).</a:t>
            </a:r>
          </a:p>
          <a:p>
            <a:pPr marL="514350" indent="-514350"/>
            <a:r>
              <a:rPr lang="en-US" dirty="0" smtClean="0"/>
              <a:t>Di Indonesia, </a:t>
            </a:r>
            <a:r>
              <a:rPr lang="en-US" dirty="0" err="1" smtClean="0"/>
              <a:t>spesies</a:t>
            </a:r>
            <a:r>
              <a:rPr lang="en-US" dirty="0" smtClean="0"/>
              <a:t> </a:t>
            </a:r>
            <a:r>
              <a:rPr lang="en-US" dirty="0" err="1" smtClean="0"/>
              <a:t>menyebar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kepulauan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endemik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dianatara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PLASMODIUM </a:t>
            </a:r>
            <a:r>
              <a:rPr lang="en-US" dirty="0" err="1" smtClean="0"/>
              <a:t>MALARIAE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: malaria malaria / malaria </a:t>
            </a:r>
            <a:r>
              <a:rPr lang="en-US" dirty="0" err="1" smtClean="0"/>
              <a:t>kuartana</a:t>
            </a:r>
            <a:endParaRPr lang="en-US" dirty="0" smtClean="0"/>
          </a:p>
          <a:p>
            <a:pPr marL="514350" indent="-514350"/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demam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endParaRPr lang="en-US" dirty="0" smtClean="0"/>
          </a:p>
          <a:p>
            <a:pPr marL="514350" indent="-514350"/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geografik</a:t>
            </a:r>
            <a:r>
              <a:rPr lang="en-US" dirty="0" smtClean="0"/>
              <a:t>: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tropik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sub </a:t>
            </a:r>
            <a:r>
              <a:rPr lang="en-US" dirty="0" err="1" smtClean="0"/>
              <a:t>tropik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</a:p>
          <a:p>
            <a:pPr marL="514350" indent="-514350"/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PLASMODIUM </a:t>
            </a:r>
            <a:r>
              <a:rPr lang="en-US" dirty="0" err="1" smtClean="0"/>
              <a:t>OVALE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: malaria </a:t>
            </a:r>
            <a:r>
              <a:rPr lang="en-US" dirty="0" err="1" smtClean="0"/>
              <a:t>ovale</a:t>
            </a:r>
            <a:endParaRPr lang="en-US" dirty="0" smtClean="0"/>
          </a:p>
          <a:p>
            <a:pPr marL="514350" indent="-514350"/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geografik</a:t>
            </a:r>
            <a:r>
              <a:rPr lang="en-US" dirty="0" smtClean="0"/>
              <a:t>: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tropik</a:t>
            </a:r>
            <a:r>
              <a:rPr lang="en-US" dirty="0" smtClean="0"/>
              <a:t> </a:t>
            </a:r>
            <a:r>
              <a:rPr lang="en-US" dirty="0" err="1" smtClean="0"/>
              <a:t>Afrika</a:t>
            </a:r>
            <a:r>
              <a:rPr lang="en-US" dirty="0" smtClean="0"/>
              <a:t> Barat, </a:t>
            </a:r>
            <a:r>
              <a:rPr lang="en-US" dirty="0" err="1" smtClean="0"/>
              <a:t>Pasifik</a:t>
            </a:r>
            <a:r>
              <a:rPr lang="en-US" dirty="0" smtClean="0"/>
              <a:t> Barat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dibeberapa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lain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smtClean="0"/>
              <a:t>Di Indonesia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Pulau</a:t>
            </a:r>
            <a:r>
              <a:rPr lang="en-US" dirty="0" smtClean="0"/>
              <a:t> Owl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selatan</a:t>
            </a:r>
            <a:r>
              <a:rPr lang="en-US" dirty="0" smtClean="0"/>
              <a:t> Biak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Irian</a:t>
            </a:r>
            <a:r>
              <a:rPr lang="en-US" dirty="0" smtClean="0"/>
              <a:t> Jaya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Pulau</a:t>
            </a:r>
            <a:r>
              <a:rPr lang="en-US" dirty="0" smtClean="0"/>
              <a:t> Timor</a:t>
            </a:r>
          </a:p>
          <a:p>
            <a:pPr marL="514350" indent="-514350"/>
            <a:r>
              <a:rPr lang="en-US" dirty="0" err="1" smtClean="0"/>
              <a:t>Epidemiologi</a:t>
            </a:r>
            <a:r>
              <a:rPr lang="en-US" dirty="0" smtClean="0"/>
              <a:t>: </a:t>
            </a:r>
            <a:r>
              <a:rPr lang="en-US" dirty="0" err="1" smtClean="0"/>
              <a:t>ferkuensi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sembuh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PLASMODIUM </a:t>
            </a:r>
            <a:r>
              <a:rPr lang="en-US" dirty="0" err="1" smtClean="0"/>
              <a:t>FALCIPARUM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: malaria </a:t>
            </a:r>
            <a:r>
              <a:rPr lang="en-US" dirty="0" err="1" smtClean="0"/>
              <a:t>falciparum</a:t>
            </a:r>
            <a:endParaRPr lang="en-US" dirty="0" smtClean="0"/>
          </a:p>
          <a:p>
            <a:pPr marL="514350" indent="-514350"/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geografik</a:t>
            </a:r>
            <a:r>
              <a:rPr lang="en-US" dirty="0" smtClean="0"/>
              <a:t>: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tropik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Afrika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Asis</a:t>
            </a:r>
            <a:r>
              <a:rPr lang="en-US" dirty="0" smtClean="0"/>
              <a:t> Tenggara.</a:t>
            </a:r>
          </a:p>
          <a:p>
            <a:pPr marL="514350" indent="-514350"/>
            <a:r>
              <a:rPr lang="en-US" dirty="0" smtClean="0"/>
              <a:t>Di Indonesia </a:t>
            </a:r>
            <a:r>
              <a:rPr lang="en-US" dirty="0" err="1" smtClean="0"/>
              <a:t>menyebar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kepulauan</a:t>
            </a:r>
            <a:r>
              <a:rPr lang="en-US" dirty="0" smtClean="0"/>
              <a:t>.</a:t>
            </a:r>
          </a:p>
          <a:p>
            <a:pPr marL="514350" indent="-514350"/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PROTOZOA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rantai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penting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rantai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makanan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lingkungan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aquatik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/>
              <a:t>Misal</a:t>
            </a:r>
            <a:r>
              <a:rPr lang="en-US" dirty="0" smtClean="0"/>
              <a:t>: zooplankton (</a:t>
            </a:r>
            <a:r>
              <a:rPr lang="en-US" dirty="0" err="1" smtClean="0"/>
              <a:t>hewan</a:t>
            </a:r>
            <a:r>
              <a:rPr lang="en-US" dirty="0" smtClean="0"/>
              <a:t>)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fitoplankton</a:t>
            </a:r>
            <a:r>
              <a:rPr lang="en-US" dirty="0" smtClean="0"/>
              <a:t> (</a:t>
            </a:r>
            <a:r>
              <a:rPr lang="en-US" dirty="0" err="1" smtClean="0"/>
              <a:t>tumbuhan</a:t>
            </a:r>
            <a:r>
              <a:rPr lang="en-US" dirty="0" smtClean="0"/>
              <a:t> yang </a:t>
            </a:r>
            <a:r>
              <a:rPr lang="en-US" dirty="0" err="1" smtClean="0"/>
              <a:t>fotosintetik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protozoa </a:t>
            </a:r>
            <a:r>
              <a:rPr lang="en-US" dirty="0" err="1" smtClean="0">
                <a:solidFill>
                  <a:srgbClr val="FF0000"/>
                </a:solidFill>
              </a:rPr>
              <a:t>saprofit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protozoa </a:t>
            </a:r>
            <a:r>
              <a:rPr lang="en-US" dirty="0" err="1" smtClean="0">
                <a:solidFill>
                  <a:srgbClr val="FF0000"/>
                </a:solidFill>
              </a:rPr>
              <a:t>pemakan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bakteri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MORFOLOGI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altLang="en-US" dirty="0" err="1" smtClean="0"/>
              <a:t>Ukuran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bentuk</a:t>
            </a:r>
            <a:r>
              <a:rPr lang="en-US" altLang="en-US" dirty="0" smtClean="0"/>
              <a:t>: </a:t>
            </a:r>
            <a:r>
              <a:rPr lang="en-US" altLang="en-US" dirty="0" err="1" smtClean="0">
                <a:solidFill>
                  <a:srgbClr val="FF0000"/>
                </a:solidFill>
              </a:rPr>
              <a:t>lonjong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atau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membola</a:t>
            </a:r>
            <a:r>
              <a:rPr lang="en-US" altLang="en-US" dirty="0" smtClean="0">
                <a:solidFill>
                  <a:srgbClr val="FF0000"/>
                </a:solidFill>
              </a:rPr>
              <a:t>, </a:t>
            </a:r>
            <a:r>
              <a:rPr lang="en-US" altLang="en-US" dirty="0" err="1" smtClean="0">
                <a:solidFill>
                  <a:srgbClr val="FF0000"/>
                </a:solidFill>
              </a:rPr>
              <a:t>memanjang</a:t>
            </a:r>
            <a:r>
              <a:rPr lang="en-US" altLang="en-US" dirty="0" smtClean="0">
                <a:solidFill>
                  <a:srgbClr val="FF0000"/>
                </a:solidFill>
              </a:rPr>
              <a:t>, </a:t>
            </a:r>
            <a:r>
              <a:rPr lang="en-US" altLang="en-US" dirty="0" err="1" smtClean="0">
                <a:solidFill>
                  <a:srgbClr val="FF0000"/>
                </a:solidFill>
              </a:rPr>
              <a:t>polimorfik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mempunyai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berbagai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morfologi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tingkat-tingkat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berbeda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daur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hidupnya</a:t>
            </a:r>
            <a:r>
              <a:rPr lang="en-US" altLang="en-US" dirty="0" smtClean="0"/>
              <a:t>)</a:t>
            </a:r>
          </a:p>
          <a:p>
            <a:r>
              <a:rPr lang="en-US" altLang="en-US" dirty="0" err="1" smtClean="0"/>
              <a:t>Beberapa</a:t>
            </a:r>
            <a:r>
              <a:rPr lang="en-US" altLang="en-US" dirty="0" smtClean="0"/>
              <a:t> protozoa </a:t>
            </a:r>
            <a:r>
              <a:rPr lang="en-US" altLang="en-US" dirty="0" err="1" smtClean="0"/>
              <a:t>berdiameter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kecil</a:t>
            </a:r>
            <a:r>
              <a:rPr lang="en-US" altLang="en-US" dirty="0" smtClean="0"/>
              <a:t> 1 µm, yang lain 600 µm </a:t>
            </a:r>
            <a:r>
              <a:rPr lang="en-US" altLang="en-US" dirty="0" err="1" smtClean="0"/>
              <a:t>atau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lebih</a:t>
            </a:r>
            <a:r>
              <a:rPr lang="en-US" altLang="en-US" dirty="0" smtClean="0"/>
              <a:t> (Amoeba </a:t>
            </a:r>
            <a:r>
              <a:rPr lang="en-US" altLang="en-US" dirty="0" err="1" smtClean="0"/>
              <a:t>proteus</a:t>
            </a:r>
            <a:r>
              <a:rPr lang="en-US" altLang="en-US" dirty="0" smtClean="0"/>
              <a:t>)</a:t>
            </a:r>
          </a:p>
          <a:p>
            <a:r>
              <a:rPr lang="en-US" altLang="en-US" dirty="0" err="1" smtClean="0"/>
              <a:t>Sel</a:t>
            </a:r>
            <a:r>
              <a:rPr lang="en-US" altLang="en-US" dirty="0" smtClean="0"/>
              <a:t> protozoa yang </a:t>
            </a:r>
            <a:r>
              <a:rPr lang="en-US" altLang="en-US" dirty="0" err="1" smtClean="0"/>
              <a:t>khas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terbungkus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membran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sitoplasma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dilengkapi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lapisan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luar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sitoplasma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ektoplasma</a:t>
            </a:r>
            <a:r>
              <a:rPr lang="en-US" altLang="en-US" dirty="0" smtClean="0"/>
              <a:t>), yang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dibedakan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sitoplasma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bagian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endoplasma</a:t>
            </a:r>
            <a:r>
              <a:rPr lang="en-US" alt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MORFOLOGI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buFont typeface="Arial" charset="0"/>
              <a:buChar char="•"/>
            </a:pPr>
            <a:r>
              <a:rPr lang="en-US" altLang="en-US" dirty="0" err="1" smtClean="0"/>
              <a:t>Setiap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sel</a:t>
            </a:r>
            <a:r>
              <a:rPr lang="en-US" altLang="en-US" dirty="0" smtClean="0"/>
              <a:t>: 1 </a:t>
            </a:r>
            <a:r>
              <a:rPr lang="en-US" altLang="en-US" dirty="0" err="1" smtClean="0"/>
              <a:t>nukleus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banyak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mempunyai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nukleus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bahu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rangkap</a:t>
            </a:r>
            <a:r>
              <a:rPr lang="en-US" altLang="en-US" dirty="0" smtClean="0"/>
              <a:t> (multiple nuclei)</a:t>
            </a:r>
          </a:p>
          <a:p>
            <a:pPr algn="just">
              <a:buFont typeface="Arial" charset="0"/>
              <a:buChar char="•"/>
            </a:pPr>
            <a:r>
              <a:rPr lang="en-US" dirty="0" err="1" smtClean="0"/>
              <a:t>Pelikel</a:t>
            </a:r>
            <a:r>
              <a:rPr lang="en-US" dirty="0" smtClean="0"/>
              <a:t>: </a:t>
            </a:r>
            <a:r>
              <a:rPr lang="en-US" dirty="0" err="1" smtClean="0"/>
              <a:t>lapisan</a:t>
            </a:r>
            <a:r>
              <a:rPr lang="en-US" dirty="0" smtClean="0"/>
              <a:t> yang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membran</a:t>
            </a:r>
            <a:r>
              <a:rPr lang="en-US" dirty="0" smtClean="0"/>
              <a:t> </a:t>
            </a:r>
            <a:r>
              <a:rPr lang="en-US" dirty="0" err="1" smtClean="0"/>
              <a:t>sitoplasma</a:t>
            </a:r>
            <a:r>
              <a:rPr lang="en-US" dirty="0" smtClean="0"/>
              <a:t> sel. </a:t>
            </a:r>
          </a:p>
          <a:p>
            <a:pPr algn="just">
              <a:buFont typeface="Arial" charset="0"/>
              <a:buChar char="•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amoeba, </a:t>
            </a:r>
            <a:r>
              <a:rPr lang="en-US" dirty="0" err="1" smtClean="0"/>
              <a:t>pelikel</a:t>
            </a:r>
            <a:r>
              <a:rPr lang="en-US" dirty="0" smtClean="0"/>
              <a:t> : </a:t>
            </a:r>
            <a:r>
              <a:rPr lang="en-US" dirty="0" err="1" smtClean="0"/>
              <a:t>lapisan</a:t>
            </a:r>
            <a:r>
              <a:rPr lang="en-US" dirty="0" smtClean="0"/>
              <a:t> yang </a:t>
            </a:r>
            <a:r>
              <a:rPr lang="en-US" dirty="0" err="1" smtClean="0"/>
              <a:t>tipis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kompak</a:t>
            </a:r>
            <a:r>
              <a:rPr lang="en-US" dirty="0" smtClean="0"/>
              <a:t>.</a:t>
            </a:r>
          </a:p>
          <a:p>
            <a:pPr algn="just">
              <a:buFont typeface="Arial" charset="0"/>
              <a:buChar char="•"/>
            </a:pP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penutup</a:t>
            </a:r>
            <a:r>
              <a:rPr lang="en-US" dirty="0" smtClean="0"/>
              <a:t> yang </a:t>
            </a:r>
            <a:r>
              <a:rPr lang="en-US" dirty="0" err="1" smtClean="0"/>
              <a:t>longgar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pelikel</a:t>
            </a:r>
            <a:r>
              <a:rPr lang="en-US" dirty="0" smtClean="0"/>
              <a:t> : </a:t>
            </a:r>
            <a:r>
              <a:rPr lang="en-US" dirty="0" err="1" smtClean="0"/>
              <a:t>cangkang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cangkerang</a:t>
            </a:r>
            <a:r>
              <a:rPr lang="en-US" dirty="0" smtClean="0"/>
              <a:t> (shell), t/d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yang </a:t>
            </a:r>
            <a:r>
              <a:rPr lang="en-US" dirty="0" err="1" smtClean="0"/>
              <a:t>diperkuat</a:t>
            </a:r>
            <a:r>
              <a:rPr lang="en-US" dirty="0" smtClean="0"/>
              <a:t> </a:t>
            </a:r>
            <a:r>
              <a:rPr lang="en-US" dirty="0" err="1" smtClean="0"/>
              <a:t>zat-zat</a:t>
            </a:r>
            <a:r>
              <a:rPr lang="en-US" dirty="0" smtClean="0"/>
              <a:t> </a:t>
            </a:r>
            <a:r>
              <a:rPr lang="en-US" dirty="0" err="1" smtClean="0"/>
              <a:t>anorganik</a:t>
            </a:r>
            <a:r>
              <a:rPr lang="en-US" dirty="0" smtClean="0"/>
              <a:t> </a:t>
            </a:r>
            <a:r>
              <a:rPr lang="en-US" dirty="0" err="1" smtClean="0"/>
              <a:t>seprti</a:t>
            </a:r>
            <a:r>
              <a:rPr lang="en-US" dirty="0" smtClean="0"/>
              <a:t> Ca </a:t>
            </a:r>
            <a:r>
              <a:rPr lang="en-US" dirty="0" err="1" smtClean="0"/>
              <a:t>Karbonat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silika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MORFOLOGI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altLang="en-US" dirty="0" err="1" smtClean="0"/>
              <a:t>Banyak</a:t>
            </a:r>
            <a:r>
              <a:rPr lang="en-US" altLang="en-US" dirty="0" smtClean="0"/>
              <a:t> protozoa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membentuk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kista</a:t>
            </a:r>
            <a:r>
              <a:rPr lang="en-US" altLang="en-US" dirty="0" smtClean="0"/>
              <a:t>, yang </a:t>
            </a:r>
            <a:r>
              <a:rPr lang="en-US" altLang="en-US" dirty="0" err="1" smtClean="0"/>
              <a:t>merupakan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seludang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Wingdings" pitchFamily="2" charset="2"/>
              </a:rPr>
              <a:t> </a:t>
            </a:r>
            <a:r>
              <a:rPr lang="en-US" altLang="en-US" dirty="0" err="1" smtClean="0">
                <a:sym typeface="Wingdings" pitchFamily="2" charset="2"/>
              </a:rPr>
              <a:t>Bentuk-bentuk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vegetatif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atau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trofozoit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melindungi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dirinya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dari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terhadap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bahaya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dari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alam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sekitarnya</a:t>
            </a:r>
            <a:r>
              <a:rPr lang="en-US" altLang="en-US" dirty="0" smtClean="0">
                <a:sym typeface="Wingdings" pitchFamily="2" charset="2"/>
              </a:rPr>
              <a:t>, </a:t>
            </a:r>
            <a:r>
              <a:rPr lang="en-US" altLang="en-US" dirty="0" err="1" smtClean="0">
                <a:sym typeface="Wingdings" pitchFamily="2" charset="2"/>
              </a:rPr>
              <a:t>misal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kekeringan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dan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kehabisan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makanan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atau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keasaman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di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dalam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inangnya</a:t>
            </a:r>
            <a:endParaRPr lang="en-US" altLang="en-US" dirty="0" smtClean="0"/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REPRODUKSI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altLang="en-US" dirty="0" err="1" smtClean="0"/>
              <a:t>Berkembang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seksual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dan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aseksual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en-US" dirty="0" err="1" smtClean="0">
                <a:solidFill>
                  <a:srgbClr val="FF0000"/>
                </a:solidFill>
              </a:rPr>
              <a:t>Reproduksi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aseksual</a:t>
            </a:r>
            <a:r>
              <a:rPr lang="en-US" altLang="en-US" dirty="0" smtClean="0">
                <a:solidFill>
                  <a:srgbClr val="FF0000"/>
                </a:solidFill>
              </a:rPr>
              <a:t>, </a:t>
            </a:r>
            <a:r>
              <a:rPr lang="en-US" altLang="en-US" dirty="0" err="1" smtClean="0">
                <a:solidFill>
                  <a:srgbClr val="FF0000"/>
                </a:solidFill>
              </a:rPr>
              <a:t>berlangsung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dengan</a:t>
            </a:r>
            <a:r>
              <a:rPr lang="en-US" alt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altLang="en-US" dirty="0" err="1" smtClean="0">
                <a:solidFill>
                  <a:srgbClr val="FF0000"/>
                </a:solidFill>
              </a:rPr>
              <a:t>Belah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Pasang</a:t>
            </a:r>
            <a:r>
              <a:rPr lang="en-US" altLang="en-US" dirty="0" smtClean="0">
                <a:solidFill>
                  <a:srgbClr val="FF0000"/>
                </a:solidFill>
              </a:rPr>
              <a:t>: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tipe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satu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parasit</a:t>
            </a:r>
            <a:r>
              <a:rPr lang="en-US" altLang="en-US" dirty="0" smtClean="0"/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membelah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menjadi</a:t>
            </a:r>
            <a:r>
              <a:rPr lang="en-US" altLang="en-US" dirty="0" smtClean="0">
                <a:solidFill>
                  <a:srgbClr val="FF0000"/>
                </a:solidFill>
              </a:rPr>
              <a:t> 2 </a:t>
            </a:r>
            <a:r>
              <a:rPr lang="en-US" altLang="en-US" dirty="0" err="1" smtClean="0">
                <a:solidFill>
                  <a:srgbClr val="FF0000"/>
                </a:solidFill>
              </a:rPr>
              <a:t>parasit</a:t>
            </a:r>
            <a:r>
              <a:rPr lang="en-US" altLang="en-US" dirty="0" smtClean="0">
                <a:solidFill>
                  <a:srgbClr val="FF0000"/>
                </a:solidFill>
              </a:rPr>
              <a:t> yang </a:t>
            </a:r>
            <a:r>
              <a:rPr lang="en-US" altLang="en-US" dirty="0" err="1" smtClean="0">
                <a:solidFill>
                  <a:srgbClr val="FF0000"/>
                </a:solidFill>
              </a:rPr>
              <a:t>sama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bentuknya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misal</a:t>
            </a:r>
            <a:r>
              <a:rPr lang="en-US" altLang="en-US" dirty="0" smtClean="0"/>
              <a:t>: </a:t>
            </a:r>
            <a:r>
              <a:rPr lang="en-US" altLang="en-US" dirty="0" smtClean="0">
                <a:solidFill>
                  <a:srgbClr val="FF0000"/>
                </a:solidFill>
              </a:rPr>
              <a:t>amoeba, </a:t>
            </a:r>
            <a:r>
              <a:rPr lang="en-US" altLang="en-US" dirty="0" err="1" smtClean="0">
                <a:solidFill>
                  <a:srgbClr val="FF0000"/>
                </a:solidFill>
              </a:rPr>
              <a:t>mastigophora</a:t>
            </a:r>
            <a:r>
              <a:rPr lang="en-US" altLang="en-US" dirty="0" smtClean="0">
                <a:solidFill>
                  <a:srgbClr val="FF0000"/>
                </a:solidFill>
              </a:rPr>
              <a:t>, </a:t>
            </a:r>
            <a:r>
              <a:rPr lang="en-US" altLang="en-US" dirty="0" err="1" smtClean="0">
                <a:solidFill>
                  <a:srgbClr val="FF0000"/>
                </a:solidFill>
              </a:rPr>
              <a:t>ciliata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r>
              <a:rPr lang="en-US" altLang="en-US" dirty="0" err="1" smtClean="0">
                <a:solidFill>
                  <a:srgbClr val="FF0000"/>
                </a:solidFill>
              </a:rPr>
              <a:t>Skizogoni</a:t>
            </a:r>
            <a:r>
              <a:rPr lang="en-US" altLang="en-US" dirty="0" smtClean="0">
                <a:solidFill>
                  <a:srgbClr val="FF0000"/>
                </a:solidFill>
              </a:rPr>
              <a:t>: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tipe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ini</a:t>
            </a:r>
            <a:r>
              <a:rPr lang="en-US" altLang="en-US" dirty="0" smtClean="0"/>
              <a:t>, </a:t>
            </a:r>
            <a:r>
              <a:rPr lang="en-US" altLang="en-US" dirty="0" err="1" smtClean="0">
                <a:solidFill>
                  <a:srgbClr val="FF0000"/>
                </a:solidFill>
              </a:rPr>
              <a:t>inti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membelah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menjadi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banyak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masing-masing</a:t>
            </a:r>
            <a:r>
              <a:rPr lang="en-US" altLang="en-US" dirty="0" smtClean="0"/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inti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diliputi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oleh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protoplasma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Wingdings" pitchFamily="2" charset="2"/>
              </a:rPr>
              <a:t> </a:t>
            </a:r>
            <a:r>
              <a:rPr lang="en-US" altLang="en-US" dirty="0" err="1" smtClean="0">
                <a:sym typeface="Wingdings" pitchFamily="2" charset="2"/>
              </a:rPr>
              <a:t>terbentuk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sym typeface="Wingdings" pitchFamily="2" charset="2"/>
              </a:rPr>
              <a:t>merozoit</a:t>
            </a:r>
            <a:endParaRPr lang="en-US" alt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Stadium </a:t>
            </a:r>
            <a:r>
              <a:rPr lang="en-US" altLang="en-US" dirty="0" err="1" smtClean="0">
                <a:solidFill>
                  <a:srgbClr val="FF0000"/>
                </a:solidFill>
                <a:sym typeface="Wingdings" pitchFamily="2" charset="2"/>
              </a:rPr>
              <a:t>Kista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: </a:t>
            </a:r>
            <a:r>
              <a:rPr lang="en-US" altLang="en-US" dirty="0" err="1" smtClean="0">
                <a:solidFill>
                  <a:srgbClr val="FF0000"/>
                </a:solidFill>
                <a:sym typeface="Wingdings" pitchFamily="2" charset="2"/>
              </a:rPr>
              <a:t>inti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sym typeface="Wingdings" pitchFamily="2" charset="2"/>
              </a:rPr>
              <a:t>membelah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sehingga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waktu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sym typeface="Wingdings" pitchFamily="2" charset="2"/>
              </a:rPr>
              <a:t>ekskistasi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sym typeface="Wingdings" pitchFamily="2" charset="2"/>
              </a:rPr>
              <a:t>tiap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sym typeface="Wingdings" pitchFamily="2" charset="2"/>
              </a:rPr>
              <a:t>kista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sym typeface="Wingdings" pitchFamily="2" charset="2"/>
              </a:rPr>
              <a:t>dapat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sym typeface="Wingdings" pitchFamily="2" charset="2"/>
              </a:rPr>
              <a:t>mengeluarkan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sym typeface="Wingdings" pitchFamily="2" charset="2"/>
              </a:rPr>
              <a:t>beberapa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sym typeface="Wingdings" pitchFamily="2" charset="2"/>
              </a:rPr>
              <a:t>trofozoit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REPRODUKSI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514350" indent="-514350"/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seksual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protozoa</a:t>
            </a:r>
          </a:p>
          <a:p>
            <a:pPr marL="514350" indent="-514350"/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 </a:t>
            </a:r>
            <a:r>
              <a:rPr lang="en-US" dirty="0" err="1" smtClean="0"/>
              <a:t>makrogametosit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mikrogametosit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reduksi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makrogamet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mikrogamet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/>
            <a:r>
              <a:rPr lang="en-US" dirty="0" err="1" smtClean="0">
                <a:sym typeface="Wingdings" pitchFamily="2" charset="2"/>
              </a:rPr>
              <a:t>Setelah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zigot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inti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zigot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banyak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sporozoit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/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Pembiakan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aseksual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seksual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bergantian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dapat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terjadi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pada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sporozoa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1420</Words>
  <Application>Microsoft Office PowerPoint</Application>
  <PresentationFormat>On-screen Show (4:3)</PresentationFormat>
  <Paragraphs>192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PROTOZOA</vt:lpstr>
      <vt:lpstr>POKOK BAHASAN</vt:lpstr>
      <vt:lpstr>DEFINISI</vt:lpstr>
      <vt:lpstr>ARTI PENTING PROTOZOA</vt:lpstr>
      <vt:lpstr>MORFOLOGI</vt:lpstr>
      <vt:lpstr>MORFOLOGI</vt:lpstr>
      <vt:lpstr>MORFOLOGI</vt:lpstr>
      <vt:lpstr>REPRODUKSI</vt:lpstr>
      <vt:lpstr>REPRODUKSI</vt:lpstr>
      <vt:lpstr>FISIOLOGI</vt:lpstr>
      <vt:lpstr>FISIOLOGI</vt:lpstr>
      <vt:lpstr>FISIOLOGI</vt:lpstr>
      <vt:lpstr>PENULARAN</vt:lpstr>
      <vt:lpstr>PENULARAN</vt:lpstr>
      <vt:lpstr>PATOLOGI DAN GEJALA KLINIK</vt:lpstr>
      <vt:lpstr>PATOLOGI DAN GEJALA KLINIK</vt:lpstr>
      <vt:lpstr>KLASIFIKASI</vt:lpstr>
      <vt:lpstr>RHIZOPODA</vt:lpstr>
      <vt:lpstr>Entamoeba histolytica</vt:lpstr>
      <vt:lpstr>Entamoeba coli</vt:lpstr>
      <vt:lpstr>CILIATA</vt:lpstr>
      <vt:lpstr>Balantidium Coli</vt:lpstr>
      <vt:lpstr>Epidemiologi Balantidium Coli</vt:lpstr>
      <vt:lpstr>FLAGELATA</vt:lpstr>
      <vt:lpstr>Giradia Lamblia</vt:lpstr>
      <vt:lpstr>Epidemiologi Girardia Lamblia</vt:lpstr>
      <vt:lpstr>Trichomonas vaginalis</vt:lpstr>
      <vt:lpstr>Epidemiologi  Trichomonas vaginalis</vt:lpstr>
      <vt:lpstr>SPOROZOA</vt:lpstr>
      <vt:lpstr>KELAS SPOROZOA YANG PENTING</vt:lpstr>
      <vt:lpstr>TOKSOPLASMA GONDII</vt:lpstr>
      <vt:lpstr>PATOLOGI TOKSOPLASMA GONDII</vt:lpstr>
      <vt:lpstr>EPIDEMIOLOGI TOKSOPLASMA GONDII</vt:lpstr>
      <vt:lpstr>PLASMODIUM</vt:lpstr>
      <vt:lpstr>PLASMODIUM VIVAX</vt:lpstr>
      <vt:lpstr>PLASMODIUM MALARIAE</vt:lpstr>
      <vt:lpstr>PLASMODIUM OVALE</vt:lpstr>
      <vt:lpstr>PLASMODIUM FALCIPARUM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</dc:title>
  <dc:creator>EKO H</dc:creator>
  <cp:lastModifiedBy>EKO H</cp:lastModifiedBy>
  <cp:revision>17</cp:revision>
  <dcterms:created xsi:type="dcterms:W3CDTF">2015-10-18T12:59:01Z</dcterms:created>
  <dcterms:modified xsi:type="dcterms:W3CDTF">2015-12-14T00:28:19Z</dcterms:modified>
</cp:coreProperties>
</file>