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74" r:id="rId5"/>
    <p:sldId id="262" r:id="rId6"/>
    <p:sldId id="276" r:id="rId7"/>
    <p:sldId id="277" r:id="rId8"/>
    <p:sldId id="278" r:id="rId9"/>
    <p:sldId id="267" r:id="rId10"/>
    <p:sldId id="279" r:id="rId11"/>
    <p:sldId id="270" r:id="rId12"/>
    <p:sldId id="271" r:id="rId13"/>
    <p:sldId id="272" r:id="rId14"/>
    <p:sldId id="273" r:id="rId15"/>
    <p:sldId id="280" r:id="rId16"/>
    <p:sldId id="281" r:id="rId17"/>
    <p:sldId id="282" r:id="rId18"/>
    <p:sldId id="283" r:id="rId19"/>
    <p:sldId id="284" r:id="rId20"/>
    <p:sldId id="289" r:id="rId21"/>
    <p:sldId id="301" r:id="rId22"/>
    <p:sldId id="302" r:id="rId23"/>
    <p:sldId id="30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7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D6308-0C31-4CD2-AC6E-4CEEA774BD3A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D8B7-6369-432F-8998-67BE1B8030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D6308-0C31-4CD2-AC6E-4CEEA774BD3A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D8B7-6369-432F-8998-67BE1B8030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D6308-0C31-4CD2-AC6E-4CEEA774BD3A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D8B7-6369-432F-8998-67BE1B8030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0" y="1066800"/>
            <a:ext cx="6858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 userDrawn="1"/>
        </p:nvCxnSpPr>
        <p:spPr>
          <a:xfrm>
            <a:off x="1143000" y="1066800"/>
            <a:ext cx="245745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3486150" y="1066800"/>
            <a:ext cx="5657850" cy="635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D10E8-BB6E-40C3-9CA7-3D30D7BF5A22}" type="datetime1">
              <a:rPr lang="en-AU"/>
              <a:pPr>
                <a:defRPr/>
              </a:pPr>
              <a:t>2/12/2016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30FF7-A040-44F2-A1F8-31E1103F2A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0" y="1066800"/>
            <a:ext cx="6858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 userDrawn="1"/>
        </p:nvCxnSpPr>
        <p:spPr>
          <a:xfrm>
            <a:off x="1143000" y="1066800"/>
            <a:ext cx="245745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3486150" y="1066800"/>
            <a:ext cx="5657850" cy="635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D10E8-BB6E-40C3-9CA7-3D30D7BF5A22}" type="datetime1">
              <a:rPr lang="en-AU"/>
              <a:pPr>
                <a:defRPr/>
              </a:pPr>
              <a:t>2/12/2016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30FF7-A040-44F2-A1F8-31E1103F2A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0" y="1066800"/>
            <a:ext cx="6858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 userDrawn="1"/>
        </p:nvCxnSpPr>
        <p:spPr>
          <a:xfrm>
            <a:off x="1143000" y="1066800"/>
            <a:ext cx="245745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3486150" y="1066800"/>
            <a:ext cx="5657850" cy="635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D10E8-BB6E-40C3-9CA7-3D30D7BF5A22}" type="datetime1">
              <a:rPr lang="en-AU"/>
              <a:pPr>
                <a:defRPr/>
              </a:pPr>
              <a:t>2/12/2016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30FF7-A040-44F2-A1F8-31E1103F2A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0" y="1066800"/>
            <a:ext cx="6858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 userDrawn="1"/>
        </p:nvCxnSpPr>
        <p:spPr>
          <a:xfrm>
            <a:off x="1143000" y="1066800"/>
            <a:ext cx="245745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3486150" y="1066800"/>
            <a:ext cx="5657850" cy="635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D10E8-BB6E-40C3-9CA7-3D30D7BF5A22}" type="datetime1">
              <a:rPr lang="en-AU"/>
              <a:pPr>
                <a:defRPr/>
              </a:pPr>
              <a:t>2/12/2016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30FF7-A040-44F2-A1F8-31E1103F2A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0" y="1066800"/>
            <a:ext cx="6858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 userDrawn="1"/>
        </p:nvCxnSpPr>
        <p:spPr>
          <a:xfrm>
            <a:off x="1143000" y="1066800"/>
            <a:ext cx="245745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3486150" y="1066800"/>
            <a:ext cx="5657850" cy="635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D10E8-BB6E-40C3-9CA7-3D30D7BF5A22}" type="datetime1">
              <a:rPr lang="en-AU"/>
              <a:pPr>
                <a:defRPr/>
              </a:pPr>
              <a:t>2/12/2016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30FF7-A040-44F2-A1F8-31E1103F2A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0" y="1066800"/>
            <a:ext cx="6858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 userDrawn="1"/>
        </p:nvCxnSpPr>
        <p:spPr>
          <a:xfrm>
            <a:off x="1143000" y="1066800"/>
            <a:ext cx="245745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3486150" y="1066800"/>
            <a:ext cx="5657850" cy="635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D10E8-BB6E-40C3-9CA7-3D30D7BF5A22}" type="datetime1">
              <a:rPr lang="en-AU"/>
              <a:pPr>
                <a:defRPr/>
              </a:pPr>
              <a:t>2/12/2016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30FF7-A040-44F2-A1F8-31E1103F2A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0" y="1066800"/>
            <a:ext cx="6858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 userDrawn="1"/>
        </p:nvCxnSpPr>
        <p:spPr>
          <a:xfrm>
            <a:off x="1143000" y="1066800"/>
            <a:ext cx="245745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3486150" y="1066800"/>
            <a:ext cx="5657850" cy="635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D10E8-BB6E-40C3-9CA7-3D30D7BF5A22}" type="datetime1">
              <a:rPr lang="en-AU"/>
              <a:pPr>
                <a:defRPr/>
              </a:pPr>
              <a:t>2/12/2016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30FF7-A040-44F2-A1F8-31E1103F2A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0" y="1066800"/>
            <a:ext cx="6858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 userDrawn="1"/>
        </p:nvCxnSpPr>
        <p:spPr>
          <a:xfrm>
            <a:off x="1143000" y="1066800"/>
            <a:ext cx="245745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3486150" y="1066800"/>
            <a:ext cx="5657850" cy="635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D10E8-BB6E-40C3-9CA7-3D30D7BF5A22}" type="datetime1">
              <a:rPr lang="en-AU"/>
              <a:pPr>
                <a:defRPr/>
              </a:pPr>
              <a:t>2/12/2016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30FF7-A040-44F2-A1F8-31E1103F2A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D6308-0C31-4CD2-AC6E-4CEEA774BD3A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D8B7-6369-432F-8998-67BE1B8030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0" y="1066800"/>
            <a:ext cx="6858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 userDrawn="1"/>
        </p:nvCxnSpPr>
        <p:spPr>
          <a:xfrm>
            <a:off x="1143000" y="1066800"/>
            <a:ext cx="245745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3486150" y="1066800"/>
            <a:ext cx="5657850" cy="635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D10E8-BB6E-40C3-9CA7-3D30D7BF5A22}" type="datetime1">
              <a:rPr lang="en-AU"/>
              <a:pPr>
                <a:defRPr/>
              </a:pPr>
              <a:t>2/12/2016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30FF7-A040-44F2-A1F8-31E1103F2A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D6308-0C31-4CD2-AC6E-4CEEA774BD3A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D8B7-6369-432F-8998-67BE1B8030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D6308-0C31-4CD2-AC6E-4CEEA774BD3A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D8B7-6369-432F-8998-67BE1B8030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D6308-0C31-4CD2-AC6E-4CEEA774BD3A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D8B7-6369-432F-8998-67BE1B8030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D6308-0C31-4CD2-AC6E-4CEEA774BD3A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D8B7-6369-432F-8998-67BE1B8030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D6308-0C31-4CD2-AC6E-4CEEA774BD3A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D8B7-6369-432F-8998-67BE1B8030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D6308-0C31-4CD2-AC6E-4CEEA774BD3A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D8B7-6369-432F-8998-67BE1B8030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D6308-0C31-4CD2-AC6E-4CEEA774BD3A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D8B7-6369-432F-8998-67BE1B8030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D6308-0C31-4CD2-AC6E-4CEEA774BD3A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ED8B7-6369-432F-8998-67BE1B8030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71" r:id="rId19"/>
    <p:sldLayoutId id="2147483682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BIOENERGI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3829048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Pengembangan</a:t>
            </a:r>
            <a:r>
              <a:rPr lang="en-US" b="1" dirty="0" smtClean="0"/>
              <a:t> Biomass </a:t>
            </a:r>
            <a:r>
              <a:rPr lang="en-US" b="1" dirty="0" err="1" smtClean="0"/>
              <a:t>Sebagai</a:t>
            </a:r>
            <a:r>
              <a:rPr lang="en-US" b="1" dirty="0" smtClean="0"/>
              <a:t> </a:t>
            </a:r>
            <a:r>
              <a:rPr lang="en-US" b="1" dirty="0" err="1" smtClean="0"/>
              <a:t>Sumber</a:t>
            </a:r>
            <a:r>
              <a:rPr lang="en-US" b="1" dirty="0" smtClean="0"/>
              <a:t> EBT</a:t>
            </a:r>
            <a:endParaRPr lang="id-ID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71670" y="1214422"/>
            <a:ext cx="6061075" cy="4994275"/>
            <a:chOff x="81851" y="772766"/>
            <a:chExt cx="6253151" cy="5146618"/>
          </a:xfrm>
        </p:grpSpPr>
        <p:pic>
          <p:nvPicPr>
            <p:cNvPr id="5" name="Picture 2" descr="http://nad.litbang.pertanian.go.id/ind/images/jagongrat.jpe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0238" y="1832721"/>
              <a:ext cx="1493570" cy="1395382"/>
            </a:xfrm>
            <a:prstGeom prst="flowChartConnector">
              <a:avLst/>
            </a:prstGeom>
            <a:noFill/>
            <a:ln w="76200">
              <a:solidFill>
                <a:schemeClr val="accent1"/>
              </a:solidFill>
            </a:ln>
            <a:extLst>
              <a:ext uri="{909E8E84-426E-40dd-AFC4-6F175D3DCCD1}"/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3298506" y="3099050"/>
              <a:ext cx="1398688" cy="283015"/>
            </a:xfrm>
            <a:prstGeom prst="rect">
              <a:avLst/>
            </a:prstGeom>
            <a:ln w="76200"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TUMBUHAN</a:t>
              </a:r>
            </a:p>
          </p:txBody>
        </p:sp>
        <p:pic>
          <p:nvPicPr>
            <p:cNvPr id="7" name="Picture 4" descr="http://1.bp.blogspot.com/-5vAgwfLTneQ/UUGAWK-yv2I/AAAAAAAAAE0/BXE06UHV-vo/s1600/sapiperah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8153" y="3773819"/>
              <a:ext cx="1493570" cy="1395382"/>
            </a:xfrm>
            <a:prstGeom prst="flowChartConnector">
              <a:avLst/>
            </a:prstGeom>
            <a:noFill/>
            <a:ln w="76200">
              <a:solidFill>
                <a:schemeClr val="accent1"/>
              </a:solidFill>
            </a:ln>
            <a:extLst>
              <a:ext uri="{909E8E84-426E-40dd-AFC4-6F175D3DCCD1}"/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2690879" y="5242111"/>
              <a:ext cx="1413429" cy="286287"/>
            </a:xfrm>
            <a:prstGeom prst="rect">
              <a:avLst/>
            </a:prstGeom>
            <a:ln w="76200"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HEWAN</a:t>
              </a:r>
            </a:p>
          </p:txBody>
        </p:sp>
        <p:pic>
          <p:nvPicPr>
            <p:cNvPr id="9" name="Picture 6" descr="http://sumedija.rs/news/Briket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087" y="772766"/>
              <a:ext cx="1414915" cy="1274211"/>
            </a:xfrm>
            <a:prstGeom prst="flowChartConnector">
              <a:avLst/>
            </a:prstGeom>
            <a:noFill/>
            <a:ln w="76200">
              <a:solidFill>
                <a:schemeClr val="accent1"/>
              </a:solidFill>
            </a:ln>
            <a:extLst>
              <a:ext uri="{909E8E84-426E-40dd-AFC4-6F175D3DCCD1}"/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4901919" y="2099501"/>
              <a:ext cx="1385586" cy="283014"/>
            </a:xfrm>
            <a:prstGeom prst="rect">
              <a:avLst/>
            </a:prstGeom>
            <a:ln w="76200"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BIOBRIKET</a:t>
              </a:r>
            </a:p>
          </p:txBody>
        </p:sp>
        <p:pic>
          <p:nvPicPr>
            <p:cNvPr id="11" name="Picture 8" descr="http://images.detik.com/content/2013/03/25/900/olive2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4158" y="2565150"/>
              <a:ext cx="1380799" cy="1274211"/>
            </a:xfrm>
            <a:prstGeom prst="flowChartConnector">
              <a:avLst/>
            </a:prstGeom>
            <a:noFill/>
            <a:ln w="76200">
              <a:solidFill>
                <a:schemeClr val="accent1"/>
              </a:solidFill>
            </a:ln>
            <a:extLst>
              <a:ext uri="{909E8E84-426E-40dd-AFC4-6F175D3DCCD1}"/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4983810" y="3881022"/>
              <a:ext cx="1259475" cy="283015"/>
            </a:xfrm>
            <a:prstGeom prst="rect">
              <a:avLst/>
            </a:prstGeom>
            <a:ln w="76200"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BIOOIL</a:t>
              </a:r>
            </a:p>
          </p:txBody>
        </p:sp>
        <p:pic>
          <p:nvPicPr>
            <p:cNvPr id="13" name="Picture 10" descr="http://pimg.tradeindia.com/01696013/b/1/Biogas-Plants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3402" y="4356394"/>
              <a:ext cx="1364062" cy="1274388"/>
            </a:xfrm>
            <a:prstGeom prst="flowChartConnector">
              <a:avLst/>
            </a:prstGeom>
            <a:noFill/>
            <a:ln w="76200">
              <a:solidFill>
                <a:schemeClr val="accent1"/>
              </a:solidFill>
            </a:ln>
            <a:extLst>
              <a:ext uri="{909E8E84-426E-40dd-AFC4-6F175D3DCCD1}"/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4924849" y="5631461"/>
              <a:ext cx="1259475" cy="287923"/>
            </a:xfrm>
            <a:prstGeom prst="rect">
              <a:avLst/>
            </a:prstGeom>
            <a:ln w="76200"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BIOGAS</a:t>
              </a:r>
            </a:p>
          </p:txBody>
        </p:sp>
        <p:pic>
          <p:nvPicPr>
            <p:cNvPr id="15" name="Picture 12" descr="http://www.greenearthafrica.com/images/biomass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679" y="2854271"/>
              <a:ext cx="1601899" cy="1651965"/>
            </a:xfrm>
            <a:prstGeom prst="flowChartConnector">
              <a:avLst/>
            </a:prstGeom>
            <a:noFill/>
            <a:ln w="76200">
              <a:solidFill>
                <a:schemeClr val="accent1"/>
              </a:solidFill>
            </a:ln>
            <a:extLst>
              <a:ext uri="{909E8E84-426E-40dd-AFC4-6F175D3DCCD1}"/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81851" y="4566475"/>
              <a:ext cx="1935889" cy="319005"/>
            </a:xfrm>
            <a:prstGeom prst="rect">
              <a:avLst/>
            </a:prstGeom>
            <a:ln w="76200"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BIOMASS</a:t>
              </a:r>
            </a:p>
          </p:txBody>
        </p:sp>
        <p:cxnSp>
          <p:nvCxnSpPr>
            <p:cNvPr id="17" name="Straight Arrow Connector 16"/>
            <p:cNvCxnSpPr>
              <a:stCxn id="15" idx="6"/>
              <a:endCxn id="5" idx="2"/>
            </p:cNvCxnSpPr>
            <p:nvPr/>
          </p:nvCxnSpPr>
          <p:spPr>
            <a:xfrm flipV="1">
              <a:off x="1850684" y="2529749"/>
              <a:ext cx="840195" cy="115005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5" idx="6"/>
              <a:endCxn id="7" idx="2"/>
            </p:cNvCxnSpPr>
            <p:nvPr/>
          </p:nvCxnSpPr>
          <p:spPr>
            <a:xfrm>
              <a:off x="1850684" y="3679804"/>
              <a:ext cx="807439" cy="7917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5" idx="6"/>
              <a:endCxn id="9" idx="2"/>
            </p:cNvCxnSpPr>
            <p:nvPr/>
          </p:nvCxnSpPr>
          <p:spPr>
            <a:xfrm flipV="1">
              <a:off x="4184560" y="1409141"/>
              <a:ext cx="735376" cy="112060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5" idx="6"/>
              <a:endCxn id="11" idx="2"/>
            </p:cNvCxnSpPr>
            <p:nvPr/>
          </p:nvCxnSpPr>
          <p:spPr>
            <a:xfrm>
              <a:off x="4184560" y="2529749"/>
              <a:ext cx="718998" cy="67236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7" idx="6"/>
            </p:cNvCxnSpPr>
            <p:nvPr/>
          </p:nvCxnSpPr>
          <p:spPr>
            <a:xfrm>
              <a:off x="4151803" y="4471591"/>
              <a:ext cx="750116" cy="50877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err="1" smtClean="0"/>
              <a:t>Bahan-Bahan</a:t>
            </a:r>
            <a:r>
              <a:rPr lang="en-US" dirty="0" smtClean="0"/>
              <a:t> </a:t>
            </a:r>
            <a:r>
              <a:rPr lang="en-US" dirty="0" err="1" smtClean="0"/>
              <a:t>Penghasil</a:t>
            </a:r>
            <a:r>
              <a:rPr lang="en-US" dirty="0" smtClean="0"/>
              <a:t> </a:t>
            </a:r>
            <a:r>
              <a:rPr lang="en-US" dirty="0" err="1" smtClean="0"/>
              <a:t>Bioenergi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4143380"/>
            <a:ext cx="33147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5000636"/>
            <a:ext cx="33147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3357562"/>
            <a:ext cx="24479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1643050"/>
            <a:ext cx="1543050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2285992"/>
            <a:ext cx="24384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14744" y="2928934"/>
            <a:ext cx="24288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1643050"/>
            <a:ext cx="15621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err="1" smtClean="0"/>
              <a:t>Jenis-Jenis</a:t>
            </a:r>
            <a:r>
              <a:rPr lang="en-US" dirty="0" smtClean="0"/>
              <a:t> </a:t>
            </a:r>
            <a:r>
              <a:rPr lang="en-US" dirty="0" err="1" smtClean="0"/>
              <a:t>Bioenergi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28956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714488"/>
            <a:ext cx="4714908" cy="2000264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Right Arrow 6"/>
          <p:cNvSpPr/>
          <p:nvPr/>
        </p:nvSpPr>
        <p:spPr>
          <a:xfrm>
            <a:off x="3428992" y="2343808"/>
            <a:ext cx="642942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7" y="4214818"/>
            <a:ext cx="5929354" cy="1928826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err="1" smtClean="0"/>
              <a:t>Jenis-Jenis</a:t>
            </a:r>
            <a:r>
              <a:rPr lang="en-US" dirty="0" smtClean="0"/>
              <a:t> </a:t>
            </a:r>
            <a:r>
              <a:rPr lang="en-US" dirty="0" err="1" smtClean="0"/>
              <a:t>Bioenergi</a:t>
            </a:r>
            <a:r>
              <a:rPr lang="en-US" dirty="0" smtClean="0"/>
              <a:t> (2)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8143932" cy="4857784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err="1" smtClean="0"/>
              <a:t>Jenis-Jenis</a:t>
            </a:r>
            <a:r>
              <a:rPr lang="en-US" dirty="0" smtClean="0"/>
              <a:t> </a:t>
            </a:r>
            <a:r>
              <a:rPr lang="en-US" dirty="0" err="1" smtClean="0"/>
              <a:t>Bioenergi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BIOGAS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 smtClean="0"/>
              <a:t>Campuran</a:t>
            </a:r>
            <a:r>
              <a:rPr lang="en-US" dirty="0" smtClean="0"/>
              <a:t> gas yang </a:t>
            </a:r>
            <a:r>
              <a:rPr lang="en-US" dirty="0" err="1" smtClean="0"/>
              <a:t>dihasilkan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r>
              <a:rPr lang="en-US" dirty="0" smtClean="0"/>
              <a:t> </a:t>
            </a:r>
            <a:r>
              <a:rPr lang="en-US" dirty="0" err="1" smtClean="0"/>
              <a:t>metanogenik</a:t>
            </a:r>
            <a:r>
              <a:rPr lang="en-US" dirty="0" smtClean="0"/>
              <a:t> yang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material-material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terurai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alami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anaerobik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Biogas t/d: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1. Gas </a:t>
            </a:r>
            <a:r>
              <a:rPr lang="en-US" dirty="0" err="1" smtClean="0"/>
              <a:t>metana</a:t>
            </a:r>
            <a:r>
              <a:rPr lang="en-US" dirty="0" smtClean="0"/>
              <a:t> (</a:t>
            </a:r>
            <a:r>
              <a:rPr lang="en-US" dirty="0" err="1" smtClean="0"/>
              <a:t>CH4</a:t>
            </a:r>
            <a:r>
              <a:rPr lang="en-US" dirty="0" smtClean="0"/>
              <a:t>) 50-70%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2. Gas CO2 30-40%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3. Gas </a:t>
            </a:r>
            <a:r>
              <a:rPr lang="en-US" dirty="0" err="1" smtClean="0"/>
              <a:t>H2</a:t>
            </a:r>
            <a:r>
              <a:rPr lang="en-US" dirty="0" smtClean="0"/>
              <a:t> 5-10%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4. Gas-gas </a:t>
            </a:r>
            <a:r>
              <a:rPr lang="en-US" dirty="0" err="1" smtClean="0"/>
              <a:t>lainnya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sedikit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Peralat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441" y="1425576"/>
            <a:ext cx="8915400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title" idx="4294967295"/>
          </p:nvPr>
        </p:nvSpPr>
        <p:spPr>
          <a:xfrm>
            <a:off x="285720" y="104775"/>
            <a:ext cx="8503444" cy="82389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err="1">
                <a:latin typeface="+mn-lt"/>
              </a:rPr>
              <a:t>Pengembangan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Biobriket</a:t>
            </a:r>
            <a:r>
              <a:rPr lang="en-US" sz="3200" b="1" dirty="0">
                <a:latin typeface="+mn-lt"/>
              </a:rPr>
              <a:t> yang </a:t>
            </a:r>
            <a:r>
              <a:rPr lang="en-US" sz="3200" b="1" dirty="0" err="1">
                <a:latin typeface="+mn-lt"/>
              </a:rPr>
              <a:t>Telah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Dilaksanakan</a:t>
            </a:r>
            <a:r>
              <a:rPr lang="en-US" sz="3200" b="1" dirty="0">
                <a:latin typeface="+mn-lt"/>
              </a:rPr>
              <a:t> </a:t>
            </a:r>
            <a:r>
              <a:rPr lang="id-ID" sz="3200" b="1" dirty="0" smtClean="0">
                <a:latin typeface="+mn-lt"/>
              </a:rPr>
              <a:t>Sumber: </a:t>
            </a:r>
            <a:r>
              <a:rPr lang="en-US" sz="3200" b="1" dirty="0" err="1" smtClean="0">
                <a:latin typeface="+mn-lt"/>
              </a:rPr>
              <a:t>Unpad</a:t>
            </a:r>
            <a:r>
              <a:rPr lang="id-ID" sz="3200" b="1" dirty="0" smtClean="0">
                <a:latin typeface="+mn-lt"/>
              </a:rPr>
              <a:t>, 2016</a:t>
            </a:r>
            <a:endParaRPr lang="en-US" sz="3200" b="1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110D-6C91-4DCC-9E08-7ED9B4634C45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to0265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575198" y="1276350"/>
            <a:ext cx="2445544" cy="2197100"/>
          </a:xfrm>
          <a:prstGeom prst="rect">
            <a:avLst/>
          </a:prstGeom>
          <a:ln w="76200">
            <a:solidFill>
              <a:schemeClr val="tx2">
                <a:lumMod val="75000"/>
              </a:schemeClr>
            </a:solidFill>
          </a:ln>
        </p:spPr>
      </p:pic>
      <p:pic>
        <p:nvPicPr>
          <p:cNvPr id="5" name="Picture 4" descr="E:\PKM\Foto\IMG_061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0379" y="1276350"/>
            <a:ext cx="2445544" cy="2197100"/>
          </a:xfrm>
          <a:prstGeom prst="rect">
            <a:avLst/>
          </a:prstGeom>
          <a:noFill/>
          <a:ln w="76200">
            <a:solidFill>
              <a:schemeClr val="tx2">
                <a:lumMod val="75000"/>
              </a:schemeClr>
            </a:solidFill>
          </a:ln>
        </p:spPr>
      </p:pic>
      <p:pic>
        <p:nvPicPr>
          <p:cNvPr id="6" name="Content Placeholder 5" descr="Ketel.JPG"/>
          <p:cNvPicPr>
            <a:picLocks noGrp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1575198" y="4132263"/>
            <a:ext cx="2445544" cy="2197100"/>
          </a:xfrm>
          <a:prstGeom prst="rect">
            <a:avLst/>
          </a:prstGeom>
          <a:ln w="76200">
            <a:solidFill>
              <a:schemeClr val="tx2">
                <a:lumMod val="75000"/>
              </a:schemeClr>
            </a:solidFill>
          </a:ln>
        </p:spPr>
      </p:pic>
      <p:pic>
        <p:nvPicPr>
          <p:cNvPr id="7" name="Picture 6" descr="Foto0219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4930379" y="4132263"/>
            <a:ext cx="2445544" cy="2197100"/>
          </a:xfrm>
          <a:prstGeom prst="rect">
            <a:avLst/>
          </a:prstGeom>
          <a:ln w="76200">
            <a:solidFill>
              <a:schemeClr val="tx2">
                <a:lumMod val="7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566173" y="3560764"/>
            <a:ext cx="1173956" cy="306387"/>
          </a:xfrm>
          <a:prstGeom prst="rect">
            <a:avLst/>
          </a:prstGeom>
          <a:noFill/>
          <a:ln w="76200">
            <a:solidFill>
              <a:schemeClr val="bg1">
                <a:lumMod val="65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</a:rPr>
              <a:t>KOMPOR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80460" y="6426200"/>
            <a:ext cx="1173956" cy="306388"/>
          </a:xfrm>
          <a:prstGeom prst="rect">
            <a:avLst/>
          </a:prstGeom>
          <a:noFill/>
          <a:ln w="76200">
            <a:solidFill>
              <a:schemeClr val="bg1">
                <a:lumMod val="65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</a:rPr>
              <a:t>BURNER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10992" y="6426200"/>
            <a:ext cx="1173956" cy="306388"/>
          </a:xfrm>
          <a:prstGeom prst="rect">
            <a:avLst/>
          </a:prstGeom>
          <a:noFill/>
          <a:ln w="76200">
            <a:solidFill>
              <a:schemeClr val="bg1">
                <a:lumMod val="65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</a:rPr>
              <a:t>KETTLE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10992" y="3560764"/>
            <a:ext cx="1173956" cy="306387"/>
          </a:xfrm>
          <a:prstGeom prst="rect">
            <a:avLst/>
          </a:prstGeom>
          <a:noFill/>
          <a:ln w="76200">
            <a:solidFill>
              <a:schemeClr val="bg1">
                <a:lumMod val="65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</a:rPr>
              <a:t>BOILER MINI</a:t>
            </a:r>
          </a:p>
        </p:txBody>
      </p:sp>
      <p:sp>
        <p:nvSpPr>
          <p:cNvPr id="25610" name="TextBox 11"/>
          <p:cNvSpPr txBox="1">
            <a:spLocks noChangeArrowheads="1"/>
          </p:cNvSpPr>
          <p:nvPr/>
        </p:nvSpPr>
        <p:spPr bwMode="auto">
          <a:xfrm>
            <a:off x="1214415" y="238126"/>
            <a:ext cx="65008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dirty="0" err="1"/>
              <a:t>Peralatan</a:t>
            </a:r>
            <a:r>
              <a:rPr lang="en-US" sz="2800" b="1" dirty="0"/>
              <a:t> </a:t>
            </a:r>
            <a:r>
              <a:rPr lang="en-US" sz="2800" b="1" dirty="0" err="1"/>
              <a:t>Industri</a:t>
            </a:r>
            <a:r>
              <a:rPr lang="en-US" sz="2800" b="1" dirty="0"/>
              <a:t> Kecil </a:t>
            </a:r>
            <a:r>
              <a:rPr lang="en-US" sz="2800" b="1" dirty="0" err="1"/>
              <a:t>Berbasis</a:t>
            </a:r>
            <a:r>
              <a:rPr lang="en-US" sz="2800" b="1" dirty="0"/>
              <a:t> </a:t>
            </a:r>
            <a:r>
              <a:rPr lang="en-US" sz="2800" b="1" dirty="0" err="1"/>
              <a:t>Biobriket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793456" y="1347788"/>
            <a:ext cx="4181475" cy="10604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16719" y="2552701"/>
            <a:ext cx="4208860" cy="3660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44103" y="1344613"/>
            <a:ext cx="4181475" cy="10588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1267" y="1381125"/>
            <a:ext cx="4050506" cy="107473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b="1" dirty="0" err="1">
                <a:latin typeface="+mn-lt"/>
              </a:rPr>
              <a:t>Pemanfaatan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limbah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dekotifikasi</a:t>
            </a:r>
            <a:r>
              <a:rPr lang="en-US" sz="2400" b="1" dirty="0">
                <a:latin typeface="+mn-lt"/>
              </a:rPr>
              <a:t> rami </a:t>
            </a:r>
            <a:r>
              <a:rPr lang="en-US" sz="2400" b="1" dirty="0" err="1">
                <a:latin typeface="+mn-lt"/>
              </a:rPr>
              <a:t>untuk</a:t>
            </a:r>
            <a:r>
              <a:rPr lang="en-US" sz="2400" b="1" dirty="0">
                <a:latin typeface="+mn-lt"/>
              </a:rPr>
              <a:t> bio </a:t>
            </a:r>
            <a:r>
              <a:rPr lang="en-US" sz="2400" b="1" dirty="0" err="1">
                <a:latin typeface="+mn-lt"/>
              </a:rPr>
              <a:t>briket</a:t>
            </a:r>
            <a:endParaRPr lang="id-ID" sz="2400" b="1" dirty="0">
              <a:latin typeface="+mn-lt"/>
            </a:endParaRPr>
          </a:p>
        </p:txBody>
      </p:sp>
      <p:sp>
        <p:nvSpPr>
          <p:cNvPr id="26630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601266" y="2787651"/>
            <a:ext cx="4218384" cy="3192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2400" smtClean="0"/>
              <a:t>Budi daya tanaman</a:t>
            </a:r>
          </a:p>
          <a:p>
            <a:r>
              <a:rPr lang="en-US" sz="2400" smtClean="0"/>
              <a:t>Pembuatan alat cetak</a:t>
            </a:r>
          </a:p>
          <a:p>
            <a:r>
              <a:rPr lang="en-US" sz="2400" smtClean="0"/>
              <a:t>Pembuatan kompor</a:t>
            </a:r>
          </a:p>
          <a:p>
            <a:r>
              <a:rPr lang="en-US" sz="2400" smtClean="0"/>
              <a:t>Rekayasa sosial  agar teknologi yang dihasilkan dapat diterima oleh masyarakat.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819650" y="1331914"/>
            <a:ext cx="4050506" cy="1127125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2400" b="1" dirty="0" err="1">
                <a:latin typeface="+mn-lt"/>
              </a:rPr>
              <a:t>Pemanfaatan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limbah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kotoran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sapi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untuk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pembuatan</a:t>
            </a:r>
            <a:r>
              <a:rPr lang="en-US" sz="2400" b="1" dirty="0">
                <a:latin typeface="+mn-lt"/>
              </a:rPr>
              <a:t> gas </a:t>
            </a:r>
            <a:r>
              <a:rPr lang="en-US" sz="2400" b="1" dirty="0" err="1">
                <a:latin typeface="+mn-lt"/>
              </a:rPr>
              <a:t>methan</a:t>
            </a:r>
            <a:endParaRPr lang="id-ID" sz="2400" b="1" dirty="0">
              <a:latin typeface="+mn-lt"/>
            </a:endParaRPr>
          </a:p>
        </p:txBody>
      </p:sp>
      <p:pic>
        <p:nvPicPr>
          <p:cNvPr id="26633" name="Picture 2" descr="E:\05 RESEARCH PROJECT\PENELITIAN 2014\04 PUPT TOP DOWN\Foto-foto kegiatan PUPT 2014\Foto Rumah Mandiri Energi\IMG03645-20140610-07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8962" y="2506664"/>
            <a:ext cx="1824038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3" descr="E:\05 RESEARCH PROJECT\PENELITIAN 2014\04 PUPT TOP DOWN\Foto-foto kegiatan PUPT 2014\Foto Rumah Mandiri Energi\IMG03647-20140610-0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1347" y="2519363"/>
            <a:ext cx="1722834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00763" y="4481513"/>
            <a:ext cx="1695450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545306" y="1536701"/>
            <a:ext cx="3782616" cy="4035425"/>
            <a:chOff x="672936" y="2820805"/>
            <a:chExt cx="3979008" cy="2818962"/>
          </a:xfrm>
        </p:grpSpPr>
        <p:pic>
          <p:nvPicPr>
            <p:cNvPr id="27656" name="Picture 8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72936" y="3150696"/>
              <a:ext cx="3979008" cy="24890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7" name="TextBox 7"/>
            <p:cNvSpPr txBox="1">
              <a:spLocks noChangeArrowheads="1"/>
            </p:cNvSpPr>
            <p:nvPr/>
          </p:nvSpPr>
          <p:spPr bwMode="auto">
            <a:xfrm>
              <a:off x="1970701" y="2820805"/>
              <a:ext cx="2079999" cy="257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b="1"/>
                <a:t>Energi Geothermal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5174456" y="2132014"/>
            <a:ext cx="3490913" cy="3519483"/>
            <a:chOff x="5720121" y="3140007"/>
            <a:chExt cx="4654459" cy="3519435"/>
          </a:xfrm>
        </p:grpSpPr>
        <p:sp>
          <p:nvSpPr>
            <p:cNvPr id="12" name="TextBox 11"/>
            <p:cNvSpPr txBox="1"/>
            <p:nvPr/>
          </p:nvSpPr>
          <p:spPr>
            <a:xfrm>
              <a:off x="5720121" y="3140007"/>
              <a:ext cx="4654459" cy="3170194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 err="1"/>
                <a:t>Potensi</a:t>
              </a:r>
              <a:r>
                <a:rPr lang="en-US" sz="2000" dirty="0"/>
                <a:t> : 28.617MW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/>
                <a:t>256 </a:t>
              </a:r>
              <a:r>
                <a:rPr lang="en-US" sz="2000" dirty="0" err="1"/>
                <a:t>Prospek</a:t>
              </a:r>
              <a:endParaRPr lang="en-US" sz="2000" dirty="0"/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/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/>
                <a:t>Sumatera	: 84 </a:t>
              </a:r>
              <a:r>
                <a:rPr lang="en-US" sz="2000" dirty="0" err="1"/>
                <a:t>prospek</a:t>
              </a:r>
              <a:endParaRPr lang="en-US" sz="2000" dirty="0"/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 err="1"/>
                <a:t>Jawa</a:t>
              </a:r>
              <a:r>
                <a:rPr lang="en-US" sz="2000" dirty="0"/>
                <a:t> 		: 76 </a:t>
              </a:r>
              <a:r>
                <a:rPr lang="en-US" sz="2000" dirty="0" err="1"/>
                <a:t>prospek</a:t>
              </a:r>
              <a:endParaRPr lang="en-US" sz="2000" dirty="0"/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/>
                <a:t>Sulawesi		: 51 </a:t>
              </a:r>
              <a:r>
                <a:rPr lang="en-US" sz="2000" dirty="0" err="1"/>
                <a:t>prospek</a:t>
              </a:r>
              <a:endParaRPr lang="en-US" sz="2000" dirty="0"/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 err="1"/>
                <a:t>Nusatenggara</a:t>
              </a:r>
              <a:r>
                <a:rPr lang="en-US" sz="2000" dirty="0"/>
                <a:t> 	: 21 </a:t>
              </a:r>
              <a:r>
                <a:rPr lang="en-US" sz="2000" dirty="0" err="1"/>
                <a:t>prospek</a:t>
              </a:r>
              <a:endParaRPr lang="en-US" sz="2000" dirty="0"/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/>
                <a:t>Irian 		: 3 </a:t>
              </a:r>
              <a:r>
                <a:rPr lang="en-US" sz="2000" dirty="0" err="1"/>
                <a:t>prospek</a:t>
              </a:r>
              <a:endParaRPr lang="en-US" sz="2000" dirty="0"/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/>
                <a:t>Maluku 		: 15 </a:t>
              </a:r>
              <a:r>
                <a:rPr lang="en-US" sz="2000" dirty="0" err="1"/>
                <a:t>prospek</a:t>
              </a:r>
              <a:endParaRPr lang="en-US" sz="2000" dirty="0"/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/>
                <a:t>Kalimantan 	: 5 </a:t>
              </a:r>
              <a:r>
                <a:rPr lang="en-US" sz="2000" dirty="0" err="1"/>
                <a:t>prospek</a:t>
              </a:r>
              <a:endParaRPr lang="en-US" sz="2000" dirty="0"/>
            </a:p>
          </p:txBody>
        </p:sp>
        <p:sp>
          <p:nvSpPr>
            <p:cNvPr id="27655" name="TextBox 12"/>
            <p:cNvSpPr txBox="1">
              <a:spLocks noChangeArrowheads="1"/>
            </p:cNvSpPr>
            <p:nvPr/>
          </p:nvSpPr>
          <p:spPr bwMode="auto">
            <a:xfrm>
              <a:off x="5764272" y="6382447"/>
              <a:ext cx="3473105" cy="276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/>
                <a:t>Direktorat Vulakonologi dan Pertamina</a:t>
              </a:r>
            </a:p>
          </p:txBody>
        </p:sp>
      </p:grpSp>
      <p:sp>
        <p:nvSpPr>
          <p:cNvPr id="27652" name="TextBox 10"/>
          <p:cNvSpPr txBox="1">
            <a:spLocks noChangeArrowheads="1"/>
          </p:cNvSpPr>
          <p:nvPr/>
        </p:nvSpPr>
        <p:spPr bwMode="auto">
          <a:xfrm>
            <a:off x="1581151" y="169863"/>
            <a:ext cx="62424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3200" b="1" dirty="0" err="1"/>
              <a:t>Pengembangan</a:t>
            </a:r>
            <a:r>
              <a:rPr lang="en-US" sz="3200" b="1" dirty="0"/>
              <a:t> </a:t>
            </a:r>
            <a:r>
              <a:rPr lang="en-US" sz="3200" b="1" dirty="0" err="1"/>
              <a:t>Potensi</a:t>
            </a:r>
            <a:r>
              <a:rPr lang="en-US" sz="3200" b="1" dirty="0"/>
              <a:t> Geothermal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75597" y="2555876"/>
            <a:ext cx="4208859" cy="39655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793456" y="1347788"/>
            <a:ext cx="4181475" cy="10604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16719" y="2552700"/>
            <a:ext cx="4208860" cy="39814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4103" y="1344613"/>
            <a:ext cx="4181475" cy="10588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19125" y="168275"/>
            <a:ext cx="7886700" cy="8556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 err="1">
                <a:latin typeface="+mn-lt"/>
              </a:rPr>
              <a:t>Pemanfaatan</a:t>
            </a:r>
            <a:r>
              <a:rPr lang="en-US" sz="3600" b="1" dirty="0">
                <a:latin typeface="+mn-lt"/>
              </a:rPr>
              <a:t> </a:t>
            </a:r>
            <a:r>
              <a:rPr lang="en-US" sz="3600" b="1" dirty="0" err="1">
                <a:latin typeface="+mn-lt"/>
              </a:rPr>
              <a:t>Energi</a:t>
            </a:r>
            <a:r>
              <a:rPr lang="en-US" sz="3600" b="1" dirty="0">
                <a:latin typeface="+mn-lt"/>
              </a:rPr>
              <a:t> Geothermal</a:t>
            </a:r>
            <a:endParaRPr lang="id-ID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28650" y="1511300"/>
            <a:ext cx="3846910" cy="4672013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i="1" dirty="0"/>
              <a:t>INDIRECT USE</a:t>
            </a:r>
            <a:r>
              <a:rPr lang="en-US" dirty="0"/>
              <a:t>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Energi</a:t>
            </a:r>
            <a:r>
              <a:rPr lang="en-US" dirty="0"/>
              <a:t> </a:t>
            </a:r>
            <a:r>
              <a:rPr lang="en-US" dirty="0" err="1"/>
              <a:t>Listrik</a:t>
            </a:r>
            <a:r>
              <a:rPr lang="en-US" dirty="0"/>
              <a:t>  Yang </a:t>
            </a:r>
            <a:r>
              <a:rPr lang="en-US" dirty="0" err="1"/>
              <a:t>Dijual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PLN (</a:t>
            </a:r>
            <a:r>
              <a:rPr lang="en-US" dirty="0" err="1"/>
              <a:t>Pusat</a:t>
            </a:r>
            <a:r>
              <a:rPr lang="en-US" dirty="0"/>
              <a:t>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   </a:t>
            </a:r>
            <a:r>
              <a:rPr lang="en-US" dirty="0" err="1"/>
              <a:t>Mengakselerasi</a:t>
            </a:r>
            <a:r>
              <a:rPr lang="en-US" dirty="0"/>
              <a:t> Pembangunan PLTP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   </a:t>
            </a: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yang </a:t>
            </a:r>
            <a:r>
              <a:rPr lang="en-US" dirty="0" err="1"/>
              <a:t>belum</a:t>
            </a:r>
            <a:r>
              <a:rPr lang="en-US" dirty="0"/>
              <a:t> manifest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   </a:t>
            </a:r>
            <a:r>
              <a:rPr lang="en-US" dirty="0" err="1"/>
              <a:t>Memanfaatkan</a:t>
            </a:r>
            <a:r>
              <a:rPr lang="en-US" dirty="0"/>
              <a:t> </a:t>
            </a:r>
            <a:r>
              <a:rPr lang="en-US" dirty="0" err="1"/>
              <a:t>energi</a:t>
            </a:r>
            <a:r>
              <a:rPr lang="en-US" dirty="0"/>
              <a:t> waste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  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efisiensi</a:t>
            </a:r>
            <a:r>
              <a:rPr lang="en-US" dirty="0"/>
              <a:t> </a:t>
            </a:r>
            <a:r>
              <a:rPr lang="en-US" dirty="0" err="1"/>
              <a:t>Energi</a:t>
            </a:r>
            <a:r>
              <a:rPr lang="en-US" dirty="0"/>
              <a:t>  </a:t>
            </a:r>
            <a:r>
              <a:rPr lang="en-US" dirty="0" err="1"/>
              <a:t>dan</a:t>
            </a:r>
            <a:r>
              <a:rPr lang="en-US" dirty="0"/>
              <a:t> capital di Plant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                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               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0613-D1C7-42DF-A308-16F059C4C77C}" type="slidenum">
              <a:rPr lang="en-US"/>
              <a:pPr/>
              <a:t>19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47035" y="1466851"/>
            <a:ext cx="4049315" cy="4894263"/>
          </a:xfrm>
          <a:prstGeom prst="rect">
            <a:avLst/>
          </a:prstGeom>
          <a:ln>
            <a:noFill/>
          </a:ln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1200" b="1" i="1" dirty="0"/>
              <a:t>DIRECT USE</a:t>
            </a:r>
            <a:r>
              <a:rPr lang="en-US" sz="11200" dirty="0"/>
              <a:t> </a:t>
            </a:r>
            <a:endParaRPr lang="en-US" sz="32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2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2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200" dirty="0"/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7200" dirty="0" err="1"/>
              <a:t>Kewenangannya</a:t>
            </a:r>
            <a:r>
              <a:rPr lang="en-US" sz="7200" dirty="0"/>
              <a:t> </a:t>
            </a:r>
            <a:r>
              <a:rPr lang="en-US" sz="7200" dirty="0" err="1"/>
              <a:t>ke</a:t>
            </a:r>
            <a:r>
              <a:rPr lang="en-US" sz="7200" dirty="0"/>
              <a:t> Daerah (T&lt;150oC) </a:t>
            </a:r>
            <a:r>
              <a:rPr lang="en-US" sz="7200" dirty="0" err="1"/>
              <a:t>potensi</a:t>
            </a:r>
            <a:r>
              <a:rPr lang="en-US" sz="7200" dirty="0"/>
              <a:t> </a:t>
            </a:r>
            <a:r>
              <a:rPr lang="en-US" sz="7200" dirty="0" err="1"/>
              <a:t>besar</a:t>
            </a:r>
            <a:r>
              <a:rPr lang="en-US" sz="7200" dirty="0"/>
              <a:t>, </a:t>
            </a:r>
            <a:r>
              <a:rPr lang="en-US" sz="7200" dirty="0" err="1"/>
              <a:t>dijumpai</a:t>
            </a:r>
            <a:r>
              <a:rPr lang="en-US" sz="7200" dirty="0"/>
              <a:t> di </a:t>
            </a:r>
            <a:r>
              <a:rPr lang="en-US" sz="7200" dirty="0" err="1"/>
              <a:t>sumber</a:t>
            </a:r>
            <a:r>
              <a:rPr lang="en-US" sz="7200" dirty="0"/>
              <a:t> geothermal yang </a:t>
            </a:r>
            <a:r>
              <a:rPr lang="en-US" sz="7200" dirty="0" err="1"/>
              <a:t>sudah</a:t>
            </a:r>
            <a:r>
              <a:rPr lang="en-US" sz="7200" dirty="0"/>
              <a:t> di </a:t>
            </a:r>
            <a:r>
              <a:rPr lang="en-US" sz="7200" dirty="0" err="1"/>
              <a:t>eksplorasi</a:t>
            </a:r>
            <a:r>
              <a:rPr lang="en-US" sz="7200" dirty="0"/>
              <a:t> (</a:t>
            </a:r>
            <a:r>
              <a:rPr lang="en-US" sz="7200" dirty="0" err="1"/>
              <a:t>Kamojang</a:t>
            </a:r>
            <a:r>
              <a:rPr lang="en-US" sz="7200" dirty="0"/>
              <a:t>, </a:t>
            </a:r>
            <a:r>
              <a:rPr lang="en-US" sz="7200" dirty="0" err="1"/>
              <a:t>Darajat</a:t>
            </a:r>
            <a:r>
              <a:rPr lang="en-US" sz="7200" dirty="0"/>
              <a:t>, </a:t>
            </a:r>
            <a:r>
              <a:rPr lang="en-US" sz="7200" dirty="0" err="1"/>
              <a:t>Gunung</a:t>
            </a:r>
            <a:r>
              <a:rPr lang="en-US" sz="7200" dirty="0"/>
              <a:t> </a:t>
            </a:r>
            <a:r>
              <a:rPr lang="en-US" sz="7200" dirty="0" err="1"/>
              <a:t>Salak</a:t>
            </a:r>
            <a:r>
              <a:rPr lang="en-US" sz="7200" dirty="0"/>
              <a:t>, </a:t>
            </a:r>
            <a:r>
              <a:rPr lang="en-US" sz="7200" dirty="0" err="1"/>
              <a:t>Dieng</a:t>
            </a:r>
            <a:r>
              <a:rPr lang="en-US" sz="7200" dirty="0"/>
              <a:t>, </a:t>
            </a:r>
            <a:r>
              <a:rPr lang="en-US" sz="7200" dirty="0" err="1"/>
              <a:t>Lahendong</a:t>
            </a:r>
            <a:r>
              <a:rPr lang="en-US" sz="7200" dirty="0"/>
              <a:t> </a:t>
            </a:r>
            <a:r>
              <a:rPr lang="en-US" sz="7200" dirty="0" err="1"/>
              <a:t>dll</a:t>
            </a:r>
            <a:r>
              <a:rPr lang="en-US" sz="7200" dirty="0"/>
              <a:t>, </a:t>
            </a:r>
            <a:r>
              <a:rPr lang="en-US" sz="7200" dirty="0" err="1"/>
              <a:t>juga</a:t>
            </a:r>
            <a:r>
              <a:rPr lang="en-US" sz="7200" dirty="0"/>
              <a:t> </a:t>
            </a:r>
            <a:r>
              <a:rPr lang="en-US" sz="7200" dirty="0" err="1"/>
              <a:t>didaerah</a:t>
            </a:r>
            <a:r>
              <a:rPr lang="en-US" sz="7200" dirty="0"/>
              <a:t>  yang manifest  </a:t>
            </a:r>
            <a:r>
              <a:rPr lang="en-US" sz="7200" dirty="0" err="1"/>
              <a:t>tapi</a:t>
            </a:r>
            <a:r>
              <a:rPr lang="en-US" sz="7200" dirty="0"/>
              <a:t> </a:t>
            </a:r>
            <a:r>
              <a:rPr lang="en-US" sz="7200" dirty="0" err="1"/>
              <a:t>belum</a:t>
            </a:r>
            <a:r>
              <a:rPr lang="en-US" sz="7200" dirty="0"/>
              <a:t> di </a:t>
            </a:r>
            <a:r>
              <a:rPr lang="en-US" sz="7200" dirty="0" err="1"/>
              <a:t>eksplore</a:t>
            </a:r>
            <a:r>
              <a:rPr lang="en-US" sz="7200" dirty="0"/>
              <a:t>, di </a:t>
            </a:r>
            <a:r>
              <a:rPr lang="en-US" sz="7200" dirty="0" err="1"/>
              <a:t>daerah</a:t>
            </a:r>
            <a:r>
              <a:rPr lang="en-US" sz="7200" dirty="0"/>
              <a:t> kaki </a:t>
            </a:r>
            <a:r>
              <a:rPr lang="en-US" sz="7200" dirty="0" err="1"/>
              <a:t>gunung</a:t>
            </a:r>
            <a:r>
              <a:rPr lang="en-US" sz="7200" dirty="0"/>
              <a:t> </a:t>
            </a:r>
            <a:r>
              <a:rPr lang="en-US" sz="7200" dirty="0" err="1"/>
              <a:t>atau</a:t>
            </a:r>
            <a:r>
              <a:rPr lang="en-US" sz="7200" dirty="0"/>
              <a:t> </a:t>
            </a:r>
            <a:r>
              <a:rPr lang="en-US" sz="7200" dirty="0" err="1"/>
              <a:t>dauerah</a:t>
            </a:r>
            <a:r>
              <a:rPr lang="en-US" sz="7200" dirty="0"/>
              <a:t> yang </a:t>
            </a:r>
            <a:r>
              <a:rPr lang="en-US" sz="7200" dirty="0" err="1"/>
              <a:t>memiliki</a:t>
            </a:r>
            <a:r>
              <a:rPr lang="en-US" sz="7200" dirty="0"/>
              <a:t> geo pressure </a:t>
            </a:r>
            <a:r>
              <a:rPr lang="en-US" sz="7200" dirty="0" err="1"/>
              <a:t>lokal</a:t>
            </a:r>
            <a:r>
              <a:rPr lang="en-US" sz="7200" dirty="0"/>
              <a:t> </a:t>
            </a:r>
            <a:r>
              <a:rPr lang="en-US" sz="7200" dirty="0" err="1"/>
              <a:t>potensial</a:t>
            </a:r>
            <a:r>
              <a:rPr lang="en-US" sz="7200" dirty="0"/>
              <a:t> </a:t>
            </a:r>
            <a:r>
              <a:rPr lang="en-US" sz="7200" dirty="0" err="1"/>
              <a:t>untuk</a:t>
            </a:r>
            <a:r>
              <a:rPr lang="en-US" sz="7200" dirty="0"/>
              <a:t> </a:t>
            </a:r>
            <a:r>
              <a:rPr lang="en-US" sz="7200" dirty="0" err="1"/>
              <a:t>dimanfaatkan</a:t>
            </a:r>
            <a:r>
              <a:rPr lang="en-US" sz="7200" dirty="0"/>
              <a:t>         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7200" dirty="0" err="1"/>
              <a:t>Digunakan</a:t>
            </a:r>
            <a:r>
              <a:rPr lang="en-US" sz="7200" dirty="0"/>
              <a:t> </a:t>
            </a:r>
            <a:r>
              <a:rPr lang="en-US" sz="7200" dirty="0" err="1"/>
              <a:t>untuk</a:t>
            </a:r>
            <a:r>
              <a:rPr lang="en-US" sz="7200" dirty="0"/>
              <a:t> :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7200" dirty="0" err="1"/>
              <a:t>pendinging</a:t>
            </a:r>
            <a:endParaRPr lang="en-US" sz="7200" dirty="0"/>
          </a:p>
          <a:p>
            <a:pPr fontAlgn="auto">
              <a:spcAft>
                <a:spcPts val="0"/>
              </a:spcAft>
              <a:defRPr/>
            </a:pPr>
            <a:r>
              <a:rPr lang="en-US" sz="7200" dirty="0" err="1"/>
              <a:t>pompa</a:t>
            </a:r>
            <a:r>
              <a:rPr lang="en-US" sz="7200" dirty="0"/>
              <a:t> </a:t>
            </a:r>
            <a:r>
              <a:rPr lang="en-US" sz="7200" dirty="0" err="1"/>
              <a:t>panas</a:t>
            </a:r>
            <a:endParaRPr lang="en-US" sz="7200" dirty="0"/>
          </a:p>
          <a:p>
            <a:pPr fontAlgn="auto">
              <a:spcAft>
                <a:spcPts val="0"/>
              </a:spcAft>
              <a:defRPr/>
            </a:pPr>
            <a:r>
              <a:rPr lang="en-US" sz="7200" dirty="0" err="1"/>
              <a:t>pengering</a:t>
            </a:r>
            <a:endParaRPr lang="en-US" sz="7200" dirty="0"/>
          </a:p>
          <a:p>
            <a:pPr fontAlgn="auto">
              <a:spcAft>
                <a:spcPts val="0"/>
              </a:spcAft>
              <a:defRPr/>
            </a:pPr>
            <a:r>
              <a:rPr lang="en-US" sz="7200" dirty="0" err="1"/>
              <a:t>sumber</a:t>
            </a:r>
            <a:r>
              <a:rPr lang="en-US" sz="7200" dirty="0"/>
              <a:t> air </a:t>
            </a:r>
            <a:r>
              <a:rPr lang="en-US" sz="7200" dirty="0" err="1"/>
              <a:t>panas</a:t>
            </a:r>
            <a:endParaRPr lang="en-US" sz="7200" dirty="0"/>
          </a:p>
          <a:p>
            <a:pPr fontAlgn="auto">
              <a:spcAft>
                <a:spcPts val="0"/>
              </a:spcAft>
              <a:defRPr/>
            </a:pPr>
            <a:r>
              <a:rPr lang="en-US" sz="7200" dirty="0" err="1"/>
              <a:t>budi</a:t>
            </a:r>
            <a:r>
              <a:rPr lang="en-US" sz="7200" dirty="0"/>
              <a:t> </a:t>
            </a:r>
            <a:r>
              <a:rPr lang="en-US" sz="7200" dirty="0" err="1"/>
              <a:t>daya</a:t>
            </a:r>
            <a:r>
              <a:rPr lang="en-US" sz="7200" dirty="0"/>
              <a:t> </a:t>
            </a:r>
            <a:r>
              <a:rPr lang="en-US" sz="7200" dirty="0" err="1"/>
              <a:t>ikan</a:t>
            </a:r>
            <a:r>
              <a:rPr lang="en-US" sz="7200" dirty="0"/>
              <a:t> air </a:t>
            </a:r>
            <a:r>
              <a:rPr lang="en-US" sz="7200" dirty="0" err="1"/>
              <a:t>tawar</a:t>
            </a:r>
            <a:endParaRPr lang="en-US" sz="7200" dirty="0"/>
          </a:p>
          <a:p>
            <a:pPr fontAlgn="auto">
              <a:spcAft>
                <a:spcPts val="0"/>
              </a:spcAft>
              <a:defRPr/>
            </a:pPr>
            <a:r>
              <a:rPr lang="en-US" sz="7200" dirty="0" err="1"/>
              <a:t>budidaya</a:t>
            </a:r>
            <a:r>
              <a:rPr lang="en-US" sz="7200" dirty="0"/>
              <a:t> </a:t>
            </a:r>
            <a:r>
              <a:rPr lang="en-US" sz="7200" dirty="0" err="1"/>
              <a:t>jamur</a:t>
            </a:r>
            <a:endParaRPr lang="en-US" sz="7200" dirty="0"/>
          </a:p>
          <a:p>
            <a:pPr fontAlgn="auto">
              <a:spcAft>
                <a:spcPts val="0"/>
              </a:spcAft>
              <a:defRPr/>
            </a:pPr>
            <a:r>
              <a:rPr lang="en-US" sz="7200" dirty="0" err="1"/>
              <a:t>dll</a:t>
            </a:r>
            <a:endParaRPr lang="en-US" sz="7200" dirty="0"/>
          </a:p>
        </p:txBody>
      </p:sp>
      <p:sp>
        <p:nvSpPr>
          <p:cNvPr id="6" name="Rounded Rectangle 5"/>
          <p:cNvSpPr/>
          <p:nvPr/>
        </p:nvSpPr>
        <p:spPr>
          <a:xfrm>
            <a:off x="7435454" y="4870451"/>
            <a:ext cx="1377553" cy="135572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000000"/>
                </a:solidFill>
              </a:rPr>
              <a:t>Sama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sekali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belum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tergarap</a:t>
            </a:r>
            <a:r>
              <a:rPr lang="en-US" b="1" dirty="0">
                <a:solidFill>
                  <a:srgbClr val="000000"/>
                </a:solidFill>
              </a:rPr>
              <a:t> di Indonesia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Bahasan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lvl="0"/>
            <a:r>
              <a:rPr lang="en-US" dirty="0" err="1" smtClean="0"/>
              <a:t>Bioenergi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Energi</a:t>
            </a:r>
            <a:r>
              <a:rPr lang="en-US" dirty="0" smtClean="0"/>
              <a:t> </a:t>
            </a:r>
            <a:r>
              <a:rPr lang="en-US" dirty="0" err="1" smtClean="0"/>
              <a:t>Alternatif</a:t>
            </a:r>
            <a:endParaRPr lang="en-US" dirty="0" smtClean="0"/>
          </a:p>
          <a:p>
            <a:pPr lvl="0"/>
            <a:r>
              <a:rPr lang="en-US" dirty="0" err="1" smtClean="0"/>
              <a:t>Jenis-Jenis</a:t>
            </a:r>
            <a:r>
              <a:rPr lang="en-US" dirty="0" smtClean="0"/>
              <a:t> </a:t>
            </a:r>
            <a:r>
              <a:rPr lang="en-US" dirty="0" err="1" smtClean="0"/>
              <a:t>Bioenergi</a:t>
            </a:r>
            <a:endParaRPr lang="en-US" dirty="0" smtClean="0"/>
          </a:p>
          <a:p>
            <a:pPr lvl="0"/>
            <a:r>
              <a:rPr lang="en-US" dirty="0" err="1" smtClean="0"/>
              <a:t>Bahan-Bahan</a:t>
            </a:r>
            <a:r>
              <a:rPr lang="en-US" dirty="0" smtClean="0"/>
              <a:t> </a:t>
            </a:r>
            <a:r>
              <a:rPr lang="en-US" dirty="0" err="1" smtClean="0"/>
              <a:t>Penghasil</a:t>
            </a:r>
            <a:r>
              <a:rPr lang="en-US" dirty="0" smtClean="0"/>
              <a:t> </a:t>
            </a:r>
            <a:r>
              <a:rPr lang="en-US" dirty="0" err="1" smtClean="0"/>
              <a:t>Bioenergi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747" y="1878014"/>
            <a:ext cx="1641872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3112" y="4089400"/>
            <a:ext cx="2487216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2" descr="E:\05 RESEARCH PROJECT\PENELITIAN 2014\04 PUPT TOP DOWN\Foto-foto kegiatan PUPT 2014\Foto Rumah Mandiri Energi\IMG03730-20140724-16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5772" y="1852614"/>
            <a:ext cx="17621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Box 2"/>
          <p:cNvSpPr txBox="1">
            <a:spLocks noChangeArrowheads="1"/>
          </p:cNvSpPr>
          <p:nvPr/>
        </p:nvSpPr>
        <p:spPr bwMode="auto">
          <a:xfrm>
            <a:off x="5551885" y="1295400"/>
            <a:ext cx="8769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d-ID">
                <a:solidFill>
                  <a:schemeClr val="bg1"/>
                </a:solidFill>
              </a:rPr>
              <a:t>storage</a:t>
            </a:r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4769644" y="1219200"/>
            <a:ext cx="0" cy="5486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823222" y="1219200"/>
            <a:ext cx="0" cy="5486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0" name="TextBox 3"/>
          <p:cNvSpPr txBox="1">
            <a:spLocks noChangeArrowheads="1"/>
          </p:cNvSpPr>
          <p:nvPr/>
        </p:nvSpPr>
        <p:spPr bwMode="auto">
          <a:xfrm>
            <a:off x="1047751" y="1198563"/>
            <a:ext cx="262294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000"/>
              <a:t>ENERGI ANGIN DAN SURYA</a:t>
            </a:r>
          </a:p>
        </p:txBody>
      </p:sp>
      <p:sp>
        <p:nvSpPr>
          <p:cNvPr id="33801" name="TextBox 16"/>
          <p:cNvSpPr txBox="1">
            <a:spLocks noChangeArrowheads="1"/>
          </p:cNvSpPr>
          <p:nvPr/>
        </p:nvSpPr>
        <p:spPr bwMode="auto">
          <a:xfrm>
            <a:off x="5551885" y="1249364"/>
            <a:ext cx="276582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/>
              <a:t>ELECTRIC VEHICLE STATION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28850" y="3679825"/>
            <a:ext cx="2035969" cy="646331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+mn-lt"/>
              </a:rPr>
              <a:t>Penyimpanan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Energi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Listrik</a:t>
            </a:r>
            <a:endParaRPr lang="en-US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57475" y="6027738"/>
            <a:ext cx="997744" cy="646331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Panel Surya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0310" y="5864225"/>
            <a:ext cx="1212056" cy="646331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+mn-lt"/>
              </a:rPr>
              <a:t>Turbin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Angin</a:t>
            </a:r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566CD-842F-4C28-BAE9-774C0437F377}" type="slidenum">
              <a:rPr lang="en-US"/>
              <a:pPr/>
              <a:t>20</a:t>
            </a:fld>
            <a:endParaRPr lang="en-US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428750" y="152401"/>
            <a:ext cx="7000902" cy="70483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3200" b="1" dirty="0" err="1">
                <a:solidFill>
                  <a:schemeClr val="tx1"/>
                </a:solidFill>
                <a:latin typeface="+mn-lt"/>
                <a:cs typeface="Arial" pitchFamily="34" charset="0"/>
              </a:rPr>
              <a:t>Pengembangan</a:t>
            </a:r>
            <a:r>
              <a:rPr lang="en-US" altLang="ja-JP" sz="3200" b="1" dirty="0">
                <a:solidFill>
                  <a:schemeClr val="tx1"/>
                </a:solidFill>
                <a:latin typeface="+mn-lt"/>
                <a:cs typeface="Arial" pitchFamily="34" charset="0"/>
              </a:rPr>
              <a:t> </a:t>
            </a:r>
            <a:r>
              <a:rPr lang="en-US" altLang="ja-JP" sz="3200" b="1" dirty="0" err="1">
                <a:solidFill>
                  <a:schemeClr val="tx1"/>
                </a:solidFill>
                <a:latin typeface="+mn-lt"/>
                <a:cs typeface="Arial" pitchFamily="34" charset="0"/>
              </a:rPr>
              <a:t>Rumah</a:t>
            </a:r>
            <a:r>
              <a:rPr lang="en-US" altLang="ja-JP" sz="3200" b="1" dirty="0">
                <a:solidFill>
                  <a:schemeClr val="tx1"/>
                </a:solidFill>
                <a:latin typeface="+mn-lt"/>
                <a:cs typeface="Arial" pitchFamily="34" charset="0"/>
              </a:rPr>
              <a:t> </a:t>
            </a:r>
            <a:r>
              <a:rPr lang="en-US" altLang="ja-JP" sz="3200" b="1" dirty="0" err="1">
                <a:solidFill>
                  <a:schemeClr val="tx1"/>
                </a:solidFill>
                <a:latin typeface="+mn-lt"/>
                <a:cs typeface="Arial" pitchFamily="34" charset="0"/>
              </a:rPr>
              <a:t>Energi</a:t>
            </a:r>
            <a:r>
              <a:rPr lang="en-US" altLang="ja-JP" sz="3200" b="1" dirty="0">
                <a:solidFill>
                  <a:schemeClr val="tx1"/>
                </a:solidFill>
                <a:latin typeface="+mn-lt"/>
                <a:cs typeface="Arial" pitchFamily="34" charset="0"/>
              </a:rPr>
              <a:t> </a:t>
            </a:r>
            <a:r>
              <a:rPr lang="en-US" altLang="ja-JP" sz="3200" b="1" dirty="0" err="1">
                <a:solidFill>
                  <a:schemeClr val="tx1"/>
                </a:solidFill>
                <a:latin typeface="+mn-lt"/>
                <a:cs typeface="Arial" pitchFamily="34" charset="0"/>
              </a:rPr>
              <a:t>Mandiri</a:t>
            </a:r>
            <a:endParaRPr lang="ja-JP" altLang="en-US" sz="3200" b="1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3380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26844" y="2190751"/>
            <a:ext cx="3539729" cy="354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382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3600" dirty="0" smtClean="0"/>
              <a:t>ENERGI </a:t>
            </a:r>
            <a:r>
              <a:rPr lang="en-US" sz="3600" dirty="0"/>
              <a:t>ALTERNATIF UNTUK PLN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00174"/>
            <a:ext cx="8686800" cy="4572032"/>
          </a:xfrm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dirty="0"/>
              <a:t>PEMBANGKIT LISTRIK TENAGA AIR(PLTA)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dirty="0"/>
              <a:t>PEMBANGKIT LISTRIK TENAGA ANGIN(KINCIR ANGIN)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dirty="0"/>
              <a:t>PEMBANGKIT LISTRIK TENAGA UAP(BATUBARA)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dirty="0"/>
              <a:t>PEMBANGKIT LISTRIK TENAGA PANAS BUMI(GEOTERMAL)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dirty="0"/>
              <a:t>PEMBANGKIT LISTRIK TENAGA PANAS MATAHARI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dirty="0"/>
              <a:t>PEMBANGKIT LISTRIK TENAGA NUKLIR(PLTN)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dirty="0"/>
              <a:t>PEMBANGKIT LISTRIK TENAGA GELOMBANG LAUT(SAMUDERA HINDIA)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dirty="0"/>
              <a:t>PEMBANGKIT LISTRIK TENAGA PASANG SURUT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dirty="0"/>
              <a:t>PEMBANGKIT LISTRIK TENAGA ARUS LAUT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dirty="0"/>
              <a:t>PEMBANGKIT LISTRIK TENAGA BIOETANOL ATAU BIODIESEL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dirty="0"/>
              <a:t>PEMBANGKIT LISTRIK TENAGA TERMOKIMIA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dirty="0"/>
              <a:t>PEMBANGKIT LISTRIK TENAGA SAMPAH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dirty="0"/>
              <a:t>PEMBANGKIT LISTRIK TENAGA DIFFERENSIAL  SUHU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714356"/>
            <a:ext cx="8077200" cy="139067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marL="762000" indent="-762000"/>
            <a:r>
              <a:rPr lang="id-ID" sz="3600" dirty="0" smtClean="0"/>
              <a:t/>
            </a:r>
            <a:br>
              <a:rPr lang="id-ID" sz="3600" dirty="0" smtClean="0"/>
            </a:br>
            <a:r>
              <a:rPr lang="id-ID" sz="3600" dirty="0" smtClean="0"/>
              <a:t/>
            </a:r>
            <a:br>
              <a:rPr lang="id-ID" sz="3600" dirty="0" smtClean="0"/>
            </a:br>
            <a:r>
              <a:rPr lang="en-US" sz="3600" dirty="0" smtClean="0"/>
              <a:t>ENERGI </a:t>
            </a:r>
            <a:r>
              <a:rPr lang="en-US" sz="3600" dirty="0"/>
              <a:t>ALTERNATIF UNTUK KENDARAAN BERMOTOR</a:t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2500306"/>
            <a:ext cx="7829576" cy="3048000"/>
          </a:xfrm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en-US" sz="2400" dirty="0"/>
              <a:t>MOBIL HIDRIT(TENAGA AIR)</a:t>
            </a:r>
          </a:p>
          <a:p>
            <a:r>
              <a:rPr lang="en-US" sz="2400" dirty="0"/>
              <a:t>MOBIL TENAGA SURYA</a:t>
            </a:r>
          </a:p>
          <a:p>
            <a:r>
              <a:rPr lang="en-US" sz="2400" dirty="0"/>
              <a:t>MOBIL TENAGA LISTRIK</a:t>
            </a:r>
          </a:p>
          <a:p>
            <a:r>
              <a:rPr lang="en-US" sz="2400" dirty="0"/>
              <a:t>MOBIL TENAGA BIODIESEL(BAHAN BAKUNYA MINYAK KELAPA SAWIT,MINYAK JARAK PAGAR,KAPUK,DAN MINYAK BIJI-BIJIAN LAINNYA.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08397" y="2727326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7200" b="1" dirty="0">
                <a:latin typeface="+mn-lt"/>
              </a:rPr>
              <a:t>TERIMAKASIH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CC3-3601-4186-BA43-9859D4D65885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id-ID" dirty="0" smtClean="0"/>
              <a:t>Mengapa Perlu Energi Alternatif ....??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r>
              <a:rPr lang="id-ID" dirty="0" smtClean="0"/>
              <a:t>Krisis BBM</a:t>
            </a:r>
          </a:p>
          <a:p>
            <a:endParaRPr lang="id-ID" dirty="0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785786" y="2857496"/>
            <a:ext cx="4471988" cy="2786063"/>
            <a:chOff x="460268" y="1019102"/>
            <a:chExt cx="4835060" cy="2950551"/>
          </a:xfrm>
        </p:grpSpPr>
        <p:sp>
          <p:nvSpPr>
            <p:cNvPr id="5" name="Hexagon 4"/>
            <p:cNvSpPr/>
            <p:nvPr/>
          </p:nvSpPr>
          <p:spPr>
            <a:xfrm>
              <a:off x="460268" y="1019102"/>
              <a:ext cx="1802205" cy="1445854"/>
            </a:xfrm>
            <a:prstGeom prst="hexago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 err="1"/>
                <a:t>Energi</a:t>
              </a:r>
              <a:r>
                <a:rPr lang="en-US" sz="1400" b="1" dirty="0"/>
                <a:t> Primer </a:t>
              </a:r>
              <a:r>
                <a:rPr lang="en-US" sz="1400" b="1" dirty="0" err="1"/>
                <a:t>Didominasi</a:t>
              </a:r>
              <a:r>
                <a:rPr lang="en-US" sz="1400" b="1" dirty="0"/>
                <a:t> </a:t>
              </a:r>
              <a:r>
                <a:rPr lang="en-US" sz="1400" b="1" dirty="0" err="1"/>
                <a:t>Migas</a:t>
              </a:r>
              <a:endParaRPr lang="en-US" sz="1400" b="1" dirty="0"/>
            </a:p>
          </p:txBody>
        </p:sp>
        <p:sp>
          <p:nvSpPr>
            <p:cNvPr id="6" name="Hexagon 5"/>
            <p:cNvSpPr/>
            <p:nvPr/>
          </p:nvSpPr>
          <p:spPr>
            <a:xfrm>
              <a:off x="1977553" y="1747073"/>
              <a:ext cx="1802205" cy="1445854"/>
            </a:xfrm>
            <a:prstGeom prst="hexago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 err="1"/>
                <a:t>Produksi</a:t>
              </a:r>
              <a:r>
                <a:rPr lang="en-US" b="1" dirty="0"/>
                <a:t> Terus </a:t>
              </a:r>
              <a:r>
                <a:rPr lang="en-US" b="1" dirty="0" err="1"/>
                <a:t>Menurun</a:t>
              </a:r>
              <a:endParaRPr lang="en-US" b="1" dirty="0"/>
            </a:p>
          </p:txBody>
        </p:sp>
        <p:sp>
          <p:nvSpPr>
            <p:cNvPr id="7" name="Hexagon 6"/>
            <p:cNvSpPr/>
            <p:nvPr/>
          </p:nvSpPr>
          <p:spPr>
            <a:xfrm>
              <a:off x="475716" y="2520437"/>
              <a:ext cx="1802205" cy="1447534"/>
            </a:xfrm>
            <a:prstGeom prst="hexago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 err="1"/>
                <a:t>Eksplorasi</a:t>
              </a:r>
              <a:r>
                <a:rPr lang="en-US" sz="1600" b="1" dirty="0"/>
                <a:t> </a:t>
              </a:r>
              <a:r>
                <a:rPr lang="en-US" sz="1600" b="1" dirty="0" err="1"/>
                <a:t>Membutuhkan</a:t>
              </a:r>
              <a:r>
                <a:rPr lang="en-US" sz="1600" b="1" dirty="0"/>
                <a:t> </a:t>
              </a:r>
              <a:r>
                <a:rPr lang="en-US" sz="1600" b="1" dirty="0" err="1"/>
                <a:t>Waktu</a:t>
              </a:r>
              <a:r>
                <a:rPr lang="en-US" sz="1600" b="1" dirty="0"/>
                <a:t> Lama</a:t>
              </a:r>
            </a:p>
          </p:txBody>
        </p:sp>
        <p:sp>
          <p:nvSpPr>
            <p:cNvPr id="8" name="Hexagon 7"/>
            <p:cNvSpPr/>
            <p:nvPr/>
          </p:nvSpPr>
          <p:spPr>
            <a:xfrm>
              <a:off x="3493123" y="1019102"/>
              <a:ext cx="1802205" cy="1445854"/>
            </a:xfrm>
            <a:prstGeom prst="hexago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 err="1"/>
                <a:t>Cadangan</a:t>
              </a:r>
              <a:r>
                <a:rPr lang="en-US" b="1" dirty="0"/>
                <a:t> </a:t>
              </a:r>
              <a:r>
                <a:rPr lang="en-US" b="1" dirty="0" err="1"/>
                <a:t>Migas</a:t>
              </a:r>
              <a:r>
                <a:rPr lang="en-US" b="1" dirty="0"/>
                <a:t> </a:t>
              </a:r>
              <a:r>
                <a:rPr lang="en-US" b="1" dirty="0" err="1"/>
                <a:t>Menipis</a:t>
              </a:r>
              <a:endParaRPr lang="en-US" b="1" dirty="0"/>
            </a:p>
          </p:txBody>
        </p:sp>
        <p:sp>
          <p:nvSpPr>
            <p:cNvPr id="9" name="Hexagon 8"/>
            <p:cNvSpPr/>
            <p:nvPr/>
          </p:nvSpPr>
          <p:spPr>
            <a:xfrm>
              <a:off x="3479392" y="2523799"/>
              <a:ext cx="1802205" cy="1445854"/>
            </a:xfrm>
            <a:prstGeom prst="hexago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 err="1"/>
                <a:t>Fasilitas</a:t>
              </a:r>
              <a:r>
                <a:rPr lang="en-US" b="1" dirty="0"/>
                <a:t> </a:t>
              </a:r>
              <a:r>
                <a:rPr lang="en-US" b="1" dirty="0" err="1"/>
                <a:t>Produksi</a:t>
              </a:r>
              <a:r>
                <a:rPr lang="en-US" b="1" dirty="0"/>
                <a:t> </a:t>
              </a:r>
              <a:r>
                <a:rPr lang="en-US" b="1" dirty="0" err="1"/>
                <a:t>Sudah</a:t>
              </a:r>
              <a:r>
                <a:rPr lang="en-US" b="1" dirty="0"/>
                <a:t> </a:t>
              </a:r>
              <a:r>
                <a:rPr lang="en-US" b="1" dirty="0" err="1"/>
                <a:t>Tua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5354" y="285728"/>
            <a:ext cx="3043230" cy="14398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3600" dirty="0" err="1" smtClean="0"/>
              <a:t>Bioener</a:t>
            </a:r>
            <a:r>
              <a:rPr lang="id-ID" sz="3600" dirty="0" smtClean="0"/>
              <a:t>g</a:t>
            </a:r>
            <a:r>
              <a:rPr lang="en-US" sz="3600" dirty="0" err="1" smtClean="0"/>
              <a:t>i</a:t>
            </a:r>
            <a:r>
              <a:rPr lang="en-US" sz="3600" dirty="0" smtClean="0"/>
              <a:t> </a:t>
            </a:r>
            <a:r>
              <a:rPr lang="en-US" sz="3600" dirty="0" err="1" smtClean="0"/>
              <a:t>sebagai</a:t>
            </a:r>
            <a:r>
              <a:rPr lang="en-US" sz="3600" dirty="0" smtClean="0"/>
              <a:t> </a:t>
            </a:r>
            <a:r>
              <a:rPr lang="en-US" sz="3600" dirty="0" err="1" smtClean="0"/>
              <a:t>Energi</a:t>
            </a:r>
            <a:r>
              <a:rPr lang="en-US" sz="3600" dirty="0" smtClean="0"/>
              <a:t> </a:t>
            </a:r>
            <a:r>
              <a:rPr lang="en-US" sz="3600" dirty="0" err="1" smtClean="0"/>
              <a:t>Alternatif</a:t>
            </a:r>
            <a:endParaRPr lang="en-US" sz="3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5611399" cy="285752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429388" y="2285992"/>
            <a:ext cx="235745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KRISIS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BBM</a:t>
            </a:r>
            <a:r>
              <a:rPr lang="en-US" dirty="0" smtClean="0">
                <a:solidFill>
                  <a:srgbClr val="FF0000"/>
                </a:solidFill>
              </a:rPr>
              <a:t> &amp; </a:t>
            </a:r>
            <a:r>
              <a:rPr lang="en-US" dirty="0" err="1" smtClean="0">
                <a:solidFill>
                  <a:srgbClr val="FF0000"/>
                </a:solidFill>
              </a:rPr>
              <a:t>LISTRIK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249012"/>
            <a:ext cx="6143668" cy="3481398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8" name="Left Arrow 7"/>
          <p:cNvSpPr/>
          <p:nvPr/>
        </p:nvSpPr>
        <p:spPr>
          <a:xfrm>
            <a:off x="5950587" y="2322543"/>
            <a:ext cx="357190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14488"/>
            <a:ext cx="8001055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err="1" smtClean="0"/>
              <a:t>Mengapa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Bioenergi</a:t>
            </a:r>
            <a:r>
              <a:rPr lang="en-US" dirty="0" smtClean="0"/>
              <a:t>….??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id-ID" dirty="0" smtClean="0"/>
              <a:t>Dapat Diperbarui</a:t>
            </a:r>
          </a:p>
          <a:p>
            <a:r>
              <a:rPr lang="id-ID" dirty="0" smtClean="0"/>
              <a:t>Ramah Lingkungan</a:t>
            </a:r>
          </a:p>
          <a:p>
            <a:r>
              <a:rPr lang="id-ID" dirty="0" smtClean="0"/>
              <a:t>Dapat Terurai</a:t>
            </a:r>
          </a:p>
          <a:p>
            <a:r>
              <a:rPr lang="id-ID" dirty="0" smtClean="0"/>
              <a:t>Mampu Mengeliminasi Rumah Kaca</a:t>
            </a:r>
          </a:p>
          <a:p>
            <a:r>
              <a:rPr lang="id-ID" dirty="0" smtClean="0"/>
              <a:t>Kontinuitas Bahan Bakunya Terjamin</a:t>
            </a:r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638" y="4087813"/>
            <a:ext cx="1451372" cy="1033462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/>
              <a:t>Defisit</a:t>
            </a:r>
            <a:r>
              <a:rPr lang="en-US" sz="2400" dirty="0"/>
              <a:t> </a:t>
            </a:r>
            <a:r>
              <a:rPr lang="en-US" sz="2400" dirty="0" err="1"/>
              <a:t>Energi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214546" y="4002088"/>
            <a:ext cx="1626411" cy="1166812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/>
              <a:t>Energi</a:t>
            </a:r>
            <a:r>
              <a:rPr lang="en-US" sz="2400" dirty="0"/>
              <a:t> </a:t>
            </a:r>
            <a:r>
              <a:rPr lang="en-US" sz="2400" dirty="0" err="1"/>
              <a:t>Baru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Terbarukan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0363" y="2075776"/>
            <a:ext cx="1451112" cy="1811222"/>
          </a:xfrm>
          <a:prstGeom prst="flowChartConnector">
            <a:avLst/>
          </a:prstGeom>
          <a:ln w="76200">
            <a:solidFill>
              <a:srgbClr val="0070C0"/>
            </a:solidFill>
          </a:ln>
        </p:spPr>
      </p:pic>
      <p:sp>
        <p:nvSpPr>
          <p:cNvPr id="10" name="Flowchart: Extract 9"/>
          <p:cNvSpPr/>
          <p:nvPr/>
        </p:nvSpPr>
        <p:spPr>
          <a:xfrm rot="5400000">
            <a:off x="1571229" y="3800078"/>
            <a:ext cx="5403850" cy="388144"/>
          </a:xfrm>
          <a:prstGeom prst="flowChartExtra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074" name="Picture 2" descr="http://img6.uploadhouse.com/fileuploads/7820/7820096236d575e2b6b3cdbeeb3ae2b30c5f60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2496" y="1292844"/>
            <a:ext cx="1527229" cy="1527229"/>
          </a:xfrm>
          <a:prstGeom prst="roundRect">
            <a:avLst/>
          </a:prstGeom>
          <a:noFill/>
          <a:extLst>
            <a:ext uri="{909E8E84-426E-40dd-AFC4-6F175D3DCCD1}"/>
          </a:extLst>
        </p:spPr>
      </p:pic>
      <p:pic>
        <p:nvPicPr>
          <p:cNvPr id="3076" name="Picture 4" descr="http://2.bp.blogspot.com/-kDoDOHcdSxI/T4j20budHbI/AAAAAAAAAP8/zdc00d89kL4/s1600/energi+angin+lau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2218" y="1292844"/>
            <a:ext cx="1527229" cy="1527229"/>
          </a:xfrm>
          <a:prstGeom prst="roundRect">
            <a:avLst/>
          </a:prstGeom>
          <a:noFill/>
          <a:extLst>
            <a:ext uri="{909E8E84-426E-40dd-AFC4-6F175D3DCCD1}"/>
          </a:extLst>
        </p:spPr>
      </p:pic>
      <p:sp>
        <p:nvSpPr>
          <p:cNvPr id="11" name="Rectangle 10"/>
          <p:cNvSpPr/>
          <p:nvPr/>
        </p:nvSpPr>
        <p:spPr>
          <a:xfrm>
            <a:off x="4989910" y="2819401"/>
            <a:ext cx="1452563" cy="320675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Hydro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3580269" y="5588000"/>
            <a:ext cx="508397" cy="184150"/>
          </a:xfrm>
          <a:prstGeom prst="round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Bayu</a:t>
            </a:r>
            <a:endParaRPr lang="en-US" dirty="0"/>
          </a:p>
        </p:txBody>
      </p:sp>
      <p:pic>
        <p:nvPicPr>
          <p:cNvPr id="3078" name="Picture 6" descr="http://cdnimage.terbitsport.com/imagebank/gallery/large/20150806_103450_harianterbit_energy_matahar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1150" y="3302937"/>
            <a:ext cx="1518575" cy="1487438"/>
          </a:xfrm>
          <a:prstGeom prst="roundRect">
            <a:avLst/>
          </a:prstGeom>
          <a:noFill/>
          <a:extLst>
            <a:ext uri="{909E8E84-426E-40dd-AFC4-6F175D3DCCD1}"/>
          </a:extLst>
        </p:spPr>
      </p:pic>
      <p:sp>
        <p:nvSpPr>
          <p:cNvPr id="16" name="Rectangle 15"/>
          <p:cNvSpPr/>
          <p:nvPr/>
        </p:nvSpPr>
        <p:spPr>
          <a:xfrm>
            <a:off x="4999435" y="4791075"/>
            <a:ext cx="1451372" cy="300038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Surya</a:t>
            </a:r>
          </a:p>
        </p:txBody>
      </p:sp>
      <p:pic>
        <p:nvPicPr>
          <p:cNvPr id="3080" name="Picture 8" descr="http://img1.beritasatu.com/data/media/images/medium/140055396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2218" y="3299467"/>
            <a:ext cx="1527229" cy="1490909"/>
          </a:xfrm>
          <a:prstGeom prst="roundRect">
            <a:avLst/>
          </a:prstGeom>
          <a:noFill/>
          <a:extLst>
            <a:ext uri="{909E8E84-426E-40dd-AFC4-6F175D3DCCD1}"/>
          </a:extLst>
        </p:spPr>
      </p:pic>
      <p:sp>
        <p:nvSpPr>
          <p:cNvPr id="18" name="Rectangle 17"/>
          <p:cNvSpPr/>
          <p:nvPr/>
        </p:nvSpPr>
        <p:spPr>
          <a:xfrm>
            <a:off x="7040166" y="2819401"/>
            <a:ext cx="1451372" cy="320675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Bayu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040166" y="4791076"/>
            <a:ext cx="1451372" cy="296863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Geothermal</a:t>
            </a:r>
          </a:p>
        </p:txBody>
      </p:sp>
      <p:pic>
        <p:nvPicPr>
          <p:cNvPr id="3082" name="Picture 10" descr="http://www.renewableenergyworld.com/content/dam/rew/onlinearticles/2015/10/REW_BiomassEnergyPotenti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4972" y="5213062"/>
            <a:ext cx="1518575" cy="1316098"/>
          </a:xfrm>
          <a:prstGeom prst="roundRect">
            <a:avLst/>
          </a:prstGeom>
          <a:noFill/>
          <a:extLst>
            <a:ext uri="{909E8E84-426E-40dd-AFC4-6F175D3DCCD1}"/>
          </a:extLst>
        </p:spPr>
      </p:pic>
      <p:sp>
        <p:nvSpPr>
          <p:cNvPr id="21" name="Rectangle 20"/>
          <p:cNvSpPr/>
          <p:nvPr/>
        </p:nvSpPr>
        <p:spPr>
          <a:xfrm>
            <a:off x="6032897" y="6542088"/>
            <a:ext cx="1451372" cy="315912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Biomass</a:t>
            </a:r>
          </a:p>
        </p:txBody>
      </p:sp>
      <p:pic>
        <p:nvPicPr>
          <p:cNvPr id="3084" name="Picture 12" descr="http://www.energibersama.com/wp-content/uploads/2016/01/049658300_1421663904-ilustrasi-BBM-aji-150119-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388" y="2122897"/>
            <a:ext cx="1451112" cy="1868428"/>
          </a:xfrm>
          <a:prstGeom prst="flowChartConnector">
            <a:avLst/>
          </a:prstGeom>
          <a:noFill/>
          <a:ln w="76200">
            <a:solidFill>
              <a:srgbClr val="0070C0"/>
            </a:solidFill>
          </a:ln>
          <a:extLst>
            <a:ext uri="{909E8E84-426E-40dd-AFC4-6F175D3DCCD1}"/>
          </a:extLst>
        </p:spPr>
      </p:pic>
      <p:sp>
        <p:nvSpPr>
          <p:cNvPr id="12" name="Striped Right Arrow 11"/>
          <p:cNvSpPr/>
          <p:nvPr/>
        </p:nvSpPr>
        <p:spPr>
          <a:xfrm>
            <a:off x="1710929" y="2906713"/>
            <a:ext cx="552450" cy="584200"/>
          </a:xfrm>
          <a:prstGeom prst="striped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27" name="TextBox 1"/>
          <p:cNvSpPr txBox="1">
            <a:spLocks noChangeArrowheads="1"/>
          </p:cNvSpPr>
          <p:nvPr/>
        </p:nvSpPr>
        <p:spPr bwMode="auto">
          <a:xfrm>
            <a:off x="1720454" y="266701"/>
            <a:ext cx="59364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 err="1"/>
              <a:t>Pengembangan</a:t>
            </a:r>
            <a:r>
              <a:rPr lang="en-US" sz="2800" b="1" dirty="0"/>
              <a:t> </a:t>
            </a:r>
            <a:r>
              <a:rPr lang="en-US" sz="2800" b="1" dirty="0" err="1"/>
              <a:t>Energi</a:t>
            </a:r>
            <a:r>
              <a:rPr lang="en-US" sz="2800" b="1" dirty="0"/>
              <a:t> </a:t>
            </a:r>
            <a:r>
              <a:rPr lang="en-US" sz="2800" b="1" dirty="0" err="1" smtClean="0"/>
              <a:t>Baru</a:t>
            </a:r>
            <a:r>
              <a:rPr lang="id-ID" sz="2800" b="1" dirty="0" smtClean="0"/>
              <a:t> </a:t>
            </a:r>
            <a:r>
              <a:rPr lang="en-US" sz="2800" b="1" dirty="0" err="1" smtClean="0"/>
              <a:t>Terbarukan</a:t>
            </a:r>
            <a:endParaRPr lang="en-US" sz="2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370A-D391-467C-AB88-22CBDC71DE91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/>
          </p:cNvPicPr>
          <p:nvPr/>
        </p:nvPicPr>
        <p:blipFill>
          <a:blip r:embed="rId2"/>
          <a:srcRect l="3358" t="9129" r="829"/>
          <a:stretch>
            <a:fillRect/>
          </a:stretch>
        </p:blipFill>
        <p:spPr bwMode="auto">
          <a:xfrm>
            <a:off x="1763316" y="1146176"/>
            <a:ext cx="5616178" cy="571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1"/>
          <p:cNvSpPr txBox="1">
            <a:spLocks noChangeArrowheads="1"/>
          </p:cNvSpPr>
          <p:nvPr/>
        </p:nvSpPr>
        <p:spPr bwMode="auto">
          <a:xfrm>
            <a:off x="1775222" y="103188"/>
            <a:ext cx="623411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3200" b="1"/>
              <a:t>Potensi Energi baru Terbarukan di Indonesia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67DC7-8C94-4DC6-8FA8-4B55101E4D7F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2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4441</TotalTime>
  <Words>424</Words>
  <Application>Microsoft Office PowerPoint</Application>
  <PresentationFormat>On-screen Show (4:3)</PresentationFormat>
  <Paragraphs>131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TEKNOLOGI BIOENERGI</vt:lpstr>
      <vt:lpstr>Pokok Bahasan</vt:lpstr>
      <vt:lpstr>Mengapa Perlu Energi Alternatif ....??</vt:lpstr>
      <vt:lpstr>Bioenergi sebagai Energi Alternatif</vt:lpstr>
      <vt:lpstr>Slide 5</vt:lpstr>
      <vt:lpstr>Mengapa harus Bioenergi….??</vt:lpstr>
      <vt:lpstr>Slide 7</vt:lpstr>
      <vt:lpstr>Slide 8</vt:lpstr>
      <vt:lpstr>Slide 9</vt:lpstr>
      <vt:lpstr>Pengembangan Biomass Sebagai Sumber EBT</vt:lpstr>
      <vt:lpstr>Bahan-Bahan Penghasil Bioenergi</vt:lpstr>
      <vt:lpstr>Jenis-Jenis Bioenergi</vt:lpstr>
      <vt:lpstr>Jenis-Jenis Bioenergi (2)</vt:lpstr>
      <vt:lpstr>Jenis-Jenis Bioenergi (2)</vt:lpstr>
      <vt:lpstr>Pengembangan Biobriket yang Telah Dilaksanakan Sumber: Unpad, 2016</vt:lpstr>
      <vt:lpstr>Slide 16</vt:lpstr>
      <vt:lpstr>Pemanfaatan limbah dekotifikasi rami untuk bio briket</vt:lpstr>
      <vt:lpstr>Slide 18</vt:lpstr>
      <vt:lpstr>Pemanfaatan Energi Geothermal</vt:lpstr>
      <vt:lpstr>Slide 20</vt:lpstr>
      <vt:lpstr>ENERGI ALTERNATIF UNTUK PLN</vt:lpstr>
      <vt:lpstr>  ENERGI ALTERNATIF UNTUK KENDARAAN BERMOTOR  </vt:lpstr>
      <vt:lpstr>TERIMAKASIH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TEKNOLOGI BIOENERGI</dc:title>
  <dc:creator>EKO H</dc:creator>
  <cp:lastModifiedBy>FKMDN</cp:lastModifiedBy>
  <cp:revision>3</cp:revision>
  <dcterms:created xsi:type="dcterms:W3CDTF">2015-12-15T14:11:37Z</dcterms:created>
  <dcterms:modified xsi:type="dcterms:W3CDTF">2016-12-05T00:57:27Z</dcterms:modified>
</cp:coreProperties>
</file>