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80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1" d="100"/>
          <a:sy n="61" d="100"/>
        </p:scale>
        <p:origin x="1020" y="2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Tugas</c:v>
                </c:pt>
                <c:pt idx="1">
                  <c:v>UAS</c:v>
                </c:pt>
                <c:pt idx="2">
                  <c:v>UTS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  <c:pt idx="1">
                  <c:v>25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2130" y="336176"/>
            <a:ext cx="5029200" cy="216497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/>
              <a:t>Metode</a:t>
            </a:r>
            <a:r>
              <a:rPr lang="en-US" sz="3200" b="1" dirty="0" smtClean="0"/>
              <a:t> </a:t>
            </a:r>
            <a:r>
              <a:rPr lang="en-US" sz="3200" b="1" dirty="0" err="1"/>
              <a:t>P</a:t>
            </a:r>
            <a:r>
              <a:rPr lang="en-US" sz="3200" b="1" dirty="0" err="1" smtClean="0"/>
              <a:t>enelitian</a:t>
            </a:r>
            <a:r>
              <a:rPr lang="en-US" sz="3200" b="1" dirty="0" smtClean="0"/>
              <a:t> </a:t>
            </a:r>
            <a:r>
              <a:rPr lang="en-US" sz="7200" b="1" dirty="0" smtClean="0"/>
              <a:t>KUALITATIF </a:t>
            </a:r>
            <a:br>
              <a:rPr lang="en-US" sz="7200" b="1" dirty="0" smtClean="0"/>
            </a:br>
            <a:r>
              <a:rPr lang="en-US" sz="3200" b="1" dirty="0" err="1" smtClean="0"/>
              <a:t>Lanjut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1223" y="2501152"/>
            <a:ext cx="1680883" cy="416859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BOK@DESIGN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2130" y="3541619"/>
            <a:ext cx="5069541" cy="31684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4722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164" y="1"/>
            <a:ext cx="7108502" cy="68675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901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5851" y="295836"/>
            <a:ext cx="10018713" cy="838200"/>
          </a:xfrm>
        </p:spPr>
        <p:txBody>
          <a:bodyPr/>
          <a:lstStyle/>
          <a:p>
            <a:pPr algn="ctr"/>
            <a:r>
              <a:rPr lang="en-GB" dirty="0" smtClean="0"/>
              <a:t>PENENTUAN INFORMAN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5851" y="1524000"/>
            <a:ext cx="10018713" cy="4663440"/>
          </a:xfrm>
        </p:spPr>
        <p:txBody>
          <a:bodyPr>
            <a:noAutofit/>
          </a:bodyPr>
          <a:lstStyle/>
          <a:p>
            <a:r>
              <a:rPr lang="en-GB" sz="2400" dirty="0" err="1" smtClean="0"/>
              <a:t>Peneliti</a:t>
            </a:r>
            <a:r>
              <a:rPr lang="en-GB" sz="2400" dirty="0" smtClean="0"/>
              <a:t>, </a:t>
            </a:r>
            <a:r>
              <a:rPr lang="en-GB" sz="2400" dirty="0" err="1" smtClean="0"/>
              <a:t>bila</a:t>
            </a:r>
            <a:r>
              <a:rPr lang="en-GB" sz="2400" dirty="0" smtClean="0"/>
              <a:t> </a:t>
            </a:r>
            <a:r>
              <a:rPr lang="en-GB" sz="2400" dirty="0" err="1" smtClean="0"/>
              <a:t>peneliti</a:t>
            </a:r>
            <a:r>
              <a:rPr lang="en-GB" sz="2400" dirty="0" smtClean="0"/>
              <a:t> </a:t>
            </a:r>
            <a:r>
              <a:rPr lang="en-GB" sz="2400" dirty="0" err="1" smtClean="0"/>
              <a:t>memahami</a:t>
            </a:r>
            <a:r>
              <a:rPr lang="en-GB" sz="2400" dirty="0" smtClean="0"/>
              <a:t> </a:t>
            </a:r>
            <a:r>
              <a:rPr lang="en-GB" sz="2400" dirty="0" err="1" smtClean="0"/>
              <a:t>masalah</a:t>
            </a:r>
            <a:r>
              <a:rPr lang="en-GB" sz="2400" dirty="0" smtClean="0"/>
              <a:t> </a:t>
            </a:r>
            <a:r>
              <a:rPr lang="en-GB" sz="2400" dirty="0" err="1" smtClean="0"/>
              <a:t>umum</a:t>
            </a:r>
            <a:r>
              <a:rPr lang="en-GB" sz="2400" dirty="0" smtClean="0"/>
              <a:t> </a:t>
            </a:r>
            <a:r>
              <a:rPr lang="en-GB" sz="2400" dirty="0" err="1" smtClean="0"/>
              <a:t>penelitian</a:t>
            </a:r>
            <a:r>
              <a:rPr lang="en-GB" sz="2400" dirty="0" smtClean="0"/>
              <a:t> </a:t>
            </a:r>
            <a:r>
              <a:rPr lang="en-GB" sz="2400" dirty="0" err="1" smtClean="0"/>
              <a:t>serta</a:t>
            </a:r>
            <a:r>
              <a:rPr lang="en-GB" sz="2400" dirty="0" smtClean="0"/>
              <a:t> </a:t>
            </a:r>
            <a:r>
              <a:rPr lang="en-GB" sz="2400" dirty="0" err="1" smtClean="0"/>
              <a:t>memahami</a:t>
            </a:r>
            <a:r>
              <a:rPr lang="en-GB" sz="2400" dirty="0" smtClean="0"/>
              <a:t> </a:t>
            </a:r>
            <a:r>
              <a:rPr lang="en-GB" sz="2400" dirty="0" err="1" smtClean="0"/>
              <a:t>anatomi</a:t>
            </a:r>
            <a:r>
              <a:rPr lang="en-GB" sz="2400" dirty="0" smtClean="0"/>
              <a:t> </a:t>
            </a:r>
            <a:r>
              <a:rPr lang="en-GB" sz="2400" dirty="0" err="1" smtClean="0"/>
              <a:t>masyarakat</a:t>
            </a:r>
            <a:r>
              <a:rPr lang="en-GB" sz="2400" dirty="0" smtClean="0"/>
              <a:t> </a:t>
            </a:r>
            <a:r>
              <a:rPr lang="en-GB" sz="2400" dirty="0" err="1" smtClean="0"/>
              <a:t>penelitian</a:t>
            </a:r>
            <a:r>
              <a:rPr lang="en-GB" sz="2400" dirty="0" smtClean="0"/>
              <a:t> </a:t>
            </a:r>
            <a:r>
              <a:rPr lang="en-GB" sz="2400" dirty="0" err="1" smtClean="0"/>
              <a:t>itu</a:t>
            </a:r>
            <a:r>
              <a:rPr lang="en-GB" sz="2400" dirty="0" smtClean="0"/>
              <a:t> </a:t>
            </a:r>
            <a:r>
              <a:rPr lang="en-GB" sz="2400" dirty="0" err="1" smtClean="0"/>
              <a:t>dilaksanakan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err="1" smtClean="0"/>
              <a:t>Apabila</a:t>
            </a:r>
            <a:r>
              <a:rPr lang="en-GB" sz="2400" dirty="0" smtClean="0"/>
              <a:t> </a:t>
            </a:r>
            <a:r>
              <a:rPr lang="en-GB" sz="2400" dirty="0" err="1" smtClean="0"/>
              <a:t>peneliti</a:t>
            </a:r>
            <a:r>
              <a:rPr lang="en-GB" sz="2400" dirty="0" smtClean="0"/>
              <a:t> </a:t>
            </a:r>
            <a:r>
              <a:rPr lang="en-GB" sz="2400" dirty="0" err="1" smtClean="0"/>
              <a:t>belum</a:t>
            </a:r>
            <a:r>
              <a:rPr lang="en-GB" sz="2400" dirty="0" smtClean="0"/>
              <a:t> </a:t>
            </a:r>
            <a:r>
              <a:rPr lang="en-GB" sz="2400" dirty="0" err="1" smtClean="0"/>
              <a:t>paham</a:t>
            </a:r>
            <a:r>
              <a:rPr lang="en-GB" sz="2400" dirty="0" smtClean="0"/>
              <a:t>, </a:t>
            </a:r>
            <a:r>
              <a:rPr lang="en-GB" sz="2400" dirty="0" err="1" smtClean="0"/>
              <a:t>ada</a:t>
            </a:r>
            <a:r>
              <a:rPr lang="en-GB" sz="2400" dirty="0" smtClean="0"/>
              <a:t> </a:t>
            </a:r>
            <a:r>
              <a:rPr lang="en-GB" sz="2400" dirty="0" err="1" smtClean="0"/>
              <a:t>tiga</a:t>
            </a:r>
            <a:r>
              <a:rPr lang="en-GB" sz="2400" dirty="0" smtClean="0"/>
              <a:t> </a:t>
            </a:r>
            <a:r>
              <a:rPr lang="en-GB" sz="2400" dirty="0" err="1" smtClean="0"/>
              <a:t>cara</a:t>
            </a:r>
            <a:r>
              <a:rPr lang="en-GB" sz="2400" dirty="0" smtClean="0"/>
              <a:t>: </a:t>
            </a:r>
          </a:p>
          <a:p>
            <a:r>
              <a:rPr lang="en-GB" sz="2400" b="1" dirty="0" err="1" smtClean="0"/>
              <a:t>Prosedur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purposif</a:t>
            </a:r>
            <a:r>
              <a:rPr lang="en-GB" sz="2400" dirty="0" smtClean="0"/>
              <a:t>:  </a:t>
            </a:r>
            <a:r>
              <a:rPr lang="en-GB" sz="2400" dirty="0" err="1" smtClean="0"/>
              <a:t>menentukan</a:t>
            </a:r>
            <a:r>
              <a:rPr lang="en-GB" sz="2400" dirty="0" smtClean="0"/>
              <a:t> </a:t>
            </a:r>
            <a:r>
              <a:rPr lang="en-GB" sz="2400" dirty="0" err="1" smtClean="0"/>
              <a:t>kelompok</a:t>
            </a:r>
            <a:r>
              <a:rPr lang="en-GB" sz="2400" dirty="0" smtClean="0"/>
              <a:t> </a:t>
            </a:r>
            <a:r>
              <a:rPr lang="en-GB" sz="2400" dirty="0" err="1" smtClean="0"/>
              <a:t>peserta</a:t>
            </a:r>
            <a:r>
              <a:rPr lang="en-GB" sz="2400" dirty="0" smtClean="0"/>
              <a:t> yang </a:t>
            </a:r>
            <a:r>
              <a:rPr lang="en-GB" sz="2400" dirty="0" err="1" smtClean="0"/>
              <a:t>menjadi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informan</a:t>
            </a:r>
            <a:r>
              <a:rPr lang="en-GB" sz="2400" dirty="0" smtClean="0"/>
              <a:t> </a:t>
            </a:r>
            <a:r>
              <a:rPr lang="en-GB" sz="2400" dirty="0" err="1" smtClean="0"/>
              <a:t>sesuai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kriteria</a:t>
            </a:r>
            <a:r>
              <a:rPr lang="en-GB" sz="2400" dirty="0" smtClean="0"/>
              <a:t> </a:t>
            </a:r>
            <a:r>
              <a:rPr lang="en-GB" sz="2400" dirty="0" err="1" smtClean="0"/>
              <a:t>terpilih</a:t>
            </a:r>
            <a:r>
              <a:rPr lang="en-GB" sz="2400" dirty="0" smtClean="0"/>
              <a:t> yang </a:t>
            </a:r>
            <a:r>
              <a:rPr lang="en-GB" sz="2400" dirty="0" err="1" smtClean="0"/>
              <a:t>relevan</a:t>
            </a:r>
            <a:r>
              <a:rPr lang="en-GB" sz="2400" dirty="0" smtClean="0"/>
              <a:t>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masalah</a:t>
            </a:r>
            <a:r>
              <a:rPr lang="en-GB" sz="2400" dirty="0" smtClean="0"/>
              <a:t> </a:t>
            </a:r>
            <a:r>
              <a:rPr lang="en-GB" sz="2400" dirty="0" err="1" smtClean="0"/>
              <a:t>penelitian</a:t>
            </a:r>
            <a:r>
              <a:rPr lang="en-GB" sz="2400" dirty="0" smtClean="0"/>
              <a:t> </a:t>
            </a:r>
            <a:r>
              <a:rPr lang="en-GB" sz="2400" dirty="0" err="1" smtClean="0"/>
              <a:t>tertentu</a:t>
            </a:r>
            <a:r>
              <a:rPr lang="en-GB" sz="2400" dirty="0" smtClean="0"/>
              <a:t>.</a:t>
            </a:r>
          </a:p>
          <a:p>
            <a:r>
              <a:rPr lang="en-GB" sz="2400" b="1" dirty="0" err="1" smtClean="0"/>
              <a:t>Prosedur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kuota</a:t>
            </a:r>
            <a:r>
              <a:rPr lang="en-GB" sz="2400" dirty="0" smtClean="0"/>
              <a:t>: </a:t>
            </a:r>
            <a:r>
              <a:rPr lang="en-GB" sz="2400" dirty="0" err="1" smtClean="0"/>
              <a:t>peneliti</a:t>
            </a:r>
            <a:r>
              <a:rPr lang="en-GB" sz="2400" dirty="0" smtClean="0"/>
              <a:t> </a:t>
            </a:r>
            <a:r>
              <a:rPr lang="en-GB" sz="2400" dirty="0" err="1" smtClean="0"/>
              <a:t>memutuskan</a:t>
            </a:r>
            <a:r>
              <a:rPr lang="en-GB" sz="2400" dirty="0" smtClean="0"/>
              <a:t> </a:t>
            </a:r>
            <a:r>
              <a:rPr lang="en-GB" sz="2400" dirty="0" err="1" smtClean="0"/>
              <a:t>saat</a:t>
            </a:r>
            <a:r>
              <a:rPr lang="en-GB" sz="2400" dirty="0" smtClean="0"/>
              <a:t> </a:t>
            </a:r>
            <a:r>
              <a:rPr lang="en-GB" sz="2400" dirty="0" err="1" smtClean="0"/>
              <a:t>merancang</a:t>
            </a:r>
            <a:r>
              <a:rPr lang="en-GB" sz="2400" dirty="0" smtClean="0"/>
              <a:t> </a:t>
            </a:r>
            <a:r>
              <a:rPr lang="en-GB" sz="2400" dirty="0" err="1" smtClean="0"/>
              <a:t>penelitian</a:t>
            </a:r>
            <a:r>
              <a:rPr lang="en-GB" sz="2400" dirty="0" smtClean="0"/>
              <a:t>, </a:t>
            </a:r>
            <a:r>
              <a:rPr lang="en-GB" sz="2400" dirty="0" err="1" smtClean="0"/>
              <a:t>berapa</a:t>
            </a:r>
            <a:r>
              <a:rPr lang="en-GB" sz="2400" dirty="0" smtClean="0"/>
              <a:t> </a:t>
            </a:r>
            <a:r>
              <a:rPr lang="en-GB" sz="2400" dirty="0" err="1" smtClean="0"/>
              <a:t>banyak</a:t>
            </a:r>
            <a:r>
              <a:rPr lang="en-GB" sz="2400" dirty="0" smtClean="0"/>
              <a:t> orang </a:t>
            </a:r>
            <a:r>
              <a:rPr lang="en-GB" sz="2400" dirty="0" err="1" smtClean="0"/>
              <a:t>dengan</a:t>
            </a:r>
            <a:r>
              <a:rPr lang="en-GB" sz="2400" dirty="0" smtClean="0"/>
              <a:t> </a:t>
            </a:r>
            <a:r>
              <a:rPr lang="en-GB" sz="2400" dirty="0" err="1" smtClean="0"/>
              <a:t>karakteristik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diinginkan</a:t>
            </a:r>
            <a:r>
              <a:rPr lang="en-GB" sz="2400" dirty="0" smtClean="0"/>
              <a:t> </a:t>
            </a:r>
            <a:r>
              <a:rPr lang="en-GB" sz="2400" dirty="0" err="1" smtClean="0"/>
              <a:t>untuk</a:t>
            </a:r>
            <a:r>
              <a:rPr lang="en-GB" sz="2400" dirty="0" smtClean="0"/>
              <a:t> </a:t>
            </a:r>
            <a:r>
              <a:rPr lang="en-GB" sz="2400" dirty="0" err="1" smtClean="0"/>
              <a:t>dimasukkan</a:t>
            </a:r>
            <a:r>
              <a:rPr lang="en-GB" sz="2400" dirty="0" smtClean="0"/>
              <a:t> </a:t>
            </a:r>
            <a:r>
              <a:rPr lang="en-GB" sz="2400" dirty="0" err="1" smtClean="0"/>
              <a:t>sebagai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informan</a:t>
            </a:r>
            <a:r>
              <a:rPr lang="en-GB" sz="2400" dirty="0" smtClean="0"/>
              <a:t>.</a:t>
            </a:r>
          </a:p>
          <a:p>
            <a:r>
              <a:rPr lang="en-GB" sz="2400" b="1" dirty="0" err="1" smtClean="0"/>
              <a:t>Prosedur</a:t>
            </a:r>
            <a:r>
              <a:rPr lang="en-GB" sz="2400" b="1" dirty="0" smtClean="0"/>
              <a:t> snowball</a:t>
            </a:r>
            <a:r>
              <a:rPr lang="en-GB" sz="2400" dirty="0" smtClean="0"/>
              <a:t>: </a:t>
            </a:r>
            <a:r>
              <a:rPr lang="en-GB" sz="2400" dirty="0" err="1" smtClean="0"/>
              <a:t>informan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ditemui</a:t>
            </a:r>
            <a:r>
              <a:rPr lang="en-GB" sz="2400" dirty="0" smtClean="0"/>
              <a:t> </a:t>
            </a:r>
            <a:r>
              <a:rPr lang="en-GB" sz="2400" dirty="0" err="1" smtClean="0"/>
              <a:t>pertama</a:t>
            </a:r>
            <a:r>
              <a:rPr lang="en-GB" sz="2400" dirty="0" smtClean="0"/>
              <a:t> kali </a:t>
            </a:r>
            <a:r>
              <a:rPr lang="en-GB" sz="2400" dirty="0" err="1" smtClean="0"/>
              <a:t>merujuk</a:t>
            </a:r>
            <a:r>
              <a:rPr lang="en-GB" sz="2400" dirty="0" smtClean="0"/>
              <a:t> 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 smtClean="0"/>
              <a:t>informan</a:t>
            </a:r>
            <a:r>
              <a:rPr lang="en-GB" sz="2400" dirty="0" smtClean="0"/>
              <a:t> lain (</a:t>
            </a:r>
            <a:r>
              <a:rPr lang="en-GB" sz="2400" dirty="0" err="1" smtClean="0"/>
              <a:t>perkembangan</a:t>
            </a:r>
            <a:r>
              <a:rPr lang="en-GB" sz="2400" dirty="0" smtClean="0"/>
              <a:t> </a:t>
            </a:r>
            <a:r>
              <a:rPr lang="en-GB" sz="2400" dirty="0" err="1" smtClean="0"/>
              <a:t>mata</a:t>
            </a:r>
            <a:r>
              <a:rPr lang="en-GB" sz="2400" dirty="0" smtClean="0"/>
              <a:t> </a:t>
            </a:r>
            <a:r>
              <a:rPr lang="en-GB" sz="2400" dirty="0" err="1" smtClean="0"/>
              <a:t>rantai</a:t>
            </a:r>
            <a:r>
              <a:rPr lang="en-GB" sz="2400" dirty="0" smtClean="0"/>
              <a:t> </a:t>
            </a:r>
            <a:r>
              <a:rPr lang="en-GB" sz="2400" dirty="0" err="1" smtClean="0"/>
              <a:t>rujukan</a:t>
            </a:r>
            <a:r>
              <a:rPr lang="en-GB" sz="2400" dirty="0" smtClean="0"/>
              <a:t>) </a:t>
            </a:r>
            <a:r>
              <a:rPr lang="en-GB" sz="2400" dirty="0" err="1" smtClean="0"/>
              <a:t>sampai</a:t>
            </a:r>
            <a:r>
              <a:rPr lang="en-GB" sz="2400" dirty="0" smtClean="0"/>
              <a:t> yang </a:t>
            </a:r>
            <a:r>
              <a:rPr lang="en-GB" sz="2400" dirty="0" err="1" smtClean="0"/>
              <a:t>dibutuhkan</a:t>
            </a:r>
            <a:r>
              <a:rPr lang="en-GB" sz="2400" dirty="0" smtClean="0"/>
              <a:t> </a:t>
            </a:r>
            <a:r>
              <a:rPr lang="en-GB" sz="2400" dirty="0" err="1" smtClean="0"/>
              <a:t>peneliti</a:t>
            </a:r>
            <a:r>
              <a:rPr lang="en-GB" sz="2400" dirty="0" smtClean="0"/>
              <a:t>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63206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1" y="443755"/>
            <a:ext cx="10018713" cy="779928"/>
          </a:xfrm>
        </p:spPr>
        <p:txBody>
          <a:bodyPr/>
          <a:lstStyle/>
          <a:p>
            <a:pPr algn="ctr"/>
            <a:r>
              <a:rPr lang="en-US" dirty="0" err="1"/>
              <a:t>Partisipasi</a:t>
            </a:r>
            <a:r>
              <a:rPr lang="en-US" dirty="0"/>
              <a:t>  </a:t>
            </a:r>
            <a:r>
              <a:rPr lang="en-US" dirty="0" err="1"/>
              <a:t>Terlibat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310" y="1600201"/>
            <a:ext cx="10564255" cy="2675964"/>
          </a:xfrm>
        </p:spPr>
        <p:txBody>
          <a:bodyPr>
            <a:noAutofit/>
          </a:bodyPr>
          <a:lstStyle/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namanya</a:t>
            </a:r>
            <a:r>
              <a:rPr lang="en-US" dirty="0"/>
              <a:t>, </a:t>
            </a:r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</a:p>
          <a:p>
            <a:r>
              <a:rPr lang="da-DK" dirty="0" smtClean="0"/>
              <a:t>Dengan </a:t>
            </a:r>
            <a:r>
              <a:rPr lang="da-DK" dirty="0"/>
              <a:t>melibatkan diri secara langsung ini peneliti dapat mendengar, melihat dan terlibat dalam dunia pengalaman yang </a:t>
            </a:r>
            <a:r>
              <a:rPr lang="da-DK" dirty="0" smtClean="0"/>
              <a:t>ada</a:t>
            </a:r>
            <a:endParaRPr lang="da-DK" dirty="0"/>
          </a:p>
        </p:txBody>
      </p:sp>
      <p:sp>
        <p:nvSpPr>
          <p:cNvPr id="4" name="Rectangle 3"/>
          <p:cNvSpPr/>
          <p:nvPr/>
        </p:nvSpPr>
        <p:spPr>
          <a:xfrm>
            <a:off x="1371600" y="4468629"/>
            <a:ext cx="106769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2400" dirty="0"/>
              <a:t>Pengamatan terlibat merupakan pengamatan yang dilakukan sambil berperan serta dalam kehidupan terhadap orang yang diteliti. Jadi, pengamatan terlibat adalah  mengikuti orang-orang yang diteliti dalam kehidupan sehari-hari, melihat apa yang mereka lakukan, kapan dengan siapa, dan dalam keadaan apa, dan menanyai tentang  tindakan </a:t>
            </a:r>
            <a:r>
              <a:rPr lang="da-DK" sz="2400" dirty="0" smtClean="0"/>
              <a:t>mereka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2755783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noProof="1" smtClean="0"/>
              <a:t>Rencana Penelitian </a:t>
            </a:r>
            <a:r>
              <a:rPr lang="en-US" noProof="1" smtClean="0"/>
              <a:t>Kualitatif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noProof="1" smtClean="0"/>
              <a:t>Seorang peneliti kualitatif mengawali penelitian dengan sebuah pertanyaan: “Apa yang hendak saya sampaikan melalui penelitian ini?”</a:t>
            </a:r>
          </a:p>
          <a:p>
            <a:r>
              <a:rPr lang="en-US" sz="2800" noProof="1" smtClean="0"/>
              <a:t>(sama seperti seorang seniman/penari: dimulai dari sebuah pertanyaan: apa yang hendak aku sampaikan melalui karya seni ini?)</a:t>
            </a:r>
          </a:p>
        </p:txBody>
      </p:sp>
    </p:spTree>
    <p:extLst>
      <p:ext uri="{BB962C8B-B14F-4D97-AF65-F5344CB8AC3E}">
        <p14:creationId xmlns:p14="http://schemas.microsoft.com/office/powerpoint/2010/main" val="48571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57202"/>
            <a:ext cx="10018713" cy="6320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SAMPEL </a:t>
            </a:r>
            <a:r>
              <a:rPr lang="id-ID" dirty="0" smtClean="0"/>
              <a:t>PENELITIAN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1495" y="1776671"/>
            <a:ext cx="10860505" cy="4663440"/>
          </a:xfrm>
        </p:spPr>
        <p:txBody>
          <a:bodyPr>
            <a:noAutofit/>
          </a:bodyPr>
          <a:lstStyle/>
          <a:p>
            <a:r>
              <a:rPr lang="id-ID" sz="2400" dirty="0" smtClean="0">
                <a:latin typeface="Gill Sans MT" pitchFamily="34" charset="0"/>
              </a:rPr>
              <a:t>Sampel </a:t>
            </a:r>
            <a:r>
              <a:rPr lang="id-ID" sz="2400" dirty="0">
                <a:latin typeface="Gill Sans MT" pitchFamily="34" charset="0"/>
              </a:rPr>
              <a:t>penelitian kualitatif terfokus pada representasinya terhadap </a:t>
            </a:r>
            <a:r>
              <a:rPr lang="id-ID" sz="2400" dirty="0" smtClean="0">
                <a:latin typeface="Gill Sans MT" pitchFamily="34" charset="0"/>
              </a:rPr>
              <a:t>suatu </a:t>
            </a:r>
            <a:r>
              <a:rPr lang="id-ID" sz="2400" dirty="0">
                <a:latin typeface="Gill Sans MT" pitchFamily="34" charset="0"/>
              </a:rPr>
              <a:t>fenomena. </a:t>
            </a:r>
            <a:endParaRPr lang="en-US" sz="2400" dirty="0" smtClean="0">
              <a:latin typeface="Gill Sans MT" pitchFamily="34" charset="0"/>
            </a:endParaRPr>
          </a:p>
          <a:p>
            <a:r>
              <a:rPr lang="id-ID" sz="2400" dirty="0" smtClean="0">
                <a:latin typeface="Gill Sans MT" pitchFamily="34" charset="0"/>
              </a:rPr>
              <a:t>Prosedur </a:t>
            </a:r>
            <a:r>
              <a:rPr lang="id-ID" sz="2400" dirty="0">
                <a:latin typeface="Gill Sans MT" pitchFamily="34" charset="0"/>
              </a:rPr>
              <a:t>penentuan sampel yang terpenting bagaimana </a:t>
            </a:r>
            <a:r>
              <a:rPr lang="id-ID" sz="2400" dirty="0" smtClean="0">
                <a:latin typeface="Gill Sans MT" pitchFamily="34" charset="0"/>
              </a:rPr>
              <a:t>menentukan </a:t>
            </a:r>
            <a:r>
              <a:rPr lang="id-ID" sz="2400" dirty="0">
                <a:latin typeface="Gill Sans MT" pitchFamily="34" charset="0"/>
              </a:rPr>
              <a:t>informan kunci (</a:t>
            </a:r>
            <a:r>
              <a:rPr lang="id-ID" sz="2400" i="1" dirty="0">
                <a:latin typeface="Gill Sans MT" pitchFamily="34" charset="0"/>
              </a:rPr>
              <a:t>key informan</a:t>
            </a:r>
            <a:r>
              <a:rPr lang="en-GB" sz="2400" i="1" dirty="0">
                <a:latin typeface="Gill Sans MT" pitchFamily="34" charset="0"/>
              </a:rPr>
              <a:t>t</a:t>
            </a:r>
            <a:r>
              <a:rPr lang="id-ID" sz="2400" dirty="0">
                <a:latin typeface="Gill Sans MT" pitchFamily="34" charset="0"/>
              </a:rPr>
              <a:t>) yang terlebih dalam situasi </a:t>
            </a:r>
            <a:r>
              <a:rPr lang="id-ID" sz="2400" dirty="0" smtClean="0">
                <a:latin typeface="Gill Sans MT" pitchFamily="34" charset="0"/>
              </a:rPr>
              <a:t>sosial </a:t>
            </a:r>
            <a:r>
              <a:rPr lang="id-ID" sz="2400" dirty="0">
                <a:latin typeface="Gill Sans MT" pitchFamily="34" charset="0"/>
              </a:rPr>
              <a:t>ataupun pendidikan selaras dengan fokus penelitian.</a:t>
            </a:r>
          </a:p>
          <a:p>
            <a:r>
              <a:rPr lang="id-ID" sz="2400" dirty="0" smtClean="0">
                <a:latin typeface="Gill Sans MT" pitchFamily="34" charset="0"/>
              </a:rPr>
              <a:t>Penentuan </a:t>
            </a:r>
            <a:r>
              <a:rPr lang="id-ID" sz="2400" dirty="0">
                <a:latin typeface="Gill Sans MT" pitchFamily="34" charset="0"/>
              </a:rPr>
              <a:t>sampel dengan metoda acak tidaklah relevan, yang lebih </a:t>
            </a:r>
            <a:r>
              <a:rPr lang="id-ID" sz="2400" dirty="0" smtClean="0">
                <a:latin typeface="Gill Sans MT" pitchFamily="34" charset="0"/>
              </a:rPr>
              <a:t>tepat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id-ID" sz="2400" dirty="0" smtClean="0">
                <a:latin typeface="Gill Sans MT" pitchFamily="34" charset="0"/>
              </a:rPr>
              <a:t>dengan </a:t>
            </a:r>
            <a:r>
              <a:rPr lang="id-ID" sz="2400" dirty="0">
                <a:latin typeface="Gill Sans MT" pitchFamily="34" charset="0"/>
              </a:rPr>
              <a:t>menggunakan ‘secara sengaja’ (</a:t>
            </a:r>
            <a:r>
              <a:rPr lang="id-ID" sz="2400" i="1" dirty="0">
                <a:latin typeface="Gill Sans MT" pitchFamily="34" charset="0"/>
              </a:rPr>
              <a:t>purposive sampling</a:t>
            </a:r>
            <a:r>
              <a:rPr lang="id-ID" sz="2400" dirty="0">
                <a:latin typeface="Gill Sans MT" pitchFamily="34" charset="0"/>
              </a:rPr>
              <a:t>).</a:t>
            </a:r>
          </a:p>
          <a:p>
            <a:r>
              <a:rPr lang="id-ID" sz="2400" dirty="0" smtClean="0">
                <a:latin typeface="Gill Sans MT" pitchFamily="34" charset="0"/>
              </a:rPr>
              <a:t>Orang </a:t>
            </a:r>
            <a:r>
              <a:rPr lang="id-ID" sz="2400" dirty="0">
                <a:latin typeface="Gill Sans MT" pitchFamily="34" charset="0"/>
              </a:rPr>
              <a:t>yang kebetulan ditunjuk sebagai sampel bukannya </a:t>
            </a:r>
            <a:r>
              <a:rPr lang="id-ID" sz="2400" dirty="0" smtClean="0">
                <a:latin typeface="Gill Sans MT" pitchFamily="34" charset="0"/>
              </a:rPr>
              <a:t>menjawab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id-ID" sz="2400" dirty="0" smtClean="0">
                <a:latin typeface="Gill Sans MT" pitchFamily="34" charset="0"/>
              </a:rPr>
              <a:t>pertanyaan </a:t>
            </a:r>
            <a:r>
              <a:rPr lang="id-ID" sz="2400" dirty="0">
                <a:latin typeface="Gill Sans MT" pitchFamily="34" charset="0"/>
              </a:rPr>
              <a:t>yang telah kita susun (merespon) tetapi memberi </a:t>
            </a:r>
            <a:r>
              <a:rPr lang="id-ID" sz="2400" dirty="0" smtClean="0">
                <a:latin typeface="Gill Sans MT" pitchFamily="34" charset="0"/>
              </a:rPr>
              <a:t>informasi</a:t>
            </a:r>
            <a:r>
              <a:rPr lang="en-US" sz="2400" dirty="0" smtClean="0">
                <a:latin typeface="Gill Sans MT" pitchFamily="34" charset="0"/>
              </a:rPr>
              <a:t> </a:t>
            </a:r>
            <a:r>
              <a:rPr lang="id-ID" sz="2400" dirty="0" smtClean="0">
                <a:latin typeface="Gill Sans MT" pitchFamily="34" charset="0"/>
              </a:rPr>
              <a:t>tentang </a:t>
            </a:r>
            <a:r>
              <a:rPr lang="id-ID" sz="2400" dirty="0">
                <a:latin typeface="Gill Sans MT" pitchFamily="34" charset="0"/>
              </a:rPr>
              <a:t>perihal dirinya dengan berbagai situasi seperti yang tertera dalam </a:t>
            </a:r>
            <a:r>
              <a:rPr lang="id-ID" sz="2400" dirty="0" smtClean="0">
                <a:latin typeface="Gill Sans MT" pitchFamily="34" charset="0"/>
              </a:rPr>
              <a:t>fokus </a:t>
            </a:r>
            <a:r>
              <a:rPr lang="id-ID" sz="2400" dirty="0">
                <a:latin typeface="Gill Sans MT" pitchFamily="34" charset="0"/>
              </a:rPr>
              <a:t>penelitian. </a:t>
            </a:r>
            <a:endParaRPr lang="en-US" sz="2400" dirty="0" smtClean="0">
              <a:latin typeface="Gill Sans MT" pitchFamily="34" charset="0"/>
            </a:endParaRPr>
          </a:p>
          <a:p>
            <a:r>
              <a:rPr lang="id-ID" sz="2400" dirty="0" smtClean="0">
                <a:latin typeface="Gill Sans MT" pitchFamily="34" charset="0"/>
              </a:rPr>
              <a:t>Oleh </a:t>
            </a:r>
            <a:r>
              <a:rPr lang="id-ID" sz="2400" dirty="0">
                <a:latin typeface="Gill Sans MT" pitchFamily="34" charset="0"/>
              </a:rPr>
              <a:t>sebab itu mereka (dia) disebut ‘informan’ bukan </a:t>
            </a:r>
            <a:r>
              <a:rPr lang="id-ID" sz="2400" dirty="0" smtClean="0">
                <a:latin typeface="Gill Sans MT" pitchFamily="34" charset="0"/>
              </a:rPr>
              <a:t>‘</a:t>
            </a:r>
            <a:r>
              <a:rPr lang="id-ID" sz="2400" dirty="0">
                <a:latin typeface="Gill Sans MT" pitchFamily="34" charset="0"/>
              </a:rPr>
              <a:t>responden’.</a:t>
            </a:r>
            <a:endParaRPr lang="en-GB" sz="2400" dirty="0">
              <a:latin typeface="Gill Sans MT" pitchFamily="34" charset="0"/>
            </a:endParaRPr>
          </a:p>
          <a:p>
            <a:endParaRPr lang="id-ID" sz="2400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6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100" y="274638"/>
            <a:ext cx="7686700" cy="868362"/>
          </a:xfrm>
        </p:spPr>
        <p:txBody>
          <a:bodyPr>
            <a:normAutofit/>
          </a:bodyPr>
          <a:lstStyle/>
          <a:p>
            <a:pPr algn="ctr"/>
            <a:r>
              <a:rPr lang="en-US" b="1" noProof="1" smtClean="0"/>
              <a:t>Desain </a:t>
            </a:r>
            <a:r>
              <a:rPr lang="en-US" b="1" noProof="1" smtClean="0"/>
              <a:t>Penelitian </a:t>
            </a:r>
            <a:r>
              <a:rPr lang="en-US" b="1" noProof="1" smtClean="0"/>
              <a:t>Kualitatif</a:t>
            </a:r>
            <a:endParaRPr lang="en-US" b="1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5243" y="1295401"/>
            <a:ext cx="10764252" cy="48307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noProof="1"/>
          </a:p>
          <a:p>
            <a:pPr marL="914400" lvl="1" indent="-514350">
              <a:buFont typeface="+mj-lt"/>
              <a:buAutoNum type="arabicPeriod"/>
            </a:pPr>
            <a:r>
              <a:rPr lang="en-US" sz="2400" b="1" noProof="1"/>
              <a:t>Studi kasus </a:t>
            </a:r>
            <a:r>
              <a:rPr lang="en-US" sz="2400" noProof="1"/>
              <a:t>(bukan pilihan metodologis) :  Studi kasus digunakan untuk melihat sebuah proses atau sejumlah kasus, bukan pada kasus individual.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b="1" noProof="1"/>
              <a:t>Etnografi</a:t>
            </a:r>
            <a:r>
              <a:rPr lang="en-US" sz="2400" noProof="1"/>
              <a:t>: merupakan teks-teks yang merepresentasikan pengalaman hidup, otoritas etnografis, isu-isu etis untuk meneliti </a:t>
            </a:r>
            <a:r>
              <a:rPr lang="en-US" sz="2400" i="1" noProof="1"/>
              <a:t>the </a:t>
            </a:r>
            <a:r>
              <a:rPr lang="en-US" sz="2400" i="1" noProof="1" smtClean="0"/>
              <a:t>other </a:t>
            </a:r>
            <a:r>
              <a:rPr lang="en-US" sz="2400" noProof="1" smtClean="0">
                <a:sym typeface="Wingdings" panose="05000000000000000000" pitchFamily="2" charset="2"/>
              </a:rPr>
              <a:t> </a:t>
            </a:r>
            <a:r>
              <a:rPr lang="en-US" sz="2400" noProof="1">
                <a:sym typeface="Wingdings" panose="05000000000000000000" pitchFamily="2" charset="2"/>
              </a:rPr>
              <a:t>merupakan proses pengumpulan data empiris yang tidak terstruktur, sejumlah kecil kasus, pelaporan dan teknis analisis interpretatif dengan merangkum berbagai deskripsi </a:t>
            </a:r>
            <a:r>
              <a:rPr lang="en-US" sz="2400" noProof="1" smtClean="0">
                <a:sym typeface="Wingdings" panose="05000000000000000000" pitchFamily="2" charset="2"/>
              </a:rPr>
              <a:t>fenomena  </a:t>
            </a:r>
            <a:r>
              <a:rPr lang="en-US" sz="2400" noProof="1"/>
              <a:t>menggunakan teknik observasi partisipan (</a:t>
            </a:r>
            <a:r>
              <a:rPr lang="en-US" sz="2400" i="1" noProof="1"/>
              <a:t>participant observation</a:t>
            </a:r>
            <a:r>
              <a:rPr lang="en-US" sz="2400" noProof="1"/>
              <a:t>)</a:t>
            </a:r>
            <a:endParaRPr lang="en-US" sz="2400" noProof="1">
              <a:sym typeface="Wingdings" panose="05000000000000000000" pitchFamily="2" charset="2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sz="2400" b="1" noProof="1"/>
              <a:t>Fenomenologi, Etnometodologi dan Interpretif</a:t>
            </a:r>
            <a:r>
              <a:rPr lang="en-US" sz="2400" noProof="1">
                <a:sym typeface="Wingdings" panose="05000000000000000000" pitchFamily="2" charset="2"/>
              </a:rPr>
              <a:t> penafisran “realitas” yang dibentuk oleh praktik-praktik interpretif: mengkaji bagaimana manusia membangun dan memberi makna atas tiap-tiap tindakan mereka  dalam situasi sosial konkret. </a:t>
            </a:r>
          </a:p>
        </p:txBody>
      </p:sp>
    </p:spTree>
    <p:extLst>
      <p:ext uri="{BB962C8B-B14F-4D97-AF65-F5344CB8AC3E}">
        <p14:creationId xmlns:p14="http://schemas.microsoft.com/office/powerpoint/2010/main" val="213775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16" y="1524001"/>
            <a:ext cx="10122568" cy="4525963"/>
          </a:xfrm>
        </p:spPr>
        <p:txBody>
          <a:bodyPr>
            <a:noAutofit/>
          </a:bodyPr>
          <a:lstStyle/>
          <a:p>
            <a:pPr marL="914400" lvl="1" indent="-514350">
              <a:buFont typeface="+mj-lt"/>
              <a:buAutoNum type="arabicPeriod" startAt="4"/>
            </a:pPr>
            <a:r>
              <a:rPr lang="en-US" sz="2400" b="1" noProof="1" smtClean="0">
                <a:sym typeface="Wingdings" panose="05000000000000000000" pitchFamily="2" charset="2"/>
              </a:rPr>
              <a:t>Grounded Theory</a:t>
            </a:r>
            <a:r>
              <a:rPr lang="en-US" sz="2400" noProof="1" smtClean="0">
                <a:sym typeface="Wingdings" panose="05000000000000000000" pitchFamily="2" charset="2"/>
              </a:rPr>
              <a:t>: metodologi yang digunakan untuk mengembangkan teori yang berbasis pada data yang dihimpun dan dianalisis secara sistematis.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sz="2400" b="1" noProof="1" smtClean="0">
                <a:sym typeface="Wingdings" panose="05000000000000000000" pitchFamily="2" charset="2"/>
              </a:rPr>
              <a:t>Metode biografis</a:t>
            </a:r>
            <a:r>
              <a:rPr lang="en-US" sz="2400" noProof="1" smtClean="0">
                <a:sym typeface="Wingdings" panose="05000000000000000000" pitchFamily="2" charset="2"/>
              </a:rPr>
              <a:t>: menyajikan laporan dan dokumen tentang riwayat hidup seseorang berkaitan dengan proses dokumentasi sejarah masa lalu dan masa depan seseorang.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sz="2400" b="1" noProof="1" smtClean="0">
                <a:sym typeface="Wingdings" panose="05000000000000000000" pitchFamily="2" charset="2"/>
              </a:rPr>
              <a:t>Metode historis (termasuk juga </a:t>
            </a:r>
            <a:r>
              <a:rPr lang="en-US" sz="2400" b="1" i="1" noProof="1" smtClean="0">
                <a:sym typeface="Wingdings" panose="05000000000000000000" pitchFamily="2" charset="2"/>
              </a:rPr>
              <a:t>life history; oral history</a:t>
            </a:r>
            <a:r>
              <a:rPr lang="en-US" sz="2400" b="1" noProof="1" smtClean="0">
                <a:sym typeface="Wingdings" panose="05000000000000000000" pitchFamily="2" charset="2"/>
              </a:rPr>
              <a:t>)</a:t>
            </a:r>
            <a:r>
              <a:rPr lang="en-US" sz="2400" noProof="1" smtClean="0">
                <a:sym typeface="Wingdings" panose="05000000000000000000" pitchFamily="2" charset="2"/>
              </a:rPr>
              <a:t>: fenomena sosial seharusnya dikaji dalam konteks historisnya menggunakan dokumen-dokumen sejarah, catatan-catatan tertulis dari masa lalu (termasuk diary), surat-surat, koran, data hasil sensus, dokumen-dokumen kebudayaan populer, dll.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944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990" y="192505"/>
            <a:ext cx="11053010" cy="6914148"/>
          </a:xfrm>
        </p:spPr>
        <p:txBody>
          <a:bodyPr>
            <a:noAutofit/>
          </a:bodyPr>
          <a:lstStyle/>
          <a:p>
            <a:pPr marL="914400" lvl="1" indent="-514350">
              <a:buFont typeface="+mj-lt"/>
              <a:buAutoNum type="arabicPeriod" startAt="7"/>
            </a:pPr>
            <a:r>
              <a:rPr lang="en-US" sz="2400" b="1" noProof="1" smtClean="0">
                <a:sym typeface="Wingdings" panose="05000000000000000000" pitchFamily="2" charset="2"/>
              </a:rPr>
              <a:t>Penelitian terapan &amp; penelitian tindakan (penelitian partisipatoris) umummya menggunakan paradigma kritis</a:t>
            </a:r>
            <a:r>
              <a:rPr lang="en-US" sz="2400" noProof="1" smtClean="0">
                <a:sym typeface="Wingdings" panose="05000000000000000000" pitchFamily="2" charset="2"/>
              </a:rPr>
              <a:t>: penelitian dilakukan dengan tujuan untuk transformasi  dalam kerangka menuju kehidupan masyarakat  yang lebih humanis, holistik, dan relevan dengan  upaya penciptaan kesadaran manusia atas ketidakadilan yang dialaminya  manusia sebagai makhluk yang sama-sama “mencipta” realitasnya melalui proses partisipasi, pengalaman, dan tindakan. </a:t>
            </a:r>
          </a:p>
          <a:p>
            <a:pPr marL="1314450" lvl="2" indent="-514350">
              <a:buFont typeface="Wingdings" panose="05000000000000000000" pitchFamily="2" charset="2"/>
              <a:buChar char="q"/>
            </a:pPr>
            <a:r>
              <a:rPr lang="en-US" sz="2400" noProof="1" smtClean="0">
                <a:sym typeface="Wingdings" panose="05000000000000000000" pitchFamily="2" charset="2"/>
              </a:rPr>
              <a:t>Tiga macam jenis penelitian tindakan: (1) penelitian kooperatif (</a:t>
            </a:r>
            <a:r>
              <a:rPr lang="en-US" sz="2400" i="1" noProof="1" smtClean="0">
                <a:sym typeface="Wingdings" panose="05000000000000000000" pitchFamily="2" charset="2"/>
              </a:rPr>
              <a:t>co-operative inquiry</a:t>
            </a:r>
            <a:r>
              <a:rPr lang="en-US" sz="2400" noProof="1" smtClean="0">
                <a:sym typeface="Wingdings" panose="05000000000000000000" pitchFamily="2" charset="2"/>
              </a:rPr>
              <a:t>); (2) penelitian tidakan partisipatoris (PAR: </a:t>
            </a:r>
            <a:r>
              <a:rPr lang="en-US" sz="2400" i="1" noProof="1" smtClean="0">
                <a:sym typeface="Wingdings" panose="05000000000000000000" pitchFamily="2" charset="2"/>
              </a:rPr>
              <a:t>Participatory Action Research</a:t>
            </a:r>
            <a:r>
              <a:rPr lang="en-US" sz="2400" noProof="1" smtClean="0">
                <a:sym typeface="Wingdings" panose="05000000000000000000" pitchFamily="2" charset="2"/>
              </a:rPr>
              <a:t>); (3) Penelitian tindakan (</a:t>
            </a:r>
            <a:r>
              <a:rPr lang="en-US" sz="2400" i="1" noProof="1" smtClean="0">
                <a:sym typeface="Wingdings" panose="05000000000000000000" pitchFamily="2" charset="2"/>
              </a:rPr>
              <a:t>action inquiry).</a:t>
            </a:r>
          </a:p>
          <a:p>
            <a:pPr marL="914400" lvl="1" indent="-514350">
              <a:buFont typeface="+mj-lt"/>
              <a:buAutoNum type="arabicPeriod" startAt="7"/>
            </a:pPr>
            <a:r>
              <a:rPr lang="en-US" sz="2400" b="1" noProof="1" smtClean="0">
                <a:sym typeface="Wingdings" panose="05000000000000000000" pitchFamily="2" charset="2"/>
              </a:rPr>
              <a:t>Metode klinis</a:t>
            </a:r>
            <a:r>
              <a:rPr lang="en-US" sz="2400" noProof="1" smtClean="0">
                <a:sym typeface="Wingdings" panose="05000000000000000000" pitchFamily="2" charset="2"/>
              </a:rPr>
              <a:t>: lebih menekankan diagnosis dan perawatan klinis melakukan interpretasi yang berbasis pada pengalaman selama praktik klinis melihat partisipasi bersama antara praktisi klinis dengan pasien, menetapkan realitas-realitas tentang perawatan medis. </a:t>
            </a:r>
            <a:endParaRPr lang="en-US" sz="2400" noProof="1" smtClean="0"/>
          </a:p>
          <a:p>
            <a:pPr marL="514350" indent="-514350">
              <a:buFont typeface="+mj-lt"/>
              <a:buAutoNum type="arabicPeriod" startAt="7"/>
            </a:pP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791592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06971"/>
            <a:ext cx="10018713" cy="811924"/>
          </a:xfrm>
        </p:spPr>
        <p:txBody>
          <a:bodyPr>
            <a:normAutofit/>
          </a:bodyPr>
          <a:lstStyle/>
          <a:p>
            <a:pPr algn="ctr"/>
            <a:r>
              <a:rPr lang="en-US" noProof="1" smtClean="0"/>
              <a:t>Strategi Penelitian Kualitatif lainnya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2666999"/>
            <a:ext cx="8759823" cy="3685675"/>
          </a:xfrm>
        </p:spPr>
        <p:txBody>
          <a:bodyPr>
            <a:noAutofit/>
          </a:bodyPr>
          <a:lstStyle/>
          <a:p>
            <a:r>
              <a:rPr lang="en-US" i="1" noProof="1" smtClean="0"/>
              <a:t>Field study/field research </a:t>
            </a:r>
            <a:r>
              <a:rPr lang="en-US" noProof="1" smtClean="0"/>
              <a:t>(riset atau studi lapangan)</a:t>
            </a:r>
          </a:p>
          <a:p>
            <a:r>
              <a:rPr lang="en-US" noProof="1" smtClean="0"/>
              <a:t>Penelitian naturalistik (</a:t>
            </a:r>
            <a:r>
              <a:rPr lang="en-US" i="1" noProof="1" smtClean="0"/>
              <a:t>naturalistic study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Penelitian ekologi deskriptif (</a:t>
            </a:r>
            <a:r>
              <a:rPr lang="en-US" i="1" noProof="1" smtClean="0"/>
              <a:t>ecological study descriptive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Penelitian deskriptif (</a:t>
            </a:r>
            <a:r>
              <a:rPr lang="en-US" i="1" noProof="1" smtClean="0"/>
              <a:t>descriptive study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Kajian interaksionis simbolik (</a:t>
            </a:r>
            <a:r>
              <a:rPr lang="en-US" i="1" noProof="1" smtClean="0"/>
              <a:t>symbolic interactionist study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Penelitian naratif (</a:t>
            </a:r>
            <a:r>
              <a:rPr lang="en-US" i="1" noProof="1" smtClean="0"/>
              <a:t>narrative research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Historiografi (</a:t>
            </a:r>
            <a:r>
              <a:rPr lang="en-US" i="1" noProof="1" smtClean="0"/>
              <a:t>historiography</a:t>
            </a:r>
            <a:r>
              <a:rPr lang="en-US" noProof="1" smtClean="0"/>
              <a:t>)</a:t>
            </a:r>
          </a:p>
          <a:p>
            <a:r>
              <a:rPr lang="en-US" noProof="1" smtClean="0"/>
              <a:t>Kritik sastra (</a:t>
            </a:r>
            <a:r>
              <a:rPr lang="en-US" i="1" noProof="1" smtClean="0"/>
              <a:t>literary criticism</a:t>
            </a:r>
            <a:r>
              <a:rPr lang="en-US" noProof="1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46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Wawancara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 (</a:t>
            </a:r>
            <a:r>
              <a:rPr lang="en-US" dirty="0" err="1" smtClean="0"/>
              <a:t>Indepth</a:t>
            </a:r>
            <a:r>
              <a:rPr lang="en-US" dirty="0" smtClean="0"/>
              <a:t> Interview)</a:t>
            </a:r>
          </a:p>
          <a:p>
            <a:r>
              <a:rPr lang="en-US" dirty="0" smtClean="0"/>
              <a:t>FGD (Focus Group Discussion)</a:t>
            </a:r>
          </a:p>
          <a:p>
            <a:r>
              <a:rPr lang="en-US" dirty="0" err="1" smtClean="0"/>
              <a:t>Observasi</a:t>
            </a:r>
            <a:r>
              <a:rPr lang="en-US" dirty="0" smtClean="0"/>
              <a:t> (</a:t>
            </a:r>
            <a:r>
              <a:rPr lang="en-US" dirty="0" err="1" smtClean="0"/>
              <a:t>Pengamatan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06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264" y="188260"/>
            <a:ext cx="10018713" cy="900953"/>
          </a:xfrm>
        </p:spPr>
        <p:txBody>
          <a:bodyPr/>
          <a:lstStyle/>
          <a:p>
            <a:r>
              <a:rPr lang="en-US" b="1" u="sng" dirty="0" err="1" smtClean="0"/>
              <a:t>Pokok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Bahasan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1673217"/>
              </p:ext>
            </p:extLst>
          </p:nvPr>
        </p:nvGraphicFramePr>
        <p:xfrm>
          <a:off x="1385047" y="1761563"/>
          <a:ext cx="10650071" cy="4182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50071"/>
              </a:tblGrid>
              <a:tr h="4182035">
                <a:tc>
                  <a:txBody>
                    <a:bodyPr/>
                    <a:lstStyle/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id-ID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onsep dan pendekatan penelitian </a:t>
                      </a:r>
                      <a:r>
                        <a:rPr lang="id-ID" sz="2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kualitati</a:t>
                      </a: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lang="id-ID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ahap-tahap penelitian kualitatif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Teknik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pemilihan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subyek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penelitian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informan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kunci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: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Purposif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Snowball,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Aksidental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Desain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Penelitian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Kualitatif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Fenomenologi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Kasus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Life History,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Etnografi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dll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Validitas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Reliabilitas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Penelitian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Kualitatif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Trianggulasi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Metode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Sumber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Teori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Teknik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Pengambilan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Data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Kualitatif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Teknik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Wawancara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Mendalam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Indepth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Interview)</a:t>
                      </a: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Teknik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FGD (</a:t>
                      </a:r>
                      <a:r>
                        <a:rPr lang="en-US" sz="2200" i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Focus Group Discussion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Teknik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Pengamatan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Observasi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Kajian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2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Dokumen</a:t>
                      </a:r>
                      <a:r>
                        <a:rPr lang="en-US" sz="2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2200" dirty="0" smtClean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57200" marR="0" lvl="0" indent="-4572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AutoNum type="arabicParenR"/>
                      </a:pPr>
                      <a:r>
                        <a:rPr lang="en-US" sz="2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Analisis</a:t>
                      </a:r>
                      <a:r>
                        <a:rPr lang="en-US" sz="2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Data </a:t>
                      </a:r>
                      <a:r>
                        <a:rPr lang="en-US" sz="22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Kualitatif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5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059401"/>
              </p:ext>
            </p:extLst>
          </p:nvPr>
        </p:nvGraphicFramePr>
        <p:xfrm>
          <a:off x="1626203" y="914396"/>
          <a:ext cx="10018712" cy="5221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678"/>
                <a:gridCol w="2504678"/>
                <a:gridCol w="2504678"/>
                <a:gridCol w="2504678"/>
              </a:tblGrid>
              <a:tr h="5801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Teknik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Instrumen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Hasil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Objek</a:t>
                      </a:r>
                      <a:endParaRPr lang="en-US" sz="2400" dirty="0"/>
                    </a:p>
                  </a:txBody>
                  <a:tcPr/>
                </a:tc>
              </a:tr>
              <a:tr h="150829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Wawancara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mendalam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Panduan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Wawancara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Mendalam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Transkrip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wawancara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Informan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terpisah</a:t>
                      </a:r>
                      <a:endParaRPr lang="en-US" sz="2400" dirty="0"/>
                    </a:p>
                  </a:txBody>
                  <a:tcPr/>
                </a:tc>
              </a:tr>
              <a:tr h="10442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FGD (Focus Group Discussion)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Pedoman</a:t>
                      </a:r>
                      <a:r>
                        <a:rPr lang="en-US" sz="2400" dirty="0" smtClean="0"/>
                        <a:t> FGD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Transkrip</a:t>
                      </a:r>
                      <a:r>
                        <a:rPr lang="en-US" sz="2400" dirty="0" smtClean="0"/>
                        <a:t> FGD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Kelompok</a:t>
                      </a:r>
                      <a:r>
                        <a:rPr lang="en-US" sz="2400" baseline="0" dirty="0" smtClean="0"/>
                        <a:t>/ group</a:t>
                      </a:r>
                      <a:endParaRPr lang="en-US" sz="2400" dirty="0"/>
                    </a:p>
                  </a:txBody>
                  <a:tcPr/>
                </a:tc>
              </a:tr>
              <a:tr h="104420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Observasi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Pengamatan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Pedoman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Observasi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Catatan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Lapangan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Gejala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sosial</a:t>
                      </a:r>
                      <a:endParaRPr lang="en-US" sz="2400" dirty="0"/>
                    </a:p>
                  </a:txBody>
                  <a:tcPr/>
                </a:tc>
              </a:tr>
              <a:tr h="104420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Kajian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Dokumen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Referensi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Hasil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kajian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Dokumen-dokumen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2633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r>
              <a:rPr lang="en-US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TRIANGULASI </a:t>
            </a:r>
            <a:r>
              <a:rPr lang="en-US" b="1" dirty="0" smtClean="0"/>
              <a:t>(</a:t>
            </a:r>
            <a:r>
              <a:rPr lang="en-US" b="1" i="1" dirty="0" smtClean="0"/>
              <a:t>Triangulation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noProof="1" smtClean="0"/>
              <a:t>Penelitian kualitatif tidak menggunakan istilah reliabilitas dan validitas data, tetapi menggunakan istilah “TRIANGULASI” untuk membuktikan, bahwa data dianggap sudah “</a:t>
            </a:r>
            <a:r>
              <a:rPr lang="en-US" sz="2800" i="1" noProof="1" smtClean="0"/>
              <a:t>reliable</a:t>
            </a:r>
            <a:r>
              <a:rPr lang="en-US" sz="2800" noProof="1" smtClean="0"/>
              <a:t>”  dan “</a:t>
            </a:r>
            <a:r>
              <a:rPr lang="en-US" sz="2800" i="1" noProof="1" smtClean="0"/>
              <a:t>valid</a:t>
            </a:r>
            <a:r>
              <a:rPr lang="en-US" sz="2800" noProof="1" smtClean="0"/>
              <a:t>”</a:t>
            </a:r>
          </a:p>
          <a:p>
            <a:r>
              <a:rPr lang="en-US" sz="2800" noProof="1" smtClean="0"/>
              <a:t>Teknik triangulasi pada umumnya menggunakan beberapa jenis  metode dan data.  </a:t>
            </a:r>
            <a:endParaRPr lang="en-US" sz="2800" noProof="1"/>
          </a:p>
        </p:txBody>
      </p:sp>
    </p:spTree>
    <p:extLst>
      <p:ext uri="{BB962C8B-B14F-4D97-AF65-F5344CB8AC3E}">
        <p14:creationId xmlns:p14="http://schemas.microsoft.com/office/powerpoint/2010/main" val="771155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4311" y="338955"/>
            <a:ext cx="10018713" cy="859221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Trianggulasi</a:t>
            </a:r>
            <a:endParaRPr lang="en-US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310" y="1245477"/>
            <a:ext cx="10018713" cy="543910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b="1" dirty="0" err="1" smtClean="0"/>
              <a:t>Triangulasi</a:t>
            </a:r>
            <a:r>
              <a:rPr lang="en-US" b="1" dirty="0" smtClean="0"/>
              <a:t>  </a:t>
            </a:r>
            <a:r>
              <a:rPr lang="en-US" b="1" dirty="0" err="1"/>
              <a:t>sumber</a:t>
            </a:r>
            <a:r>
              <a:rPr lang="en-US" dirty="0"/>
              <a:t>: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mengecek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err="1"/>
              <a:t>Caranya</a:t>
            </a:r>
            <a:r>
              <a:rPr lang="en-US" dirty="0"/>
              <a:t>: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data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wawancara</a:t>
            </a:r>
            <a:r>
              <a:rPr lang="en-US" dirty="0" smtClean="0"/>
              <a:t>;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/>
              <a:t>M</a:t>
            </a:r>
            <a:r>
              <a:rPr lang="en-US" dirty="0" err="1" smtClean="0"/>
              <a:t>embandingkan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dikatakan</a:t>
            </a:r>
            <a:r>
              <a:rPr lang="en-US" dirty="0"/>
              <a:t> orang </a:t>
            </a:r>
            <a:r>
              <a:rPr lang="en-US" dirty="0" err="1"/>
              <a:t>didepan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;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/>
              <a:t>M</a:t>
            </a:r>
            <a:r>
              <a:rPr lang="en-US" dirty="0" err="1" smtClean="0"/>
              <a:t>embandingkan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dikatakan</a:t>
            </a:r>
            <a:r>
              <a:rPr lang="en-US" dirty="0"/>
              <a:t> orang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;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/>
              <a:t>M</a:t>
            </a:r>
            <a:r>
              <a:rPr lang="en-US" dirty="0" err="1" smtClean="0"/>
              <a:t>embandingkan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dikatakan</a:t>
            </a:r>
            <a:r>
              <a:rPr lang="en-US" dirty="0"/>
              <a:t> orang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,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status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;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dirty="0" err="1"/>
              <a:t>M</a:t>
            </a:r>
            <a:r>
              <a:rPr lang="en-US" dirty="0" err="1" smtClean="0"/>
              <a:t>embandingkan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716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4310" y="1450429"/>
            <a:ext cx="10018713" cy="43407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b="1" dirty="0" err="1" smtClean="0"/>
              <a:t>Triangulasi</a:t>
            </a:r>
            <a:r>
              <a:rPr lang="en-US" sz="2800" b="1" dirty="0" smtClean="0"/>
              <a:t>  </a:t>
            </a:r>
            <a:r>
              <a:rPr lang="en-US" sz="2800" b="1" dirty="0" err="1"/>
              <a:t>Metode</a:t>
            </a:r>
            <a:r>
              <a:rPr lang="en-US" dirty="0"/>
              <a:t>: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memperoleh</a:t>
            </a:r>
            <a:r>
              <a:rPr lang="en-US" sz="2800" dirty="0"/>
              <a:t>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kepercayaan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mengecek</a:t>
            </a:r>
            <a:r>
              <a:rPr lang="en-US" sz="2800" dirty="0"/>
              <a:t> </a:t>
            </a:r>
            <a:r>
              <a:rPr lang="en-US" sz="2800" dirty="0" err="1"/>
              <a:t>teknik</a:t>
            </a:r>
            <a:r>
              <a:rPr lang="en-US" sz="2800" dirty="0"/>
              <a:t> </a:t>
            </a:r>
            <a:r>
              <a:rPr lang="en-US" sz="2800" dirty="0" err="1"/>
              <a:t>pengumpulan</a:t>
            </a:r>
            <a:r>
              <a:rPr lang="en-US" sz="2800" dirty="0"/>
              <a:t> </a:t>
            </a:r>
            <a:r>
              <a:rPr lang="en-US" sz="2800" dirty="0" err="1"/>
              <a:t>datanya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datanya</a:t>
            </a:r>
            <a:r>
              <a:rPr lang="en-US" sz="2800" dirty="0" smtClean="0"/>
              <a:t>.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Triangulasi</a:t>
            </a:r>
            <a:r>
              <a:rPr lang="en-US" sz="2800" b="1" dirty="0" smtClean="0"/>
              <a:t> </a:t>
            </a:r>
            <a:r>
              <a:rPr lang="en-US" sz="2800" b="1" dirty="0" err="1"/>
              <a:t>Teori</a:t>
            </a:r>
            <a:r>
              <a:rPr lang="en-US" sz="2800" dirty="0"/>
              <a:t>: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asumsi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realitas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kaya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apapun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376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5B266-DFDE-4D7B-9121-34F9038D04AC}" type="slidenum">
              <a:rPr lang="en-GB"/>
              <a:pPr/>
              <a:t>24</a:t>
            </a:fld>
            <a:endParaRPr lang="en-GB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Analisa</a:t>
            </a:r>
            <a:r>
              <a:rPr lang="en-US" dirty="0"/>
              <a:t> Data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sz="2800"/>
              <a:t>Mengolah</a:t>
            </a:r>
            <a:r>
              <a:rPr lang="en-GB" sz="2800" dirty="0"/>
              <a:t> </a:t>
            </a:r>
            <a:r>
              <a:rPr lang="en-GB" sz="2800" dirty="0" err="1"/>
              <a:t>atau</a:t>
            </a:r>
            <a:r>
              <a:rPr lang="en-GB" sz="2800" dirty="0"/>
              <a:t> </a:t>
            </a:r>
            <a:r>
              <a:rPr lang="en-GB" sz="2800" dirty="0" err="1"/>
              <a:t>menganalisanya</a:t>
            </a:r>
            <a:r>
              <a:rPr lang="en-GB" sz="2800" dirty="0"/>
              <a:t> </a:t>
            </a:r>
            <a:r>
              <a:rPr lang="en-GB" sz="2800" dirty="0" err="1"/>
              <a:t>sedemikian</a:t>
            </a:r>
            <a:r>
              <a:rPr lang="en-GB" sz="2800" dirty="0"/>
              <a:t> </a:t>
            </a:r>
            <a:r>
              <a:rPr lang="en-GB" sz="2800" dirty="0" err="1"/>
              <a:t>rupa</a:t>
            </a:r>
            <a:r>
              <a:rPr lang="en-GB" sz="2800" dirty="0"/>
              <a:t> </a:t>
            </a:r>
            <a:r>
              <a:rPr lang="en-GB" sz="2800" dirty="0" err="1"/>
              <a:t>sehingga</a:t>
            </a:r>
            <a:r>
              <a:rPr lang="en-GB" sz="2800" dirty="0"/>
              <a:t> </a:t>
            </a:r>
            <a:r>
              <a:rPr lang="en-GB" sz="2800" dirty="0" err="1"/>
              <a:t>kumpulan</a:t>
            </a:r>
            <a:r>
              <a:rPr lang="en-GB" sz="2800" dirty="0"/>
              <a:t> </a:t>
            </a:r>
            <a:r>
              <a:rPr lang="en-GB" sz="2800" dirty="0" err="1"/>
              <a:t>informasi</a:t>
            </a:r>
            <a:r>
              <a:rPr lang="en-GB" sz="2800" dirty="0"/>
              <a:t> </a:t>
            </a:r>
            <a:r>
              <a:rPr lang="en-GB" sz="2800" dirty="0" err="1"/>
              <a:t>itu</a:t>
            </a:r>
            <a:r>
              <a:rPr lang="en-GB" sz="2800" dirty="0"/>
              <a:t> </a:t>
            </a:r>
            <a:r>
              <a:rPr lang="en-GB" sz="2800" dirty="0" err="1"/>
              <a:t>bisa</a:t>
            </a:r>
            <a:r>
              <a:rPr lang="en-GB" sz="2800" dirty="0"/>
              <a:t> </a:t>
            </a:r>
            <a:r>
              <a:rPr lang="en-GB" sz="2800" dirty="0" err="1"/>
              <a:t>menjadi</a:t>
            </a:r>
            <a:r>
              <a:rPr lang="en-GB" sz="2800" dirty="0"/>
              <a:t> </a:t>
            </a:r>
            <a:r>
              <a:rPr lang="en-GB" sz="2800" dirty="0" err="1"/>
              <a:t>suatu</a:t>
            </a:r>
            <a:r>
              <a:rPr lang="en-GB" sz="2800" dirty="0"/>
              <a:t> </a:t>
            </a:r>
            <a:r>
              <a:rPr lang="en-GB" sz="2800" dirty="0" err="1"/>
              <a:t>rangkaian</a:t>
            </a:r>
            <a:r>
              <a:rPr lang="en-GB" sz="2800" dirty="0"/>
              <a:t> </a:t>
            </a:r>
            <a:r>
              <a:rPr lang="en-GB" sz="2800" dirty="0" err="1"/>
              <a:t>bermakna</a:t>
            </a:r>
            <a:r>
              <a:rPr lang="en-GB" sz="2800" dirty="0"/>
              <a:t> </a:t>
            </a:r>
            <a:r>
              <a:rPr lang="en-GB" sz="2800" dirty="0" err="1"/>
              <a:t>dan</a:t>
            </a:r>
            <a:r>
              <a:rPr lang="en-GB" sz="2800" dirty="0"/>
              <a:t> </a:t>
            </a:r>
            <a:r>
              <a:rPr lang="en-GB" sz="2800" dirty="0" err="1"/>
              <a:t>merepresentasikan</a:t>
            </a:r>
            <a:r>
              <a:rPr lang="en-GB" sz="2800" dirty="0"/>
              <a:t> </a:t>
            </a:r>
            <a:r>
              <a:rPr lang="en-GB" sz="2800" dirty="0" err="1"/>
              <a:t>realitas</a:t>
            </a:r>
            <a:r>
              <a:rPr lang="en-GB" sz="2800" dirty="0"/>
              <a:t> yang </a:t>
            </a:r>
            <a:r>
              <a:rPr lang="en-GB" sz="2800" dirty="0" err="1"/>
              <a:t>diwakilinya</a:t>
            </a:r>
            <a:r>
              <a:rPr lang="en-GB" sz="2800" dirty="0"/>
              <a:t>. </a:t>
            </a:r>
            <a:r>
              <a:rPr lang="en-GB" sz="2800" dirty="0" err="1"/>
              <a:t>Berbeda</a:t>
            </a:r>
            <a:r>
              <a:rPr lang="en-GB" sz="2800" dirty="0"/>
              <a:t> </a:t>
            </a:r>
            <a:r>
              <a:rPr lang="en-GB" sz="2800" dirty="0" err="1"/>
              <a:t>dengan</a:t>
            </a:r>
            <a:r>
              <a:rPr lang="en-GB" sz="2800" dirty="0"/>
              <a:t> </a:t>
            </a:r>
            <a:r>
              <a:rPr lang="en-GB" sz="2800" dirty="0" err="1"/>
              <a:t>pendekatan</a:t>
            </a:r>
            <a:r>
              <a:rPr lang="en-GB" sz="2800" dirty="0"/>
              <a:t> </a:t>
            </a:r>
            <a:r>
              <a:rPr lang="en-GB" sz="2800" dirty="0" err="1"/>
              <a:t>kuantitatif</a:t>
            </a:r>
            <a:r>
              <a:rPr lang="en-GB" sz="2800" dirty="0"/>
              <a:t> yang </a:t>
            </a:r>
            <a:r>
              <a:rPr lang="en-GB" sz="2800" dirty="0" err="1"/>
              <a:t>menjadikan</a:t>
            </a:r>
            <a:r>
              <a:rPr lang="en-GB" sz="2800" dirty="0"/>
              <a:t> data </a:t>
            </a:r>
            <a:r>
              <a:rPr lang="en-GB" sz="2800" dirty="0" err="1"/>
              <a:t>sebagai</a:t>
            </a:r>
            <a:r>
              <a:rPr lang="en-GB" sz="2800" dirty="0"/>
              <a:t> </a:t>
            </a:r>
            <a:r>
              <a:rPr lang="en-GB" sz="2800" dirty="0" err="1"/>
              <a:t>alat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menunjukkan</a:t>
            </a:r>
            <a:r>
              <a:rPr lang="en-GB" sz="2800" dirty="0"/>
              <a:t> </a:t>
            </a:r>
            <a:r>
              <a:rPr lang="en-GB" sz="2800" dirty="0" err="1"/>
              <a:t>kebenaran</a:t>
            </a:r>
            <a:r>
              <a:rPr lang="en-GB" sz="2800" dirty="0"/>
              <a:t> </a:t>
            </a:r>
            <a:r>
              <a:rPr lang="en-GB" sz="2800" dirty="0" err="1"/>
              <a:t>atau</a:t>
            </a:r>
            <a:r>
              <a:rPr lang="en-GB" sz="2800" dirty="0"/>
              <a:t> </a:t>
            </a:r>
            <a:r>
              <a:rPr lang="en-GB" sz="2800" dirty="0" err="1"/>
              <a:t>kesalahan</a:t>
            </a:r>
            <a:r>
              <a:rPr lang="en-GB" sz="2800" dirty="0"/>
              <a:t> </a:t>
            </a:r>
            <a:r>
              <a:rPr lang="en-GB" sz="2800" dirty="0" err="1"/>
              <a:t>teori</a:t>
            </a:r>
            <a:r>
              <a:rPr lang="en-GB" sz="2800" dirty="0"/>
              <a:t> yang </a:t>
            </a:r>
            <a:r>
              <a:rPr lang="en-GB" sz="2800" dirty="0" err="1"/>
              <a:t>sudah</a:t>
            </a:r>
            <a:r>
              <a:rPr lang="en-GB" sz="2800" dirty="0"/>
              <a:t> </a:t>
            </a:r>
            <a:r>
              <a:rPr lang="en-GB" sz="2800" dirty="0" err="1"/>
              <a:t>disiapkan</a:t>
            </a:r>
            <a:r>
              <a:rPr lang="en-GB" sz="2800" dirty="0"/>
              <a:t> </a:t>
            </a:r>
            <a:r>
              <a:rPr lang="en-GB" sz="2800" dirty="0" err="1"/>
              <a:t>saat</a:t>
            </a:r>
            <a:r>
              <a:rPr lang="en-GB" sz="2800" dirty="0"/>
              <a:t> </a:t>
            </a:r>
            <a:r>
              <a:rPr lang="en-GB" sz="2800" dirty="0" err="1"/>
              <a:t>rancangan</a:t>
            </a:r>
            <a:r>
              <a:rPr lang="en-GB" sz="2800" dirty="0"/>
              <a:t> </a:t>
            </a:r>
            <a:r>
              <a:rPr lang="en-GB" sz="2800" dirty="0" err="1"/>
              <a:t>penelitian</a:t>
            </a:r>
            <a:r>
              <a:rPr lang="en-GB" sz="2800" dirty="0"/>
              <a:t> </a:t>
            </a:r>
            <a:r>
              <a:rPr lang="en-GB" sz="2800" dirty="0" err="1"/>
              <a:t>dibuat</a:t>
            </a:r>
            <a:r>
              <a:rPr lang="en-GB" sz="2800" dirty="0"/>
              <a:t>, </a:t>
            </a:r>
            <a:r>
              <a:rPr lang="en-GB" sz="2800" dirty="0" err="1"/>
              <a:t>pengolahan</a:t>
            </a:r>
            <a:r>
              <a:rPr lang="en-GB" sz="2800" dirty="0"/>
              <a:t> data </a:t>
            </a:r>
            <a:r>
              <a:rPr lang="en-GB" sz="2800" dirty="0" err="1"/>
              <a:t>pada</a:t>
            </a:r>
            <a:r>
              <a:rPr lang="en-GB" sz="2800" dirty="0"/>
              <a:t> </a:t>
            </a:r>
            <a:r>
              <a:rPr lang="en-GB" sz="2800" dirty="0" err="1"/>
              <a:t>penelitian</a:t>
            </a:r>
            <a:r>
              <a:rPr lang="en-GB" sz="2800" dirty="0"/>
              <a:t> </a:t>
            </a:r>
            <a:r>
              <a:rPr lang="en-GB" sz="2800" dirty="0" err="1"/>
              <a:t>kualitatif</a:t>
            </a:r>
            <a:r>
              <a:rPr lang="en-GB" sz="2800" dirty="0"/>
              <a:t> </a:t>
            </a:r>
            <a:r>
              <a:rPr lang="en-GB" sz="2800" dirty="0" err="1"/>
              <a:t>justru</a:t>
            </a:r>
            <a:r>
              <a:rPr lang="en-GB" sz="2800" dirty="0"/>
              <a:t> </a:t>
            </a:r>
            <a:r>
              <a:rPr lang="en-GB" sz="2800" dirty="0" err="1"/>
              <a:t>diarahkan</a:t>
            </a:r>
            <a:r>
              <a:rPr lang="en-GB" sz="2800" dirty="0"/>
              <a:t> </a:t>
            </a:r>
            <a:r>
              <a:rPr lang="en-GB" sz="2800" dirty="0" err="1"/>
              <a:t>untuk</a:t>
            </a:r>
            <a:r>
              <a:rPr lang="en-GB" sz="2800" dirty="0"/>
              <a:t> </a:t>
            </a:r>
            <a:r>
              <a:rPr lang="en-GB" sz="2800" dirty="0" err="1"/>
              <a:t>membangun</a:t>
            </a:r>
            <a:r>
              <a:rPr lang="en-GB" sz="2800" dirty="0"/>
              <a:t> </a:t>
            </a:r>
            <a:r>
              <a:rPr lang="en-GB" sz="2800" dirty="0" err="1"/>
              <a:t>suatu</a:t>
            </a:r>
            <a:r>
              <a:rPr lang="en-GB" sz="2800" dirty="0"/>
              <a:t> ‘</a:t>
            </a:r>
            <a:r>
              <a:rPr lang="en-GB" sz="2800" dirty="0" err="1"/>
              <a:t>teori</a:t>
            </a:r>
            <a:r>
              <a:rPr lang="en-GB" sz="2800" dirty="0"/>
              <a:t>.’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828154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287" y="1089212"/>
            <a:ext cx="5548501" cy="5338483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PERSENTASE</a:t>
            </a:r>
            <a:r>
              <a:rPr lang="en-US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 </a:t>
            </a:r>
            <a:r>
              <a:rPr lang="en-US" sz="8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NILAI</a:t>
            </a:r>
            <a:endParaRPr lang="en-US" sz="88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567870"/>
              </p:ext>
            </p:extLst>
          </p:nvPr>
        </p:nvGraphicFramePr>
        <p:xfrm>
          <a:off x="6696635" y="416858"/>
          <a:ext cx="5868706" cy="4935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39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d-ID" dirty="0">
                <a:latin typeface="Calibri" panose="020F0502020204030204" pitchFamily="34" charset="0"/>
                <a:cs typeface="Calibri" panose="020F0502020204030204" pitchFamily="34" charset="0"/>
              </a:rPr>
              <a:t>onsep dan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d-ID" dirty="0" smtClean="0">
                <a:latin typeface="Calibri" panose="020F0502020204030204" pitchFamily="34" charset="0"/>
                <a:cs typeface="Calibri" panose="020F0502020204030204" pitchFamily="34" charset="0"/>
              </a:rPr>
              <a:t>endekatan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id-ID" dirty="0" smtClean="0">
                <a:latin typeface="Calibri" panose="020F0502020204030204" pitchFamily="34" charset="0"/>
                <a:cs typeface="Calibri" panose="020F0502020204030204" pitchFamily="34" charset="0"/>
              </a:rPr>
              <a:t>enelitian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id-ID" dirty="0" smtClean="0">
                <a:latin typeface="Calibri" panose="020F0502020204030204" pitchFamily="34" charset="0"/>
                <a:cs typeface="Calibri" panose="020F0502020204030204" pitchFamily="34" charset="0"/>
              </a:rPr>
              <a:t>ualitatif</a:t>
            </a:r>
            <a:endParaRPr lang="en-US" dirty="0"/>
          </a:p>
        </p:txBody>
      </p:sp>
      <p:pic>
        <p:nvPicPr>
          <p:cNvPr id="4" name="Content Placeholder 6" descr="Different perspective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8765" y="2236695"/>
            <a:ext cx="7429552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125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0523" y="1963270"/>
            <a:ext cx="6234301" cy="2702859"/>
          </a:xfrm>
        </p:spPr>
        <p:txBody>
          <a:bodyPr>
            <a:noAutofit/>
          </a:bodyPr>
          <a:lstStyle/>
          <a:p>
            <a:pPr algn="l"/>
            <a:r>
              <a:rPr lang="en-US" sz="4800" dirty="0" smtClean="0"/>
              <a:t>METODE </a:t>
            </a:r>
            <a:br>
              <a:rPr lang="en-US" sz="4800" dirty="0" smtClean="0"/>
            </a:br>
            <a:r>
              <a:rPr lang="en-US" sz="4800" dirty="0" smtClean="0"/>
              <a:t>PENELITIAN </a:t>
            </a:r>
            <a:br>
              <a:rPr lang="en-US" sz="4800" dirty="0" smtClean="0"/>
            </a:br>
            <a:r>
              <a:rPr lang="en-US" sz="8800" b="1" dirty="0" smtClean="0"/>
              <a:t>KUALITATIF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405" y="5015755"/>
            <a:ext cx="10018713" cy="155537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dirty="0" err="1"/>
              <a:t>M</a:t>
            </a:r>
            <a:r>
              <a:rPr lang="en-US" dirty="0" err="1" smtClean="0"/>
              <a:t>etode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meneliti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yang </a:t>
            </a:r>
            <a:r>
              <a:rPr lang="en-US" dirty="0" err="1"/>
              <a:t>alamiah</a:t>
            </a:r>
            <a:r>
              <a:rPr lang="en-US" dirty="0"/>
              <a:t>, di mana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,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induktif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generalisasi</a:t>
            </a:r>
            <a:r>
              <a:rPr lang="en-US" dirty="0"/>
              <a:t>.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627094" y="4666129"/>
            <a:ext cx="5836024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40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34472"/>
            <a:ext cx="3477654" cy="2303928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Cambria" panose="02040503050406030204" pitchFamily="18" charset="0"/>
                <a:cs typeface="Calibri" panose="020F0502020204030204" pitchFamily="34" charset="0"/>
              </a:rPr>
              <a:t>KELEBIHAN </a:t>
            </a:r>
            <a:br>
              <a:rPr lang="en-US" sz="3200" dirty="0" smtClean="0">
                <a:latin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3200" dirty="0" smtClean="0">
                <a:latin typeface="Cambria" panose="02040503050406030204" pitchFamily="18" charset="0"/>
                <a:cs typeface="Calibri" panose="020F0502020204030204" pitchFamily="34" charset="0"/>
              </a:rPr>
              <a:t>PENELITIAN </a:t>
            </a:r>
            <a:r>
              <a:rPr lang="en-US" sz="4400" dirty="0" smtClean="0">
                <a:latin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US" sz="4400" dirty="0" smtClean="0">
                <a:latin typeface="Cambria" panose="02040503050406030204" pitchFamily="18" charset="0"/>
                <a:cs typeface="Calibri" panose="020F0502020204030204" pitchFamily="34" charset="0"/>
              </a:rPr>
            </a:br>
            <a:r>
              <a:rPr lang="en-US" sz="4400" b="1" dirty="0" smtClean="0">
                <a:latin typeface="Cambria" panose="02040503050406030204" pitchFamily="18" charset="0"/>
                <a:cs typeface="Calibri" panose="020F0502020204030204" pitchFamily="34" charset="0"/>
              </a:rPr>
              <a:t>KUALITATIF</a:t>
            </a:r>
            <a:endParaRPr lang="en-US" sz="4400" b="1" dirty="0">
              <a:latin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70690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GB" dirty="0" err="1" smtClean="0">
                <a:latin typeface="Arial" charset="0"/>
                <a:cs typeface="Arial" charset="0"/>
              </a:rPr>
              <a:t>Pemahaman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makna</a:t>
            </a:r>
            <a:r>
              <a:rPr lang="en-GB" dirty="0" smtClean="0">
                <a:latin typeface="Arial" charset="0"/>
                <a:cs typeface="Arial" charset="0"/>
              </a:rPr>
              <a:t> : </a:t>
            </a:r>
            <a:r>
              <a:rPr lang="en-GB" dirty="0" err="1" smtClean="0">
                <a:latin typeface="Arial" charset="0"/>
                <a:cs typeface="Arial" charset="0"/>
              </a:rPr>
              <a:t>memahami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gejala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sosial</a:t>
            </a:r>
            <a:endParaRPr lang="en-GB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GB" dirty="0" err="1">
                <a:latin typeface="Arial" charset="0"/>
                <a:cs typeface="Arial" charset="0"/>
              </a:rPr>
              <a:t>Pemahaman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konteks</a:t>
            </a:r>
            <a:r>
              <a:rPr lang="en-GB" dirty="0" smtClean="0">
                <a:latin typeface="Arial" charset="0"/>
                <a:cs typeface="Arial" charset="0"/>
              </a:rPr>
              <a:t> : </a:t>
            </a:r>
            <a:r>
              <a:rPr lang="en-GB" dirty="0" err="1" smtClean="0">
                <a:latin typeface="Arial" charset="0"/>
                <a:cs typeface="Arial" charset="0"/>
              </a:rPr>
              <a:t>mengkaji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secara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komprehensif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sesuai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konteks</a:t>
            </a:r>
            <a:endParaRPr lang="en-GB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GB" dirty="0" err="1">
                <a:latin typeface="Arial" charset="0"/>
                <a:cs typeface="Arial" charset="0"/>
              </a:rPr>
              <a:t>Identifikasi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>
                <a:latin typeface="Arial" charset="0"/>
                <a:cs typeface="Arial" charset="0"/>
              </a:rPr>
              <a:t>fenomena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>
                <a:latin typeface="Arial" charset="0"/>
                <a:cs typeface="Arial" charset="0"/>
              </a:rPr>
              <a:t>dan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>
                <a:latin typeface="Arial" charset="0"/>
                <a:cs typeface="Arial" charset="0"/>
              </a:rPr>
              <a:t>pengaruh</a:t>
            </a:r>
            <a:r>
              <a:rPr lang="en-GB" dirty="0">
                <a:latin typeface="Arial" charset="0"/>
                <a:cs typeface="Arial" charset="0"/>
              </a:rPr>
              <a:t> yang </a:t>
            </a:r>
            <a:r>
              <a:rPr lang="en-GB" dirty="0" err="1">
                <a:latin typeface="Arial" charset="0"/>
                <a:cs typeface="Arial" charset="0"/>
              </a:rPr>
              <a:t>tidak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terduga</a:t>
            </a:r>
            <a:endParaRPr lang="en-GB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GB" dirty="0" err="1">
                <a:latin typeface="Arial" charset="0"/>
                <a:cs typeface="Arial" charset="0"/>
              </a:rPr>
              <a:t>Kemunculan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>
                <a:latin typeface="Arial" charset="0"/>
                <a:cs typeface="Arial" charset="0"/>
              </a:rPr>
              <a:t>teori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>
                <a:latin typeface="Arial" charset="0"/>
                <a:cs typeface="Arial" charset="0"/>
              </a:rPr>
              <a:t>berbasis</a:t>
            </a:r>
            <a:r>
              <a:rPr lang="en-GB" dirty="0">
                <a:latin typeface="Arial" charset="0"/>
                <a:cs typeface="Arial" charset="0"/>
              </a:rPr>
              <a:t> data (</a:t>
            </a:r>
            <a:r>
              <a:rPr lang="en-GB" i="1" dirty="0">
                <a:latin typeface="Arial" charset="0"/>
                <a:cs typeface="Arial" charset="0"/>
              </a:rPr>
              <a:t>grounded theory</a:t>
            </a:r>
            <a:r>
              <a:rPr lang="en-GB" dirty="0" smtClean="0">
                <a:latin typeface="Arial" charset="0"/>
                <a:cs typeface="Arial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en-GB" dirty="0" err="1" smtClean="0">
                <a:latin typeface="Arial" charset="0"/>
                <a:cs typeface="Times New Roman" pitchFamily="18" charset="0"/>
              </a:rPr>
              <a:t>Bisa</a:t>
            </a:r>
            <a:r>
              <a:rPr lang="en-GB" dirty="0" smtClean="0">
                <a:latin typeface="Arial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Arial" charset="0"/>
                <a:cs typeface="Times New Roman" pitchFamily="18" charset="0"/>
              </a:rPr>
              <a:t>memahami</a:t>
            </a:r>
            <a:r>
              <a:rPr lang="en-GB" dirty="0" smtClean="0">
                <a:latin typeface="Arial" charset="0"/>
                <a:cs typeface="Times New Roman" pitchFamily="18" charset="0"/>
              </a:rPr>
              <a:t> proses </a:t>
            </a:r>
            <a:r>
              <a:rPr lang="en-GB" dirty="0" err="1">
                <a:latin typeface="Arial" charset="0"/>
                <a:cs typeface="Times New Roman" pitchFamily="18" charset="0"/>
              </a:rPr>
              <a:t>dari</a:t>
            </a:r>
            <a:r>
              <a:rPr lang="en-GB" dirty="0">
                <a:latin typeface="Arial" charset="0"/>
                <a:cs typeface="Times New Roman" pitchFamily="18" charset="0"/>
              </a:rPr>
              <a:t> </a:t>
            </a:r>
            <a:r>
              <a:rPr lang="en-GB" dirty="0" err="1">
                <a:latin typeface="Arial" charset="0"/>
                <a:cs typeface="Times New Roman" pitchFamily="18" charset="0"/>
              </a:rPr>
              <a:t>sebuah</a:t>
            </a:r>
            <a:r>
              <a:rPr lang="en-GB" dirty="0">
                <a:latin typeface="Arial" charset="0"/>
                <a:cs typeface="Times New Roman" pitchFamily="18" charset="0"/>
              </a:rPr>
              <a:t> </a:t>
            </a:r>
            <a:r>
              <a:rPr lang="en-GB" dirty="0" err="1">
                <a:latin typeface="Arial" charset="0"/>
                <a:cs typeface="Times New Roman" pitchFamily="18" charset="0"/>
              </a:rPr>
              <a:t>gejala</a:t>
            </a:r>
            <a:r>
              <a:rPr lang="en-GB" dirty="0">
                <a:latin typeface="Arial" charset="0"/>
                <a:cs typeface="Times New Roman" pitchFamily="18" charset="0"/>
              </a:rPr>
              <a:t> </a:t>
            </a:r>
            <a:r>
              <a:rPr lang="en-GB" dirty="0" smtClean="0">
                <a:latin typeface="Arial" charset="0"/>
                <a:cs typeface="Times New Roman" pitchFamily="18" charset="0"/>
              </a:rPr>
              <a:t>social</a:t>
            </a:r>
          </a:p>
          <a:p>
            <a:pPr marL="457200" indent="-457200">
              <a:buAutoNum type="arabicPeriod"/>
            </a:pPr>
            <a:r>
              <a:rPr lang="en-GB" dirty="0" err="1">
                <a:latin typeface="Arial" charset="0"/>
                <a:cs typeface="Arial" charset="0"/>
              </a:rPr>
              <a:t>Lebih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>
                <a:latin typeface="Arial" charset="0"/>
                <a:cs typeface="Arial" charset="0"/>
              </a:rPr>
              <a:t>fleksibel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>
                <a:latin typeface="Arial" charset="0"/>
                <a:cs typeface="Arial" charset="0"/>
              </a:rPr>
              <a:t>dalam</a:t>
            </a:r>
            <a:r>
              <a:rPr lang="en-GB" dirty="0">
                <a:latin typeface="Arial" charset="0"/>
                <a:cs typeface="Arial" charset="0"/>
              </a:rPr>
              <a:t> </a:t>
            </a:r>
            <a:r>
              <a:rPr lang="en-GB" dirty="0" err="1">
                <a:latin typeface="Arial" charset="0"/>
                <a:cs typeface="Arial" charset="0"/>
              </a:rPr>
              <a:t>pelaksanaan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pengumpulan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</a:rPr>
              <a:t>data</a:t>
            </a:r>
            <a:endParaRPr lang="en-GB" dirty="0" smtClean="0">
              <a:latin typeface="Arial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2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4276" y="376517"/>
            <a:ext cx="3370077" cy="1752599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KELEMAHAN </a:t>
            </a:r>
            <a:br>
              <a:rPr lang="en-US" sz="2800" dirty="0" smtClean="0"/>
            </a:br>
            <a:r>
              <a:rPr lang="en-US" sz="2800" dirty="0" smtClean="0"/>
              <a:t>PENELITIAN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4400" b="1" dirty="0" smtClean="0"/>
              <a:t>KUALITATIF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393575"/>
            <a:ext cx="10018713" cy="42492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Sulit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membuat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generaliasi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interpretasi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sangat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kontesktual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Pengujian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reliabilitas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validitas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relatif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sulit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Membutuhkan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waktu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relatif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Pelaksanaan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relatif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lebih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sulit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peneliti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berada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‘di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’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setting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gejala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menjadi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objek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kajian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waktu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relatif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en-GB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program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komputer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analisa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halnya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pada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kuantitatif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Instrumen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penelitian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peneliti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Arial Unicode MS" pitchFamily="34" charset="-128"/>
                <a:cs typeface="Calibri" panose="020F0502020204030204" pitchFamily="34" charset="0"/>
              </a:rPr>
              <a:t>sendiri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KUANTITATIF                   KUALITATIF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>
                <a:solidFill>
                  <a:srgbClr val="006600"/>
                </a:solidFill>
              </a:rPr>
              <a:t>Teknik Penelitian</a:t>
            </a:r>
            <a:endParaRPr lang="en-US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Eksperimen, survey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Kuestioner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Observasi dan wawancara terstruktur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>
                <a:solidFill>
                  <a:srgbClr val="006600"/>
                </a:solidFill>
              </a:rPr>
              <a:t>Instrumen Penelitian</a:t>
            </a:r>
            <a:endParaRPr lang="en-US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Test,angket, wawancara terstruktur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Instrumen yang telah terstandar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>
                <a:solidFill>
                  <a:srgbClr val="006600"/>
                </a:solidFill>
              </a:rPr>
              <a:t>Teknik Penelitian</a:t>
            </a:r>
            <a:endParaRPr lang="en-US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Particpant observation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In depth interview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Dokumentasi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Triangulasi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>
                <a:solidFill>
                  <a:srgbClr val="006600"/>
                </a:solidFill>
              </a:rPr>
              <a:t>Instrumen Penelitian</a:t>
            </a:r>
            <a:endParaRPr lang="en-US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Peneliti sebagai instrumen (human instrument)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Buku catatan, tape rocorder, camera, handycam dan lain-lain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44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484312" y="2666999"/>
            <a:ext cx="4895055" cy="36934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>
                <a:solidFill>
                  <a:srgbClr val="006600"/>
                </a:solidFill>
              </a:rPr>
              <a:t>Data</a:t>
            </a:r>
            <a:endParaRPr lang="en-US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Kuantitatif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Hasil pengukuran variabel yang dioperasionalkan dengan menggunakan instrumen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>
                <a:solidFill>
                  <a:srgbClr val="006600"/>
                </a:solidFill>
              </a:rPr>
              <a:t>Sampel</a:t>
            </a:r>
            <a:endParaRPr lang="en-US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Besar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Representatif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Sedapat mungkin random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Ditentukan sejak awal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6607967" y="2666999"/>
            <a:ext cx="4895056" cy="36934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sv-SE" sz="2400" dirty="0">
                <a:solidFill>
                  <a:srgbClr val="006600"/>
                </a:solidFill>
              </a:rPr>
              <a:t>Data</a:t>
            </a:r>
            <a:endParaRPr lang="en-US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Deskriptif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Dokumen pribadi, catatan lapangan, ucapan dan tindakan informan, dokumen dan lain-lain.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b="1" dirty="0">
                <a:solidFill>
                  <a:srgbClr val="006600"/>
                </a:solidFill>
              </a:rPr>
              <a:t>Sampel</a:t>
            </a:r>
            <a:endParaRPr lang="en-US" sz="2400" dirty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Kecil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Tidak representatif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i="1" dirty="0"/>
              <a:t>Purposive, snowball</a:t>
            </a:r>
            <a:endParaRPr lang="en-US" sz="2400" i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sv-SE" sz="2400" dirty="0"/>
              <a:t>Berkembang selama proses penelitian</a:t>
            </a:r>
            <a:endParaRPr lang="en-US" sz="2400" dirty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/>
              <a:t>KUANTITATIF                   KUALITATIF</a:t>
            </a:r>
          </a:p>
        </p:txBody>
      </p:sp>
    </p:spTree>
    <p:extLst>
      <p:ext uri="{BB962C8B-B14F-4D97-AF65-F5344CB8AC3E}">
        <p14:creationId xmlns:p14="http://schemas.microsoft.com/office/powerpoint/2010/main" val="24588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345</TotalTime>
  <Words>1349</Words>
  <Application>Microsoft Office PowerPoint</Application>
  <PresentationFormat>Widescreen</PresentationFormat>
  <Paragraphs>145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Arial</vt:lpstr>
      <vt:lpstr>Calibri</vt:lpstr>
      <vt:lpstr>Cambria</vt:lpstr>
      <vt:lpstr>Corbel</vt:lpstr>
      <vt:lpstr>Gill Sans MT</vt:lpstr>
      <vt:lpstr>Times New Roman</vt:lpstr>
      <vt:lpstr>Wingdings</vt:lpstr>
      <vt:lpstr>Parallax</vt:lpstr>
      <vt:lpstr>Metode Penelitian KUALITATIF  Lanjut</vt:lpstr>
      <vt:lpstr>Pokok Bahasan</vt:lpstr>
      <vt:lpstr>PERSENTASE NILAI</vt:lpstr>
      <vt:lpstr>Konsep dan Pendekatan Penelitian Kualitatif</vt:lpstr>
      <vt:lpstr>METODE  PENELITIAN  KUALITATIF</vt:lpstr>
      <vt:lpstr>KELEBIHAN  PENELITIAN  KUALITATIF</vt:lpstr>
      <vt:lpstr>KELEMAHAN  PENELITIAN  KUALITATIF</vt:lpstr>
      <vt:lpstr>KUANTITATIF                   KUALITATIF</vt:lpstr>
      <vt:lpstr>KUANTITATIF                   KUALITATIF</vt:lpstr>
      <vt:lpstr>PowerPoint Presentation</vt:lpstr>
      <vt:lpstr>PENENTUAN INFORMAN</vt:lpstr>
      <vt:lpstr>Partisipasi  Terlibat</vt:lpstr>
      <vt:lpstr>Rencana Penelitian Kualitatif </vt:lpstr>
      <vt:lpstr>SAMPEL PENELITIAN</vt:lpstr>
      <vt:lpstr>Desain Penelitian Kualitatif</vt:lpstr>
      <vt:lpstr>PowerPoint Presentation</vt:lpstr>
      <vt:lpstr>PowerPoint Presentation</vt:lpstr>
      <vt:lpstr>Strategi Penelitian Kualitatif lainnya:</vt:lpstr>
      <vt:lpstr>Teknik Pengambilan Data</vt:lpstr>
      <vt:lpstr>PowerPoint Presentation</vt:lpstr>
      <vt:lpstr>Validitas dan Reliabilitas  TRIANGULASI (Triangulation)</vt:lpstr>
      <vt:lpstr>Jenis Trianggulasi</vt:lpstr>
      <vt:lpstr>PowerPoint Presentation</vt:lpstr>
      <vt:lpstr>Analisa Data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MYWINDOWS</dc:creator>
  <cp:lastModifiedBy>MYWINDOWS</cp:lastModifiedBy>
  <cp:revision>17</cp:revision>
  <dcterms:created xsi:type="dcterms:W3CDTF">2019-02-26T09:13:04Z</dcterms:created>
  <dcterms:modified xsi:type="dcterms:W3CDTF">2019-03-20T01:04:14Z</dcterms:modified>
</cp:coreProperties>
</file>