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8" r:id="rId6"/>
    <p:sldId id="306" r:id="rId7"/>
    <p:sldId id="307" r:id="rId8"/>
    <p:sldId id="25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5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60" r:id="rId25"/>
    <p:sldId id="289" r:id="rId26"/>
    <p:sldId id="291" r:id="rId27"/>
    <p:sldId id="261" r:id="rId28"/>
    <p:sldId id="290" r:id="rId29"/>
    <p:sldId id="262" r:id="rId30"/>
    <p:sldId id="263" r:id="rId31"/>
    <p:sldId id="285" r:id="rId32"/>
    <p:sldId id="286" r:id="rId33"/>
    <p:sldId id="287" r:id="rId34"/>
    <p:sldId id="288" r:id="rId35"/>
    <p:sldId id="264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65" r:id="rId52"/>
    <p:sldId id="26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1016-3FF5-4EF1-9A4D-05EC327103E4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A4-99FC-4B12-94FC-69ED857F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Dimensi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Sosial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Perempuan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dan</a:t>
            </a:r>
            <a:r>
              <a:rPr lang="en-US" sz="40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Eras Bold ITC" pitchFamily="34" charset="0"/>
              </a:rPr>
              <a:t>Permasalahannya</a:t>
            </a:r>
            <a:endParaRPr lang="en-US" sz="4000" dirty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800"/>
            <a:ext cx="9144000" cy="457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Tanda-tanda</a:t>
            </a:r>
            <a:r>
              <a:rPr lang="en-US" sz="3200" dirty="0" smtClean="0"/>
              <a:t> </a:t>
            </a:r>
            <a:r>
              <a:rPr lang="en-US" sz="3200" dirty="0" err="1" smtClean="0"/>
              <a:t>sederhana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kecanduan</a:t>
            </a:r>
            <a:r>
              <a:rPr lang="en-US" sz="3200" dirty="0" smtClean="0"/>
              <a:t> </a:t>
            </a:r>
            <a:r>
              <a:rPr lang="en-US" sz="3200" dirty="0" err="1" smtClean="0"/>
              <a:t>narkoba</a:t>
            </a:r>
            <a:r>
              <a:rPr lang="en-US" sz="3200" dirty="0" smtClean="0"/>
              <a:t>/ </a:t>
            </a:r>
            <a:r>
              <a:rPr lang="en-US" sz="3200" dirty="0" err="1" smtClean="0"/>
              <a:t>miras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perangai</a:t>
            </a:r>
            <a:r>
              <a:rPr lang="en-US" dirty="0" smtClean="0"/>
              <a:t>/ </a:t>
            </a:r>
            <a:r>
              <a:rPr lang="en-US" dirty="0" err="1" smtClean="0"/>
              <a:t>perilaku</a:t>
            </a:r>
            <a:endParaRPr lang="en-US" dirty="0" smtClean="0"/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menguap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mengantuk</a:t>
            </a:r>
            <a:r>
              <a:rPr lang="en-US" dirty="0" smtClean="0"/>
              <a:t>, </a:t>
            </a:r>
            <a:r>
              <a:rPr lang="en-US" dirty="0" err="1" smtClean="0"/>
              <a:t>malas</a:t>
            </a:r>
            <a:r>
              <a:rPr lang="en-US" dirty="0" smtClean="0"/>
              <a:t>, </a:t>
            </a:r>
            <a:r>
              <a:rPr lang="en-US" dirty="0" err="1" smtClean="0"/>
              <a:t>melamun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memperdulikan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penampilan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kabur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prestasi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dirty="0" err="1" smtClean="0"/>
              <a:t>Bersembunyi</a:t>
            </a:r>
            <a:r>
              <a:rPr lang="en-US" dirty="0" smtClean="0"/>
              <a:t> di </a:t>
            </a:r>
            <a:r>
              <a:rPr lang="en-US" dirty="0" err="1" smtClean="0"/>
              <a:t>tempat-tempat</a:t>
            </a:r>
            <a:r>
              <a:rPr lang="en-US" dirty="0" smtClean="0"/>
              <a:t> yang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sepi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orang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bergaul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orang-orang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 smtClean="0"/>
          </a:p>
          <a:p>
            <a:r>
              <a:rPr lang="en-US" dirty="0" err="1" smtClean="0"/>
              <a:t>Mencuri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miras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terlarang</a:t>
            </a:r>
            <a:endParaRPr lang="en-US" dirty="0" smtClean="0"/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cemas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stress, </a:t>
            </a:r>
            <a:r>
              <a:rPr lang="en-US" dirty="0" err="1" smtClean="0"/>
              <a:t>gelisah</a:t>
            </a:r>
            <a:r>
              <a:rPr lang="en-US" dirty="0" smtClean="0"/>
              <a:t>, </a:t>
            </a:r>
            <a:r>
              <a:rPr lang="en-US" dirty="0" err="1" smtClean="0"/>
              <a:t>sukar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endParaRPr lang="en-US" dirty="0" smtClean="0"/>
          </a:p>
          <a:p>
            <a:r>
              <a:rPr lang="en-US" dirty="0" err="1" smtClean="0"/>
              <a:t>Pelupa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orang </a:t>
            </a:r>
            <a:r>
              <a:rPr lang="en-US" dirty="0" err="1" smtClean="0"/>
              <a:t>bego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pikun</a:t>
            </a:r>
            <a:endParaRPr lang="en-US" dirty="0" smtClean="0"/>
          </a:p>
          <a:p>
            <a:r>
              <a:rPr lang="en-US" dirty="0" smtClean="0"/>
              <a:t>Mata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mengantuk</a:t>
            </a:r>
            <a:r>
              <a:rPr lang="en-US" dirty="0" smtClean="0"/>
              <a:t>/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berkacamata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Golongan</a:t>
            </a:r>
            <a:r>
              <a:rPr lang="en-US" dirty="0" smtClean="0"/>
              <a:t> NARKOBA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Narkotika</a:t>
            </a:r>
            <a:r>
              <a:rPr lang="en-US" dirty="0" smtClean="0"/>
              <a:t> (</a:t>
            </a:r>
            <a:r>
              <a:rPr lang="en-US" dirty="0" err="1" smtClean="0"/>
              <a:t>opiat</a:t>
            </a:r>
            <a:r>
              <a:rPr lang="en-US" dirty="0" smtClean="0"/>
              <a:t>, heroin, </a:t>
            </a:r>
            <a:r>
              <a:rPr lang="en-US" dirty="0" err="1" smtClean="0"/>
              <a:t>putau</a:t>
            </a:r>
            <a:r>
              <a:rPr lang="en-US" dirty="0" smtClean="0"/>
              <a:t>, </a:t>
            </a:r>
            <a:r>
              <a:rPr lang="en-US" dirty="0" err="1" smtClean="0"/>
              <a:t>candu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Halusinogen</a:t>
            </a:r>
            <a:r>
              <a:rPr lang="en-US" dirty="0" smtClean="0"/>
              <a:t> (ganja, marijuana)</a:t>
            </a:r>
          </a:p>
          <a:p>
            <a:r>
              <a:rPr lang="en-US" dirty="0" err="1" smtClean="0"/>
              <a:t>Stimulan</a:t>
            </a:r>
            <a:r>
              <a:rPr lang="en-US" dirty="0" smtClean="0"/>
              <a:t> (ecstasy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shabu-shabu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Depresan</a:t>
            </a:r>
            <a:r>
              <a:rPr lang="en-US" dirty="0" smtClean="0"/>
              <a:t> (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penenang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Faktor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thd</a:t>
            </a:r>
            <a:r>
              <a:rPr lang="en-US" sz="2800" dirty="0" smtClean="0"/>
              <a:t> </a:t>
            </a:r>
            <a:r>
              <a:rPr lang="en-US" sz="2800" dirty="0" err="1" smtClean="0"/>
              <a:t>penyalahgunaan</a:t>
            </a:r>
            <a:r>
              <a:rPr lang="en-US" sz="2800" dirty="0" smtClean="0"/>
              <a:t> NARKOBA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en-US" sz="2400" dirty="0" smtClean="0"/>
          </a:p>
          <a:p>
            <a:pPr lvl="1"/>
            <a:r>
              <a:rPr lang="en-US" sz="2000" dirty="0" smtClean="0"/>
              <a:t>Motif </a:t>
            </a:r>
            <a:r>
              <a:rPr lang="en-US" sz="2000" dirty="0" err="1" smtClean="0"/>
              <a:t>ingin</a:t>
            </a:r>
            <a:r>
              <a:rPr lang="en-US" sz="2000" dirty="0" smtClean="0"/>
              <a:t> tau </a:t>
            </a:r>
            <a:r>
              <a:rPr lang="en-US" sz="2000" dirty="0" err="1" smtClean="0"/>
              <a:t>dan</a:t>
            </a:r>
            <a:r>
              <a:rPr lang="en-US" sz="2000" dirty="0" smtClean="0"/>
              <a:t> rasa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mencoba</a:t>
            </a:r>
            <a:endParaRPr lang="en-US" sz="2000" dirty="0" smtClean="0"/>
          </a:p>
          <a:p>
            <a:pPr lvl="1"/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kesempatan</a:t>
            </a:r>
            <a:endParaRPr lang="en-US" sz="2000" dirty="0" smtClean="0"/>
          </a:p>
          <a:p>
            <a:pPr lvl="1"/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prasarana</a:t>
            </a:r>
            <a:endParaRPr lang="en-US" sz="2000" dirty="0" smtClean="0"/>
          </a:p>
          <a:p>
            <a:r>
              <a:rPr lang="en-US" sz="2400" dirty="0" err="1" smtClean="0"/>
              <a:t>Kepribadian</a:t>
            </a:r>
            <a:endParaRPr lang="en-US" sz="2400" dirty="0" smtClean="0"/>
          </a:p>
          <a:p>
            <a:pPr lvl="1"/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endParaRPr lang="en-US" sz="2000" dirty="0" smtClean="0"/>
          </a:p>
          <a:p>
            <a:pPr lvl="1"/>
            <a:r>
              <a:rPr lang="en-US" sz="2000" dirty="0" err="1" smtClean="0"/>
              <a:t>Emosional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mental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23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Akibat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jantung</a:t>
            </a:r>
            <a:r>
              <a:rPr lang="en-US" dirty="0" smtClean="0"/>
              <a:t>, </a:t>
            </a:r>
            <a:r>
              <a:rPr lang="en-US" dirty="0" err="1" smtClean="0"/>
              <a:t>pankreas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endParaRPr lang="en-US" dirty="0" smtClean="0"/>
          </a:p>
          <a:p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endParaRPr lang="en-US" dirty="0" smtClean="0"/>
          </a:p>
          <a:p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tersinggung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Penanganan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Supply reduction (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suply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pengedar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Demand reduction (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Rehabilitasi</a:t>
            </a:r>
            <a:r>
              <a:rPr lang="en-US" dirty="0" smtClean="0"/>
              <a:t> (</a:t>
            </a:r>
            <a:r>
              <a:rPr lang="en-US" dirty="0" err="1" smtClean="0"/>
              <a:t>membebaskan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adiktif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(</a:t>
            </a:r>
            <a:r>
              <a:rPr lang="en-US" dirty="0" err="1" smtClean="0"/>
              <a:t>medik</a:t>
            </a:r>
            <a:r>
              <a:rPr lang="en-US" dirty="0" smtClean="0"/>
              <a:t>, </a:t>
            </a:r>
            <a:r>
              <a:rPr lang="en-US" dirty="0" err="1" smtClean="0"/>
              <a:t>edukasional</a:t>
            </a:r>
            <a:r>
              <a:rPr lang="en-US" dirty="0" smtClean="0"/>
              <a:t>, </a:t>
            </a:r>
            <a:r>
              <a:rPr lang="en-US" dirty="0" err="1" smtClean="0"/>
              <a:t>vokasional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Fasilitas</a:t>
            </a:r>
            <a:r>
              <a:rPr lang="en-US" dirty="0" smtClean="0"/>
              <a:t> drop in center (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singgah</a:t>
            </a:r>
            <a:r>
              <a:rPr lang="en-US" dirty="0" smtClean="0"/>
              <a:t> </a:t>
            </a: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penyembuhan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(UU No. 22 </a:t>
            </a:r>
            <a:r>
              <a:rPr lang="en-US" dirty="0" err="1" smtClean="0"/>
              <a:t>tahun</a:t>
            </a:r>
            <a:r>
              <a:rPr lang="en-US" dirty="0" smtClean="0"/>
              <a:t> 1997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narkotika</a:t>
            </a:r>
            <a:r>
              <a:rPr lang="en-US" dirty="0" smtClean="0"/>
              <a:t>, UU no.5 </a:t>
            </a:r>
            <a:r>
              <a:rPr lang="en-US" dirty="0" err="1" smtClean="0"/>
              <a:t>tahun</a:t>
            </a:r>
            <a:r>
              <a:rPr lang="en-US" dirty="0" smtClean="0"/>
              <a:t> 1997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psikotropika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penjara</a:t>
            </a:r>
            <a:r>
              <a:rPr lang="en-US" dirty="0" smtClean="0"/>
              <a:t> </a:t>
            </a:r>
            <a:r>
              <a:rPr lang="en-US" dirty="0" err="1" smtClean="0"/>
              <a:t>seumur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831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memegang</a:t>
            </a:r>
            <a:r>
              <a:rPr lang="en-US" sz="2000" dirty="0" smtClean="0"/>
              <a:t> </a:t>
            </a:r>
            <a:r>
              <a:rPr lang="en-US" sz="2000" dirty="0" err="1" smtClean="0"/>
              <a:t>teguh</a:t>
            </a:r>
            <a:r>
              <a:rPr lang="en-US" sz="2000" dirty="0" smtClean="0"/>
              <a:t> </a:t>
            </a:r>
            <a:r>
              <a:rPr lang="en-US" sz="2000" dirty="0" err="1" smtClean="0"/>
              <a:t>norma-norma</a:t>
            </a:r>
            <a:r>
              <a:rPr lang="en-US" sz="2000" dirty="0" smtClean="0"/>
              <a:t> agama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kemasyarakatan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melibatkan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,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kemasyarakatan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keagamaan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olahraga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berkelompok</a:t>
            </a:r>
            <a:r>
              <a:rPr lang="en-US" sz="2000" dirty="0" smtClean="0"/>
              <a:t>, 2-3x </a:t>
            </a:r>
            <a:r>
              <a:rPr lang="en-US" sz="2000" dirty="0" err="1" smtClean="0"/>
              <a:t>seminggu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hobi</a:t>
            </a:r>
            <a:r>
              <a:rPr lang="en-US" sz="2000" dirty="0" smtClean="0"/>
              <a:t>, </a:t>
            </a:r>
            <a:r>
              <a:rPr lang="en-US" sz="2000" dirty="0" err="1" smtClean="0"/>
              <a:t>rekreasi</a:t>
            </a:r>
            <a:r>
              <a:rPr lang="en-US" sz="2000" dirty="0" smtClean="0"/>
              <a:t>, </a:t>
            </a:r>
            <a:r>
              <a:rPr lang="en-US" sz="2000" dirty="0" err="1" smtClean="0"/>
              <a:t>bermain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teman</a:t>
            </a:r>
            <a:endParaRPr lang="en-US" sz="2000" dirty="0" smtClean="0"/>
          </a:p>
          <a:p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keterampilan</a:t>
            </a:r>
            <a:endParaRPr lang="en-US" sz="2000" dirty="0" smtClean="0"/>
          </a:p>
          <a:p>
            <a:r>
              <a:rPr lang="en-US" sz="2000" dirty="0" err="1" smtClean="0"/>
              <a:t>Istirahat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7-8 jam </a:t>
            </a:r>
            <a:r>
              <a:rPr lang="en-US" sz="2000" dirty="0" err="1" smtClean="0"/>
              <a:t>perhari</a:t>
            </a:r>
            <a:endParaRPr lang="en-US" sz="2000" dirty="0" smtClean="0"/>
          </a:p>
          <a:p>
            <a:r>
              <a:rPr lang="en-US" sz="2000" dirty="0" err="1" smtClean="0"/>
              <a:t>Makan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gizi</a:t>
            </a:r>
            <a:r>
              <a:rPr lang="en-US" sz="2000" dirty="0" smtClean="0"/>
              <a:t> </a:t>
            </a:r>
            <a:r>
              <a:rPr lang="en-US" sz="2000" dirty="0" err="1" smtClean="0"/>
              <a:t>seimbang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jam </a:t>
            </a:r>
            <a:r>
              <a:rPr lang="en-US" sz="2000" dirty="0" err="1" smtClean="0"/>
              <a:t>makan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teratur</a:t>
            </a:r>
            <a:endParaRPr lang="en-US" sz="2000" dirty="0" smtClean="0"/>
          </a:p>
          <a:p>
            <a:r>
              <a:rPr lang="en-US" sz="2000" dirty="0" err="1" smtClean="0"/>
              <a:t>Hadapi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berani</a:t>
            </a:r>
            <a:endParaRPr lang="en-US" sz="2000" dirty="0" smtClean="0"/>
          </a:p>
          <a:p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enak</a:t>
            </a:r>
            <a:endParaRPr lang="en-US" sz="2000" dirty="0" smtClean="0"/>
          </a:p>
          <a:p>
            <a:r>
              <a:rPr lang="en-US" sz="2000" dirty="0" err="1" smtClean="0"/>
              <a:t>Percaya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mengatur</a:t>
            </a:r>
            <a:endParaRPr lang="en-US" sz="2000" dirty="0" smtClean="0"/>
          </a:p>
          <a:p>
            <a:r>
              <a:rPr lang="en-US" sz="2000" dirty="0" err="1" smtClean="0"/>
              <a:t>Jalani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sewajarnya</a:t>
            </a:r>
            <a:endParaRPr lang="en-US" sz="2000" dirty="0" smtClean="0"/>
          </a:p>
          <a:p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orang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2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4676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kesana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, </a:t>
            </a:r>
            <a:r>
              <a:rPr lang="en-US" dirty="0" err="1" smtClean="0"/>
              <a:t>berkeliaran</a:t>
            </a:r>
            <a:r>
              <a:rPr lang="en-US" dirty="0" smtClean="0"/>
              <a:t>, </a:t>
            </a:r>
            <a:r>
              <a:rPr lang="en-US" dirty="0" err="1" smtClean="0"/>
              <a:t>berpetuangan</a:t>
            </a:r>
            <a:endParaRPr lang="en-US" dirty="0" smtClean="0"/>
          </a:p>
          <a:p>
            <a:r>
              <a:rPr lang="en-US" dirty="0" smtClean="0"/>
              <a:t>Orang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kediamannya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Poerwadarminta</a:t>
            </a:r>
            <a:r>
              <a:rPr lang="en-US" sz="2400" dirty="0" smtClean="0"/>
              <a:t>, 1990: 261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Rahmawati</a:t>
            </a:r>
            <a:r>
              <a:rPr lang="en-US" sz="2400" dirty="0" smtClean="0"/>
              <a:t> A,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Depsos</a:t>
            </a:r>
            <a:r>
              <a:rPr lang="en-US" sz="2000" dirty="0" smtClean="0"/>
              <a:t> RI: </a:t>
            </a:r>
            <a:r>
              <a:rPr lang="en-US" sz="2000" dirty="0" err="1" smtClean="0"/>
              <a:t>Gelandangan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dipandang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orang yang </a:t>
            </a:r>
            <a:r>
              <a:rPr lang="en-US" sz="2000" dirty="0" err="1" smtClean="0"/>
              <a:t>tak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beradaptasi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lingkungannya</a:t>
            </a:r>
            <a:r>
              <a:rPr lang="en-US" sz="2000" dirty="0" smtClean="0"/>
              <a:t> (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r>
              <a:rPr lang="en-US" sz="2000" dirty="0" err="1" smtClean="0"/>
              <a:t>Gelandangan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tuntutan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tata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zamannya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terlepas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aturan-aturan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tersendiri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tata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martabat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manusiawimasyarakat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sekeliling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92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Faktor</a:t>
            </a:r>
            <a:r>
              <a:rPr lang="en-US" sz="3600" dirty="0"/>
              <a:t> </a:t>
            </a:r>
            <a:r>
              <a:rPr lang="en-US" sz="3600" dirty="0" err="1" smtClean="0"/>
              <a:t>penyebab</a:t>
            </a:r>
            <a:r>
              <a:rPr lang="en-US" sz="3600" dirty="0" smtClean="0"/>
              <a:t> </a:t>
            </a:r>
            <a:r>
              <a:rPr lang="en-US" sz="3600" dirty="0" err="1" smtClean="0"/>
              <a:t>munculnya</a:t>
            </a:r>
            <a:r>
              <a:rPr lang="en-US" sz="3600" dirty="0" smtClean="0"/>
              <a:t> </a:t>
            </a:r>
            <a:r>
              <a:rPr lang="en-US" sz="3600" dirty="0" err="1" smtClean="0"/>
              <a:t>gelandangan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pPr lvl="1"/>
            <a:r>
              <a:rPr lang="en-US" dirty="0" err="1" smtClean="0"/>
              <a:t>Terdesak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,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perang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/>
            <a:r>
              <a:rPr lang="en-US" dirty="0" err="1" smtClean="0"/>
              <a:t>Pengaruh</a:t>
            </a:r>
            <a:r>
              <a:rPr lang="en-US" dirty="0" smtClean="0"/>
              <a:t> orang lain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Internal</a:t>
            </a:r>
          </a:p>
          <a:p>
            <a:pPr lvl="1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bekal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endParaRPr lang="en-US" dirty="0" smtClean="0"/>
          </a:p>
          <a:p>
            <a:pPr lvl="1"/>
            <a:r>
              <a:rPr lang="en-US" dirty="0" smtClean="0"/>
              <a:t>Rasa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rasa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 lvl="1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,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Noer</a:t>
            </a:r>
            <a:r>
              <a:rPr lang="en-US" dirty="0" smtClean="0"/>
              <a:t> Effendi, 1993:114)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/>
          <a:lstStyle/>
          <a:p>
            <a:r>
              <a:rPr lang="en-US" dirty="0" smtClean="0"/>
              <a:t>Sub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38" y="4191000"/>
            <a:ext cx="8387161" cy="21336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Char char="-"/>
            </a:pPr>
            <a:r>
              <a:rPr lang="en-US" sz="2000" dirty="0" smtClean="0"/>
              <a:t>Status,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endParaRPr lang="en-US" sz="20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Permasalahan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(</a:t>
            </a:r>
            <a:r>
              <a:rPr lang="en-US" sz="2000" dirty="0" err="1" smtClean="0"/>
              <a:t>kekerasan</a:t>
            </a:r>
            <a:r>
              <a:rPr lang="en-US" sz="2000" dirty="0" smtClean="0"/>
              <a:t>,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,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di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pelecehan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, </a:t>
            </a:r>
            <a:r>
              <a:rPr lang="en-US" sz="2000" i="1" dirty="0" smtClean="0"/>
              <a:t>single parent</a:t>
            </a:r>
            <a:r>
              <a:rPr lang="en-US" sz="2000" dirty="0" smtClean="0"/>
              <a:t>, </a:t>
            </a:r>
            <a:r>
              <a:rPr lang="en-US" sz="2000" dirty="0" err="1" smtClean="0"/>
              <a:t>perkawinan</a:t>
            </a:r>
            <a:r>
              <a:rPr lang="en-US" sz="2000" dirty="0" smtClean="0"/>
              <a:t> </a:t>
            </a:r>
            <a:r>
              <a:rPr lang="en-US" sz="2000" dirty="0" err="1" smtClean="0"/>
              <a:t>usia</a:t>
            </a:r>
            <a:r>
              <a:rPr lang="en-US" sz="2000" dirty="0" smtClean="0"/>
              <a:t> </a:t>
            </a:r>
            <a:r>
              <a:rPr lang="en-US" sz="2000" dirty="0" err="1" smtClean="0"/>
              <a:t>muda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tua</a:t>
            </a:r>
            <a:r>
              <a:rPr lang="en-US" sz="2000" dirty="0" smtClean="0"/>
              <a:t>, </a:t>
            </a:r>
            <a:r>
              <a:rPr lang="en-US" sz="2000" i="1" dirty="0" smtClean="0"/>
              <a:t>incest</a:t>
            </a:r>
            <a:r>
              <a:rPr lang="en-US" sz="2000" dirty="0" smtClean="0"/>
              <a:t>, </a:t>
            </a:r>
            <a:r>
              <a:rPr lang="en-US" sz="2000" i="1" dirty="0" smtClean="0"/>
              <a:t>home less</a:t>
            </a:r>
            <a:r>
              <a:rPr lang="en-US" sz="2000" dirty="0" smtClean="0"/>
              <a:t>,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di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rehabilitasi</a:t>
            </a:r>
            <a:r>
              <a:rPr lang="en-US" sz="2000" dirty="0" smtClean="0"/>
              <a:t>/ </a:t>
            </a:r>
            <a:r>
              <a:rPr lang="en-US" sz="2000" i="1" dirty="0" smtClean="0"/>
              <a:t>drugs abuse</a:t>
            </a:r>
            <a:r>
              <a:rPr lang="en-US" sz="2000" dirty="0" smtClean="0"/>
              <a:t>, PSK)</a:t>
            </a:r>
            <a:endParaRPr lang="en-US" sz="2000" dirty="0"/>
          </a:p>
          <a:p>
            <a:pPr algn="ctr">
              <a:buFontTx/>
              <a:buChar char="-"/>
            </a:pPr>
            <a:r>
              <a:rPr lang="en-US" sz="2000" dirty="0" err="1" smtClean="0"/>
              <a:t>Dampak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psikososial</a:t>
            </a:r>
            <a:endParaRPr lang="en-US" sz="20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Penanggulangan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endParaRPr lang="en-US" sz="2000" dirty="0" smtClean="0"/>
          </a:p>
          <a:p>
            <a:pPr algn="ctr">
              <a:buFontTx/>
              <a:buChar char="-"/>
            </a:pP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35861" y="1371600"/>
            <a:ext cx="3781720" cy="2316726"/>
            <a:chOff x="4752680" y="3581400"/>
            <a:chExt cx="4391320" cy="3276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680" y="3581400"/>
              <a:ext cx="4391320" cy="3276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904242" y="5562600"/>
              <a:ext cx="1952920" cy="3047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7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gelandangan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usia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,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di </a:t>
            </a:r>
            <a:r>
              <a:rPr lang="en-US" sz="2400" dirty="0" err="1" smtClean="0"/>
              <a:t>sembarang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mengembara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menggelandang</a:t>
            </a:r>
            <a:r>
              <a:rPr lang="en-US" sz="2400" dirty="0" smtClean="0"/>
              <a:t> di </a:t>
            </a:r>
            <a:r>
              <a:rPr lang="en-US" sz="2400" dirty="0" err="1" smtClean="0"/>
              <a:t>tempat-tempat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di </a:t>
            </a:r>
            <a:r>
              <a:rPr lang="en-US" sz="2400" dirty="0" err="1" smtClean="0"/>
              <a:t>kota-kota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pengenal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, </a:t>
            </a:r>
            <a:r>
              <a:rPr lang="en-US" sz="2400" dirty="0" err="1" smtClean="0"/>
              <a:t>berperilaku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liar</a:t>
            </a:r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, </a:t>
            </a:r>
            <a:r>
              <a:rPr lang="en-US" sz="2400" dirty="0" err="1" smtClean="0"/>
              <a:t>meminta-minta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bekas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pemkot</a:t>
            </a:r>
            <a:r>
              <a:rPr lang="en-US" sz="2400" dirty="0" smtClean="0"/>
              <a:t>, 2003)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</a:t>
            </a:r>
            <a:r>
              <a:rPr lang="en-US" dirty="0" err="1" smtClean="0"/>
              <a:t>preventif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Pemukiman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</a:t>
            </a:r>
            <a:r>
              <a:rPr lang="en-US" dirty="0" err="1" smtClean="0"/>
              <a:t>represif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Razia</a:t>
            </a:r>
            <a:endParaRPr lang="en-US" dirty="0" smtClean="0"/>
          </a:p>
          <a:p>
            <a:r>
              <a:rPr lang="en-US" dirty="0" err="1" smtClean="0"/>
              <a:t>Penampungan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diseleksi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endParaRPr lang="en-US" dirty="0" smtClean="0"/>
          </a:p>
          <a:p>
            <a:pPr lvl="1"/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panti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lvl="1"/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keluarganya</a:t>
            </a:r>
            <a:endParaRPr lang="en-US" dirty="0" smtClean="0"/>
          </a:p>
          <a:p>
            <a:pPr lvl="1"/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endParaRPr lang="en-US" dirty="0" smtClean="0"/>
          </a:p>
          <a:p>
            <a:pPr lvl="1"/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elimpahan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Usaha </a:t>
            </a:r>
            <a:r>
              <a:rPr lang="en-US" dirty="0" err="1" smtClean="0"/>
              <a:t>Rehabilitatif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Penyantunan</a:t>
            </a:r>
            <a:endParaRPr lang="en-US" dirty="0" smtClean="0"/>
          </a:p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penyaluran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pemukiman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transmigrasi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sert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5"/>
          <a:stretch/>
        </p:blipFill>
        <p:spPr bwMode="auto">
          <a:xfrm>
            <a:off x="83143" y="640702"/>
            <a:ext cx="8990957" cy="591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3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/>
              <a:t>Sejarah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Para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incest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</a:t>
            </a:r>
            <a:r>
              <a:rPr lang="en-US" dirty="0" err="1" smtClean="0"/>
              <a:t>berdarah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melanggengkan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Incest</a:t>
            </a:r>
          </a:p>
          <a:p>
            <a:pPr marL="0" indent="0"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ayah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kakek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cucu</a:t>
            </a:r>
            <a:r>
              <a:rPr lang="en-US" dirty="0" smtClean="0"/>
              <a:t>, </a:t>
            </a:r>
            <a:r>
              <a:rPr lang="en-US" dirty="0" err="1" smtClean="0"/>
              <a:t>kakak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adik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Kasus</a:t>
            </a:r>
            <a:r>
              <a:rPr lang="en-US" dirty="0" smtClean="0"/>
              <a:t> incest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terungkap</a:t>
            </a:r>
            <a:r>
              <a:rPr lang="en-US" dirty="0" smtClean="0"/>
              <a:t>, di </a:t>
            </a:r>
            <a:r>
              <a:rPr lang="en-US" dirty="0" err="1" smtClean="0"/>
              <a:t>tahun</a:t>
            </a:r>
            <a:r>
              <a:rPr lang="en-US" dirty="0" smtClean="0"/>
              <a:t> 2001 60% </a:t>
            </a:r>
            <a:r>
              <a:rPr lang="en-US" dirty="0" err="1" smtClean="0"/>
              <a:t>dari</a:t>
            </a:r>
            <a:r>
              <a:rPr lang="en-US" dirty="0" smtClean="0"/>
              <a:t> 341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incest.</a:t>
            </a:r>
          </a:p>
          <a:p>
            <a:pPr marL="0" indent="0">
              <a:buNone/>
            </a:pPr>
            <a:r>
              <a:rPr lang="en-US" i="1" dirty="0" smtClean="0"/>
              <a:t>Iceberg </a:t>
            </a:r>
            <a:r>
              <a:rPr lang="en-US" i="1" dirty="0" err="1" smtClean="0"/>
              <a:t>phenomenom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silent conspiracy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saling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berdiam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diam-diam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Perkawinan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Usia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Muda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dan</a:t>
            </a:r>
            <a:r>
              <a:rPr lang="en-US" dirty="0" smtClean="0">
                <a:solidFill>
                  <a:schemeClr val="tx2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Eras Bold ITC" pitchFamily="34" charset="0"/>
              </a:rPr>
              <a:t>Tua</a:t>
            </a:r>
            <a:endParaRPr lang="en-US" dirty="0">
              <a:solidFill>
                <a:schemeClr val="tx2"/>
              </a:solidFill>
              <a:latin typeface="Eras Bold IT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5560" r="2932" b="5819"/>
          <a:stretch/>
        </p:blipFill>
        <p:spPr bwMode="auto">
          <a:xfrm>
            <a:off x="0" y="2743200"/>
            <a:ext cx="4953000" cy="313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r="21956"/>
          <a:stretch/>
        </p:blipFill>
        <p:spPr bwMode="auto">
          <a:xfrm>
            <a:off x="4807973" y="2754666"/>
            <a:ext cx="4336027" cy="30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8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AKI (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) AKBBL (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)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target.</a:t>
            </a:r>
          </a:p>
          <a:p>
            <a:r>
              <a:rPr lang="en-US" sz="2400" dirty="0" smtClean="0"/>
              <a:t>AKI di Indonesia 307/100.000 </a:t>
            </a:r>
            <a:r>
              <a:rPr lang="en-US" sz="2400" dirty="0" err="1" smtClean="0"/>
              <a:t>kelahiran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,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target MDG </a:t>
            </a:r>
            <a:r>
              <a:rPr lang="en-US" sz="2400" dirty="0" err="1" smtClean="0"/>
              <a:t>dari</a:t>
            </a:r>
            <a:r>
              <a:rPr lang="en-US" sz="2400" dirty="0" smtClean="0"/>
              <a:t> WHO 102/100.000 KH</a:t>
            </a:r>
          </a:p>
          <a:p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4T</a:t>
            </a:r>
          </a:p>
          <a:p>
            <a:pPr marL="339725" indent="0">
              <a:buNone/>
            </a:pP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muda</a:t>
            </a:r>
            <a:r>
              <a:rPr lang="en-US" sz="2400" dirty="0" smtClean="0"/>
              <a:t>, </a:t>
            </a:r>
            <a:r>
              <a:rPr lang="en-US" sz="2400" dirty="0" err="1"/>
              <a:t>T</a:t>
            </a:r>
            <a:r>
              <a:rPr lang="en-US" sz="2400" dirty="0" err="1" smtClean="0"/>
              <a:t>erlalu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,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kelahiran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11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15 </a:t>
            </a:r>
            <a:r>
              <a:rPr lang="en-US" dirty="0" err="1" smtClean="0"/>
              <a:t>tahun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kematangan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, </a:t>
            </a:r>
            <a:r>
              <a:rPr lang="en-US" sz="2400" dirty="0" err="1" smtClean="0"/>
              <a:t>psikis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calon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35 </a:t>
            </a:r>
            <a:r>
              <a:rPr lang="en-US" dirty="0" err="1" smtClean="0"/>
              <a:t>tahun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, </a:t>
            </a: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berakibat</a:t>
            </a:r>
            <a:r>
              <a:rPr lang="en-US" sz="2400" dirty="0" smtClean="0"/>
              <a:t> </a:t>
            </a:r>
            <a:r>
              <a:rPr lang="en-US" sz="2400" dirty="0" err="1" smtClean="0"/>
              <a:t>buruk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persalinan</a:t>
            </a:r>
            <a:r>
              <a:rPr lang="en-US" sz="2400" dirty="0" smtClean="0"/>
              <a:t>,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kematian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Di </a:t>
            </a:r>
            <a:r>
              <a:rPr lang="en-US" sz="2000" dirty="0" err="1" smtClean="0"/>
              <a:t>negara-negara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dinilai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statusnya</a:t>
            </a:r>
            <a:r>
              <a:rPr lang="en-US" sz="2000" dirty="0" smtClean="0"/>
              <a:t>,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memainkan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kerna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status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pun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.</a:t>
            </a:r>
          </a:p>
          <a:p>
            <a:pPr marL="0" indent="0" algn="ctr">
              <a:buNone/>
            </a:pPr>
            <a:r>
              <a:rPr lang="en-US" sz="2000" dirty="0" smtClean="0"/>
              <a:t>- </a:t>
            </a:r>
            <a:r>
              <a:rPr lang="en-US" sz="2000" dirty="0" err="1" smtClean="0"/>
              <a:t>Patriarkhi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Matriarkhi</a:t>
            </a:r>
            <a:r>
              <a:rPr lang="en-US" sz="2000" dirty="0" smtClean="0"/>
              <a:t>-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819400" cy="2805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5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8285"/>
          </a:xfrm>
        </p:spPr>
        <p:txBody>
          <a:bodyPr/>
          <a:lstStyle/>
          <a:p>
            <a:r>
              <a:rPr lang="en-US" i="1" dirty="0" smtClean="0"/>
              <a:t>Single Parent (Single Mom)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72923"/>
            <a:ext cx="8238805" cy="548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Orang </a:t>
            </a:r>
            <a:r>
              <a:rPr lang="en-US" dirty="0" err="1" smtClean="0"/>
              <a:t>tua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sendirian</a:t>
            </a:r>
            <a:r>
              <a:rPr lang="en-US" dirty="0" smtClean="0"/>
              <a:t> </a:t>
            </a:r>
            <a:r>
              <a:rPr lang="en-US" dirty="0" err="1" smtClean="0"/>
              <a:t>membesarkan</a:t>
            </a:r>
            <a:r>
              <a:rPr lang="en-US" dirty="0" smtClean="0"/>
              <a:t> </a:t>
            </a:r>
            <a:r>
              <a:rPr lang="en-US" dirty="0" err="1" smtClean="0"/>
              <a:t>anak-anaknya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,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pasangannya</a:t>
            </a:r>
            <a:r>
              <a:rPr lang="en-US" dirty="0" smtClean="0"/>
              <a:t>. </a:t>
            </a:r>
            <a:r>
              <a:rPr lang="en-US" sz="2800" dirty="0" smtClean="0"/>
              <a:t>(Sager </a:t>
            </a:r>
            <a:r>
              <a:rPr lang="en-US" sz="2800" dirty="0" err="1" smtClean="0"/>
              <a:t>dkk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Pelmutter</a:t>
            </a:r>
            <a:r>
              <a:rPr lang="en-US" sz="2800" dirty="0" smtClean="0"/>
              <a:t> &amp; Hall, 1985)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anak-anaknya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. </a:t>
            </a:r>
            <a:r>
              <a:rPr lang="en-US" sz="2800" dirty="0"/>
              <a:t>(</a:t>
            </a:r>
            <a:r>
              <a:rPr lang="en-US" sz="2800" dirty="0" err="1"/>
              <a:t>Hamner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Turner </a:t>
            </a:r>
            <a:r>
              <a:rPr lang="en-US" sz="2800" dirty="0" err="1"/>
              <a:t>dalam</a:t>
            </a:r>
            <a:r>
              <a:rPr lang="en-US" sz="2800" dirty="0"/>
              <a:t> Duval, </a:t>
            </a:r>
            <a:r>
              <a:rPr lang="en-US" sz="2800" dirty="0" err="1"/>
              <a:t>dkk</a:t>
            </a:r>
            <a:r>
              <a:rPr lang="en-US" sz="2800" dirty="0"/>
              <a:t>, 1985)</a:t>
            </a:r>
          </a:p>
        </p:txBody>
      </p:sp>
    </p:spTree>
    <p:extLst>
      <p:ext uri="{BB962C8B-B14F-4D97-AF65-F5344CB8AC3E}">
        <p14:creationId xmlns:p14="http://schemas.microsoft.com/office/powerpoint/2010/main" val="19961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Penyebabnya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5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endParaRPr lang="en-US" dirty="0" smtClean="0"/>
          </a:p>
          <a:p>
            <a:r>
              <a:rPr lang="en-US" dirty="0" err="1" smtClean="0"/>
              <a:t>Perceraian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perpisahan</a:t>
            </a:r>
            <a:endParaRPr lang="en-US" dirty="0" smtClean="0"/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endParaRPr lang="en-US" dirty="0" smtClean="0"/>
          </a:p>
          <a:p>
            <a:r>
              <a:rPr lang="en-US" dirty="0" err="1" smtClean="0"/>
              <a:t>Pengangkatan</a:t>
            </a:r>
            <a:r>
              <a:rPr lang="en-US" dirty="0" smtClean="0"/>
              <a:t>/ </a:t>
            </a: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lajang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Masalah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3505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,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menyulitkan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duda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keberanian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duda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agresif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sosialnya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 </a:t>
            </a:r>
            <a:r>
              <a:rPr lang="en-US" dirty="0" err="1" smtClean="0"/>
              <a:t>duda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status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janda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duda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0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81939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terdekat</a:t>
            </a:r>
            <a:r>
              <a:rPr lang="en-US" dirty="0" smtClean="0"/>
              <a:t>, </a:t>
            </a:r>
            <a:r>
              <a:rPr lang="en-US" dirty="0" err="1" smtClean="0"/>
              <a:t>terputusnya</a:t>
            </a:r>
            <a:r>
              <a:rPr lang="en-US" dirty="0" smtClean="0"/>
              <a:t> </a:t>
            </a:r>
            <a:r>
              <a:rPr lang="en-US" dirty="0" err="1" smtClean="0"/>
              <a:t>cinta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ketentraman</a:t>
            </a:r>
            <a:endParaRPr lang="en-US" dirty="0" smtClean="0"/>
          </a:p>
          <a:p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ikutan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anak-anak</a:t>
            </a:r>
            <a:endParaRPr lang="en-US" dirty="0" smtClean="0"/>
          </a:p>
          <a:p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endParaRPr lang="en-US" dirty="0" smtClean="0"/>
          </a:p>
          <a:p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danbeban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yang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526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1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/>
              <a:t>M</a:t>
            </a:r>
            <a:r>
              <a:rPr lang="en-US" sz="3200" dirty="0" err="1" smtClean="0"/>
              <a:t>asalah</a:t>
            </a:r>
            <a:r>
              <a:rPr lang="en-US" sz="3200" dirty="0" smtClean="0"/>
              <a:t> </a:t>
            </a:r>
            <a:r>
              <a:rPr lang="en-US" sz="3200" dirty="0" err="1"/>
              <a:t>K</a:t>
            </a:r>
            <a:r>
              <a:rPr lang="en-US" sz="3200" dirty="0" err="1" smtClean="0"/>
              <a:t>ekerasan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Seksual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Perempuan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jaman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istri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Bentuknya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persetubuhan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Perkosaan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pernikahan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Pasal</a:t>
            </a:r>
            <a:r>
              <a:rPr lang="en-US" sz="2000" dirty="0" smtClean="0"/>
              <a:t> 285 KUHP : </a:t>
            </a:r>
            <a:r>
              <a:rPr lang="en-US" sz="2000" i="1" dirty="0" err="1" smtClean="0"/>
              <a:t>Barang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siapa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kekerasan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ancaman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kekerasan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memaksa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seorang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wanita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bersetubuh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dia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luar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perkawinan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diancam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pidana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penjara</a:t>
            </a:r>
            <a:r>
              <a:rPr lang="en-US" sz="2000" i="1" dirty="0" smtClean="0"/>
              <a:t> paling lama </a:t>
            </a:r>
            <a:r>
              <a:rPr lang="en-US" sz="2000" i="1" dirty="0" err="1" smtClean="0"/>
              <a:t>dua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belas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tahun</a:t>
            </a:r>
            <a:r>
              <a:rPr lang="en-US" sz="2000" i="1" dirty="0" smtClean="0"/>
              <a:t>.</a:t>
            </a:r>
          </a:p>
          <a:p>
            <a:pPr>
              <a:buFontTx/>
              <a:buChar char="-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penetrasi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pencabulan</a:t>
            </a:r>
            <a:r>
              <a:rPr lang="en-US" sz="2000" dirty="0" smtClean="0"/>
              <a:t> (</a:t>
            </a:r>
            <a:r>
              <a:rPr lang="en-US" sz="2000" dirty="0" err="1" smtClean="0"/>
              <a:t>Soerodibroto</a:t>
            </a:r>
            <a:r>
              <a:rPr lang="en-US" sz="2000" dirty="0" smtClean="0"/>
              <a:t>, 1994)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0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endParaRPr lang="en-US" sz="2400" dirty="0" smtClean="0"/>
          </a:p>
          <a:p>
            <a:pPr lvl="1"/>
            <a:r>
              <a:rPr lang="en-US" sz="2000" dirty="0" err="1" smtClean="0"/>
              <a:t>Kerusakan</a:t>
            </a:r>
            <a:r>
              <a:rPr lang="en-US" sz="2000" dirty="0" smtClean="0"/>
              <a:t> organ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robeknya</a:t>
            </a:r>
            <a:r>
              <a:rPr lang="en-US" sz="2000" dirty="0" smtClean="0"/>
              <a:t> </a:t>
            </a:r>
            <a:r>
              <a:rPr lang="en-US" sz="2000" dirty="0" err="1" smtClean="0"/>
              <a:t>selaput</a:t>
            </a:r>
            <a:r>
              <a:rPr lang="en-US" sz="2000" dirty="0" smtClean="0"/>
              <a:t> </a:t>
            </a:r>
            <a:r>
              <a:rPr lang="en-US" sz="2000" dirty="0" err="1" smtClean="0"/>
              <a:t>dara</a:t>
            </a:r>
            <a:r>
              <a:rPr lang="en-US" sz="2000" dirty="0" smtClean="0"/>
              <a:t>, </a:t>
            </a:r>
            <a:r>
              <a:rPr lang="en-US" sz="2000" dirty="0" err="1" smtClean="0"/>
              <a:t>pingsan</a:t>
            </a:r>
            <a:r>
              <a:rPr lang="en-US" sz="2000" dirty="0" smtClean="0"/>
              <a:t>, </a:t>
            </a:r>
            <a:r>
              <a:rPr lang="en-US" sz="2000" dirty="0" err="1" smtClean="0"/>
              <a:t>meninggal</a:t>
            </a:r>
            <a:endParaRPr lang="en-US" sz="20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terkena</a:t>
            </a:r>
            <a:r>
              <a:rPr lang="en-US" sz="2000" dirty="0" smtClean="0"/>
              <a:t> IMS</a:t>
            </a:r>
          </a:p>
          <a:p>
            <a:pPr lvl="1"/>
            <a:r>
              <a:rPr lang="en-US" sz="2000" dirty="0" err="1" smtClean="0"/>
              <a:t>Kehamilan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Dikehendaki</a:t>
            </a:r>
            <a:endParaRPr lang="en-US" sz="2000" dirty="0" smtClean="0"/>
          </a:p>
          <a:p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psikis</a:t>
            </a:r>
            <a:endParaRPr lang="en-US" sz="24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perasaan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tenang</a:t>
            </a:r>
            <a:endParaRPr lang="en-US" sz="20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 smtClean="0"/>
              <a:t> </a:t>
            </a:r>
            <a:r>
              <a:rPr lang="en-US" sz="2000" dirty="0" err="1" smtClean="0"/>
              <a:t>marah</a:t>
            </a:r>
            <a:r>
              <a:rPr lang="en-US" sz="2000" dirty="0" smtClean="0"/>
              <a:t>, </a:t>
            </a:r>
            <a:r>
              <a:rPr lang="en-US" sz="2000" dirty="0" err="1" smtClean="0"/>
              <a:t>benci</a:t>
            </a:r>
            <a:r>
              <a:rPr lang="en-US" sz="2000" dirty="0" smtClean="0"/>
              <a:t>, </a:t>
            </a:r>
            <a:r>
              <a:rPr lang="en-US" sz="2000" dirty="0" err="1" smtClean="0"/>
              <a:t>takut</a:t>
            </a:r>
            <a:r>
              <a:rPr lang="en-US" sz="2000" dirty="0" smtClean="0"/>
              <a:t>, </a:t>
            </a:r>
            <a:r>
              <a:rPr lang="en-US" sz="2000" dirty="0" err="1" smtClean="0"/>
              <a:t>kadang</a:t>
            </a:r>
            <a:r>
              <a:rPr lang="en-US" sz="2000" dirty="0" smtClean="0"/>
              <a:t> </a:t>
            </a:r>
            <a:r>
              <a:rPr lang="en-US" sz="2000" dirty="0" err="1" smtClean="0"/>
              <a:t>menangis</a:t>
            </a:r>
            <a:r>
              <a:rPr lang="en-US" sz="2000" dirty="0" smtClean="0"/>
              <a:t>, </a:t>
            </a:r>
            <a:r>
              <a:rPr lang="en-US" sz="2000" dirty="0" err="1" smtClean="0"/>
              <a:t>berteriak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endParaRPr lang="en-US" sz="2000" dirty="0" smtClean="0"/>
          </a:p>
          <a:p>
            <a:pPr lvl="1"/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,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pendian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berbicara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berhari-hari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99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Perempuan-perempuan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menikah</a:t>
            </a:r>
            <a:r>
              <a:rPr lang="en-US" sz="2000" dirty="0" smtClean="0"/>
              <a:t>, </a:t>
            </a:r>
            <a:r>
              <a:rPr lang="en-US" sz="2000" dirty="0" err="1" smtClean="0"/>
              <a:t>berpisah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bercerai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 5 kali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menikah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berdua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di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bepergian</a:t>
            </a:r>
            <a:r>
              <a:rPr lang="en-US" sz="2000" dirty="0" smtClean="0"/>
              <a:t>. </a:t>
            </a:r>
            <a:r>
              <a:rPr lang="en-US" sz="2000" i="1" dirty="0" smtClean="0"/>
              <a:t>(Dade Country, Florida, USA)</a:t>
            </a:r>
          </a:p>
          <a:p>
            <a:r>
              <a:rPr lang="en-US" sz="2000" dirty="0" err="1" smtClean="0"/>
              <a:t>Pelecehan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 :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kekerasan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berkonotasi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sepihak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orang yang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</a:t>
            </a:r>
            <a:r>
              <a:rPr lang="en-US" sz="2000" dirty="0" err="1" smtClean="0"/>
              <a:t>reaksi</a:t>
            </a:r>
            <a:r>
              <a:rPr lang="en-US" sz="2000" dirty="0" smtClean="0"/>
              <a:t>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rasa </a:t>
            </a:r>
            <a:r>
              <a:rPr lang="en-US" sz="2000" dirty="0" err="1" smtClean="0"/>
              <a:t>malu</a:t>
            </a:r>
            <a:r>
              <a:rPr lang="en-US" sz="2000" dirty="0" smtClean="0"/>
              <a:t>, </a:t>
            </a:r>
            <a:r>
              <a:rPr lang="en-US" sz="2000" dirty="0" err="1" smtClean="0"/>
              <a:t>tersinggung</a:t>
            </a:r>
            <a:r>
              <a:rPr lang="en-US" sz="2000" dirty="0" smtClean="0"/>
              <a:t>, </a:t>
            </a:r>
            <a:r>
              <a:rPr lang="en-US" sz="2000" dirty="0" err="1" smtClean="0"/>
              <a:t>marah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786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99475" cy="8683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Macam</a:t>
            </a:r>
            <a:r>
              <a:rPr lang="en-US" sz="3200" dirty="0" smtClean="0"/>
              <a:t> – </a:t>
            </a:r>
            <a:r>
              <a:rPr lang="en-US" sz="3200" dirty="0" err="1" smtClean="0"/>
              <a:t>macam</a:t>
            </a:r>
            <a:r>
              <a:rPr lang="en-US" sz="3200" dirty="0" smtClean="0"/>
              <a:t> 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dianggap</a:t>
            </a:r>
            <a:r>
              <a:rPr lang="en-US" sz="3200" dirty="0" smtClean="0"/>
              <a:t> </a:t>
            </a:r>
            <a:r>
              <a:rPr lang="en-US" sz="3200" dirty="0" err="1" smtClean="0"/>
              <a:t>pelecehan</a:t>
            </a:r>
            <a:r>
              <a:rPr lang="en-US" sz="3200" dirty="0" smtClean="0"/>
              <a:t> </a:t>
            </a:r>
            <a:r>
              <a:rPr lang="en-US" sz="3200" dirty="0" err="1" smtClean="0"/>
              <a:t>seksual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4000"/>
            <a:ext cx="8654847" cy="5410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1600" dirty="0" err="1" smtClean="0"/>
              <a:t>Menggoda</a:t>
            </a:r>
            <a:r>
              <a:rPr lang="en-US" sz="1600" dirty="0" smtClean="0"/>
              <a:t>/ </a:t>
            </a:r>
            <a:r>
              <a:rPr lang="en-US" sz="1600" dirty="0" err="1" smtClean="0"/>
              <a:t>menarik</a:t>
            </a:r>
            <a:r>
              <a:rPr lang="en-US" sz="1600" dirty="0" smtClean="0"/>
              <a:t> </a:t>
            </a:r>
            <a:r>
              <a:rPr lang="en-US" sz="1600" dirty="0" err="1" smtClean="0"/>
              <a:t>perhatian</a:t>
            </a:r>
            <a:r>
              <a:rPr lang="en-US" sz="1600" dirty="0" smtClean="0"/>
              <a:t> </a:t>
            </a:r>
            <a:r>
              <a:rPr lang="en-US" sz="1600" dirty="0" err="1" smtClean="0"/>
              <a:t>lawan</a:t>
            </a:r>
            <a:r>
              <a:rPr lang="en-US" sz="1600" dirty="0" smtClean="0"/>
              <a:t> </a:t>
            </a:r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siulan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Menceritakan</a:t>
            </a:r>
            <a:r>
              <a:rPr lang="en-US" sz="1600" dirty="0" smtClean="0"/>
              <a:t> </a:t>
            </a:r>
            <a:r>
              <a:rPr lang="en-US" sz="1600" dirty="0" err="1" smtClean="0"/>
              <a:t>lelucon</a:t>
            </a:r>
            <a:r>
              <a:rPr lang="en-US" sz="1600" dirty="0" smtClean="0"/>
              <a:t> </a:t>
            </a:r>
            <a:r>
              <a:rPr lang="en-US" sz="1600" dirty="0" err="1" smtClean="0"/>
              <a:t>jorok</a:t>
            </a:r>
            <a:r>
              <a:rPr lang="en-US" sz="1600" dirty="0"/>
              <a:t>/</a:t>
            </a:r>
            <a:r>
              <a:rPr lang="en-US" sz="1600" dirty="0" err="1" smtClean="0"/>
              <a:t>kotor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dirasa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merendahkan</a:t>
            </a:r>
            <a:r>
              <a:rPr lang="en-US" sz="1600" dirty="0" smtClean="0"/>
              <a:t> </a:t>
            </a:r>
            <a:r>
              <a:rPr lang="en-US" sz="1600" dirty="0" err="1" smtClean="0"/>
              <a:t>derajat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Mempertunjukkan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gambar-gambar</a:t>
            </a:r>
            <a:r>
              <a:rPr lang="en-US" sz="1600" dirty="0" smtClean="0"/>
              <a:t> porno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orang lain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menyukainya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Bertanya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/ </a:t>
            </a:r>
            <a:r>
              <a:rPr lang="en-US" sz="1600" dirty="0" err="1" smtClean="0"/>
              <a:t>bawahannya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mengenai</a:t>
            </a:r>
            <a:r>
              <a:rPr lang="en-US" sz="1600" dirty="0" smtClean="0"/>
              <a:t> </a:t>
            </a:r>
            <a:r>
              <a:rPr lang="en-US" sz="1600" dirty="0" err="1" smtClean="0"/>
              <a:t>kehidupan</a:t>
            </a:r>
            <a:r>
              <a:rPr lang="en-US" sz="1600" dirty="0" smtClean="0"/>
              <a:t> </a:t>
            </a:r>
            <a:r>
              <a:rPr lang="en-US" sz="1600" dirty="0" err="1" smtClean="0"/>
              <a:t>pribadi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seksualnya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komentar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senonoh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penampilan</a:t>
            </a:r>
            <a:r>
              <a:rPr lang="en-US" sz="1600" dirty="0" smtClean="0"/>
              <a:t>, </a:t>
            </a:r>
            <a:r>
              <a:rPr lang="en-US" sz="1600" dirty="0" err="1" smtClean="0"/>
              <a:t>pakaian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Terus</a:t>
            </a:r>
            <a:r>
              <a:rPr lang="en-US" sz="1600" dirty="0" smtClean="0"/>
              <a:t> </a:t>
            </a:r>
            <a:r>
              <a:rPr lang="en-US" sz="1600" dirty="0" err="1" smtClean="0"/>
              <a:t>menerus</a:t>
            </a:r>
            <a:r>
              <a:rPr lang="en-US" sz="1600" dirty="0" smtClean="0"/>
              <a:t> </a:t>
            </a:r>
            <a:r>
              <a:rPr lang="en-US" sz="1600" dirty="0" err="1" smtClean="0"/>
              <a:t>mengajak</a:t>
            </a:r>
            <a:r>
              <a:rPr lang="en-US" sz="1600" dirty="0" smtClean="0"/>
              <a:t> </a:t>
            </a:r>
            <a:r>
              <a:rPr lang="en-US" sz="1600" dirty="0" err="1" smtClean="0"/>
              <a:t>kencan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mau</a:t>
            </a:r>
            <a:r>
              <a:rPr lang="en-US" sz="1600" dirty="0" smtClean="0"/>
              <a:t>, </a:t>
            </a:r>
            <a:r>
              <a:rPr lang="en-US" sz="1600" dirty="0" err="1" smtClean="0"/>
              <a:t>berkomentar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merendahkan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 </a:t>
            </a:r>
            <a:r>
              <a:rPr lang="en-US" sz="1600" dirty="0" err="1" smtClean="0"/>
              <a:t>stereotip</a:t>
            </a:r>
            <a:r>
              <a:rPr lang="en-US" sz="1600" dirty="0" smtClean="0"/>
              <a:t> gender</a:t>
            </a:r>
          </a:p>
          <a:p>
            <a:pPr marL="514350" indent="-514350">
              <a:buAutoNum type="arabicPeriod"/>
            </a:pPr>
            <a:r>
              <a:rPr lang="en-US" sz="1600" dirty="0" err="1" smtClean="0"/>
              <a:t>Menggerakkan</a:t>
            </a:r>
            <a:r>
              <a:rPr lang="en-US" sz="1600" dirty="0" smtClean="0"/>
              <a:t> </a:t>
            </a:r>
            <a:r>
              <a:rPr lang="en-US" sz="1600" dirty="0" err="1" smtClean="0"/>
              <a:t>tangan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sopan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memandangi</a:t>
            </a:r>
            <a:r>
              <a:rPr lang="en-US" sz="1600" dirty="0" smtClean="0"/>
              <a:t>./ </a:t>
            </a:r>
            <a:r>
              <a:rPr lang="en-US" sz="1600" dirty="0" err="1" smtClean="0"/>
              <a:t>mengerling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diketahui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Menyentuh</a:t>
            </a:r>
            <a:r>
              <a:rPr lang="en-US" sz="1600" dirty="0" smtClean="0"/>
              <a:t>, </a:t>
            </a:r>
            <a:r>
              <a:rPr lang="en-US" sz="1600" dirty="0" err="1" smtClean="0"/>
              <a:t>mencubit</a:t>
            </a:r>
            <a:r>
              <a:rPr lang="en-US" sz="1600" dirty="0" smtClean="0"/>
              <a:t>, </a:t>
            </a:r>
            <a:r>
              <a:rPr lang="en-US" sz="1600" dirty="0" err="1" smtClean="0"/>
              <a:t>menepuk</a:t>
            </a:r>
            <a:r>
              <a:rPr lang="en-US" sz="1600" dirty="0" smtClean="0"/>
              <a:t>, </a:t>
            </a:r>
            <a:r>
              <a:rPr lang="en-US" sz="1600" dirty="0" err="1" smtClean="0"/>
              <a:t>menimang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dikehendaki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Mengamat</a:t>
            </a:r>
            <a:r>
              <a:rPr lang="en-US" sz="1600" dirty="0" smtClean="0"/>
              <a:t> </a:t>
            </a:r>
            <a:r>
              <a:rPr lang="en-US" sz="1600" dirty="0" err="1" smtClean="0"/>
              <a:t>amati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berlebihan</a:t>
            </a:r>
            <a:r>
              <a:rPr lang="en-US" sz="1600" dirty="0" smtClean="0"/>
              <a:t>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 smtClean="0"/>
              <a:t>dikehendaki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Mencium</a:t>
            </a:r>
            <a:r>
              <a:rPr lang="en-US" sz="1600" dirty="0" smtClean="0"/>
              <a:t> </a:t>
            </a:r>
            <a:r>
              <a:rPr lang="en-US" sz="1600" dirty="0" err="1" smtClean="0"/>
              <a:t>memeluk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menyukai</a:t>
            </a:r>
            <a:r>
              <a:rPr lang="en-US" sz="1600" dirty="0" smtClean="0"/>
              <a:t> </a:t>
            </a:r>
            <a:r>
              <a:rPr lang="en-US" sz="1600" dirty="0" err="1" smtClean="0"/>
              <a:t>pelukan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Meminta</a:t>
            </a:r>
            <a:r>
              <a:rPr lang="en-US" sz="1600" dirty="0" smtClean="0"/>
              <a:t> </a:t>
            </a:r>
            <a:r>
              <a:rPr lang="en-US" sz="1600" dirty="0" err="1" smtClean="0"/>
              <a:t>imbalan</a:t>
            </a:r>
            <a:r>
              <a:rPr lang="en-US" sz="1600" dirty="0" smtClean="0"/>
              <a:t> </a:t>
            </a:r>
            <a:r>
              <a:rPr lang="en-US" sz="1600" dirty="0" err="1" smtClean="0"/>
              <a:t>seksual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,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baik</a:t>
            </a:r>
            <a:r>
              <a:rPr lang="en-US" sz="1600" dirty="0"/>
              <a:t>/</a:t>
            </a:r>
            <a:r>
              <a:rPr lang="en-US" sz="1600" dirty="0" smtClean="0"/>
              <a:t> </a:t>
            </a:r>
            <a:r>
              <a:rPr lang="en-US" sz="1600" dirty="0" err="1" smtClean="0"/>
              <a:t>supaya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dikeluarkan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Perbuatan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senonoh</a:t>
            </a:r>
            <a:r>
              <a:rPr lang="en-US" sz="1600" dirty="0" smtClean="0"/>
              <a:t> </a:t>
            </a:r>
            <a:r>
              <a:rPr lang="en-US" sz="1600" dirty="0" err="1" smtClean="0"/>
              <a:t>yakni</a:t>
            </a:r>
            <a:r>
              <a:rPr lang="en-US" sz="1600" dirty="0" smtClean="0"/>
              <a:t> </a:t>
            </a:r>
            <a:r>
              <a:rPr lang="en-US" sz="1600" dirty="0" err="1" smtClean="0"/>
              <a:t>memamerkan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telanjang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</a:t>
            </a:r>
            <a:r>
              <a:rPr lang="en-US" sz="1600" dirty="0" err="1" smtClean="0"/>
              <a:t>kelamin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orang yang </a:t>
            </a:r>
            <a:r>
              <a:rPr lang="en-US" sz="1600" dirty="0" err="1" smtClean="0"/>
              <a:t>mengakibatkan</a:t>
            </a:r>
            <a:r>
              <a:rPr lang="en-US" sz="1600" dirty="0" smtClean="0"/>
              <a:t> orang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terhina</a:t>
            </a:r>
            <a:r>
              <a:rPr lang="en-US" sz="1600" dirty="0" smtClean="0"/>
              <a:t> </a:t>
            </a:r>
            <a:r>
              <a:rPr lang="en-US" sz="1600" dirty="0" err="1" smtClean="0"/>
              <a:t>karenanya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Telepon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surat</a:t>
            </a:r>
            <a:r>
              <a:rPr lang="en-US" sz="1600" dirty="0" smtClean="0"/>
              <a:t> </a:t>
            </a:r>
            <a:r>
              <a:rPr lang="en-US" sz="1600" dirty="0" err="1" smtClean="0"/>
              <a:t>cabul</a:t>
            </a:r>
            <a:endParaRPr lang="en-US" sz="1600" dirty="0" smtClean="0"/>
          </a:p>
          <a:p>
            <a:pPr marL="514350" indent="-514350">
              <a:buAutoNum type="arabicPeriod"/>
            </a:pPr>
            <a:r>
              <a:rPr lang="en-US" sz="1600" dirty="0" err="1" smtClean="0"/>
              <a:t>Mengganggu</a:t>
            </a:r>
            <a:r>
              <a:rPr lang="en-US" sz="1600" dirty="0" smtClean="0"/>
              <a:t> </a:t>
            </a:r>
            <a:r>
              <a:rPr lang="en-US" sz="1600" dirty="0" err="1" smtClean="0"/>
              <a:t>fisik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serangan</a:t>
            </a:r>
            <a:r>
              <a:rPr lang="en-US" sz="1600" dirty="0" smtClean="0"/>
              <a:t> </a:t>
            </a:r>
            <a:r>
              <a:rPr lang="en-US" sz="1600" dirty="0" err="1" smtClean="0"/>
              <a:t>seksual</a:t>
            </a:r>
            <a:r>
              <a:rPr lang="en-US" sz="1600" dirty="0" smtClean="0"/>
              <a:t>/ </a:t>
            </a:r>
            <a:r>
              <a:rPr lang="en-US" sz="1600" dirty="0" err="1" smtClean="0"/>
              <a:t>perkosaan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7946">
            <a:off x="7570140" y="-83179"/>
            <a:ext cx="1555801" cy="192854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42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Permasalahan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4837"/>
            <a:ext cx="8458200" cy="4754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Perkosaan</a:t>
            </a:r>
            <a:r>
              <a:rPr lang="en-US" dirty="0" smtClean="0"/>
              <a:t>: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pemakasaan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 smtClean="0"/>
          </a:p>
          <a:p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: </a:t>
            </a:r>
            <a:r>
              <a:rPr lang="en-US" dirty="0" err="1" smtClean="0"/>
              <a:t>pelecehan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endParaRPr lang="en-US" dirty="0" smtClean="0"/>
          </a:p>
          <a:p>
            <a:r>
              <a:rPr lang="en-US" i="1" dirty="0" smtClean="0"/>
              <a:t>Single parent</a:t>
            </a:r>
            <a:r>
              <a:rPr lang="en-US" dirty="0" smtClean="0"/>
              <a:t>: orang </a:t>
            </a:r>
            <a:r>
              <a:rPr lang="en-US" dirty="0" err="1" smtClean="0"/>
              <a:t>tua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sendirian</a:t>
            </a:r>
            <a:r>
              <a:rPr lang="en-US" dirty="0" smtClean="0"/>
              <a:t> </a:t>
            </a:r>
            <a:r>
              <a:rPr lang="en-US" dirty="0" err="1" smtClean="0"/>
              <a:t>membesarkan</a:t>
            </a:r>
            <a:r>
              <a:rPr lang="en-US" dirty="0" smtClean="0"/>
              <a:t> </a:t>
            </a:r>
            <a:r>
              <a:rPr lang="en-US" dirty="0" err="1" smtClean="0"/>
              <a:t>anak-anaknya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,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pasangannya</a:t>
            </a:r>
            <a:endParaRPr lang="en-US" dirty="0" smtClean="0"/>
          </a:p>
          <a:p>
            <a:r>
              <a:rPr lang="en-US" dirty="0" smtClean="0"/>
              <a:t>Incest: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2 orang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pertalian</a:t>
            </a:r>
            <a:r>
              <a:rPr lang="en-US" dirty="0" smtClean="0"/>
              <a:t> </a:t>
            </a:r>
            <a:r>
              <a:rPr lang="en-US" dirty="0" err="1" smtClean="0"/>
              <a:t>sedarah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endParaRPr lang="en-US" dirty="0" smtClean="0"/>
          </a:p>
          <a:p>
            <a:r>
              <a:rPr lang="en-US" i="1" dirty="0" smtClean="0"/>
              <a:t>Homeless</a:t>
            </a:r>
            <a:r>
              <a:rPr lang="en-US" dirty="0" smtClean="0"/>
              <a:t>/ </a:t>
            </a:r>
            <a:r>
              <a:rPr lang="en-US" dirty="0" err="1" smtClean="0"/>
              <a:t>gelandangan</a:t>
            </a:r>
            <a:r>
              <a:rPr lang="en-US" dirty="0" smtClean="0"/>
              <a:t>: orang-orang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 yang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mengembara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Penyalahgunaan</a:t>
            </a:r>
            <a:r>
              <a:rPr lang="en-US" dirty="0" smtClean="0"/>
              <a:t> NAPZA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menjanjikan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menyenangkan</a:t>
            </a:r>
            <a:r>
              <a:rPr lang="en-US" dirty="0" smtClean="0"/>
              <a:t>, </a:t>
            </a:r>
            <a:r>
              <a:rPr lang="en-US" dirty="0" err="1" smtClean="0"/>
              <a:t>nikmat</a:t>
            </a:r>
            <a:r>
              <a:rPr lang="en-US" dirty="0" smtClean="0"/>
              <a:t>, </a:t>
            </a:r>
            <a:r>
              <a:rPr lang="en-US" dirty="0" err="1" smtClean="0"/>
              <a:t>nyaman</a:t>
            </a:r>
            <a:r>
              <a:rPr lang="en-US" dirty="0" smtClean="0"/>
              <a:t>, </a:t>
            </a:r>
            <a:r>
              <a:rPr lang="en-US" dirty="0" err="1" smtClean="0"/>
              <a:t>tenang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Pelacuran</a:t>
            </a:r>
            <a:r>
              <a:rPr lang="en-US" dirty="0" smtClean="0"/>
              <a:t>/ </a:t>
            </a:r>
            <a:r>
              <a:rPr lang="en-US" dirty="0" err="1" smtClean="0"/>
              <a:t>prostitusi</a:t>
            </a:r>
            <a:r>
              <a:rPr lang="en-US" dirty="0" smtClean="0"/>
              <a:t> 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persetubuhan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membuktikan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perkosaan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cenderung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penderitaan</a:t>
            </a:r>
            <a:r>
              <a:rPr lang="en-US" sz="2000" dirty="0" smtClean="0"/>
              <a:t> “</a:t>
            </a:r>
            <a:r>
              <a:rPr lang="en-US" sz="2000" dirty="0" err="1" smtClean="0"/>
              <a:t>rangkap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” </a:t>
            </a:r>
            <a:r>
              <a:rPr lang="en-US" sz="2000" dirty="0" err="1" smtClean="0"/>
              <a:t>yaitu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kejadian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diperiksa</a:t>
            </a:r>
            <a:r>
              <a:rPr lang="en-US" sz="2000" dirty="0" smtClean="0"/>
              <a:t> </a:t>
            </a:r>
            <a:r>
              <a:rPr lang="en-US" sz="2000" dirty="0" err="1" smtClean="0"/>
              <a:t>penyidik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pemberitaan</a:t>
            </a:r>
            <a:r>
              <a:rPr lang="en-US" sz="2000" dirty="0" smtClean="0"/>
              <a:t> di media </a:t>
            </a:r>
            <a:r>
              <a:rPr lang="en-US" sz="2000" dirty="0" err="1" smtClean="0"/>
              <a:t>massa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--- </a:t>
            </a:r>
            <a:r>
              <a:rPr lang="en-US" sz="2000" i="1" dirty="0" smtClean="0"/>
              <a:t>rape trauma syndrome</a:t>
            </a:r>
            <a:r>
              <a:rPr lang="en-US" sz="2000" dirty="0" smtClean="0"/>
              <a:t> ----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user\Downloads\20160601_161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6" b="15793"/>
          <a:stretch/>
        </p:blipFill>
        <p:spPr bwMode="auto">
          <a:xfrm>
            <a:off x="1719141" y="115548"/>
            <a:ext cx="6434259" cy="65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Mengapa</a:t>
            </a:r>
            <a:r>
              <a:rPr lang="en-US" sz="3200" dirty="0" smtClean="0"/>
              <a:t> </a:t>
            </a:r>
            <a:r>
              <a:rPr lang="en-US" sz="3200" dirty="0" err="1" smtClean="0"/>
              <a:t>kekerasan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seksual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berani</a:t>
            </a:r>
            <a:r>
              <a:rPr lang="en-US" sz="2000" dirty="0" smtClean="0"/>
              <a:t> </a:t>
            </a:r>
            <a:r>
              <a:rPr lang="en-US" sz="2000" dirty="0" err="1" smtClean="0"/>
              <a:t>berpakaian</a:t>
            </a:r>
            <a:r>
              <a:rPr lang="en-US" sz="2000" dirty="0" smtClean="0"/>
              <a:t> mini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ketat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sengaja</a:t>
            </a:r>
            <a:r>
              <a:rPr lang="en-US" sz="2000" dirty="0" smtClean="0"/>
              <a:t> </a:t>
            </a:r>
            <a:r>
              <a:rPr lang="en-US" sz="2000" dirty="0" err="1" smtClean="0"/>
              <a:t>menonjolkan</a:t>
            </a:r>
            <a:r>
              <a:rPr lang="en-US" sz="2000" dirty="0" smtClean="0"/>
              <a:t> </a:t>
            </a:r>
            <a:r>
              <a:rPr lang="en-US" sz="2000" dirty="0" err="1" smtClean="0"/>
              <a:t>keindahan</a:t>
            </a:r>
            <a:r>
              <a:rPr lang="en-US" sz="2000" dirty="0" smtClean="0"/>
              <a:t> </a:t>
            </a:r>
            <a:r>
              <a:rPr lang="en-US" sz="2000" dirty="0" err="1" smtClean="0"/>
              <a:t>tubuhnya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N (</a:t>
            </a:r>
            <a:r>
              <a:rPr lang="en-US" sz="2000" dirty="0" err="1" smtClean="0"/>
              <a:t>niat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K (</a:t>
            </a:r>
            <a:r>
              <a:rPr lang="en-US" sz="2000" dirty="0" err="1" smtClean="0"/>
              <a:t>kesempatan</a:t>
            </a:r>
            <a:r>
              <a:rPr lang="en-US" sz="2000" dirty="0" smtClean="0"/>
              <a:t>)</a:t>
            </a:r>
          </a:p>
          <a:p>
            <a:pPr>
              <a:buFontTx/>
              <a:buChar char="-"/>
            </a:pP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rasa </a:t>
            </a:r>
            <a:r>
              <a:rPr lang="en-US" sz="2000" dirty="0" err="1" smtClean="0"/>
              <a:t>superioritas</a:t>
            </a:r>
            <a:r>
              <a:rPr lang="en-US" sz="2000" dirty="0" smtClean="0"/>
              <a:t> </a:t>
            </a:r>
            <a:r>
              <a:rPr lang="en-US" sz="2000" dirty="0" err="1" smtClean="0"/>
              <a:t>kaum</a:t>
            </a:r>
            <a:r>
              <a:rPr lang="en-US" sz="2000" dirty="0" smtClean="0"/>
              <a:t>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 smtClean="0"/>
              <a:t>Hasrat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kuatnya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hasrat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mencintai</a:t>
            </a:r>
            <a:r>
              <a:rPr lang="en-US" sz="2000" dirty="0" smtClean="0"/>
              <a:t> (Sigmund Freud, 1920)</a:t>
            </a:r>
          </a:p>
          <a:p>
            <a:pPr>
              <a:buFontTx/>
              <a:buChar char="-"/>
            </a:pPr>
            <a:r>
              <a:rPr lang="en-US" sz="2000" dirty="0" err="1" smtClean="0"/>
              <a:t>Kelemahan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pribadi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(</a:t>
            </a:r>
            <a:r>
              <a:rPr lang="en-US" sz="2000" i="1" dirty="0" smtClean="0"/>
              <a:t>internal control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(</a:t>
            </a:r>
            <a:r>
              <a:rPr lang="en-US" sz="2000" i="1" dirty="0" err="1"/>
              <a:t>eksternal</a:t>
            </a:r>
            <a:r>
              <a:rPr lang="en-US" sz="2000" i="1" dirty="0"/>
              <a:t> control</a:t>
            </a:r>
            <a:r>
              <a:rPr lang="en-US" sz="2000" dirty="0"/>
              <a:t>) </a:t>
            </a:r>
            <a:r>
              <a:rPr lang="en-US" sz="2000" dirty="0" smtClean="0"/>
              <a:t>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menghadapi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tarikan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tadi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6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beranggapan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umunya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mengidap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normal, </a:t>
            </a:r>
            <a:r>
              <a:rPr lang="en-US" dirty="0" err="1" smtClean="0"/>
              <a:t>pendek</a:t>
            </a:r>
            <a:r>
              <a:rPr lang="en-US" dirty="0" smtClean="0"/>
              <a:t> kata orang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bermasalah</a:t>
            </a:r>
            <a:endParaRPr lang="en-US" dirty="0" smtClean="0"/>
          </a:p>
          <a:p>
            <a:r>
              <a:rPr lang="en-US" dirty="0" err="1" smtClean="0"/>
              <a:t>Padahal</a:t>
            </a:r>
            <a:r>
              <a:rPr lang="en-US" dirty="0" smtClean="0"/>
              <a:t> </a:t>
            </a:r>
            <a:r>
              <a:rPr lang="en-US" dirty="0" err="1" smtClean="0"/>
              <a:t>kenayataannya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yang </a:t>
            </a:r>
            <a:r>
              <a:rPr lang="en-US" dirty="0" err="1" smtClean="0"/>
              <a:t>dikenal</a:t>
            </a:r>
            <a:r>
              <a:rPr lang="en-US" dirty="0" smtClean="0"/>
              <a:t>, orang yang </a:t>
            </a:r>
            <a:r>
              <a:rPr lang="en-US" dirty="0" err="1" smtClean="0"/>
              <a:t>sehat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kejiwaan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Dari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, 47,9%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orang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r>
              <a:rPr lang="en-US" dirty="0" smtClean="0"/>
              <a:t>, 25%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endParaRPr lang="en-US" dirty="0" smtClean="0"/>
          </a:p>
          <a:p>
            <a:r>
              <a:rPr lang="en-US" dirty="0" smtClean="0"/>
              <a:t>Dari memorandum 46%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r>
              <a:rPr lang="en-US" dirty="0" smtClean="0"/>
              <a:t>, 35,2%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29861"/>
              </p:ext>
            </p:extLst>
          </p:nvPr>
        </p:nvGraphicFramePr>
        <p:xfrm>
          <a:off x="457200" y="1976120"/>
          <a:ext cx="8229600" cy="445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21336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Tempat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kejadian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49,4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jalanan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pondok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tempat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Kompleks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Pelacuran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8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30660"/>
              </p:ext>
            </p:extLst>
          </p:nvPr>
        </p:nvGraphicFramePr>
        <p:xfrm>
          <a:off x="457200" y="1976120"/>
          <a:ext cx="8229600" cy="3337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21336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Umur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1 - 2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 – 5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5,1 – 10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10,1 – 15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15,1 – 18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635282"/>
              </p:ext>
            </p:extLst>
          </p:nvPr>
        </p:nvGraphicFramePr>
        <p:xfrm>
          <a:off x="4572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2133600"/>
                <a:gridCol w="1371600"/>
                <a:gridCol w="1371600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Pendidikan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357666"/>
              </p:ext>
            </p:extLst>
          </p:nvPr>
        </p:nvGraphicFramePr>
        <p:xfrm>
          <a:off x="457200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09600"/>
                <a:gridCol w="4038600"/>
                <a:gridCol w="914400"/>
                <a:gridCol w="762000"/>
                <a:gridCol w="990600"/>
                <a:gridCol w="9144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Tempat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tinggal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Jawa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Memorandum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pedesaan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menengah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</a:t>
                      </a:r>
                      <a:r>
                        <a:rPr lang="en-US" dirty="0" err="1" smtClean="0"/>
                        <a:t>kota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TIPS </a:t>
            </a:r>
            <a:r>
              <a:rPr lang="en-US" sz="2800" dirty="0" err="1" smtClean="0"/>
              <a:t>Menjaga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dariperkosaan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pelecehan</a:t>
            </a:r>
            <a:r>
              <a:rPr lang="en-US" sz="2800" dirty="0" smtClean="0"/>
              <a:t> </a:t>
            </a:r>
            <a:r>
              <a:rPr lang="en-US" sz="2800" dirty="0" err="1" smtClean="0"/>
              <a:t>seksual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Pandai-pandai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menyuruh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waspada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percayai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yang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sunyi</a:t>
            </a:r>
            <a:endParaRPr lang="en-US" dirty="0" smtClean="0"/>
          </a:p>
          <a:p>
            <a:r>
              <a:rPr lang="en-US" dirty="0" err="1" smtClean="0"/>
              <a:t>Berpakaian</a:t>
            </a:r>
            <a:r>
              <a:rPr lang="en-US" dirty="0" smtClean="0"/>
              <a:t> </a:t>
            </a:r>
            <a:r>
              <a:rPr lang="en-US" dirty="0" err="1" smtClean="0"/>
              <a:t>sewajarnya</a:t>
            </a:r>
            <a:r>
              <a:rPr lang="en-US" dirty="0" smtClean="0"/>
              <a:t> yang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perlawanan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perhiasan</a:t>
            </a:r>
            <a:endParaRPr lang="en-US" dirty="0" smtClean="0"/>
          </a:p>
          <a:p>
            <a:r>
              <a:rPr lang="en-US" dirty="0" err="1" smtClean="0"/>
              <a:t>Sediakan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senjata</a:t>
            </a:r>
            <a:r>
              <a:rPr lang="en-US" dirty="0" smtClean="0"/>
              <a:t>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korek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, deodorant </a:t>
            </a:r>
            <a:r>
              <a:rPr lang="en-US" dirty="0" err="1" smtClean="0"/>
              <a:t>semprot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, </a:t>
            </a:r>
            <a:r>
              <a:rPr lang="en-US" dirty="0" err="1" smtClean="0"/>
              <a:t>denah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kelihatan</a:t>
            </a:r>
            <a:r>
              <a:rPr lang="en-US" dirty="0" smtClean="0"/>
              <a:t> </a:t>
            </a:r>
            <a:r>
              <a:rPr lang="en-US" dirty="0" err="1" smtClean="0"/>
              <a:t>bingung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di </a:t>
            </a:r>
            <a:r>
              <a:rPr lang="en-US" dirty="0" err="1" smtClean="0"/>
              <a:t>tempat-tempat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menumpang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orang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endParaRPr lang="en-US" dirty="0" smtClean="0"/>
          </a:p>
          <a:p>
            <a:r>
              <a:rPr lang="en-US" dirty="0" err="1" smtClean="0"/>
              <a:t>Berhati-hati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orang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orang yang </a:t>
            </a:r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bepergian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menginap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endParaRPr lang="en-US" dirty="0" smtClean="0"/>
          </a:p>
          <a:p>
            <a:r>
              <a:rPr lang="en-US" dirty="0" err="1" smtClean="0"/>
              <a:t>Perbanyak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sering-sering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pemerkosaan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tanda-tanda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modus operandi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endParaRPr lang="en-US" dirty="0" smtClean="0"/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,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,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terkunci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beladiri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diserang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TIPS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menghadapi</a:t>
            </a:r>
            <a:r>
              <a:rPr lang="en-US" sz="3600" dirty="0" smtClean="0"/>
              <a:t> </a:t>
            </a:r>
            <a:r>
              <a:rPr lang="en-US" sz="3600" dirty="0" err="1" smtClean="0"/>
              <a:t>kekerasan</a:t>
            </a:r>
            <a:r>
              <a:rPr lang="en-US" sz="3600" dirty="0" smtClean="0"/>
              <a:t> </a:t>
            </a:r>
            <a:r>
              <a:rPr lang="en-US" sz="3600" dirty="0" err="1" smtClean="0"/>
              <a:t>seksual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, </a:t>
            </a:r>
            <a:r>
              <a:rPr lang="en-US" dirty="0" err="1" smtClean="0"/>
              <a:t>lokasi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, </a:t>
            </a:r>
            <a:r>
              <a:rPr lang="en-US" dirty="0" err="1" smtClean="0"/>
              <a:t>saksi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melecehkan</a:t>
            </a:r>
            <a:endParaRPr lang="en-US" dirty="0" smtClean="0"/>
          </a:p>
          <a:p>
            <a:r>
              <a:rPr lang="en-US" dirty="0" err="1" smtClean="0"/>
              <a:t>Ungkapkan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orang lain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pelakunya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memberitahu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isyarat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Laporkan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berwajib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asusila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10"/>
            <a:ext cx="7924800" cy="64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76400" cy="868362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Pelecehan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endParaRPr lang="en-US" dirty="0" smtClean="0"/>
          </a:p>
          <a:p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 smtClean="0"/>
          </a:p>
          <a:p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kenal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endParaRPr lang="en-US" dirty="0" smtClean="0"/>
          </a:p>
          <a:p>
            <a:r>
              <a:rPr lang="en-US" dirty="0" smtClean="0"/>
              <a:t>Cara </a:t>
            </a:r>
            <a:r>
              <a:rPr lang="en-US" dirty="0" err="1" smtClean="0"/>
              <a:t>berpakaian</a:t>
            </a:r>
            <a:r>
              <a:rPr lang="en-US" dirty="0" smtClean="0"/>
              <a:t> minim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memperkokoh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perkosaan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emmandang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Rangkum</a:t>
            </a:r>
            <a:r>
              <a:rPr lang="en-US" dirty="0" smtClean="0"/>
              <a:t>/ resume!</a:t>
            </a:r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endParaRPr lang="en-US" dirty="0" smtClean="0"/>
          </a:p>
          <a:p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promotif</a:t>
            </a:r>
            <a:r>
              <a:rPr lang="en-US" dirty="0" smtClean="0"/>
              <a:t>, </a:t>
            </a:r>
            <a:r>
              <a:rPr lang="en-US" dirty="0" err="1" smtClean="0"/>
              <a:t>preventif</a:t>
            </a:r>
            <a:r>
              <a:rPr lang="en-US" dirty="0" smtClean="0"/>
              <a:t>, </a:t>
            </a:r>
            <a:r>
              <a:rPr lang="en-US" dirty="0" err="1" smtClean="0"/>
              <a:t>kuratif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rehabilitatifnya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Susun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sistematika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Judul</a:t>
            </a:r>
            <a:r>
              <a:rPr lang="en-US" dirty="0" smtClean="0"/>
              <a:t> (cover)</a:t>
            </a:r>
          </a:p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endParaRPr lang="en-US" dirty="0" smtClean="0"/>
          </a:p>
          <a:p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lvl="1"/>
            <a:r>
              <a:rPr lang="en-US" dirty="0" err="1" smtClean="0"/>
              <a:t>Promotif</a:t>
            </a:r>
            <a:endParaRPr lang="en-US" dirty="0" smtClean="0"/>
          </a:p>
          <a:p>
            <a:pPr lvl="1"/>
            <a:r>
              <a:rPr lang="en-US" dirty="0" err="1" smtClean="0"/>
              <a:t>Preventif</a:t>
            </a:r>
            <a:endParaRPr lang="en-US" dirty="0" smtClean="0"/>
          </a:p>
          <a:p>
            <a:pPr lvl="1"/>
            <a:r>
              <a:rPr lang="en-US" dirty="0" err="1" smtClean="0"/>
              <a:t>Kuratif</a:t>
            </a:r>
            <a:endParaRPr lang="en-US" dirty="0" smtClean="0"/>
          </a:p>
          <a:p>
            <a:pPr lvl="1"/>
            <a:r>
              <a:rPr lang="en-US" dirty="0" err="1" smtClean="0"/>
              <a:t>Rehabilitatif</a:t>
            </a:r>
            <a:endParaRPr lang="en-US" dirty="0" smtClean="0"/>
          </a:p>
          <a:p>
            <a:pPr marL="344488" lvl="1">
              <a:buFont typeface="Arial" pitchFamily="34" charset="0"/>
              <a:buChar char="•"/>
            </a:pPr>
            <a:r>
              <a:rPr lang="en-US" sz="3200" dirty="0" err="1" smtClean="0"/>
              <a:t>Kesimpulan</a:t>
            </a:r>
            <a:endParaRPr lang="en-US" sz="3200" dirty="0" smtClean="0"/>
          </a:p>
          <a:p>
            <a:pPr marL="344488" lvl="1">
              <a:buFont typeface="Arial" pitchFamily="34" charset="0"/>
              <a:buChar char="•"/>
            </a:pPr>
            <a:r>
              <a:rPr lang="en-US" sz="3200" dirty="0" err="1" smtClean="0"/>
              <a:t>Lampiran</a:t>
            </a:r>
            <a:r>
              <a:rPr lang="en-US" sz="3200" dirty="0" smtClean="0"/>
              <a:t>: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siapapun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persetubuhan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 (Bloch,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Rahayu</a:t>
            </a:r>
            <a:r>
              <a:rPr lang="en-US" dirty="0" smtClean="0"/>
              <a:t>,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dipaksa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yang </a:t>
            </a:r>
            <a:r>
              <a:rPr lang="en-US" dirty="0" err="1" smtClean="0"/>
              <a:t>kandas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kekecewaan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percintaan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di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Jones et.al. (1997)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Bachtiar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Purnomo</a:t>
            </a:r>
            <a:r>
              <a:rPr lang="en-US" dirty="0" smtClean="0"/>
              <a:t> (2007)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kemalasan</a:t>
            </a:r>
            <a:r>
              <a:rPr lang="en-US" dirty="0" smtClean="0"/>
              <a:t>, </a:t>
            </a: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batin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perceraian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percintaan</a:t>
            </a:r>
            <a:r>
              <a:rPr lang="en-US" dirty="0" smtClean="0"/>
              <a:t> yang </a:t>
            </a:r>
            <a:r>
              <a:rPr lang="en-US" dirty="0" err="1" smtClean="0"/>
              <a:t>gagal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NARKOBA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8" y="872331"/>
            <a:ext cx="7980892" cy="59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NARKOBA (</a:t>
            </a:r>
            <a:r>
              <a:rPr lang="en-US" sz="2800" dirty="0" err="1" smtClean="0"/>
              <a:t>Narkotika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Obat-obatan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Berbahaya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lumpuh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mati</a:t>
            </a:r>
            <a:r>
              <a:rPr lang="en-US" sz="2800" dirty="0" smtClean="0"/>
              <a:t> rasa, </a:t>
            </a:r>
            <a:r>
              <a:rPr lang="en-US" sz="2800" dirty="0" err="1" smtClean="0"/>
              <a:t>mengurangi</a:t>
            </a:r>
            <a:r>
              <a:rPr lang="en-US" sz="2800" dirty="0" smtClean="0"/>
              <a:t> rasa </a:t>
            </a:r>
            <a:r>
              <a:rPr lang="en-US" sz="2800" dirty="0" err="1" smtClean="0"/>
              <a:t>sakit</a:t>
            </a:r>
            <a:r>
              <a:rPr lang="en-US" sz="2800" dirty="0" smtClean="0"/>
              <a:t>, </a:t>
            </a:r>
            <a:r>
              <a:rPr lang="en-US" sz="2800" dirty="0" err="1" smtClean="0"/>
              <a:t>mengendorkan</a:t>
            </a:r>
            <a:r>
              <a:rPr lang="en-US" sz="2800" dirty="0" smtClean="0"/>
              <a:t> </a:t>
            </a:r>
            <a:r>
              <a:rPr lang="en-US" sz="2800" dirty="0" err="1" smtClean="0"/>
              <a:t>syaraf</a:t>
            </a:r>
            <a:r>
              <a:rPr lang="en-US" sz="2800" dirty="0" smtClean="0"/>
              <a:t>, </a:t>
            </a:r>
            <a:r>
              <a:rPr lang="en-US" sz="2800" dirty="0" err="1" smtClean="0"/>
              <a:t>menenangkan</a:t>
            </a:r>
            <a:r>
              <a:rPr lang="en-US" sz="2800" dirty="0" smtClean="0"/>
              <a:t>,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tidur</a:t>
            </a:r>
            <a:r>
              <a:rPr lang="en-US" sz="2800" dirty="0" smtClean="0"/>
              <a:t>/ </a:t>
            </a:r>
            <a:r>
              <a:rPr lang="en-US" sz="2800" dirty="0" err="1" smtClean="0"/>
              <a:t>depresan</a:t>
            </a:r>
            <a:r>
              <a:rPr lang="en-US" sz="2800" dirty="0" smtClean="0"/>
              <a:t>,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syaraf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agar </a:t>
            </a:r>
            <a:r>
              <a:rPr lang="en-US" sz="2800" dirty="0" err="1" smtClean="0"/>
              <a:t>energi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aktifitas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/ </a:t>
            </a:r>
            <a:r>
              <a:rPr lang="en-US" sz="2800" dirty="0" err="1" smtClean="0"/>
              <a:t>stimulan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merubah</a:t>
            </a:r>
            <a:r>
              <a:rPr lang="en-US" sz="2800" dirty="0" smtClean="0"/>
              <a:t> </a:t>
            </a:r>
            <a:r>
              <a:rPr lang="en-US" sz="2800" dirty="0" err="1" smtClean="0"/>
              <a:t>pikiran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perasaan</a:t>
            </a:r>
            <a:r>
              <a:rPr lang="en-US" sz="2800" dirty="0" smtClean="0"/>
              <a:t> agar </a:t>
            </a:r>
            <a:r>
              <a:rPr lang="en-US" sz="2800" dirty="0" err="1" smtClean="0"/>
              <a:t>terasakan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biasa</a:t>
            </a:r>
            <a:r>
              <a:rPr lang="en-US" sz="2800" dirty="0" smtClean="0"/>
              <a:t> (</a:t>
            </a:r>
            <a:r>
              <a:rPr lang="en-US" sz="2800" dirty="0" err="1" smtClean="0"/>
              <a:t>halusinogen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32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2635</Words>
  <Application>Microsoft Office PowerPoint</Application>
  <PresentationFormat>On-screen Show (4:3)</PresentationFormat>
  <Paragraphs>428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Dimensi Sosial Perempuan dan Permasalahannya</vt:lpstr>
      <vt:lpstr>Sub Pokok Bahasan</vt:lpstr>
      <vt:lpstr>Deskripsi singkat</vt:lpstr>
      <vt:lpstr>Permasalahan kesehatan perempuan dalam dimensi sosial</vt:lpstr>
      <vt:lpstr>WPS</vt:lpstr>
      <vt:lpstr>Adalah</vt:lpstr>
      <vt:lpstr>PowerPoint Presentation</vt:lpstr>
      <vt:lpstr>NARKOBA</vt:lpstr>
      <vt:lpstr>PowerPoint Presentation</vt:lpstr>
      <vt:lpstr>Tanda-tanda sederhana seseorang yang kecanduan narkoba/ miras</vt:lpstr>
      <vt:lpstr>Golongan NARKOBA</vt:lpstr>
      <vt:lpstr>Faktor yang berpengaruh thd penyalahgunaan NARKOBA</vt:lpstr>
      <vt:lpstr>Akibat</vt:lpstr>
      <vt:lpstr>Penanganan</vt:lpstr>
      <vt:lpstr>Pencegahan </vt:lpstr>
      <vt:lpstr>PowerPoint Presentation</vt:lpstr>
      <vt:lpstr>PowerPoint Presentation</vt:lpstr>
      <vt:lpstr>PowerPoint Presentation</vt:lpstr>
      <vt:lpstr>Faktor penyebab munculnya gelandangan</vt:lpstr>
      <vt:lpstr>Ciri-ciri gelandangan</vt:lpstr>
      <vt:lpstr>Usaha preventif</vt:lpstr>
      <vt:lpstr>Usaha represif</vt:lpstr>
      <vt:lpstr>Usaha Rehabilitatif</vt:lpstr>
      <vt:lpstr>PowerPoint Presentation</vt:lpstr>
      <vt:lpstr>PowerPoint Presentation</vt:lpstr>
      <vt:lpstr>PowerPoint Presentation</vt:lpstr>
      <vt:lpstr>Perkawinan Usia Muda dan Tua</vt:lpstr>
      <vt:lpstr>PowerPoint Presentation</vt:lpstr>
      <vt:lpstr>PowerPoint Presentation</vt:lpstr>
      <vt:lpstr>Single Parent (Single Mom)</vt:lpstr>
      <vt:lpstr>adalah</vt:lpstr>
      <vt:lpstr>Penyebabnya</vt:lpstr>
      <vt:lpstr>Masalah orang tua tunggal wanita</vt:lpstr>
      <vt:lpstr>Wanita yang menjadi orang tua tunggal harus menghadapi kenyataan:</vt:lpstr>
      <vt:lpstr>PowerPoint Presentation</vt:lpstr>
      <vt:lpstr>Analisis Masalah Kekerasan Seksual pada Perempuan</vt:lpstr>
      <vt:lpstr>Dampak Perkosaan</vt:lpstr>
      <vt:lpstr>PowerPoint Presentation</vt:lpstr>
      <vt:lpstr>Macam – macam perilaku yang dianggap pelecehan seksual</vt:lpstr>
      <vt:lpstr>PowerPoint Presentation</vt:lpstr>
      <vt:lpstr>PowerPoint Presentation</vt:lpstr>
      <vt:lpstr>Mengapa kekerasan seksual bisa terjadi?</vt:lpstr>
      <vt:lpstr>Profil pelaku</vt:lpstr>
      <vt:lpstr>Pola terjadinya tindak kekerasan terhadap perempuan</vt:lpstr>
      <vt:lpstr>Umur Anak Korban Perkosaan</vt:lpstr>
      <vt:lpstr>PowerPoint Presentation</vt:lpstr>
      <vt:lpstr>PowerPoint Presentation</vt:lpstr>
      <vt:lpstr>TIPS Menjaga diri dariperkosaan dan pelecehan seksual</vt:lpstr>
      <vt:lpstr>TIPS dalam menghadapi kekerasan seksual </vt:lpstr>
      <vt:lpstr>Beberapa hal penting</vt:lpstr>
      <vt:lpstr>Tugasnya</vt:lpstr>
      <vt:lpstr>Sistematika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 Sosial Perempuan dan Permasalahannya</dc:title>
  <dc:creator>user</dc:creator>
  <cp:lastModifiedBy>lenovo</cp:lastModifiedBy>
  <cp:revision>47</cp:revision>
  <dcterms:created xsi:type="dcterms:W3CDTF">2016-05-31T00:14:34Z</dcterms:created>
  <dcterms:modified xsi:type="dcterms:W3CDTF">2017-05-24T04:43:28Z</dcterms:modified>
</cp:coreProperties>
</file>