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0" r:id="rId3"/>
    <p:sldId id="275" r:id="rId4"/>
    <p:sldId id="276" r:id="rId5"/>
    <p:sldId id="278" r:id="rId6"/>
    <p:sldId id="279" r:id="rId7"/>
    <p:sldId id="288" r:id="rId8"/>
    <p:sldId id="280" r:id="rId9"/>
    <p:sldId id="291" r:id="rId10"/>
    <p:sldId id="290" r:id="rId11"/>
    <p:sldId id="287" r:id="rId12"/>
    <p:sldId id="271" r:id="rId13"/>
    <p:sldId id="2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B5938B"/>
    <a:srgbClr val="F7B2A3"/>
    <a:srgbClr val="C1C8E4"/>
    <a:srgbClr val="C0C8E5"/>
    <a:srgbClr val="99D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E7715-5C7A-4FF0-9197-987B0CE21F90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35805-1B91-469D-8D92-4F968DB48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8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76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7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1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6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31904" y="3525012"/>
            <a:ext cx="6960096" cy="144016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48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4965171"/>
            <a:ext cx="6959899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53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07667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7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8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7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0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37C0C-DC40-4CFA-8699-899AF76EEB2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DF88-9E87-4A7D-AEC1-F81A905C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0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 txBox="1">
            <a:spLocks/>
          </p:cNvSpPr>
          <p:nvPr/>
        </p:nvSpPr>
        <p:spPr>
          <a:xfrm>
            <a:off x="419100" y="6405331"/>
            <a:ext cx="11266365" cy="452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67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en-US" altLang="ko-KR" sz="1100" b="1" dirty="0"/>
              <a:t>ALGORITMA DAN PEMROGRAMAN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62459" y="3525012"/>
            <a:ext cx="172524" cy="1920213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139704" y="3525012"/>
            <a:ext cx="7125196" cy="1440160"/>
          </a:xfrm>
        </p:spPr>
        <p:txBody>
          <a:bodyPr>
            <a:noAutofit/>
          </a:bodyPr>
          <a:lstStyle/>
          <a:p>
            <a:pPr lvl="0"/>
            <a:r>
              <a:rPr lang="en-US" altLang="ko-KR" sz="4400" dirty="0">
                <a:ea typeface="맑은 고딕" pitchFamily="50" charset="-127"/>
              </a:rPr>
              <a:t>ARRAY MULTI </a:t>
            </a:r>
            <a:r>
              <a:rPr lang="en-US" altLang="ko-KR" sz="4400" dirty="0" smtClean="0">
                <a:ea typeface="맑은 고딕" pitchFamily="50" charset="-127"/>
              </a:rPr>
              <a:t>DIMENSI</a:t>
            </a:r>
            <a:endParaRPr lang="id-ID" altLang="ko-KR" sz="4400" dirty="0" smtClean="0">
              <a:ea typeface="맑은 고딕" pitchFamily="50" charset="-127"/>
            </a:endParaRPr>
          </a:p>
          <a:p>
            <a:pPr lvl="0"/>
            <a:r>
              <a:rPr lang="id-ID" altLang="ko-KR" sz="4400" dirty="0" smtClean="0">
                <a:ea typeface="맑은 고딕" pitchFamily="50" charset="-127"/>
              </a:rPr>
              <a:t>TM10</a:t>
            </a:r>
            <a:endParaRPr lang="en-US" altLang="ko-KR" sz="4400" dirty="0"/>
          </a:p>
        </p:txBody>
      </p:sp>
    </p:spTree>
    <p:extLst>
      <p:ext uri="{BB962C8B-B14F-4D97-AF65-F5344CB8AC3E}">
        <p14:creationId xmlns:p14="http://schemas.microsoft.com/office/powerpoint/2010/main" val="22534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-39133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CODING INPUT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ARRAY 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MULTI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8924" y="633415"/>
            <a:ext cx="9198591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d-ID" dirty="0"/>
              <a:t>#include &lt;stdio.h&gt; </a:t>
            </a:r>
            <a:endParaRPr lang="id-ID" dirty="0" smtClean="0"/>
          </a:p>
          <a:p>
            <a:r>
              <a:rPr lang="id-ID" dirty="0" smtClean="0"/>
              <a:t>int </a:t>
            </a:r>
            <a:r>
              <a:rPr lang="id-ID" dirty="0"/>
              <a:t>main </a:t>
            </a:r>
            <a:r>
              <a:rPr lang="id-ID" dirty="0" smtClean="0"/>
              <a:t>(){</a:t>
            </a:r>
          </a:p>
          <a:p>
            <a:r>
              <a:rPr lang="id-ID" dirty="0" smtClean="0"/>
              <a:t>int </a:t>
            </a:r>
            <a:r>
              <a:rPr lang="id-ID" dirty="0"/>
              <a:t>i,j,baris,kolom; </a:t>
            </a:r>
            <a:endParaRPr lang="id-ID" dirty="0" smtClean="0"/>
          </a:p>
          <a:p>
            <a:r>
              <a:rPr lang="id-ID" dirty="0" smtClean="0"/>
              <a:t>printf </a:t>
            </a:r>
            <a:r>
              <a:rPr lang="id-ID" dirty="0"/>
              <a:t>("masukan baris : "); //user diminta memasukan banyak baris </a:t>
            </a:r>
            <a:endParaRPr lang="id-ID" dirty="0" smtClean="0"/>
          </a:p>
          <a:p>
            <a:r>
              <a:rPr lang="id-ID" dirty="0" smtClean="0"/>
              <a:t>scanf ("%i",&amp;</a:t>
            </a:r>
            <a:r>
              <a:rPr lang="id-ID" dirty="0"/>
              <a:t>baris); printf ("masukan kolom : "); //user diminta memasukan banyak kolom </a:t>
            </a:r>
            <a:endParaRPr lang="id-ID" dirty="0" smtClean="0"/>
          </a:p>
          <a:p>
            <a:r>
              <a:rPr lang="id-ID" dirty="0" smtClean="0"/>
              <a:t>scanf ("%i",&amp;</a:t>
            </a:r>
            <a:r>
              <a:rPr lang="id-ID" dirty="0"/>
              <a:t>kolom); </a:t>
            </a:r>
            <a:endParaRPr lang="id-ID" dirty="0" smtClean="0"/>
          </a:p>
          <a:p>
            <a:r>
              <a:rPr lang="id-ID" dirty="0" smtClean="0"/>
              <a:t>int </a:t>
            </a:r>
            <a:r>
              <a:rPr lang="id-ID" dirty="0"/>
              <a:t>m[baris][kolom]; </a:t>
            </a:r>
            <a:endParaRPr lang="id-ID" dirty="0" smtClean="0"/>
          </a:p>
          <a:p>
            <a:r>
              <a:rPr lang="id-ID" dirty="0" smtClean="0"/>
              <a:t>printf </a:t>
            </a:r>
            <a:r>
              <a:rPr lang="id-ID" dirty="0"/>
              <a:t>("masukkan angka ke dalam matriks : </a:t>
            </a:r>
            <a:r>
              <a:rPr lang="id-ID" dirty="0" smtClean="0"/>
              <a:t>\n"); </a:t>
            </a:r>
          </a:p>
          <a:p>
            <a:r>
              <a:rPr lang="id-ID" dirty="0" smtClean="0"/>
              <a:t>/* </a:t>
            </a:r>
            <a:r>
              <a:rPr lang="id-ID" dirty="0"/>
              <a:t>pemasukan angka ke dalam matriks oleh user menggunakan perulangan */</a:t>
            </a:r>
            <a:endParaRPr lang="id-ID" dirty="0" smtClean="0"/>
          </a:p>
          <a:p>
            <a:r>
              <a:rPr lang="id-ID" dirty="0" smtClean="0"/>
              <a:t>for </a:t>
            </a:r>
            <a:r>
              <a:rPr lang="id-ID" dirty="0"/>
              <a:t>(i=0;i&lt;baris;i++){ </a:t>
            </a:r>
            <a:endParaRPr lang="id-ID" dirty="0" smtClean="0"/>
          </a:p>
          <a:p>
            <a:r>
              <a:rPr lang="id-ID" dirty="0" smtClean="0"/>
              <a:t>for(j=0;j&lt;kolom;j</a:t>
            </a:r>
            <a:r>
              <a:rPr lang="id-ID" dirty="0"/>
              <a:t>++){ </a:t>
            </a:r>
            <a:endParaRPr lang="id-ID" dirty="0" smtClean="0"/>
          </a:p>
          <a:p>
            <a:r>
              <a:rPr lang="id-ID" dirty="0" smtClean="0"/>
              <a:t>printf </a:t>
            </a:r>
            <a:r>
              <a:rPr lang="id-ID" dirty="0"/>
              <a:t>("baris </a:t>
            </a:r>
            <a:r>
              <a:rPr lang="id-ID" dirty="0" smtClean="0"/>
              <a:t>%i </a:t>
            </a:r>
            <a:r>
              <a:rPr lang="id-ID" dirty="0"/>
              <a:t>kolom </a:t>
            </a:r>
            <a:r>
              <a:rPr lang="id-ID" dirty="0" smtClean="0"/>
              <a:t>%i: </a:t>
            </a:r>
            <a:r>
              <a:rPr lang="id-ID" dirty="0"/>
              <a:t>",i+1,j+1); </a:t>
            </a:r>
            <a:endParaRPr lang="id-ID" dirty="0" smtClean="0"/>
          </a:p>
          <a:p>
            <a:r>
              <a:rPr lang="id-ID" dirty="0" smtClean="0"/>
              <a:t>scanf ("%i",&amp;</a:t>
            </a:r>
            <a:r>
              <a:rPr lang="id-ID" dirty="0"/>
              <a:t>m[i][j]); } } </a:t>
            </a:r>
            <a:endParaRPr lang="id-ID" dirty="0" smtClean="0"/>
          </a:p>
          <a:p>
            <a:r>
              <a:rPr lang="id-ID" dirty="0" smtClean="0"/>
              <a:t>/* </a:t>
            </a:r>
            <a:r>
              <a:rPr lang="id-ID" dirty="0"/>
              <a:t>menampilkan hasil masukan user berbentuk matriks */ </a:t>
            </a:r>
            <a:endParaRPr lang="id-ID" dirty="0" smtClean="0"/>
          </a:p>
          <a:p>
            <a:r>
              <a:rPr lang="id-ID" dirty="0" smtClean="0"/>
              <a:t>for </a:t>
            </a:r>
            <a:r>
              <a:rPr lang="id-ID" dirty="0"/>
              <a:t>(i=0;i&lt;baris;i++){ </a:t>
            </a:r>
            <a:endParaRPr lang="id-ID" dirty="0" smtClean="0"/>
          </a:p>
          <a:p>
            <a:r>
              <a:rPr lang="id-ID" dirty="0" smtClean="0"/>
              <a:t>for(j=0;j&lt;kolom;j</a:t>
            </a:r>
            <a:r>
              <a:rPr lang="id-ID" dirty="0"/>
              <a:t>++){ </a:t>
            </a:r>
            <a:endParaRPr lang="id-ID" dirty="0" smtClean="0"/>
          </a:p>
          <a:p>
            <a:r>
              <a:rPr lang="id-ID" dirty="0" smtClean="0"/>
              <a:t>printf ("%i </a:t>
            </a:r>
            <a:r>
              <a:rPr lang="id-ID" dirty="0"/>
              <a:t>",m[i][j]); </a:t>
            </a:r>
            <a:endParaRPr lang="id-ID" dirty="0" smtClean="0"/>
          </a:p>
          <a:p>
            <a:r>
              <a:rPr lang="id-ID" dirty="0" smtClean="0"/>
              <a:t>} </a:t>
            </a:r>
          </a:p>
          <a:p>
            <a:r>
              <a:rPr lang="id-ID" dirty="0"/>
              <a:t>print (“\n</a:t>
            </a:r>
            <a:r>
              <a:rPr lang="id-ID" dirty="0" smtClean="0"/>
              <a:t>“);</a:t>
            </a:r>
          </a:p>
          <a:p>
            <a:r>
              <a:rPr lang="id-ID" dirty="0" smtClean="0"/>
              <a:t>} </a:t>
            </a:r>
          </a:p>
          <a:p>
            <a:r>
              <a:rPr lang="id-ID" dirty="0" smtClean="0"/>
              <a:t>return </a:t>
            </a:r>
            <a:r>
              <a:rPr lang="id-ID" dirty="0"/>
              <a:t>0; </a:t>
            </a:r>
            <a:endParaRPr lang="id-ID" dirty="0" smtClean="0"/>
          </a:p>
          <a:p>
            <a:r>
              <a:rPr lang="id-ID" dirty="0" smtClean="0"/>
              <a:t>}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810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781702" y="1117856"/>
            <a:ext cx="6161649" cy="361539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Flowchart </a:t>
            </a:r>
          </a:p>
          <a:p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ARRAY </a:t>
            </a:r>
            <a:endParaRPr lang="id-ID" sz="48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MULTI </a:t>
            </a:r>
            <a:endParaRPr lang="id-ID" sz="48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DIMENSI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pic>
        <p:nvPicPr>
          <p:cNvPr id="7170" name="Picture 2" descr="E:\Udinus Evi\Materi Ajar\ALprog\Materi\INET\f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79"/>
          <a:stretch/>
        </p:blipFill>
        <p:spPr bwMode="auto">
          <a:xfrm>
            <a:off x="5832642" y="196276"/>
            <a:ext cx="3564575" cy="659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66183" y="1502363"/>
            <a:ext cx="827471" cy="538609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fontAlgn="base"/>
            <a:r>
              <a:rPr lang="sv-SE" sz="900" b="1" dirty="0"/>
              <a:t>int </a:t>
            </a:r>
            <a:r>
              <a:rPr lang="id-ID" sz="900" b="1" dirty="0" smtClean="0"/>
              <a:t>a</a:t>
            </a:r>
            <a:r>
              <a:rPr lang="sv-SE" sz="900" b="1" dirty="0" smtClean="0"/>
              <a:t>[</a:t>
            </a:r>
            <a:r>
              <a:rPr lang="id-ID" sz="900" b="1" dirty="0"/>
              <a:t>2</a:t>
            </a:r>
            <a:r>
              <a:rPr lang="sv-SE" sz="900" b="1" dirty="0" smtClean="0"/>
              <a:t>][</a:t>
            </a:r>
            <a:r>
              <a:rPr lang="id-ID" sz="900" b="1" dirty="0" smtClean="0"/>
              <a:t>1</a:t>
            </a:r>
            <a:r>
              <a:rPr lang="sv-SE" sz="900" b="1" dirty="0" smtClean="0"/>
              <a:t>]</a:t>
            </a:r>
            <a:r>
              <a:rPr lang="id-ID" sz="900" b="1" dirty="0" smtClean="0"/>
              <a:t>=</a:t>
            </a:r>
          </a:p>
          <a:p>
            <a:pPr fontAlgn="base"/>
            <a:r>
              <a:rPr lang="id-ID" sz="900" b="1" dirty="0" smtClean="0"/>
              <a:t>{{100}, </a:t>
            </a:r>
            <a:r>
              <a:rPr lang="id-ID" sz="900" b="1" dirty="0"/>
              <a:t>{</a:t>
            </a:r>
            <a:r>
              <a:rPr lang="id-ID" sz="900" b="1" dirty="0" smtClean="0"/>
              <a:t>110}}</a:t>
            </a:r>
          </a:p>
          <a:p>
            <a:pPr fontAlgn="base"/>
            <a:r>
              <a:rPr lang="id-ID" sz="1100" b="1" dirty="0" smtClean="0"/>
              <a:t>Int i=0,j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79917" y="3674752"/>
            <a:ext cx="34187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sz="1600" dirty="0" smtClean="0"/>
              <a:t>1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530841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356659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CONTOH Pseudocode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ARRAY 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MULTI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1866900" y="2430498"/>
            <a:ext cx="8458200" cy="38730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1DD3992-8161-4254-8587-AB817D498CEB}"/>
              </a:ext>
            </a:extLst>
          </p:cNvPr>
          <p:cNvSpPr/>
          <p:nvPr/>
        </p:nvSpPr>
        <p:spPr>
          <a:xfrm>
            <a:off x="1287458" y="1161854"/>
            <a:ext cx="8743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383838"/>
                </a:solidFill>
                <a:latin typeface="+mj-lt"/>
              </a:rPr>
              <a:t>Contoh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, </a:t>
            </a:r>
            <a:r>
              <a:rPr lang="en-US" dirty="0" err="1">
                <a:solidFill>
                  <a:srgbClr val="383838"/>
                </a:solidFill>
                <a:latin typeface="+mj-lt"/>
              </a:rPr>
              <a:t>membuat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 program </a:t>
            </a:r>
            <a:r>
              <a:rPr lang="en-US" dirty="0" err="1">
                <a:solidFill>
                  <a:srgbClr val="383838"/>
                </a:solidFill>
                <a:latin typeface="+mj-lt"/>
              </a:rPr>
              <a:t>sederhana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383838"/>
                </a:solidFill>
                <a:latin typeface="+mj-lt"/>
              </a:rPr>
              <a:t>untuk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383838"/>
                </a:solidFill>
                <a:latin typeface="+mj-lt"/>
              </a:rPr>
              <a:t>menyimpan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383838"/>
                </a:solidFill>
                <a:latin typeface="+mj-lt"/>
              </a:rPr>
              <a:t>kontak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 yang </a:t>
            </a:r>
            <a:r>
              <a:rPr lang="en-US" dirty="0" err="1">
                <a:solidFill>
                  <a:srgbClr val="383838"/>
                </a:solidFill>
                <a:latin typeface="+mj-lt"/>
              </a:rPr>
              <a:t>berisi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 </a:t>
            </a:r>
            <a:r>
              <a:rPr lang="id-ID" dirty="0" smtClean="0">
                <a:solidFill>
                  <a:srgbClr val="383838"/>
                </a:solidFill>
                <a:latin typeface="+mj-lt"/>
              </a:rPr>
              <a:t>kuota</a:t>
            </a:r>
            <a:r>
              <a:rPr lang="en-US" dirty="0" smtClean="0">
                <a:solidFill>
                  <a:srgbClr val="383838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383838"/>
                </a:solidFill>
                <a:latin typeface="+mj-lt"/>
              </a:rPr>
              <a:t>dan</a:t>
            </a:r>
            <a:r>
              <a:rPr lang="en-US" dirty="0">
                <a:solidFill>
                  <a:srgbClr val="383838"/>
                </a:solidFill>
                <a:latin typeface="+mj-lt"/>
              </a:rPr>
              <a:t> </a:t>
            </a:r>
            <a:r>
              <a:rPr lang="id-ID" dirty="0" smtClean="0">
                <a:solidFill>
                  <a:srgbClr val="383838"/>
                </a:solidFill>
                <a:latin typeface="+mj-lt"/>
              </a:rPr>
              <a:t>harga</a:t>
            </a:r>
            <a:endParaRPr lang="en-US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3529" y="1565659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1400" dirty="0"/>
              <a:t>Algoritma Harga_Kuota_Internet;</a:t>
            </a:r>
            <a:br>
              <a:rPr lang="id-ID" sz="1400" dirty="0"/>
            </a:br>
            <a:r>
              <a:rPr lang="id-ID" sz="1400" dirty="0"/>
              <a:t>Deklarasi</a:t>
            </a:r>
            <a:br>
              <a:rPr lang="id-ID" sz="1400" dirty="0"/>
            </a:br>
            <a:r>
              <a:rPr lang="id-ID" sz="1400" dirty="0"/>
              <a:t>      arrkuota : array [ 1...4 , 1...2] of string</a:t>
            </a:r>
            <a:br>
              <a:rPr lang="id-ID" sz="1400" dirty="0"/>
            </a:br>
            <a:r>
              <a:rPr lang="id-ID" sz="1400" dirty="0"/>
              <a:t>      x,y         : integer</a:t>
            </a:r>
            <a:br>
              <a:rPr lang="id-ID" sz="1400" dirty="0"/>
            </a:br>
            <a:r>
              <a:rPr lang="id-ID" sz="1400" dirty="0"/>
              <a:t>Begin</a:t>
            </a:r>
            <a:br>
              <a:rPr lang="id-ID" sz="1400" dirty="0"/>
            </a:br>
            <a:r>
              <a:rPr lang="id-ID" sz="1400" dirty="0"/>
              <a:t>      FOR ( x = </a:t>
            </a:r>
            <a:r>
              <a:rPr lang="id-ID" sz="1400" dirty="0" smtClean="0"/>
              <a:t>0; </a:t>
            </a:r>
            <a:r>
              <a:rPr lang="id-ID" sz="1400" dirty="0"/>
              <a:t>x </a:t>
            </a:r>
            <a:r>
              <a:rPr lang="id-ID" sz="1400" dirty="0"/>
              <a:t>&lt;</a:t>
            </a:r>
            <a:r>
              <a:rPr lang="id-ID" sz="1400" dirty="0" smtClean="0"/>
              <a:t>4</a:t>
            </a:r>
            <a:r>
              <a:rPr lang="id-ID" sz="1400" dirty="0"/>
              <a:t>; x++)</a:t>
            </a:r>
            <a:br>
              <a:rPr lang="id-ID" sz="1400" dirty="0"/>
            </a:br>
            <a:r>
              <a:rPr lang="id-ID" sz="1400" dirty="0"/>
              <a:t>         FOR ( y = </a:t>
            </a:r>
            <a:r>
              <a:rPr lang="id-ID" sz="1400" dirty="0" smtClean="0"/>
              <a:t>0; </a:t>
            </a:r>
            <a:r>
              <a:rPr lang="id-ID" sz="1400" dirty="0"/>
              <a:t>y </a:t>
            </a:r>
            <a:r>
              <a:rPr lang="id-ID" sz="1400" dirty="0" smtClean="0"/>
              <a:t>&lt;</a:t>
            </a:r>
            <a:r>
              <a:rPr lang="id-ID" sz="1400" dirty="0"/>
              <a:t> 2; y++)</a:t>
            </a:r>
            <a:br>
              <a:rPr lang="id-ID" sz="1400" dirty="0"/>
            </a:br>
            <a:r>
              <a:rPr lang="id-ID" sz="1400" dirty="0"/>
              <a:t>            IF y = </a:t>
            </a:r>
            <a:r>
              <a:rPr lang="id-ID" sz="1400" dirty="0" smtClean="0"/>
              <a:t>0 </a:t>
            </a:r>
            <a:r>
              <a:rPr lang="id-ID" sz="1400" dirty="0"/>
              <a:t>then</a:t>
            </a:r>
          </a:p>
          <a:p>
            <a:r>
              <a:rPr lang="id-ID" sz="1400" dirty="0"/>
              <a:t>                output "masukan kuota "</a:t>
            </a:r>
          </a:p>
          <a:p>
            <a:r>
              <a:rPr lang="id-ID" sz="1400" dirty="0"/>
              <a:t>                input  (kuota)</a:t>
            </a:r>
          </a:p>
          <a:p>
            <a:r>
              <a:rPr lang="id-ID" sz="1400" dirty="0"/>
              <a:t>                arrkuota [x,y] = kuota</a:t>
            </a:r>
          </a:p>
          <a:p>
            <a:r>
              <a:rPr lang="id-ID" sz="1400" dirty="0"/>
              <a:t>            else</a:t>
            </a:r>
          </a:p>
          <a:p>
            <a:r>
              <a:rPr lang="id-ID" sz="1400" dirty="0"/>
              <a:t>                ouput "masukan harga "</a:t>
            </a:r>
          </a:p>
          <a:p>
            <a:r>
              <a:rPr lang="id-ID" sz="1400" dirty="0"/>
              <a:t>                input (harga)</a:t>
            </a:r>
          </a:p>
          <a:p>
            <a:r>
              <a:rPr lang="id-ID" sz="1400" dirty="0"/>
              <a:t>                arrkuota [x,y] = harga</a:t>
            </a:r>
          </a:p>
          <a:p>
            <a:r>
              <a:rPr lang="id-ID" sz="1400" dirty="0"/>
              <a:t>           END IF</a:t>
            </a:r>
          </a:p>
          <a:p>
            <a:r>
              <a:rPr lang="id-ID" sz="1400" dirty="0"/>
              <a:t>       END FOR</a:t>
            </a:r>
          </a:p>
          <a:p>
            <a:r>
              <a:rPr lang="id-ID" sz="1400" dirty="0"/>
              <a:t>     END FOR</a:t>
            </a:r>
          </a:p>
          <a:p>
            <a:r>
              <a:rPr lang="id-ID" sz="1400" dirty="0"/>
              <a:t>      FOR ( x = </a:t>
            </a:r>
            <a:r>
              <a:rPr lang="id-ID" sz="1400" dirty="0" smtClean="0"/>
              <a:t>0; </a:t>
            </a:r>
            <a:r>
              <a:rPr lang="id-ID" sz="1400" dirty="0"/>
              <a:t>x </a:t>
            </a:r>
            <a:r>
              <a:rPr lang="id-ID" sz="1400" dirty="0" smtClean="0"/>
              <a:t>&lt;4</a:t>
            </a:r>
            <a:r>
              <a:rPr lang="id-ID" sz="1400" dirty="0"/>
              <a:t>; x++)</a:t>
            </a:r>
            <a:br>
              <a:rPr lang="id-ID" sz="1400" dirty="0"/>
            </a:br>
            <a:r>
              <a:rPr lang="id-ID" sz="1400" dirty="0"/>
              <a:t>         FOR ( y = </a:t>
            </a:r>
            <a:r>
              <a:rPr lang="id-ID" sz="1400" dirty="0" smtClean="0"/>
              <a:t>0; </a:t>
            </a:r>
            <a:r>
              <a:rPr lang="id-ID" sz="1400" dirty="0"/>
              <a:t>y </a:t>
            </a:r>
            <a:r>
              <a:rPr lang="id-ID" sz="1400" dirty="0"/>
              <a:t>&lt;</a:t>
            </a:r>
            <a:r>
              <a:rPr lang="id-ID" sz="1400" dirty="0" smtClean="0"/>
              <a:t>2</a:t>
            </a:r>
            <a:r>
              <a:rPr lang="id-ID" sz="1400" dirty="0"/>
              <a:t>; y++)</a:t>
            </a:r>
            <a:br>
              <a:rPr lang="id-ID" sz="1400" dirty="0"/>
            </a:br>
            <a:r>
              <a:rPr lang="id-ID" sz="1400" dirty="0"/>
              <a:t>             output (arrkuota [x] )</a:t>
            </a:r>
            <a:br>
              <a:rPr lang="id-ID" sz="1400" dirty="0"/>
            </a:br>
            <a:r>
              <a:rPr lang="id-ID" sz="1400" dirty="0"/>
              <a:t>         END FOR</a:t>
            </a:r>
            <a:br>
              <a:rPr lang="id-ID" sz="1400" dirty="0"/>
            </a:br>
            <a:r>
              <a:rPr lang="id-ID" sz="1400" dirty="0"/>
              <a:t>     END FOR</a:t>
            </a:r>
          </a:p>
          <a:p>
            <a:r>
              <a:rPr lang="id-ID" sz="1400" dirty="0"/>
              <a:t>END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1958772"/>
            <a:ext cx="5038725" cy="2238375"/>
            <a:chOff x="0" y="1958772"/>
            <a:chExt cx="5038725" cy="2238375"/>
          </a:xfrm>
        </p:grpSpPr>
        <p:pic>
          <p:nvPicPr>
            <p:cNvPr id="8194" name="Picture 2" descr="E:\Udinus Evi\Materi Ajar\ALprog\Materi\INET\Capture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58772"/>
              <a:ext cx="5038725" cy="2238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218365" y="233376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x</a:t>
              </a:r>
              <a:endParaRPr lang="id-ID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060812" y="2061166"/>
            <a:ext cx="18424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0                         1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736979" y="2400256"/>
            <a:ext cx="511791" cy="13374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14000"/>
              </a:lnSpc>
            </a:pPr>
            <a:r>
              <a:rPr lang="id-ID" dirty="0" smtClean="0"/>
              <a:t>0</a:t>
            </a:r>
          </a:p>
          <a:p>
            <a:pPr algn="r">
              <a:lnSpc>
                <a:spcPct val="114000"/>
              </a:lnSpc>
            </a:pPr>
            <a:r>
              <a:rPr lang="id-ID" dirty="0" smtClean="0"/>
              <a:t>1</a:t>
            </a:r>
          </a:p>
          <a:p>
            <a:pPr algn="r">
              <a:lnSpc>
                <a:spcPct val="114000"/>
              </a:lnSpc>
            </a:pPr>
            <a:r>
              <a:rPr lang="id-ID" dirty="0" smtClean="0"/>
              <a:t>2</a:t>
            </a:r>
          </a:p>
          <a:p>
            <a:pPr algn="r">
              <a:lnSpc>
                <a:spcPct val="114000"/>
              </a:lnSpc>
            </a:pPr>
            <a:r>
              <a:rPr lang="id-ID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2150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28549" y="4069501"/>
            <a:ext cx="5038725" cy="2238375"/>
            <a:chOff x="0" y="1958772"/>
            <a:chExt cx="5038725" cy="2238375"/>
          </a:xfrm>
        </p:grpSpPr>
        <p:pic>
          <p:nvPicPr>
            <p:cNvPr id="9" name="Picture 2" descr="E:\Udinus Evi\Materi Ajar\ALprog\Materi\INET\Capture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58772"/>
              <a:ext cx="5038725" cy="2238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18365" y="2333767"/>
              <a:ext cx="382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x</a:t>
              </a:r>
              <a:endParaRPr lang="id-ID" dirty="0"/>
            </a:p>
          </p:txBody>
        </p:sp>
      </p:grpSp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356659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TUGAS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1866900" y="2430498"/>
            <a:ext cx="8458200" cy="38730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1DD3992-8161-4254-8587-AB817D498CEB}"/>
              </a:ext>
            </a:extLst>
          </p:cNvPr>
          <p:cNvSpPr/>
          <p:nvPr/>
        </p:nvSpPr>
        <p:spPr>
          <a:xfrm>
            <a:off x="1287458" y="1448457"/>
            <a:ext cx="97126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id-ID" sz="3600" dirty="0" smtClean="0">
                <a:solidFill>
                  <a:srgbClr val="383838"/>
                </a:solidFill>
                <a:latin typeface="+mj-lt"/>
              </a:rPr>
              <a:t>BUATLAH 1 CONTOH KASUS ARRAY 1 DIMENSI CODING/FLOWCHART/PSEUDOCODE (PILIH SALAH SATU)</a:t>
            </a:r>
          </a:p>
          <a:p>
            <a:pPr marL="342900" indent="-342900">
              <a:buAutoNum type="arabicPeriod"/>
            </a:pPr>
            <a:endParaRPr lang="id-ID" sz="3600" dirty="0" smtClean="0">
              <a:solidFill>
                <a:srgbClr val="383838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id-ID" sz="3600" dirty="0" smtClean="0">
                <a:solidFill>
                  <a:srgbClr val="383838"/>
                </a:solidFill>
                <a:latin typeface="+mj-lt"/>
              </a:rPr>
              <a:t>DARI CONTOH ARRAY 2 DIMENSI</a:t>
            </a:r>
          </a:p>
          <a:p>
            <a:endParaRPr lang="id-ID" sz="3600" dirty="0" smtClean="0">
              <a:solidFill>
                <a:srgbClr val="383838"/>
              </a:solidFill>
              <a:latin typeface="+mj-lt"/>
            </a:endParaRPr>
          </a:p>
          <a:p>
            <a:endParaRPr lang="id-ID" sz="3600" dirty="0">
              <a:solidFill>
                <a:srgbClr val="383838"/>
              </a:solidFill>
              <a:latin typeface="+mj-lt"/>
            </a:endParaRPr>
          </a:p>
          <a:p>
            <a:endParaRPr lang="id-ID" sz="3600" dirty="0" smtClean="0">
              <a:solidFill>
                <a:srgbClr val="383838"/>
              </a:solidFill>
              <a:latin typeface="+mj-lt"/>
            </a:endParaRPr>
          </a:p>
          <a:p>
            <a:r>
              <a:rPr lang="id-ID" sz="3600" dirty="0" smtClean="0">
                <a:solidFill>
                  <a:srgbClr val="383838"/>
                </a:solidFill>
                <a:latin typeface="+mj-lt"/>
              </a:rPr>
              <a:t>BUATLAH OUTPUT CODING-NYA</a:t>
            </a:r>
            <a:endParaRPr lang="en-US" sz="36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365" y="2333767"/>
            <a:ext cx="38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x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4148918"/>
            <a:ext cx="18424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0                         1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333767" y="4488008"/>
            <a:ext cx="511791" cy="13374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14000"/>
              </a:lnSpc>
            </a:pPr>
            <a:r>
              <a:rPr lang="id-ID" dirty="0" smtClean="0"/>
              <a:t>0</a:t>
            </a:r>
          </a:p>
          <a:p>
            <a:pPr algn="r">
              <a:lnSpc>
                <a:spcPct val="114000"/>
              </a:lnSpc>
            </a:pPr>
            <a:r>
              <a:rPr lang="id-ID" dirty="0" smtClean="0"/>
              <a:t>1</a:t>
            </a:r>
          </a:p>
          <a:p>
            <a:pPr algn="r">
              <a:lnSpc>
                <a:spcPct val="114000"/>
              </a:lnSpc>
            </a:pPr>
            <a:r>
              <a:rPr lang="id-ID" dirty="0" smtClean="0"/>
              <a:t>2</a:t>
            </a:r>
          </a:p>
          <a:p>
            <a:pPr algn="r">
              <a:lnSpc>
                <a:spcPct val="114000"/>
              </a:lnSpc>
            </a:pPr>
            <a:r>
              <a:rPr lang="id-ID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9383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356659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ARRAY MULTI DIMENSI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F08C57D-98A1-4F97-8035-575155A5D5C5}"/>
              </a:ext>
            </a:extLst>
          </p:cNvPr>
          <p:cNvSpPr/>
          <p:nvPr/>
        </p:nvSpPr>
        <p:spPr>
          <a:xfrm>
            <a:off x="1545396" y="1409112"/>
            <a:ext cx="91012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Suatu</a:t>
            </a:r>
            <a:r>
              <a:rPr lang="en-US" sz="2800" dirty="0">
                <a:latin typeface="+mj-lt"/>
              </a:rPr>
              <a:t> “array-of-arrays” </a:t>
            </a:r>
            <a:r>
              <a:rPr lang="en-US" sz="2800" dirty="0" err="1">
                <a:latin typeface="+mj-lt"/>
              </a:rPr>
              <a:t>disebut</a:t>
            </a:r>
            <a:r>
              <a:rPr lang="en-US" sz="2800" dirty="0">
                <a:latin typeface="+mj-lt"/>
              </a:rPr>
              <a:t> juga “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array multi-dimensional</a:t>
            </a:r>
            <a:r>
              <a:rPr lang="en-US" sz="2800" dirty="0">
                <a:latin typeface="+mj-lt"/>
              </a:rPr>
              <a:t>”.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Array </a:t>
            </a:r>
            <a:r>
              <a:rPr lang="en-US" sz="2800" dirty="0" err="1">
                <a:latin typeface="+mj-lt"/>
              </a:rPr>
              <a:t>itu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sendiri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adalah</a:t>
            </a:r>
            <a:r>
              <a:rPr lang="en-US" sz="2800" dirty="0">
                <a:latin typeface="+mj-lt"/>
              </a:rPr>
              <a:t> item </a:t>
            </a:r>
            <a:r>
              <a:rPr lang="en-US" sz="2800" dirty="0" err="1">
                <a:latin typeface="+mj-lt"/>
              </a:rPr>
              <a:t>dari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suatu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tipe</a:t>
            </a:r>
            <a:r>
              <a:rPr lang="en-US" sz="2800" dirty="0">
                <a:latin typeface="+mj-lt"/>
              </a:rPr>
              <a:t> data</a:t>
            </a:r>
            <a:br>
              <a:rPr lang="en-US" sz="2800" dirty="0">
                <a:latin typeface="+mj-lt"/>
              </a:rPr>
            </a:br>
            <a:r>
              <a:rPr lang="en-US" sz="2800" dirty="0">
                <a:latin typeface="+mj-lt"/>
              </a:rPr>
              <a:t>-&gt; </a:t>
            </a:r>
            <a:r>
              <a:rPr lang="en-US" sz="2800" dirty="0" err="1">
                <a:latin typeface="+mj-lt"/>
              </a:rPr>
              <a:t>Jadi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elemen</a:t>
            </a:r>
            <a:r>
              <a:rPr lang="en-US" sz="2800" dirty="0">
                <a:latin typeface="+mj-lt"/>
              </a:rPr>
              <a:t> array </a:t>
            </a:r>
            <a:r>
              <a:rPr lang="en-US" sz="2800" dirty="0" err="1">
                <a:latin typeface="+mj-lt"/>
              </a:rPr>
              <a:t>dapat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menjadi</a:t>
            </a:r>
            <a:r>
              <a:rPr lang="en-US" sz="2800" dirty="0">
                <a:latin typeface="+mj-lt"/>
              </a:rPr>
              <a:t> array </a:t>
            </a:r>
            <a:r>
              <a:rPr lang="en-US" sz="2800" dirty="0" err="1">
                <a:latin typeface="+mj-lt"/>
              </a:rPr>
              <a:t>lainnya</a:t>
            </a:r>
            <a:r>
              <a:rPr lang="en-US" sz="2800" dirty="0">
                <a:latin typeface="+mj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+mj-lt"/>
              </a:rPr>
              <a:t>Tiap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elemen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suatu</a:t>
            </a:r>
            <a:r>
              <a:rPr lang="en-US" sz="2800" dirty="0">
                <a:latin typeface="+mj-lt"/>
              </a:rPr>
              <a:t> array </a:t>
            </a:r>
            <a:r>
              <a:rPr lang="en-US" sz="2800" dirty="0" err="1">
                <a:latin typeface="+mj-lt"/>
              </a:rPr>
              <a:t>seperti</a:t>
            </a:r>
            <a:r>
              <a:rPr lang="en-US" sz="2800" dirty="0">
                <a:latin typeface="+mj-lt"/>
              </a:rPr>
              <a:t> item </a:t>
            </a:r>
            <a:r>
              <a:rPr lang="en-US" sz="2800" dirty="0" err="1">
                <a:latin typeface="+mj-lt"/>
              </a:rPr>
              <a:t>tunggal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dari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suatu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tipe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data.</a:t>
            </a:r>
            <a:endParaRPr lang="id-ID" sz="2800" dirty="0"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id-ID" sz="2800" dirty="0" smtClean="0"/>
              <a:t>Array </a:t>
            </a:r>
            <a:r>
              <a:rPr lang="id-ID" sz="2800" dirty="0"/>
              <a:t>multidimensi biasanya digunakan untuk membuat matriks.</a:t>
            </a:r>
          </a:p>
          <a:p>
            <a:pPr algn="just"/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86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15460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JENIS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C7EE49FE-D587-4E51-9EFE-183F6BC03FAD}"/>
              </a:ext>
            </a:extLst>
          </p:cNvPr>
          <p:cNvSpPr txBox="1">
            <a:spLocks/>
          </p:cNvSpPr>
          <p:nvPr/>
        </p:nvSpPr>
        <p:spPr>
          <a:xfrm>
            <a:off x="2214347" y="792698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Array 2 </a:t>
            </a:r>
            <a:r>
              <a:rPr lang="en-US" dirty="0" err="1" smtClean="0">
                <a:latin typeface="+mj-lt"/>
              </a:rPr>
              <a:t>dimensi</a:t>
            </a:r>
            <a:endParaRPr lang="id-ID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Array 3 </a:t>
            </a:r>
            <a:r>
              <a:rPr lang="en-US" dirty="0" err="1">
                <a:latin typeface="+mj-lt"/>
              </a:rPr>
              <a:t>dimensi</a:t>
            </a:r>
            <a:endParaRPr lang="en-US" dirty="0">
              <a:latin typeface="+mj-lt"/>
            </a:endParaRPr>
          </a:p>
        </p:txBody>
      </p:sp>
      <p:grpSp>
        <p:nvGrpSpPr>
          <p:cNvPr id="8" name="Group 12">
            <a:extLst>
              <a:ext uri="{FF2B5EF4-FFF2-40B4-BE49-F238E27FC236}">
                <a16:creationId xmlns="" xmlns:a16="http://schemas.microsoft.com/office/drawing/2014/main" id="{5C7C6CCC-1EFE-41DD-922F-DA902D3EC509}"/>
              </a:ext>
            </a:extLst>
          </p:cNvPr>
          <p:cNvGrpSpPr>
            <a:grpSpLocks/>
          </p:cNvGrpSpPr>
          <p:nvPr/>
        </p:nvGrpSpPr>
        <p:grpSpPr bwMode="auto">
          <a:xfrm>
            <a:off x="2588316" y="3682262"/>
            <a:ext cx="2724251" cy="3179618"/>
            <a:chOff x="1824" y="1344"/>
            <a:chExt cx="2400" cy="2592"/>
          </a:xfrm>
        </p:grpSpPr>
        <p:sp>
          <p:nvSpPr>
            <p:cNvPr id="9" name="Rectangle 10">
              <a:extLst>
                <a:ext uri="{FF2B5EF4-FFF2-40B4-BE49-F238E27FC236}">
                  <a16:creationId xmlns="" xmlns:a16="http://schemas.microsoft.com/office/drawing/2014/main" id="{9B0E0B36-3BF1-4989-A83D-ECBFD8CB7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824"/>
              <a:ext cx="1824" cy="2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>
              <a:extLst>
                <a:ext uri="{FF2B5EF4-FFF2-40B4-BE49-F238E27FC236}">
                  <a16:creationId xmlns="" xmlns:a16="http://schemas.microsoft.com/office/drawing/2014/main" id="{36B799C2-FAA9-4438-A220-91BF2398B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64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i="1"/>
                <a:t>Page 4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="" xmlns:a16="http://schemas.microsoft.com/office/drawing/2014/main" id="{DEF5CFDF-90F7-477A-B9A2-EFC6D1B81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584"/>
              <a:ext cx="1824" cy="211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>
              <a:extLst>
                <a:ext uri="{FF2B5EF4-FFF2-40B4-BE49-F238E27FC236}">
                  <a16:creationId xmlns="" xmlns:a16="http://schemas.microsoft.com/office/drawing/2014/main" id="{0F20CA31-7C39-4C70-8B41-A3C1CC4A5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408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i="1"/>
                <a:t>Page 3</a:t>
              </a:r>
            </a:p>
          </p:txBody>
        </p:sp>
        <p:sp>
          <p:nvSpPr>
            <p:cNvPr id="13" name="Rectangle 6">
              <a:extLst>
                <a:ext uri="{FF2B5EF4-FFF2-40B4-BE49-F238E27FC236}">
                  <a16:creationId xmlns="" xmlns:a16="http://schemas.microsoft.com/office/drawing/2014/main" id="{99D63216-1125-4198-A570-B6CCBCA24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44"/>
              <a:ext cx="1824" cy="21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7">
              <a:extLst>
                <a:ext uri="{FF2B5EF4-FFF2-40B4-BE49-F238E27FC236}">
                  <a16:creationId xmlns="" xmlns:a16="http://schemas.microsoft.com/office/drawing/2014/main" id="{66E411A6-D451-4E1B-A706-F80D0DC1C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11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i="1" dirty="0"/>
                <a:t>Page 2</a:t>
              </a:r>
            </a:p>
          </p:txBody>
        </p:sp>
      </p:grpSp>
      <p:sp>
        <p:nvSpPr>
          <p:cNvPr id="15" name="Rectangle 3">
            <a:extLst>
              <a:ext uri="{FF2B5EF4-FFF2-40B4-BE49-F238E27FC236}">
                <a16:creationId xmlns="" xmlns:a16="http://schemas.microsoft.com/office/drawing/2014/main" id="{B39D24CC-F2FC-467B-AB80-BE004A220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705" y="3263163"/>
            <a:ext cx="2847368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" name="Object 0">
            <a:extLst>
              <a:ext uri="{FF2B5EF4-FFF2-40B4-BE49-F238E27FC236}">
                <a16:creationId xmlns="" xmlns:a16="http://schemas.microsoft.com/office/drawing/2014/main" id="{C35F2D3D-533F-4AE2-803F-98A805FD84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32880"/>
              </p:ext>
            </p:extLst>
          </p:nvPr>
        </p:nvGraphicFramePr>
        <p:xfrm>
          <a:off x="1638454" y="3378148"/>
          <a:ext cx="2529928" cy="2056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Worksheet" r:id="rId3" imgW="1438475" imgH="990975" progId="Excel.Sheet.8">
                  <p:embed/>
                </p:oleObj>
              </mc:Choice>
              <mc:Fallback>
                <p:oleObj name="Worksheet" r:id="rId3" imgW="1438475" imgH="990975" progId="Excel.Sheet.8">
                  <p:embed/>
                  <p:pic>
                    <p:nvPicPr>
                      <p:cNvPr id="12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454" y="3378148"/>
                        <a:ext cx="2529928" cy="2056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5">
            <a:extLst>
              <a:ext uri="{FF2B5EF4-FFF2-40B4-BE49-F238E27FC236}">
                <a16:creationId xmlns="" xmlns:a16="http://schemas.microsoft.com/office/drawing/2014/main" id="{23326C12-A6CD-4DF6-8726-8F23B10E8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681" y="5379445"/>
            <a:ext cx="11441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i="1" dirty="0"/>
              <a:t>Page 1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C27C9933-DBD8-4D61-AF9E-453E6E175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96796"/>
              </p:ext>
            </p:extLst>
          </p:nvPr>
        </p:nvGraphicFramePr>
        <p:xfrm>
          <a:off x="1691951" y="1404582"/>
          <a:ext cx="3863160" cy="746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5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57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57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30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60" name="Picture 1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9" t="33655" r="41297" b="31143"/>
          <a:stretch/>
        </p:blipFill>
        <p:spPr bwMode="auto">
          <a:xfrm>
            <a:off x="5711238" y="1051883"/>
            <a:ext cx="4633650" cy="200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1" t="40306" r="50000" b="15029"/>
          <a:stretch/>
        </p:blipFill>
        <p:spPr bwMode="auto">
          <a:xfrm>
            <a:off x="5986608" y="3493449"/>
            <a:ext cx="3507684" cy="309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1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356659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DEKLARASI ARRAY MULTI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F08C57D-98A1-4F97-8035-575155A5D5C5}"/>
              </a:ext>
            </a:extLst>
          </p:cNvPr>
          <p:cNvSpPr/>
          <p:nvPr/>
        </p:nvSpPr>
        <p:spPr>
          <a:xfrm>
            <a:off x="1625221" y="1961445"/>
            <a:ext cx="910120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tipe_data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nama_var_array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1][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2][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N];</a:t>
            </a:r>
          </a:p>
          <a:p>
            <a:pPr algn="ctr"/>
            <a:endParaRPr lang="en-US" sz="2400" b="1" dirty="0">
              <a:latin typeface="+mj-lt"/>
              <a:cs typeface="Courier New" pitchFamily="49" charset="0"/>
            </a:endParaRPr>
          </a:p>
          <a:p>
            <a:r>
              <a:rPr lang="en-US" sz="2800" dirty="0" err="1">
                <a:latin typeface="+mj-lt"/>
              </a:rPr>
              <a:t>tipe_data</a:t>
            </a:r>
            <a:r>
              <a:rPr lang="en-US" sz="2800" dirty="0">
                <a:latin typeface="+mj-lt"/>
              </a:rPr>
              <a:t> : </a:t>
            </a:r>
            <a:r>
              <a:rPr lang="en-US" sz="2800" dirty="0" err="1">
                <a:latin typeface="+mj-lt"/>
              </a:rPr>
              <a:t>menyatakan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jenis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tipe</a:t>
            </a:r>
            <a:r>
              <a:rPr lang="en-US" sz="2800" dirty="0">
                <a:latin typeface="+mj-lt"/>
              </a:rPr>
              <a:t> data </a:t>
            </a:r>
            <a:r>
              <a:rPr lang="en-US" sz="2800" dirty="0" err="1">
                <a:latin typeface="+mj-lt"/>
              </a:rPr>
              <a:t>elemen</a:t>
            </a:r>
            <a:r>
              <a:rPr lang="en-US" sz="2800" dirty="0">
                <a:latin typeface="+mj-lt"/>
              </a:rPr>
              <a:t> (int, char, float, </a:t>
            </a:r>
            <a:r>
              <a:rPr lang="en-US" sz="2800" dirty="0" err="1">
                <a:latin typeface="+mj-lt"/>
              </a:rPr>
              <a:t>dll</a:t>
            </a:r>
            <a:r>
              <a:rPr lang="en-US" sz="2800" dirty="0">
                <a:latin typeface="+mj-lt"/>
              </a:rPr>
              <a:t>)</a:t>
            </a:r>
          </a:p>
          <a:p>
            <a:r>
              <a:rPr lang="en-US" sz="2800" dirty="0" err="1">
                <a:latin typeface="+mj-lt"/>
              </a:rPr>
              <a:t>nama_var_array</a:t>
            </a:r>
            <a:r>
              <a:rPr lang="en-US" sz="2800" dirty="0">
                <a:latin typeface="+mj-lt"/>
              </a:rPr>
              <a:t> : </a:t>
            </a:r>
            <a:r>
              <a:rPr lang="en-US" sz="2800" dirty="0" err="1">
                <a:latin typeface="+mj-lt"/>
              </a:rPr>
              <a:t>menyatakan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nama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variabel</a:t>
            </a:r>
            <a:r>
              <a:rPr lang="en-US" sz="2800" dirty="0">
                <a:latin typeface="+mj-lt"/>
              </a:rPr>
              <a:t> array yang </a:t>
            </a:r>
            <a:r>
              <a:rPr lang="en-US" sz="2800" dirty="0" err="1">
                <a:latin typeface="+mj-lt"/>
              </a:rPr>
              <a:t>dipakai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>
                <a:latin typeface="+mj-lt"/>
              </a:rPr>
              <a:t>[ ][ ] : </a:t>
            </a:r>
            <a:r>
              <a:rPr lang="en-US" sz="2800" dirty="0" err="1">
                <a:latin typeface="+mj-lt"/>
              </a:rPr>
              <a:t>menunjukkan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dimensi</a:t>
            </a:r>
            <a:r>
              <a:rPr lang="en-US" sz="2800" dirty="0">
                <a:latin typeface="+mj-lt"/>
              </a:rPr>
              <a:t> array.</a:t>
            </a:r>
          </a:p>
          <a:p>
            <a:r>
              <a:rPr lang="en-US" sz="2800" dirty="0" err="1" smtClean="0">
                <a:latin typeface="+mj-lt"/>
              </a:rPr>
              <a:t>Contoh</a:t>
            </a:r>
            <a:r>
              <a:rPr lang="id-ID" sz="2800" dirty="0" smtClean="0">
                <a:latin typeface="+mj-lt"/>
              </a:rPr>
              <a:t> Array 2 dimensi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: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[3][5];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err="1">
                <a:latin typeface="+mj-lt"/>
              </a:rPr>
              <a:t>Contoh</a:t>
            </a:r>
            <a:r>
              <a:rPr lang="id-ID" sz="2800" dirty="0">
                <a:latin typeface="+mj-lt"/>
              </a:rPr>
              <a:t> Array 3 dimensi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/>
              <a:t>: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[3][5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id-ID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d-ID" sz="2800" dirty="0">
                <a:latin typeface="+mj-lt"/>
              </a:rPr>
              <a:t>d</a:t>
            </a:r>
            <a:r>
              <a:rPr lang="id-ID" sz="2800" dirty="0" smtClean="0">
                <a:latin typeface="+mj-lt"/>
              </a:rPr>
              <a:t>st....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8558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356659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INISIALISASI ARRAY MULTI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F08C57D-98A1-4F97-8035-575155A5D5C5}"/>
              </a:ext>
            </a:extLst>
          </p:cNvPr>
          <p:cNvSpPr/>
          <p:nvPr/>
        </p:nvSpPr>
        <p:spPr>
          <a:xfrm>
            <a:off x="1255594" y="1905506"/>
            <a:ext cx="1008569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+mj-lt"/>
              </a:rPr>
              <a:t>Memberikan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nilai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awal</a:t>
            </a:r>
            <a:r>
              <a:rPr lang="en-US" sz="2800" dirty="0">
                <a:latin typeface="+mj-lt"/>
              </a:rPr>
              <a:t> array </a:t>
            </a:r>
            <a:r>
              <a:rPr lang="en-US" sz="2800" dirty="0" err="1">
                <a:latin typeface="+mj-lt"/>
              </a:rPr>
              <a:t>multidimensi</a:t>
            </a:r>
            <a:r>
              <a:rPr lang="en-US" sz="2800" dirty="0">
                <a:latin typeface="+mj-lt"/>
              </a:rPr>
              <a:t> pada </a:t>
            </a:r>
            <a:r>
              <a:rPr lang="en-US" sz="2800" dirty="0" err="1">
                <a:latin typeface="+mj-lt"/>
              </a:rPr>
              <a:t>saat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didefinisikan</a:t>
            </a:r>
            <a:r>
              <a:rPr lang="en-US" sz="2800" dirty="0">
                <a:latin typeface="+mj-lt"/>
              </a:rPr>
              <a:t>.</a:t>
            </a:r>
          </a:p>
          <a:p>
            <a:r>
              <a:rPr lang="en-US" sz="2800" dirty="0" err="1">
                <a:latin typeface="+mj-lt"/>
              </a:rPr>
              <a:t>Contoh</a:t>
            </a:r>
            <a:r>
              <a:rPr lang="en-US" sz="2800" dirty="0">
                <a:latin typeface="+mj-lt"/>
              </a:rPr>
              <a:t> : </a:t>
            </a:r>
            <a:endParaRPr lang="id-ID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3600" b="1" dirty="0" err="1">
                <a:latin typeface="+mj-lt"/>
                <a:cs typeface="Courier New" pitchFamily="49" charset="0"/>
              </a:rPr>
              <a:t>int</a:t>
            </a:r>
            <a:r>
              <a:rPr lang="en-US" sz="3600" b="1" dirty="0">
                <a:latin typeface="+mj-lt"/>
                <a:cs typeface="Courier New" pitchFamily="49" charset="0"/>
              </a:rPr>
              <a:t> </a:t>
            </a:r>
            <a:r>
              <a:rPr lang="en-US" sz="3600" b="1" dirty="0" err="1" smtClean="0">
                <a:latin typeface="+mj-lt"/>
                <a:cs typeface="Courier New" pitchFamily="49" charset="0"/>
              </a:rPr>
              <a:t>nilai</a:t>
            </a:r>
            <a:r>
              <a:rPr lang="en-US" sz="3600" b="1" dirty="0" smtClean="0">
                <a:latin typeface="+mj-lt"/>
                <a:cs typeface="Courier New" pitchFamily="49" charset="0"/>
              </a:rPr>
              <a:t>[</a:t>
            </a:r>
            <a:r>
              <a:rPr lang="id-ID" sz="3600" b="1" dirty="0" smtClean="0">
                <a:latin typeface="+mj-lt"/>
                <a:cs typeface="Courier New" pitchFamily="49" charset="0"/>
              </a:rPr>
              <a:t>4</a:t>
            </a:r>
            <a:r>
              <a:rPr lang="en-US" sz="3600" b="1" dirty="0" smtClean="0">
                <a:latin typeface="+mj-lt"/>
                <a:cs typeface="Courier New" pitchFamily="49" charset="0"/>
              </a:rPr>
              <a:t>][</a:t>
            </a:r>
            <a:r>
              <a:rPr lang="en-US" sz="3600" b="1" dirty="0">
                <a:latin typeface="+mj-lt"/>
                <a:cs typeface="Courier New" pitchFamily="49" charset="0"/>
              </a:rPr>
              <a:t>3] = {{7,8,9}, {3,4,7}, {7,4,9</a:t>
            </a:r>
            <a:r>
              <a:rPr lang="en-US" sz="3600" b="1" dirty="0" smtClean="0">
                <a:latin typeface="+mj-lt"/>
                <a:cs typeface="Courier New" pitchFamily="49" charset="0"/>
              </a:rPr>
              <a:t>}, {5,9,4}};</a:t>
            </a:r>
            <a:endParaRPr lang="id-ID" sz="3600" b="1" dirty="0" smtClean="0">
              <a:latin typeface="+mj-lt"/>
              <a:cs typeface="Courier New" pitchFamily="49" charset="0"/>
            </a:endParaRPr>
          </a:p>
          <a:p>
            <a:endParaRPr lang="id-ID" sz="3600" b="1" dirty="0" smtClean="0">
              <a:latin typeface="+mj-lt"/>
              <a:cs typeface="Courier New" pitchFamily="49" charset="0"/>
            </a:endParaRPr>
          </a:p>
          <a:p>
            <a:endParaRPr lang="en-US" sz="3600" b="1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sz="2800" dirty="0" err="1" smtClean="0">
                <a:latin typeface="+mj-lt"/>
              </a:rPr>
              <a:t>Memesan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tempat</a:t>
            </a:r>
            <a:r>
              <a:rPr lang="en-US" sz="2800" dirty="0">
                <a:latin typeface="+mj-lt"/>
              </a:rPr>
              <a:t> di </a:t>
            </a:r>
            <a:r>
              <a:rPr lang="en-US" sz="2800" dirty="0" err="1">
                <a:latin typeface="+mj-lt"/>
              </a:rPr>
              <a:t>memori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komputer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sebanyak</a:t>
            </a:r>
            <a:r>
              <a:rPr lang="en-US" sz="2800" dirty="0">
                <a:latin typeface="+mj-lt"/>
              </a:rPr>
              <a:t> 5 </a:t>
            </a:r>
            <a:r>
              <a:rPr lang="en-US" sz="2800" dirty="0" err="1">
                <a:latin typeface="+mj-lt"/>
              </a:rPr>
              <a:t>tempat</a:t>
            </a:r>
            <a:r>
              <a:rPr lang="en-US" sz="2800" dirty="0">
                <a:latin typeface="+mj-lt"/>
              </a:rPr>
              <a:t> yang </a:t>
            </a:r>
            <a:r>
              <a:rPr lang="en-US" sz="2800" dirty="0" err="1">
                <a:latin typeface="+mj-lt"/>
              </a:rPr>
              <a:t>masing-masing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terisi</a:t>
            </a:r>
            <a:r>
              <a:rPr lang="en-US" sz="2800" dirty="0">
                <a:latin typeface="+mj-lt"/>
              </a:rPr>
              <a:t> 3 </a:t>
            </a:r>
            <a:r>
              <a:rPr lang="en-US" sz="2800" dirty="0" err="1">
                <a:latin typeface="+mj-lt"/>
              </a:rPr>
              <a:t>tempat</a:t>
            </a:r>
            <a:endParaRPr lang="en-US" sz="2800" dirty="0">
              <a:latin typeface="+mj-lt"/>
            </a:endParaRPr>
          </a:p>
          <a:p>
            <a:pPr lvl="1"/>
            <a:r>
              <a:rPr lang="en-US" sz="2800" dirty="0" err="1">
                <a:latin typeface="+mj-lt"/>
              </a:rPr>
              <a:t>Semua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elemennya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bertipe</a:t>
            </a:r>
            <a:r>
              <a:rPr lang="en-US" sz="2800" dirty="0">
                <a:latin typeface="+mj-lt"/>
              </a:rPr>
              <a:t> data integer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74350" y="2591052"/>
            <a:ext cx="126162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Index Baris </a:t>
            </a:r>
          </a:p>
          <a:p>
            <a:pPr algn="ctr"/>
            <a:r>
              <a:rPr lang="id-ID" dirty="0"/>
              <a:t> </a:t>
            </a:r>
            <a:r>
              <a:rPr lang="id-ID" dirty="0" smtClean="0"/>
              <a:t>ke- 0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5642969" y="2591051"/>
            <a:ext cx="126162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Index Baris </a:t>
            </a:r>
          </a:p>
          <a:p>
            <a:pPr algn="ctr"/>
            <a:r>
              <a:rPr lang="id-ID" dirty="0"/>
              <a:t> </a:t>
            </a:r>
            <a:r>
              <a:rPr lang="id-ID" dirty="0" smtClean="0"/>
              <a:t>ke- 1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934164" y="2591303"/>
            <a:ext cx="126162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Index Baris </a:t>
            </a:r>
          </a:p>
          <a:p>
            <a:pPr algn="ctr"/>
            <a:r>
              <a:rPr lang="id-ID" dirty="0"/>
              <a:t> </a:t>
            </a:r>
            <a:r>
              <a:rPr lang="id-ID" dirty="0" smtClean="0"/>
              <a:t>ke- 2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8382624" y="2619102"/>
            <a:ext cx="126162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Index Baris </a:t>
            </a:r>
          </a:p>
          <a:p>
            <a:pPr algn="ctr"/>
            <a:r>
              <a:rPr lang="id-ID" dirty="0"/>
              <a:t> </a:t>
            </a:r>
            <a:r>
              <a:rPr lang="id-ID" dirty="0" smtClean="0"/>
              <a:t>ke- 3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3980587" y="3830385"/>
            <a:ext cx="647870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d-ID" sz="1400" dirty="0" smtClean="0"/>
              <a:t>Index </a:t>
            </a:r>
          </a:p>
          <a:p>
            <a:r>
              <a:rPr lang="id-ID" sz="1400" dirty="0" smtClean="0"/>
              <a:t>Kolom</a:t>
            </a:r>
          </a:p>
          <a:p>
            <a:r>
              <a:rPr lang="id-ID" sz="1400" dirty="0"/>
              <a:t> </a:t>
            </a:r>
            <a:r>
              <a:rPr lang="id-ID" sz="1400" dirty="0" smtClean="0"/>
              <a:t>ke- 1</a:t>
            </a:r>
            <a:endParaRPr lang="id-ID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50831" y="3830385"/>
            <a:ext cx="647870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d-ID" sz="1400" dirty="0" smtClean="0"/>
              <a:t>Index </a:t>
            </a:r>
          </a:p>
          <a:p>
            <a:r>
              <a:rPr lang="id-ID" sz="1400" dirty="0" smtClean="0"/>
              <a:t>Kolom</a:t>
            </a:r>
          </a:p>
          <a:p>
            <a:r>
              <a:rPr lang="id-ID" sz="1400" dirty="0"/>
              <a:t> </a:t>
            </a:r>
            <a:r>
              <a:rPr lang="id-ID" sz="1400" dirty="0" smtClean="0"/>
              <a:t>ke- 2</a:t>
            </a:r>
            <a:endParaRPr lang="id-ID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68712" y="3830385"/>
            <a:ext cx="647870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d-ID" sz="1400" dirty="0" smtClean="0"/>
              <a:t>Index </a:t>
            </a:r>
          </a:p>
          <a:p>
            <a:r>
              <a:rPr lang="id-ID" sz="1400" dirty="0" smtClean="0"/>
              <a:t>Kolom</a:t>
            </a:r>
          </a:p>
          <a:p>
            <a:r>
              <a:rPr lang="id-ID" sz="1400" dirty="0"/>
              <a:t> </a:t>
            </a:r>
            <a:r>
              <a:rPr lang="id-ID" sz="1400" dirty="0" smtClean="0"/>
              <a:t>ke- 3</a:t>
            </a:r>
            <a:endParaRPr lang="id-ID" sz="1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421875" y="3712191"/>
            <a:ext cx="27295" cy="32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874766" y="3712191"/>
            <a:ext cx="0" cy="32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198701" y="3712191"/>
            <a:ext cx="193946" cy="328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5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356659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PENGAKSESAN ARRAY MULTI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F08C57D-98A1-4F97-8035-575155A5D5C5}"/>
              </a:ext>
            </a:extLst>
          </p:cNvPr>
          <p:cNvSpPr/>
          <p:nvPr/>
        </p:nvSpPr>
        <p:spPr>
          <a:xfrm>
            <a:off x="1787075" y="1905506"/>
            <a:ext cx="91012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+mj-lt"/>
              </a:rPr>
              <a:t>Pengaksesan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elemen</a:t>
            </a:r>
            <a:r>
              <a:rPr lang="en-US" sz="2800" dirty="0">
                <a:latin typeface="+mj-lt"/>
              </a:rPr>
              <a:t> array </a:t>
            </a:r>
            <a:r>
              <a:rPr lang="en-US" sz="2800" dirty="0" err="1">
                <a:latin typeface="+mj-lt"/>
              </a:rPr>
              <a:t>dapat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dilakukan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berurutan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atau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acak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berdasarkan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indeks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tertentu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secara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langsung</a:t>
            </a:r>
            <a:r>
              <a:rPr lang="en-US" sz="2800" dirty="0">
                <a:latin typeface="+mj-lt"/>
              </a:rPr>
              <a:t>.</a:t>
            </a:r>
          </a:p>
          <a:p>
            <a:pPr algn="ctr"/>
            <a:r>
              <a:rPr lang="en-US" sz="2400" b="1" dirty="0" err="1">
                <a:latin typeface="+mj-lt"/>
                <a:cs typeface="Courier New" pitchFamily="49" charset="0"/>
              </a:rPr>
              <a:t>nama_var_array</a:t>
            </a:r>
            <a:r>
              <a:rPr lang="en-US" sz="2400" b="1" dirty="0">
                <a:latin typeface="+mj-lt"/>
                <a:cs typeface="Courier New" pitchFamily="49" charset="0"/>
              </a:rPr>
              <a:t> [indeks1][indeks2];</a:t>
            </a:r>
          </a:p>
          <a:p>
            <a:pPr algn="ctr"/>
            <a:endParaRPr lang="en-US" sz="2800" b="1" dirty="0">
              <a:latin typeface="+mj-lt"/>
              <a:cs typeface="Courier New" pitchFamily="49" charset="0"/>
            </a:endParaRPr>
          </a:p>
          <a:p>
            <a:r>
              <a:rPr lang="en-US" sz="2800" dirty="0" err="1">
                <a:latin typeface="+mj-lt"/>
              </a:rPr>
              <a:t>Contoh</a:t>
            </a:r>
            <a:r>
              <a:rPr lang="en-US" sz="2800" dirty="0">
                <a:latin typeface="+mj-lt"/>
              </a:rPr>
              <a:t> : </a:t>
            </a:r>
            <a:r>
              <a:rPr lang="en-US" sz="2800" b="1" dirty="0" err="1">
                <a:latin typeface="+mj-lt"/>
                <a:cs typeface="Courier New" pitchFamily="49" charset="0"/>
              </a:rPr>
              <a:t>nilai</a:t>
            </a:r>
            <a:r>
              <a:rPr lang="en-US" sz="2800" b="1" dirty="0">
                <a:latin typeface="+mj-lt"/>
                <a:cs typeface="Courier New" pitchFamily="49" charset="0"/>
              </a:rPr>
              <a:t>[1][2</a:t>
            </a:r>
            <a:r>
              <a:rPr lang="en-US" sz="2800" b="1" dirty="0" smtClean="0">
                <a:latin typeface="+mj-lt"/>
                <a:cs typeface="Courier New" pitchFamily="49" charset="0"/>
              </a:rPr>
              <a:t>];</a:t>
            </a:r>
            <a:endParaRPr lang="id-ID" sz="2800" b="1" dirty="0" smtClean="0">
              <a:latin typeface="+mj-lt"/>
              <a:cs typeface="Courier New" pitchFamily="49" charset="0"/>
            </a:endParaRPr>
          </a:p>
          <a:p>
            <a:r>
              <a:rPr lang="id-ID" sz="2800" b="1" dirty="0" smtClean="0">
                <a:latin typeface="+mj-lt"/>
                <a:cs typeface="Courier New" pitchFamily="49" charset="0"/>
              </a:rPr>
              <a:t>Hasilnya adalah 1</a:t>
            </a:r>
            <a:endParaRPr lang="en-US" sz="2800" b="1" dirty="0">
              <a:latin typeface="+mj-lt"/>
              <a:cs typeface="Courier New" pitchFamily="49" charset="0"/>
            </a:endParaRPr>
          </a:p>
          <a:p>
            <a:endParaRPr lang="en-US" sz="28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45A83F1F-4B42-440E-93BC-151F69E37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243"/>
              </p:ext>
            </p:extLst>
          </p:nvPr>
        </p:nvGraphicFramePr>
        <p:xfrm>
          <a:off x="4519684" y="4952494"/>
          <a:ext cx="2286000" cy="1112520"/>
        </p:xfrm>
        <a:graphic>
          <a:graphicData uri="http://schemas.openxmlformats.org/drawingml/2006/table">
            <a:tbl>
              <a:tblPr firstRow="1" bandRow="1"/>
              <a:tblGrid>
                <a:gridCol w="838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17560" y="4579245"/>
            <a:ext cx="287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Index     0            1             2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4222280" y="5003169"/>
            <a:ext cx="240541" cy="1074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id-ID" dirty="0" smtClean="0"/>
              <a:t>0</a:t>
            </a:r>
          </a:p>
          <a:p>
            <a:pPr>
              <a:lnSpc>
                <a:spcPct val="70000"/>
              </a:lnSpc>
            </a:pPr>
            <a:endParaRPr lang="id-ID" dirty="0" smtClean="0"/>
          </a:p>
          <a:p>
            <a:pPr>
              <a:lnSpc>
                <a:spcPct val="70000"/>
              </a:lnSpc>
            </a:pPr>
            <a:r>
              <a:rPr lang="id-ID" dirty="0" smtClean="0"/>
              <a:t>1</a:t>
            </a:r>
          </a:p>
          <a:p>
            <a:pPr>
              <a:lnSpc>
                <a:spcPct val="70000"/>
              </a:lnSpc>
            </a:pPr>
            <a:endParaRPr lang="id-ID" dirty="0" smtClean="0"/>
          </a:p>
          <a:p>
            <a:pPr>
              <a:lnSpc>
                <a:spcPct val="70000"/>
              </a:lnSpc>
            </a:pPr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6155140" y="5336274"/>
            <a:ext cx="696035" cy="382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462821" y="5609231"/>
            <a:ext cx="1692319" cy="12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85045" y="4763911"/>
            <a:ext cx="0" cy="5723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08980" y="4233375"/>
            <a:ext cx="834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Kolom 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3646526" y="5301963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Baris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749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565717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Penulisan Coding Bahasa C </a:t>
            </a:r>
          </a:p>
          <a:p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ARRAY</a:t>
            </a:r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MULTIDIMENSI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802865" y="1945194"/>
            <a:ext cx="6191009" cy="2968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d-ID" sz="1800" dirty="0" smtClean="0"/>
              <a:t>#</a:t>
            </a:r>
            <a:r>
              <a:rPr lang="id-ID" sz="1800" dirty="0"/>
              <a:t>include &lt;stdio.h&gt; </a:t>
            </a:r>
            <a:endParaRPr lang="id-ID" sz="1800" dirty="0" smtClean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d-ID" sz="1800" dirty="0" smtClean="0"/>
              <a:t>void </a:t>
            </a:r>
            <a:r>
              <a:rPr lang="id-ID" sz="1800" dirty="0"/>
              <a:t>main(){ </a:t>
            </a:r>
            <a:endParaRPr lang="id-ID" sz="1800" dirty="0" smtClean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d-ID" sz="1800" dirty="0"/>
              <a:t>int matriks[3][3] = { {1, 3, 5}, {5, 3, 1}, {6, 2, 3} }; </a:t>
            </a:r>
            <a:endParaRPr lang="id-ID" sz="1800" dirty="0" smtClean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d-ID" sz="1800" dirty="0" smtClean="0"/>
              <a:t>printf</a:t>
            </a:r>
            <a:r>
              <a:rPr lang="id-ID" sz="1800" dirty="0"/>
              <a:t>("Isi Data pada indeks ke-(1,0): </a:t>
            </a:r>
            <a:r>
              <a:rPr lang="id-ID" sz="1800" dirty="0" smtClean="0"/>
              <a:t>%i\n</a:t>
            </a:r>
            <a:r>
              <a:rPr lang="id-ID" sz="1800" dirty="0"/>
              <a:t>", matriks[1][0]); </a:t>
            </a:r>
            <a:endParaRPr lang="id-ID" sz="1800" dirty="0" smtClean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d-ID" sz="1800" dirty="0" smtClean="0"/>
              <a:t>}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endParaRPr lang="id-ID" sz="18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d-ID" sz="1800" dirty="0" smtClean="0"/>
              <a:t>Output :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id-ID" sz="1800" dirty="0"/>
              <a:t>Isi Data pada indeks ke-(1,0</a:t>
            </a:r>
            <a:r>
              <a:rPr lang="id-ID" sz="1800" dirty="0" smtClean="0"/>
              <a:t>): 5</a:t>
            </a:r>
          </a:p>
        </p:txBody>
      </p:sp>
    </p:spTree>
    <p:extLst>
      <p:ext uri="{BB962C8B-B14F-4D97-AF65-F5344CB8AC3E}">
        <p14:creationId xmlns:p14="http://schemas.microsoft.com/office/powerpoint/2010/main" val="420369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356659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Pseudocode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ARRAY 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MULTI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439466D-7D61-494D-A854-7EC25625F9B2}"/>
              </a:ext>
            </a:extLst>
          </p:cNvPr>
          <p:cNvSpPr/>
          <p:nvPr/>
        </p:nvSpPr>
        <p:spPr>
          <a:xfrm>
            <a:off x="1628633" y="1574954"/>
            <a:ext cx="424445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>
                <a:latin typeface="+mj-lt"/>
              </a:rPr>
              <a:t>Input Array Multidimensi</a:t>
            </a:r>
            <a:endParaRPr lang="en-US" sz="2800" dirty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r>
              <a:rPr lang="en-US" sz="2000" b="1" dirty="0">
                <a:latin typeface="+mj-lt"/>
              </a:rPr>
              <a:t>     </a:t>
            </a:r>
            <a:endParaRPr lang="en-US" sz="2800" dirty="0"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CCDAC9F-735F-4D4F-BA66-EEBD226601BB}"/>
              </a:ext>
            </a:extLst>
          </p:cNvPr>
          <p:cNvSpPr/>
          <p:nvPr/>
        </p:nvSpPr>
        <p:spPr>
          <a:xfrm>
            <a:off x="1301085" y="2257564"/>
            <a:ext cx="4253553" cy="286232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Deklarasi</a:t>
            </a:r>
            <a:br>
              <a:rPr lang="sv-SE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</a:b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b="1" dirty="0" smtClean="0">
                <a:solidFill>
                  <a:schemeClr val="tx2">
                    <a:lumMod val="75000"/>
                  </a:schemeClr>
                </a:solidFill>
              </a:rPr>
              <a:t>arr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nilai</a:t>
            </a:r>
            <a:r>
              <a:rPr lang="sv-SE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: array [ 1...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 , 1...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] of 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integer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v-SE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i,j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sv-SE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: integer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id-ID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Begin</a:t>
            </a:r>
            <a:endParaRPr lang="id-ID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b="1" dirty="0" err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nilai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[3][3];</a:t>
            </a:r>
          </a:p>
          <a:p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i,j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 for ( i=0; i &lt; 3; i++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)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ourier New" pitchFamily="49" charset="0"/>
            </a:endParaRPr>
          </a:p>
          <a:p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for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( j=0; j &lt; 3; j++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)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ourier New" pitchFamily="49" charset="0"/>
            </a:endParaRPr>
          </a:p>
          <a:p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 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input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nilai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[i][j];</a:t>
            </a:r>
          </a:p>
          <a:p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end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ourier New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AAC2F41-15A0-4388-AACD-4584149F6020}"/>
              </a:ext>
            </a:extLst>
          </p:cNvPr>
          <p:cNvSpPr/>
          <p:nvPr/>
        </p:nvSpPr>
        <p:spPr>
          <a:xfrm>
            <a:off x="6337679" y="2250743"/>
            <a:ext cx="4229100" cy="286232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Deklarasi</a:t>
            </a:r>
            <a:br>
              <a:rPr lang="sv-SE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</a:b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 arr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nilai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 : array [ 1...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 , 1...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] of 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integer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v-SE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i,j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  : integer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id-ID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Begin</a:t>
            </a:r>
          </a:p>
          <a:p>
            <a:r>
              <a:rPr lang="en-US" sz="1800" b="1" dirty="0" err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nilai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[3][3];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i,j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;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 for ( i=0; i &lt; 3; i++ )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 for ( j=0; j &lt; 3; j++ )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  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out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put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nilai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[i][j];</a:t>
            </a:r>
          </a:p>
          <a:p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end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439466D-7D61-494D-A854-7EC25625F9B2}"/>
              </a:ext>
            </a:extLst>
          </p:cNvPr>
          <p:cNvSpPr/>
          <p:nvPr/>
        </p:nvSpPr>
        <p:spPr>
          <a:xfrm>
            <a:off x="6186990" y="1554485"/>
            <a:ext cx="4244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>
                <a:latin typeface="+mj-lt"/>
              </a:rPr>
              <a:t>Output Array Multidimensi</a:t>
            </a:r>
            <a:r>
              <a:rPr lang="en-US" sz="2000" b="1" dirty="0" smtClean="0">
                <a:latin typeface="+mj-lt"/>
              </a:rPr>
              <a:t>   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756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>
            <a:extLst>
              <a:ext uri="{FF2B5EF4-FFF2-40B4-BE49-F238E27FC236}">
                <a16:creationId xmlns="" xmlns:a16="http://schemas.microsoft.com/office/drawing/2014/main" id="{A2145E90-8230-40EA-9A2A-B1064091C2AA}"/>
              </a:ext>
            </a:extLst>
          </p:cNvPr>
          <p:cNvSpPr txBox="1">
            <a:spLocks/>
          </p:cNvSpPr>
          <p:nvPr/>
        </p:nvSpPr>
        <p:spPr>
          <a:xfrm>
            <a:off x="0" y="-39133"/>
            <a:ext cx="12192000" cy="76808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CODING OUTPUT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ARRAY </a:t>
            </a:r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MULTI DIMENSI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834C790-BC28-4793-96C4-C371985ED5D8}"/>
              </a:ext>
            </a:extLst>
          </p:cNvPr>
          <p:cNvSpPr txBox="1">
            <a:spLocks/>
          </p:cNvSpPr>
          <p:nvPr/>
        </p:nvSpPr>
        <p:spPr>
          <a:xfrm>
            <a:off x="2108579" y="1777621"/>
            <a:ext cx="8458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b="1" dirty="0">
              <a:latin typeface="+mj-lt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3015" y="775515"/>
            <a:ext cx="4517410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id-ID" dirty="0"/>
              <a:t>#include &lt;stdio.h&gt; </a:t>
            </a:r>
          </a:p>
          <a:p>
            <a:pPr fontAlgn="base"/>
            <a:endParaRPr lang="id-ID" dirty="0" smtClean="0"/>
          </a:p>
          <a:p>
            <a:pPr fontAlgn="base"/>
            <a:r>
              <a:rPr lang="sv-SE" dirty="0" smtClean="0"/>
              <a:t>int </a:t>
            </a:r>
            <a:r>
              <a:rPr lang="sv-SE" dirty="0"/>
              <a:t>main</a:t>
            </a:r>
            <a:r>
              <a:rPr lang="sv-SE" dirty="0" smtClean="0"/>
              <a:t>(){</a:t>
            </a:r>
            <a:endParaRPr lang="id-ID" dirty="0" smtClean="0"/>
          </a:p>
          <a:p>
            <a:pPr fontAlgn="base"/>
            <a:r>
              <a:rPr lang="id-ID" dirty="0"/>
              <a:t>i</a:t>
            </a:r>
            <a:r>
              <a:rPr lang="id-ID" dirty="0" smtClean="0"/>
              <a:t>nt i,j;</a:t>
            </a:r>
            <a:endParaRPr lang="sv-SE" dirty="0"/>
          </a:p>
          <a:p>
            <a:pPr fontAlgn="base"/>
            <a:r>
              <a:rPr lang="sv-SE" dirty="0" smtClean="0"/>
              <a:t>int bilangan[</a:t>
            </a:r>
            <a:r>
              <a:rPr lang="id-ID" dirty="0"/>
              <a:t>2</a:t>
            </a:r>
            <a:r>
              <a:rPr lang="sv-SE" dirty="0" smtClean="0"/>
              <a:t>][</a:t>
            </a:r>
            <a:r>
              <a:rPr lang="id-ID" dirty="0"/>
              <a:t>3</a:t>
            </a:r>
            <a:r>
              <a:rPr lang="sv-SE" dirty="0" smtClean="0"/>
              <a:t>];</a:t>
            </a:r>
            <a:endParaRPr lang="sv-SE" dirty="0"/>
          </a:p>
          <a:p>
            <a:pPr fontAlgn="base"/>
            <a:r>
              <a:rPr lang="sv-SE" dirty="0" smtClean="0"/>
              <a:t>bilangan[0</a:t>
            </a:r>
            <a:r>
              <a:rPr lang="sv-SE" dirty="0"/>
              <a:t>][0] = 100;</a:t>
            </a:r>
          </a:p>
          <a:p>
            <a:pPr fontAlgn="base"/>
            <a:r>
              <a:rPr lang="sv-SE" dirty="0" smtClean="0"/>
              <a:t>bilangan[0</a:t>
            </a:r>
            <a:r>
              <a:rPr lang="sv-SE" dirty="0"/>
              <a:t>][1] = 101</a:t>
            </a:r>
            <a:r>
              <a:rPr lang="sv-SE" dirty="0" smtClean="0"/>
              <a:t>;</a:t>
            </a:r>
            <a:endParaRPr lang="id-ID" dirty="0" smtClean="0"/>
          </a:p>
          <a:p>
            <a:pPr fontAlgn="base"/>
            <a:r>
              <a:rPr lang="sv-SE" dirty="0"/>
              <a:t>bilangan[0</a:t>
            </a:r>
            <a:r>
              <a:rPr lang="sv-SE" dirty="0" smtClean="0"/>
              <a:t>][</a:t>
            </a:r>
            <a:r>
              <a:rPr lang="id-ID" dirty="0" smtClean="0"/>
              <a:t>2</a:t>
            </a:r>
            <a:r>
              <a:rPr lang="sv-SE" dirty="0" smtClean="0"/>
              <a:t>] </a:t>
            </a:r>
            <a:r>
              <a:rPr lang="sv-SE" dirty="0"/>
              <a:t>= </a:t>
            </a:r>
            <a:r>
              <a:rPr lang="sv-SE" dirty="0" smtClean="0"/>
              <a:t>10</a:t>
            </a:r>
            <a:r>
              <a:rPr lang="id-ID" dirty="0" smtClean="0"/>
              <a:t>2</a:t>
            </a:r>
            <a:r>
              <a:rPr lang="sv-SE" dirty="0" smtClean="0"/>
              <a:t>;</a:t>
            </a:r>
            <a:endParaRPr lang="sv-SE" dirty="0"/>
          </a:p>
          <a:p>
            <a:pPr fontAlgn="base"/>
            <a:r>
              <a:rPr lang="sv-SE" dirty="0" smtClean="0"/>
              <a:t>bilangan[1</a:t>
            </a:r>
            <a:r>
              <a:rPr lang="sv-SE" dirty="0"/>
              <a:t>][0] = 110;</a:t>
            </a:r>
          </a:p>
          <a:p>
            <a:pPr fontAlgn="base"/>
            <a:r>
              <a:rPr lang="sv-SE" dirty="0" smtClean="0"/>
              <a:t>bilangan[1</a:t>
            </a:r>
            <a:r>
              <a:rPr lang="sv-SE" dirty="0"/>
              <a:t>][1] = 111</a:t>
            </a:r>
            <a:r>
              <a:rPr lang="sv-SE" dirty="0" smtClean="0"/>
              <a:t>;</a:t>
            </a:r>
            <a:endParaRPr lang="id-ID" dirty="0" smtClean="0"/>
          </a:p>
          <a:p>
            <a:pPr fontAlgn="base"/>
            <a:r>
              <a:rPr lang="sv-SE" dirty="0"/>
              <a:t>bilangan[1</a:t>
            </a:r>
            <a:r>
              <a:rPr lang="sv-SE" dirty="0" smtClean="0"/>
              <a:t>][</a:t>
            </a:r>
            <a:r>
              <a:rPr lang="id-ID" dirty="0" smtClean="0"/>
              <a:t>2</a:t>
            </a:r>
            <a:r>
              <a:rPr lang="sv-SE" dirty="0" smtClean="0"/>
              <a:t>] </a:t>
            </a:r>
            <a:r>
              <a:rPr lang="sv-SE" dirty="0"/>
              <a:t>= </a:t>
            </a:r>
            <a:r>
              <a:rPr lang="sv-SE" dirty="0" smtClean="0"/>
              <a:t>11</a:t>
            </a:r>
            <a:r>
              <a:rPr lang="id-ID" dirty="0" smtClean="0"/>
              <a:t>2</a:t>
            </a:r>
            <a:r>
              <a:rPr lang="sv-SE" dirty="0" smtClean="0"/>
              <a:t>;</a:t>
            </a:r>
            <a:endParaRPr lang="sv-SE" dirty="0"/>
          </a:p>
          <a:p>
            <a:r>
              <a:rPr lang="id-ID" dirty="0" smtClean="0"/>
              <a:t>/* </a:t>
            </a:r>
            <a:r>
              <a:rPr lang="id-ID" dirty="0"/>
              <a:t>menampilkan hasil </a:t>
            </a:r>
            <a:r>
              <a:rPr lang="id-ID" dirty="0" smtClean="0"/>
              <a:t>berbentuk </a:t>
            </a:r>
            <a:r>
              <a:rPr lang="id-ID" dirty="0"/>
              <a:t>matriks */ </a:t>
            </a:r>
            <a:endParaRPr lang="id-ID" dirty="0" smtClean="0"/>
          </a:p>
          <a:p>
            <a:r>
              <a:rPr lang="id-ID" dirty="0" smtClean="0"/>
              <a:t>for </a:t>
            </a:r>
            <a:r>
              <a:rPr lang="id-ID" dirty="0"/>
              <a:t>(</a:t>
            </a:r>
            <a:r>
              <a:rPr lang="id-ID" dirty="0" smtClean="0"/>
              <a:t>i=0;i&lt;2;i</a:t>
            </a:r>
            <a:r>
              <a:rPr lang="id-ID" dirty="0"/>
              <a:t>++){ </a:t>
            </a:r>
            <a:endParaRPr lang="id-ID" dirty="0" smtClean="0"/>
          </a:p>
          <a:p>
            <a:r>
              <a:rPr lang="id-ID" dirty="0" smtClean="0"/>
              <a:t>for(j=0;j&lt;3;j</a:t>
            </a:r>
            <a:r>
              <a:rPr lang="id-ID" dirty="0"/>
              <a:t>++){ </a:t>
            </a:r>
            <a:endParaRPr lang="id-ID" dirty="0" smtClean="0"/>
          </a:p>
          <a:p>
            <a:r>
              <a:rPr lang="id-ID" dirty="0" smtClean="0"/>
              <a:t>printf ("%i ",bilangan[i</a:t>
            </a:r>
            <a:r>
              <a:rPr lang="id-ID" dirty="0"/>
              <a:t>][j]); </a:t>
            </a:r>
            <a:endParaRPr lang="id-ID" dirty="0" smtClean="0"/>
          </a:p>
          <a:p>
            <a:r>
              <a:rPr lang="id-ID" dirty="0" smtClean="0"/>
              <a:t>} </a:t>
            </a:r>
          </a:p>
          <a:p>
            <a:r>
              <a:rPr lang="id-ID" dirty="0"/>
              <a:t>printf("\n");</a:t>
            </a:r>
            <a:endParaRPr lang="id-ID" dirty="0" smtClean="0"/>
          </a:p>
          <a:p>
            <a:r>
              <a:rPr lang="id-ID" dirty="0" smtClean="0"/>
              <a:t>} </a:t>
            </a:r>
          </a:p>
          <a:p>
            <a:r>
              <a:rPr lang="id-ID" dirty="0" smtClean="0"/>
              <a:t>return </a:t>
            </a:r>
            <a:r>
              <a:rPr lang="id-ID" dirty="0"/>
              <a:t>0; </a:t>
            </a:r>
            <a:endParaRPr lang="id-ID" dirty="0" smtClean="0"/>
          </a:p>
          <a:p>
            <a:r>
              <a:rPr lang="id-ID" dirty="0" smtClean="0"/>
              <a:t>}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6773841" y="1329225"/>
            <a:ext cx="451741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id-ID" dirty="0"/>
              <a:t>#include &lt;stdio.h&gt; </a:t>
            </a:r>
          </a:p>
          <a:p>
            <a:pPr fontAlgn="base"/>
            <a:endParaRPr lang="id-ID" dirty="0" smtClean="0"/>
          </a:p>
          <a:p>
            <a:pPr fontAlgn="base"/>
            <a:r>
              <a:rPr lang="sv-SE" dirty="0" smtClean="0"/>
              <a:t>int </a:t>
            </a:r>
            <a:r>
              <a:rPr lang="sv-SE" dirty="0"/>
              <a:t>main</a:t>
            </a:r>
            <a:r>
              <a:rPr lang="sv-SE" dirty="0" smtClean="0"/>
              <a:t>(){</a:t>
            </a:r>
            <a:endParaRPr lang="id-ID" dirty="0" smtClean="0"/>
          </a:p>
          <a:p>
            <a:pPr fontAlgn="base"/>
            <a:r>
              <a:rPr lang="id-ID" dirty="0"/>
              <a:t>i</a:t>
            </a:r>
            <a:r>
              <a:rPr lang="id-ID" dirty="0" smtClean="0"/>
              <a:t>nt i,j;</a:t>
            </a:r>
            <a:endParaRPr lang="sv-SE" dirty="0"/>
          </a:p>
          <a:p>
            <a:pPr fontAlgn="base"/>
            <a:r>
              <a:rPr lang="sv-SE" dirty="0" smtClean="0"/>
              <a:t>int bilangan[</a:t>
            </a:r>
            <a:r>
              <a:rPr lang="id-ID" dirty="0"/>
              <a:t>2</a:t>
            </a:r>
            <a:r>
              <a:rPr lang="sv-SE" dirty="0" smtClean="0"/>
              <a:t>][</a:t>
            </a:r>
            <a:r>
              <a:rPr lang="id-ID" dirty="0"/>
              <a:t>3</a:t>
            </a:r>
            <a:r>
              <a:rPr lang="sv-SE" dirty="0" smtClean="0"/>
              <a:t>]</a:t>
            </a:r>
            <a:r>
              <a:rPr lang="id-ID" dirty="0" smtClean="0"/>
              <a:t>= {{100, 101,102}, {110,111,112}};</a:t>
            </a:r>
          </a:p>
          <a:p>
            <a:pPr fontAlgn="base"/>
            <a:endParaRPr lang="sv-SE" dirty="0"/>
          </a:p>
          <a:p>
            <a:r>
              <a:rPr lang="id-ID" dirty="0" smtClean="0"/>
              <a:t>/* </a:t>
            </a:r>
            <a:r>
              <a:rPr lang="id-ID" dirty="0"/>
              <a:t>menampilkan hasil </a:t>
            </a:r>
            <a:r>
              <a:rPr lang="id-ID" dirty="0" smtClean="0"/>
              <a:t>berbentuk </a:t>
            </a:r>
            <a:r>
              <a:rPr lang="id-ID" dirty="0"/>
              <a:t>matriks */ </a:t>
            </a:r>
            <a:endParaRPr lang="id-ID" dirty="0" smtClean="0"/>
          </a:p>
          <a:p>
            <a:r>
              <a:rPr lang="id-ID" dirty="0" smtClean="0"/>
              <a:t>for </a:t>
            </a:r>
            <a:r>
              <a:rPr lang="id-ID" dirty="0"/>
              <a:t>(</a:t>
            </a:r>
            <a:r>
              <a:rPr lang="id-ID" dirty="0" smtClean="0"/>
              <a:t>i=0;i&lt;2;i</a:t>
            </a:r>
            <a:r>
              <a:rPr lang="id-ID" dirty="0"/>
              <a:t>++){ </a:t>
            </a:r>
            <a:endParaRPr lang="id-ID" dirty="0" smtClean="0"/>
          </a:p>
          <a:p>
            <a:r>
              <a:rPr lang="id-ID" dirty="0" smtClean="0"/>
              <a:t>for(j=0;j&lt;3;j</a:t>
            </a:r>
            <a:r>
              <a:rPr lang="id-ID" dirty="0"/>
              <a:t>++){ </a:t>
            </a:r>
            <a:endParaRPr lang="id-ID" dirty="0" smtClean="0"/>
          </a:p>
          <a:p>
            <a:r>
              <a:rPr lang="id-ID" dirty="0" smtClean="0"/>
              <a:t>printf ("%i ",bilangan[i</a:t>
            </a:r>
            <a:r>
              <a:rPr lang="id-ID" dirty="0"/>
              <a:t>][j]); </a:t>
            </a:r>
            <a:endParaRPr lang="id-ID" dirty="0" smtClean="0"/>
          </a:p>
          <a:p>
            <a:r>
              <a:rPr lang="id-ID" dirty="0" smtClean="0"/>
              <a:t>} </a:t>
            </a:r>
          </a:p>
          <a:p>
            <a:r>
              <a:rPr lang="id-ID" dirty="0"/>
              <a:t>printf("\n");</a:t>
            </a:r>
            <a:endParaRPr lang="id-ID" dirty="0" smtClean="0"/>
          </a:p>
          <a:p>
            <a:r>
              <a:rPr lang="id-ID" dirty="0" smtClean="0"/>
              <a:t>} </a:t>
            </a:r>
          </a:p>
          <a:p>
            <a:r>
              <a:rPr lang="id-ID" dirty="0" smtClean="0"/>
              <a:t>return </a:t>
            </a:r>
            <a:r>
              <a:rPr lang="id-ID" dirty="0"/>
              <a:t>0; </a:t>
            </a:r>
            <a:endParaRPr lang="id-ID" dirty="0" smtClean="0"/>
          </a:p>
          <a:p>
            <a:r>
              <a:rPr lang="id-ID" dirty="0" smtClean="0"/>
              <a:t>}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6041408" y="3452884"/>
            <a:ext cx="82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ATAU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504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11407</TotalTime>
  <Words>723</Words>
  <Application>Microsoft Office PowerPoint</Application>
  <PresentationFormat>Custom</PresentationFormat>
  <Paragraphs>221</Paragraphs>
  <Slides>13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Safira Nuraisha</dc:creator>
  <cp:lastModifiedBy>user</cp:lastModifiedBy>
  <cp:revision>138</cp:revision>
  <dcterms:created xsi:type="dcterms:W3CDTF">2018-09-23T11:58:26Z</dcterms:created>
  <dcterms:modified xsi:type="dcterms:W3CDTF">2020-05-12T04:55:47Z</dcterms:modified>
</cp:coreProperties>
</file>