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70" r:id="rId5"/>
    <p:sldId id="272" r:id="rId6"/>
    <p:sldId id="274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EB04-D872-4589-8FFE-3A03CA26FCE6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1D4B-D3EB-407B-AED5-2A973AAAA3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99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7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79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18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05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85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52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75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60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45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30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3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A3C4-3D3C-4005-BCD3-264BE3176444}" type="datetimeFigureOut">
              <a:rPr lang="id-ID" smtClean="0"/>
              <a:t>06/12/2019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CD44-70B9-40CE-82A2-A21E9006FC0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5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800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d-ID" sz="6000" b="1" dirty="0"/>
              <a:t>Formula Excel </a:t>
            </a:r>
            <a:br>
              <a:rPr lang="id-ID" sz="6000" b="1" dirty="0"/>
            </a:br>
            <a:r>
              <a:rPr lang="id-ID" sz="6000" b="1" dirty="0"/>
              <a:t>Statistic Deskriptif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47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2304255"/>
          </a:xfrm>
        </p:spPr>
        <p:txBody>
          <a:bodyPr/>
          <a:lstStyle/>
          <a:p>
            <a:r>
              <a:rPr lang="id-ID" b="1" dirty="0"/>
              <a:t>Select seluruh tabel dari data yang anda input.</a:t>
            </a:r>
          </a:p>
          <a:p>
            <a:r>
              <a:rPr lang="id-ID" b="1" dirty="0"/>
              <a:t>Pilih “new worksheet” agar tabel asli tidak berubah.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-2589"/>
            <a:ext cx="8229600" cy="68143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26988" r="35519" b="36506"/>
          <a:stretch/>
        </p:blipFill>
        <p:spPr bwMode="auto">
          <a:xfrm>
            <a:off x="1907703" y="2492896"/>
            <a:ext cx="603933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nut 6"/>
          <p:cNvSpPr/>
          <p:nvPr/>
        </p:nvSpPr>
        <p:spPr>
          <a:xfrm>
            <a:off x="2123728" y="5229200"/>
            <a:ext cx="1872208" cy="360040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564070" y="3589604"/>
            <a:ext cx="5355256" cy="432048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20833" b="9127"/>
          <a:stretch/>
        </p:blipFill>
        <p:spPr bwMode="auto">
          <a:xfrm>
            <a:off x="-21275" y="764704"/>
            <a:ext cx="916527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544" y="-2589"/>
            <a:ext cx="8229600" cy="68143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</p:spTree>
    <p:extLst>
      <p:ext uri="{BB962C8B-B14F-4D97-AF65-F5344CB8AC3E}">
        <p14:creationId xmlns:p14="http://schemas.microsoft.com/office/powerpoint/2010/main" val="40098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-2589"/>
            <a:ext cx="8229600" cy="68143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8" t="21627" b="8078"/>
          <a:stretch/>
        </p:blipFill>
        <p:spPr bwMode="auto">
          <a:xfrm>
            <a:off x="504056" y="678840"/>
            <a:ext cx="3635896" cy="61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504056" y="5301208"/>
            <a:ext cx="1619672" cy="792088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0" t="21626" b="8136"/>
          <a:stretch/>
        </p:blipFill>
        <p:spPr bwMode="auto">
          <a:xfrm>
            <a:off x="4932039" y="668019"/>
            <a:ext cx="3600401" cy="618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nut 6"/>
          <p:cNvSpPr/>
          <p:nvPr/>
        </p:nvSpPr>
        <p:spPr>
          <a:xfrm>
            <a:off x="6444208" y="5453608"/>
            <a:ext cx="2252936" cy="999728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6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-2589"/>
            <a:ext cx="8229600" cy="68143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38690" b="8333"/>
          <a:stretch/>
        </p:blipFill>
        <p:spPr bwMode="auto">
          <a:xfrm>
            <a:off x="0" y="1124744"/>
            <a:ext cx="3851920" cy="526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67944" y="836712"/>
            <a:ext cx="4680520" cy="23042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/>
              <a:t>Ubah “Value” yang awalnya sum (jumlah total) menjadi rata-rata (average).</a:t>
            </a:r>
          </a:p>
          <a:p>
            <a:r>
              <a:rPr lang="id-ID" sz="2800" b="1" dirty="0"/>
              <a:t>Klik</a:t>
            </a:r>
          </a:p>
          <a:p>
            <a:endParaRPr lang="id-ID" sz="2800" b="1" dirty="0"/>
          </a:p>
          <a:p>
            <a:endParaRPr lang="id-ID" sz="2800" b="1" dirty="0"/>
          </a:p>
          <a:p>
            <a:endParaRPr lang="id-ID" sz="2800" b="1" dirty="0"/>
          </a:p>
          <a:p>
            <a:endParaRPr lang="id-ID" sz="2800" b="1" dirty="0"/>
          </a:p>
          <a:p>
            <a:r>
              <a:rPr lang="id-ID" sz="2800" b="1" dirty="0"/>
              <a:t>Lalu pilih Value Field Setting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35896" y="2564904"/>
            <a:ext cx="1584176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00495" y="226756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547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-2589"/>
            <a:ext cx="8229600" cy="68143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836712"/>
            <a:ext cx="4536504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/>
              <a:t>Pada Summarize Value Field by. Pilih “Average”</a:t>
            </a:r>
          </a:p>
          <a:p>
            <a:endParaRPr lang="id-ID" sz="2800" b="1" dirty="0"/>
          </a:p>
          <a:p>
            <a:endParaRPr lang="id-ID" sz="2800" b="1" dirty="0"/>
          </a:p>
          <a:p>
            <a:r>
              <a:rPr lang="id-ID" sz="2800" b="1" dirty="0"/>
              <a:t>Klik “Ok”</a:t>
            </a:r>
          </a:p>
          <a:p>
            <a:endParaRPr lang="id-ID" sz="2800" b="1" dirty="0"/>
          </a:p>
          <a:p>
            <a:endParaRPr lang="id-ID" sz="2800" b="1" dirty="0"/>
          </a:p>
          <a:p>
            <a:r>
              <a:rPr lang="id-ID" sz="2800" b="1" dirty="0"/>
              <a:t>Hasil :</a:t>
            </a:r>
          </a:p>
        </p:txBody>
      </p:sp>
      <p:sp>
        <p:nvSpPr>
          <p:cNvPr id="8" name="Oval 7"/>
          <p:cNvSpPr/>
          <p:nvPr/>
        </p:nvSpPr>
        <p:spPr>
          <a:xfrm>
            <a:off x="7452320" y="177281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3" t="23214" r="35746" b="31151"/>
          <a:stretch/>
        </p:blipFill>
        <p:spPr bwMode="auto">
          <a:xfrm>
            <a:off x="0" y="1088739"/>
            <a:ext cx="44970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8" idx="2"/>
          </p:cNvCxnSpPr>
          <p:nvPr/>
        </p:nvCxnSpPr>
        <p:spPr>
          <a:xfrm flipH="1">
            <a:off x="1187624" y="1988839"/>
            <a:ext cx="6264696" cy="1656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7188" r="78582" b="58928"/>
          <a:stretch/>
        </p:blipFill>
        <p:spPr bwMode="auto">
          <a:xfrm>
            <a:off x="4574433" y="5085184"/>
            <a:ext cx="4200609" cy="162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5986295" y="4473117"/>
            <a:ext cx="360040" cy="6120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202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Tanda-tanda hitung dalam excel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837691"/>
              </p:ext>
            </p:extLst>
          </p:nvPr>
        </p:nvGraphicFramePr>
        <p:xfrm>
          <a:off x="1115616" y="1628800"/>
          <a:ext cx="685110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Tanda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Fungsi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Penjumlahan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Pengurangan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Perkalian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Pembagian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Pangkat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Persen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4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Formula Umum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=SUM </a:t>
            </a:r>
          </a:p>
          <a:p>
            <a:pPr lvl="1"/>
            <a:r>
              <a:rPr lang="id-ID" dirty="0"/>
              <a:t>Menghitung jumlah total dari data angka pada beberapa baris atau kolom di lembar excel.</a:t>
            </a:r>
          </a:p>
          <a:p>
            <a:r>
              <a:rPr lang="id-ID" dirty="0"/>
              <a:t>=COUNT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Menghitung jumlah data.</a:t>
            </a:r>
          </a:p>
          <a:p>
            <a:r>
              <a:rPr lang="id-ID" dirty="0"/>
              <a:t>=COUNTIF </a:t>
            </a:r>
          </a:p>
          <a:p>
            <a:pPr lvl="1"/>
            <a:r>
              <a:rPr lang="id-ID" dirty="0"/>
              <a:t>Menghitung data dengan kriteria tertentu</a:t>
            </a:r>
          </a:p>
          <a:p>
            <a:r>
              <a:rPr lang="id-ID" dirty="0"/>
              <a:t>=MIN </a:t>
            </a:r>
          </a:p>
          <a:p>
            <a:pPr lvl="1"/>
            <a:r>
              <a:rPr lang="id-ID" dirty="0"/>
              <a:t>Menentukan nilai terkecil</a:t>
            </a:r>
          </a:p>
          <a:p>
            <a:r>
              <a:rPr lang="id-ID" dirty="0"/>
              <a:t>=MAX </a:t>
            </a:r>
          </a:p>
          <a:p>
            <a:pPr lvl="1"/>
            <a:r>
              <a:rPr lang="id-ID" dirty="0"/>
              <a:t>Menentukan nilai terbesar</a:t>
            </a:r>
          </a:p>
          <a:p>
            <a:r>
              <a:rPr lang="id-ID" dirty="0"/>
              <a:t>=SQRT </a:t>
            </a:r>
          </a:p>
          <a:p>
            <a:pPr lvl="1"/>
            <a:r>
              <a:rPr lang="id-ID" dirty="0"/>
              <a:t>Menghitung </a:t>
            </a:r>
            <a:r>
              <a:rPr lang="id-ID" b="1" dirty="0"/>
              <a:t>akar</a:t>
            </a:r>
            <a:r>
              <a:rPr lang="id-ID" dirty="0"/>
              <a:t> pangkat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011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Formula Tendency Central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r>
              <a:rPr lang="id-ID" dirty="0"/>
              <a:t>=AVERAGE </a:t>
            </a:r>
          </a:p>
          <a:p>
            <a:pPr lvl="1"/>
            <a:r>
              <a:rPr lang="id-ID" dirty="0"/>
              <a:t>Menghitung rata-rata dari data angka pada baris atau kolom di lembar excel.</a:t>
            </a:r>
          </a:p>
          <a:p>
            <a:r>
              <a:rPr lang="id-ID" dirty="0"/>
              <a:t>=MEDIAN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Menentukan nilai tengah dari kumpulan data angka pada baris atau kolom</a:t>
            </a:r>
          </a:p>
          <a:p>
            <a:r>
              <a:rPr lang="id-ID" dirty="0"/>
              <a:t>=MODE</a:t>
            </a:r>
          </a:p>
          <a:p>
            <a:pPr lvl="1"/>
            <a:r>
              <a:rPr lang="id-ID" dirty="0"/>
              <a:t>Menentukan skor yang paling sering muncul dari suatu baris atau kolom </a:t>
            </a:r>
          </a:p>
        </p:txBody>
      </p:sp>
    </p:spTree>
    <p:extLst>
      <p:ext uri="{BB962C8B-B14F-4D97-AF65-F5344CB8AC3E}">
        <p14:creationId xmlns:p14="http://schemas.microsoft.com/office/powerpoint/2010/main" val="14521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Formula Ukuran Posisi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r>
              <a:rPr lang="id-ID" dirty="0"/>
              <a:t>=QUARTILE </a:t>
            </a:r>
          </a:p>
          <a:p>
            <a:pPr lvl="1"/>
            <a:r>
              <a:rPr lang="id-ID" dirty="0"/>
              <a:t>Menentukan kuartile 1,2,3 dari suatu data pada baris atau kolom</a:t>
            </a:r>
          </a:p>
          <a:p>
            <a:r>
              <a:rPr lang="id-ID" dirty="0"/>
              <a:t>=PERCENTILE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Menentukan persetil 1 s.d 99 dari suatu data pada baris atau kolom (0,01, 0,1, 0,99)</a:t>
            </a:r>
          </a:p>
        </p:txBody>
      </p:sp>
    </p:spTree>
    <p:extLst>
      <p:ext uri="{BB962C8B-B14F-4D97-AF65-F5344CB8AC3E}">
        <p14:creationId xmlns:p14="http://schemas.microsoft.com/office/powerpoint/2010/main" val="371565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Formula Ukuran Variasi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r>
              <a:rPr lang="id-ID" dirty="0"/>
              <a:t>=AVEDEV </a:t>
            </a:r>
          </a:p>
          <a:p>
            <a:pPr lvl="1"/>
            <a:r>
              <a:rPr lang="id-ID" dirty="0"/>
              <a:t>Menentukan simpangan rata-rata</a:t>
            </a:r>
          </a:p>
          <a:p>
            <a:r>
              <a:rPr lang="id-ID" dirty="0"/>
              <a:t>=VAR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Menentukan varians</a:t>
            </a:r>
          </a:p>
          <a:p>
            <a:r>
              <a:rPr lang="id-ID" dirty="0"/>
              <a:t>=STDEV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Menentukan standar deviasi</a:t>
            </a:r>
          </a:p>
        </p:txBody>
      </p:sp>
    </p:spTree>
    <p:extLst>
      <p:ext uri="{BB962C8B-B14F-4D97-AF65-F5344CB8AC3E}">
        <p14:creationId xmlns:p14="http://schemas.microsoft.com/office/powerpoint/2010/main" val="159975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/>
              <a:t>Formula Ukuran Distribusi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/>
          </a:bodyPr>
          <a:lstStyle/>
          <a:p>
            <a:r>
              <a:rPr lang="id-ID" dirty="0"/>
              <a:t>=NORMDIST(X;mean;std.deviasi;FALSE)</a:t>
            </a:r>
          </a:p>
          <a:p>
            <a:r>
              <a:rPr lang="id-ID" dirty="0"/>
              <a:t>=SKEW </a:t>
            </a:r>
          </a:p>
          <a:p>
            <a:pPr lvl="1"/>
            <a:r>
              <a:rPr lang="id-ID" dirty="0"/>
              <a:t>Menentukan koef skewness</a:t>
            </a:r>
          </a:p>
          <a:p>
            <a:r>
              <a:rPr lang="id-ID" dirty="0"/>
              <a:t>=KURT </a:t>
            </a:r>
            <a:endParaRPr lang="id-ID" dirty="0">
              <a:sym typeface="Wingdings" pitchFamily="2" charset="2"/>
            </a:endParaRPr>
          </a:p>
          <a:p>
            <a:pPr lvl="1"/>
            <a:r>
              <a:rPr lang="id-ID" dirty="0"/>
              <a:t>Menentukan koef skewness</a:t>
            </a:r>
          </a:p>
        </p:txBody>
      </p:sp>
    </p:spTree>
    <p:extLst>
      <p:ext uri="{BB962C8B-B14F-4D97-AF65-F5344CB8AC3E}">
        <p14:creationId xmlns:p14="http://schemas.microsoft.com/office/powerpoint/2010/main" val="120819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id-ID" dirty="0"/>
              <a:t>PIVOTABLE dan PIVOCHART</a:t>
            </a:r>
          </a:p>
        </p:txBody>
      </p:sp>
    </p:spTree>
    <p:extLst>
      <p:ext uri="{BB962C8B-B14F-4D97-AF65-F5344CB8AC3E}">
        <p14:creationId xmlns:p14="http://schemas.microsoft.com/office/powerpoint/2010/main" val="428924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2304255"/>
          </a:xfrm>
        </p:spPr>
        <p:txBody>
          <a:bodyPr/>
          <a:lstStyle/>
          <a:p>
            <a:r>
              <a:rPr lang="id-ID" dirty="0"/>
              <a:t>Buatlah ringkasan tabel yang menunjukkan “</a:t>
            </a:r>
            <a:r>
              <a:rPr lang="id-ID" b="1" i="1" dirty="0"/>
              <a:t>Rata-rata berat badan berdasarkan jenis kelamin</a:t>
            </a:r>
            <a:r>
              <a:rPr lang="id-ID" dirty="0"/>
              <a:t>”</a:t>
            </a:r>
          </a:p>
          <a:p>
            <a:r>
              <a:rPr lang="id-ID" dirty="0"/>
              <a:t>Klin   </a:t>
            </a:r>
            <a:r>
              <a:rPr lang="id-ID" b="1" dirty="0"/>
              <a:t>Insert  </a:t>
            </a:r>
            <a:r>
              <a:rPr lang="id-ID" b="1" dirty="0">
                <a:sym typeface="Wingdings" pitchFamily="2" charset="2"/>
              </a:rPr>
              <a:t>  PivotTable</a:t>
            </a:r>
            <a:endParaRPr lang="id-ID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-2589"/>
            <a:ext cx="8229600" cy="68143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Langkah-Langkah Pivotable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0" b="64184"/>
          <a:stretch/>
        </p:blipFill>
        <p:spPr bwMode="auto">
          <a:xfrm>
            <a:off x="2267744" y="2996951"/>
            <a:ext cx="4536745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3851920" y="3341681"/>
            <a:ext cx="936104" cy="360040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267744" y="4149080"/>
            <a:ext cx="936104" cy="360040"/>
          </a:xfrm>
          <a:prstGeom prst="donut">
            <a:avLst>
              <a:gd name="adj" fmla="val 5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292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Aharoni</vt:lpstr>
      <vt:lpstr>Arial</vt:lpstr>
      <vt:lpstr>Calibri</vt:lpstr>
      <vt:lpstr>Office Theme</vt:lpstr>
      <vt:lpstr>Formula Excel  Statistic Deskriptif</vt:lpstr>
      <vt:lpstr>Tanda-tanda hitung dalam excel</vt:lpstr>
      <vt:lpstr>Formula Umum</vt:lpstr>
      <vt:lpstr>Formula Tendency Central</vt:lpstr>
      <vt:lpstr>Formula Ukuran Posisi</vt:lpstr>
      <vt:lpstr>Formula Ukuran Variasi</vt:lpstr>
      <vt:lpstr>Formula Ukuran Distribusi</vt:lpstr>
      <vt:lpstr>PIVOTABLE dan PIVOCHART</vt:lpstr>
      <vt:lpstr>Langkah-Langkah Pivotable</vt:lpstr>
      <vt:lpstr>Langkah-Langkah Pivotable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Excel  Statistic Deskriptif</dc:title>
  <dc:creator>DELL</dc:creator>
  <cp:lastModifiedBy>tiara.fani845@gmail.com</cp:lastModifiedBy>
  <cp:revision>32</cp:revision>
  <dcterms:created xsi:type="dcterms:W3CDTF">2018-12-07T03:22:35Z</dcterms:created>
  <dcterms:modified xsi:type="dcterms:W3CDTF">2019-12-06T10:32:04Z</dcterms:modified>
</cp:coreProperties>
</file>