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6"/>
  </p:notesMasterIdLst>
  <p:sldIdLst>
    <p:sldId id="256" r:id="rId2"/>
    <p:sldId id="259" r:id="rId3"/>
    <p:sldId id="257" r:id="rId4"/>
    <p:sldId id="269" r:id="rId5"/>
    <p:sldId id="311" r:id="rId6"/>
    <p:sldId id="306" r:id="rId7"/>
    <p:sldId id="307" r:id="rId8"/>
    <p:sldId id="308" r:id="rId9"/>
    <p:sldId id="309" r:id="rId10"/>
    <p:sldId id="310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317" r:id="rId22"/>
    <p:sldId id="268" r:id="rId23"/>
    <p:sldId id="261" r:id="rId24"/>
    <p:sldId id="258" r:id="rId25"/>
    <p:sldId id="262" r:id="rId26"/>
    <p:sldId id="263" r:id="rId27"/>
    <p:sldId id="294" r:id="rId28"/>
    <p:sldId id="312" r:id="rId29"/>
    <p:sldId id="313" r:id="rId30"/>
    <p:sldId id="314" r:id="rId31"/>
    <p:sldId id="315" r:id="rId32"/>
    <p:sldId id="295" r:id="rId33"/>
    <p:sldId id="296" r:id="rId34"/>
    <p:sldId id="297" r:id="rId35"/>
    <p:sldId id="298" r:id="rId36"/>
    <p:sldId id="299" r:id="rId37"/>
    <p:sldId id="300" r:id="rId38"/>
    <p:sldId id="302" r:id="rId39"/>
    <p:sldId id="303" r:id="rId40"/>
    <p:sldId id="304" r:id="rId41"/>
    <p:sldId id="305" r:id="rId42"/>
    <p:sldId id="318" r:id="rId43"/>
    <p:sldId id="321" r:id="rId44"/>
    <p:sldId id="322" r:id="rId45"/>
    <p:sldId id="264" r:id="rId46"/>
    <p:sldId id="316" r:id="rId47"/>
    <p:sldId id="319" r:id="rId48"/>
    <p:sldId id="265" r:id="rId49"/>
    <p:sldId id="266" r:id="rId50"/>
    <p:sldId id="267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320" r:id="rId63"/>
    <p:sldId id="282" r:id="rId64"/>
    <p:sldId id="28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93D7-04F9-4F2D-A6DD-348DBB146060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AD80E-76FB-43BA-8F4F-FC0D8839F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4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42327C-C641-497A-AF3E-73087D1B7455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334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45897A-DF77-4AC1-AC42-400F2605473C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232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35F83E-B4EB-475A-B0F8-00692B23093E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438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01281B-FC65-4AC5-B335-B71C6AA654A8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113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D6199-4CFD-4EBF-8A4B-89A19DDBB5F1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651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79CAE4-7259-4B82-B954-84AA5F5944CD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716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A44FCD-478A-47D4-940F-6F834A68449B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8485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345E6B-F56D-4A6D-910A-53BCCA2A4F67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19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CCE439-11EF-475A-B695-6F96E92EF5BF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298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66A1C95-DA69-4A22-93EB-8C995C66FD3D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59DE553-5999-4413-8A6B-F8C2CB1DC4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152400"/>
            <a:ext cx="7239000" cy="2133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ambria" pitchFamily="18" charset="0"/>
              </a:rPr>
              <a:t>RUANG LINGKUP </a:t>
            </a:r>
            <a:br>
              <a:rPr lang="en-US" sz="4000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Cambria" pitchFamily="18" charset="0"/>
              </a:rPr>
              <a:t>KESEHATAN REPRODUKSI </a:t>
            </a:r>
            <a:br>
              <a:rPr lang="en-US" sz="4000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Cambria" pitchFamily="18" charset="0"/>
              </a:rPr>
              <a:t>DALAM SIKLUS KEHIDUPAN</a:t>
            </a:r>
            <a:endParaRPr lang="en-US" sz="4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5867400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kismi.mubarok@gmail.com</a:t>
            </a:r>
          </a:p>
          <a:p>
            <a:r>
              <a:rPr lang="en-US" smtClean="0"/>
              <a:t>082133225452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23505" r="12150" b="22129"/>
          <a:stretch/>
        </p:blipFill>
        <p:spPr bwMode="auto">
          <a:xfrm>
            <a:off x="838200" y="4877887"/>
            <a:ext cx="265471" cy="1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2923" b="34984"/>
          <a:stretch/>
        </p:blipFill>
        <p:spPr bwMode="auto">
          <a:xfrm>
            <a:off x="838200" y="5307129"/>
            <a:ext cx="265471" cy="26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3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0000CC"/>
                </a:solidFill>
                <a:latin typeface="+mn-lt"/>
              </a:rPr>
              <a:t>Masa</a:t>
            </a:r>
            <a:r>
              <a:rPr lang="en-US" sz="32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+mn-lt"/>
              </a:rPr>
              <a:t>Kanak-kanak</a:t>
            </a:r>
            <a:r>
              <a:rPr lang="en-US" sz="32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+mn-lt"/>
              </a:rPr>
              <a:t>Akhir</a:t>
            </a:r>
            <a:r>
              <a:rPr lang="en-US" sz="32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3200" b="1" i="1" dirty="0" smtClean="0">
                <a:solidFill>
                  <a:srgbClr val="0000CC"/>
                </a:solidFill>
                <a:latin typeface="+mn-lt"/>
              </a:rPr>
              <a:t>(Later Childhood)</a:t>
            </a:r>
            <a:r>
              <a:rPr lang="en-US" sz="3200" i="1" dirty="0" smtClean="0">
                <a:solidFill>
                  <a:srgbClr val="0000CC"/>
                </a:solidFill>
                <a:latin typeface="+mn-lt"/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  <a:latin typeface="+mn-lt"/>
              </a:rPr>
              <a:t>Usia</a:t>
            </a:r>
            <a:r>
              <a:rPr lang="en-US" sz="3200" dirty="0" smtClean="0">
                <a:solidFill>
                  <a:srgbClr val="0000CC"/>
                </a:solidFill>
                <a:latin typeface="+mn-lt"/>
              </a:rPr>
              <a:t> 6-12 </a:t>
            </a:r>
            <a:r>
              <a:rPr lang="en-US" sz="3200" dirty="0" err="1" smtClean="0">
                <a:solidFill>
                  <a:srgbClr val="0000CC"/>
                </a:solidFill>
                <a:latin typeface="+mn-lt"/>
              </a:rPr>
              <a:t>th</a:t>
            </a:r>
            <a:endParaRPr lang="en-US" dirty="0" smtClean="0"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153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orang </a:t>
            </a:r>
            <a:r>
              <a:rPr lang="en-US" sz="2400" dirty="0" err="1" smtClean="0"/>
              <a:t>tua</a:t>
            </a:r>
            <a:r>
              <a:rPr lang="en-US" sz="2400" dirty="0" smtClean="0"/>
              <a:t>,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rapi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Pada masa ini mereka lebih banyak dipengaruhi atau mengikuti teman-temannya dari pada orangtuanya sendiri.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Pada usia ini, banyak anak menunjukan minat mereka terhadap seks.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Mereka sering memperbincangkan hal ini dengan teman-teman bermainnya, bahkan sesekali dengan orang dewasa.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Mereka pun memiliki kemampuan untuk menirukan perilaku seks orang dewasa, baik karena melihat gambar atau melihat orangtuanya.</a:t>
            </a:r>
          </a:p>
        </p:txBody>
      </p:sp>
      <p:sp>
        <p:nvSpPr>
          <p:cNvPr id="28676" name="AutoShape 5" descr="data:image/jpeg;base64,/9j/4AAQSkZJRgABAQAAAQABAAD/2wBDAAkGBwgHBgkIBwgKCgkLDRYPDQwMDRsUFRAWIB0iIiAdHx8kKDQsJCYxJx8fLT0tMTU3Ojo6Iys/RD84QzQ5Ojf/2wBDAQoKCg0MDRoPDxo3JR8lNzc3Nzc3Nzc3Nzc3Nzc3Nzc3Nzc3Nzc3Nzc3Nzc3Nzc3Nzc3Nzc3Nzc3Nzc3Nzc3Nzf/wAARCAClATEDASIAAhEBAxEB/8QAHAAAAQUBAQEAAAAAAAAAAAAAAAECBAUGAwcI/8QANxAAAQMDAgUDAgUDBAIDAAAAAQACAwQRIQUSBhMxQVEiYXEUMgcjQoGRFaHBM1Kx4RbRYpLw/8QAGQEAAwEBAQAAAAAAAAAAAAAAAAECAwQF/8QAIREBAAMAAgMAAwEBAAAAAAAAAAECEQMhEjFBBDJREyL/2gAMAwEAAhEDEQA/APZAhCVMglCRKgipQkShBnBKEiUJAqVIlQAhCEAIQhBkN+y4Sz8sFzj6R7JamblMJJssFxPxYykBjjkJeLizcD+UBsqrUKdsTjJK1jbdXG115lx3xmI4pdN0eQi59czcY8BZXWeI62qdiUsaTjb2VDZzpXbrknOUtOI/p7H8thJJMj8XSs2NJHYBcN157jrbCRziG3bYnv7oMoAnne1owOgTXQuaPj2Xajjfz98eSDkHuFaiiMsbgzF82PlTNlRCqcwyytbjNr2UiON2Cbj9l0dTlkjSRZ3srNkQcIXdeqcSUxitNIZn5FmtGLqJW0b3EkYHQBXx9IGL36pHMBkJIab2AVwzmWPETt9rZRLC4OIsb2Wmfp8Tdz8E7sqLU0fMrHhguNl7DsEy1QxQl5IHYZTNpF/ZWkVKWc692lrRf3N1FEVrhw8lJTix20DyvTfwh159PXu0uaQ8mbMYPZy8xABcB2VrolU+g1Olq2dY3h3zYqZN9PMcDcdx1Tiq7TaxlXDFURnEjQQrGyaSJEqEAiEqEAiEITBiUIQgFShIAnIACUISpAqVIlCAVCAhACEIQYTZHBjST2CcTZRa1zY4JXyH0hpJ/ZAYHjfio0W6OGxdYgG/TyvLIpJNSrS6d92k7nldNZr36hUVM8hy952g+FI0Slc3TnS2uZHYIHQDus+Schtw08rdpx0ijr6V7YvTKASCD4WclvC4tcPUzC0tPG6k9YdnruCoNYBM7i6wJzhZ8dp1tzVj4jUzQX3tldm0ruaLNNj0umUZDCDgjwrON7DkgDwbq5sxiqG6mfFICME9FZ0csodZ4DksdKX+u+F2jAZ9tj8qJsuIO+na99nPIPVt09sZa3ba211//a6xFjwAQ0keSpb2NMeGg48orYrVVVWwxgE9COtlXOqLW6gj/Ct5Yi9hZc2PQFVlZQvF9oIKuLI8Uf6txAaMXFj/ACu8c7WVMkjSBdm1VxjcNwd1CeGeuK+Gutf3WkWZzR2mO2ctJuNoJ+VCqWFrwSLenoprWbpX1DzZlr5/4XGUc68j+h8+FXkWKsQ2Bv1UqIXfGCMAJQ1pvfvldIGbpGnoPdTJw9o/DyqdLpVOCb7Q7v7rcjoF5x+GEjnQOhIwzIsvRx0TSQpE5IgEQlSIAQiyEAxKEiUJgoTgkCVIFAS2SBKEAqVIlQAhCEGEITXva37nWSAJu63hZT8QNZi03Q6kbxzJIyxo8k4VhqWuUlEx7uY0nvmwAXinHXErtcrDFECKdh69NyYZ+TaIA57ryOw0D/lbDQGs/osUjCWO2X+fKwziRt3XuDj2Wq4Uqi+lko3OH5T97b+CseWOnRwzkp85ikhL4jtcBm2QVltUbzHgg3HutXXUckOoNFOQ1kwzjCpDTfU6ntAu0OsLBZUnJ1tyR0j6fpksrA9ws3thT46IQP8AWLnsCtLT0JbG0NbYjAuu8WksG58vqeepKU3nSisYo4mGZoYMN7qZHpIcAQdo8q6ioYYx6W5XeOL9JyFE2lUVhnHUUkRc1mQO4C6xwy7LNJdfstG2naDeykCnjc0Fjdru6cWE1hj56WdtiW28ghQ5IpQblt1uJoRbIUOSkj2mzQU/MvBhpqUOcSGZ7lcqyjvBFg9bFaStgbC83GFHfCJWAs6Nz0VRdFqM1Vss09mN8dyoBnLrAkBoNz/haGvgZtMTf3+VQzwBjja2FtSzK1TbXcCL5XaIAybAAD2HhRXPEeb+pdqOQC7gfW7A9lp8ZPZvwto+Xp09SbHe4Nb8BbpvhZLgP8nSYIw64Lb+nytWw3OE0nFInJEGRCVIgghCEAxKEiVMHBKkShIFCVIEqAEqEIAQhBwLoNwq6mOmjL5HAALE6/xWd7qehjfO+3q5WdvyUvF2qOkkbTQzFrnu27R3Wa4g3QUkOm0MhbPUEN2tFifJKC1na6vrtXqXU7SLjs0//rrMT2hq5YO7Lgk+V6OylpOFdHM0lpK592sPf5HheU1Eu6pdI85Ly4knrlGHFkpgD43E23ePCl8PPlOrU0TR6pDsObYUFhaXXb0dld6OqNHXxVIj37CQRfsRb/Ki0bGNKz29C1Noio45NwcWZab+QofDVGXvdO8ZJws/ofMlMkYllkgv6Q837rd6RCI4mtaFyZ49OndWUUQA6ZTJy5os3r7qdDHdoUaviLBuHRJSpfXzU8obLFdn+4Kwpaynn+14BPYlRTLC7EliD5Uaq0oyM5tDLteM7b9UoyT9L4MPbK6ssR7rNadrUtLKIK9pYel3LQsmZK0PjcCD0siYwROukouMqO8WGAu24kZXOSymVQrauJr/ALhlVkrREwhrRnCupx4GVXVEd7g/KUTipjWfqGADde9yqPUnBjfT37q/1KMssR0CzdadwIBv4XTxzrm5IU0khLs5J7KfphDp2bxdjTdyhOjO/IF1KpHcs2aR5K6XL9ezcI1waGRfbGLWI7rfR4sLLyXg55qGRsN7sHpcvWach8cbh3aE4S7pEqRBhIhCAEIQgjEqROCYKlCQJQkChOTQnIAQhCAEyY/lu+E4kWJJwqPiTWGafp8r2FpfYhoJ6n2QHnFbXfU8UviuwNgJ3vcftUum5X179TqbBjPTC5/6if1fws/w4wahrNTPOC8GX7R1cfnspfGeosoZhBdjpyywY3IgHx5TgpZ/irWzXVkwZdzG3a13t7BZCVvMfe+O6mzOvLveTZwJuo0tiBtH8ohWHx4ZY48KTSxGSTYDcqIR6wxpva1yrLRAX1gBGLqbdQuvctVo9G2CNoAz3Ws09lmhUlCwLRUbbNGFxWnZddYWdOOgS1cd4zi/slhxZdpDdpUqx57rM0ulVMkjohPRWuWuOWn2TaLV4HMbNQVBBIuaebBt/wDE91oNZoGVEMkb2hzXjusYOHYoasPm50sbB+XG12R7D91rHjMdony3ppJJKfVYPzGev+4K5Ugm097QxxLL5HZQ9KgqWw8yWKRhaSDvFifdXFO3ntyFlMzC/Sxgq2yNunc0k9VGZG2IWSukY1IyyuJPsokxFjdd3TMLTYhV1VOBe3VTioV+rOa5lvZZOoIL3NHlX2pTWjc52MLHS1217nX74XRw1mWPNMRBap+xwAsmsm/LaBhQHzPleT5yu9BC+WTa0E2XZEdOLe3r/AELuXHOR1Ze3TrgL1SnbtjaB2FlgOB4mfS01r2MQ/kL0GE+hBQ6dkiVIkZEIQgBCEII1KEiEA4JQkSoBQlCRKgynCZJII23KHus0kmwCzuvavHR00kz3lrYwe+XFBO2s61FQss9w3u+1gOSsDxBWPnidU1zjutthhB63/wolDU12rVUs1NTmSRzv9SQFwb+ytJ+G5mQyajrEuGNNwT1PjwEFKBw7F/StIlq3WbM67y7/b/32Xneq1L6utkkkcXEk3utLr2sGWHlxt2RtADGg/3KyUxD332mw/uUb8VWPrnIOYW4x7Lm8Xy3vhd53O2ehu2/XyuscTYqf1dbY+UaaGWlvT+VccPwkSh/UAqpa10r+W3LybALUaVSmGmZfs6xPusuW2Q14q7LTUHQLQ0n2hZ2h6AK/pTgf8Lj3t11hYMJvhdr3FrrjEPK6OxlNTlLBzBgqG7SBISXOU0yi/VLzsYThOI7tO9AYHG3ymOpY6SEkiwU+KXc6xVVxHVEQcthy5OY6LJVE1cDKWtPdNkLpW4dlV04fTRNksSWm7gB9wXP+pwuZvhcXnwFHjPtfR1U/UKVhfGze0dQq3+uxPaTODG4dQVcaVRVmr/mzySU0HgGxIU+g4Mo5ax884fUs/SJugC1rEfUz19eb69rXOvFTmzT1Kz5JK9T4s/D2mmLqjSHsgl7xH7XfHheaVlFU0NS6nq4nRSNOQ5dPH4504uWLbtjKdl3haPR6Xa8u6bhg+fZUtLEd4v0C0enRuMUZBAAd/0tJZPRPw/naCIS53oJAB7helQm37heT8OudTVUbmtAcLOF+p8r1GklbLAyRvQi4SCbnulTRlOQZEiVIUAiEIQRqVIlCAVKkShAKEp6JoNlzlk2i3c9AgIetVjaSk3OPUhosvOtbmn1rUIaJnpjJJLQMn5Wm4mqXVIghpSHASje8Hv4CzmmWj1uoYw3c0bXOI6eUy1tNJoqfT6aKCBoaGgXHdxWW/FbUzBpbKWNwBc4OcLq4q9UjpImP3tiYR6pZDYBeV8b6xFqM74KWUTNLrvlvg26AI6HtmXVJduu7F+oUfmkuBafSPKdytkYJZ0736rnK4htrWHYAKV7jqTfN72OT5SsBqZBG3JIw0d13oNOqq23LYWt/wBxWx0Xh+KjtIW3ef1EKbXiq60myBomiGCLm1DQZXD/AOoVsablwltuhuFcthAYBZJPTboCQOi4+S8y6qVxApMEFX9HloVFTi1x4VxRSbQL9Flq4nFwwiyZId2Aoz6gNF79Fyp66Ka+yRhN7EXVRKnap/JjDnENBda6fGAQNhHymTgVFO6J43NcFWUsxppjG5/pb3JVbkheOtEwm+bLN1Ln1deQPsYcqzq9ShLLNLSSOgK40MAZCXEep5uSnuhArYQ6NwUHReH4ow6qlb6pn+lvgK1rrNjcTbwuzJ2slpWfpA7JROdHaFhHE3mtpWCzWgF9vKsJ52QQ7IrbjgAd1U6ZKZDNIQQXucQSuOkSuqqupmc4lrHlrAewCrek+K1pqPaebM7c4m+cqs17hmh1yn/Nj9QyyRuC0+y56hrExd9PTtAJNg66tNKqKh8TWObHgW+7/pOLd9JtTY7eMazodboNaY5wXQuPolAw7/tW+jMbU0MrbeuNu5tu+V6fremw19G+OdjXhwsQAvP9GpP6dX1VO/1BtgHe3ZdNL+XUuPkp49rbTKloqabNz0J8r0/SGFkTmHo03Fuy8j4fa6q1glmWNlsPleyUMBhgaDlzsuKuGSYzonJAhMwkKVNKAEIQgjUIQgFCVIi9ggOc8zYWF7zYBZ81FTqzjy3mCm7kfc8f4C6cVVbaeCKMus6V+0fHdRH1YYyOCnact/j5TKZc69sMLGxxWcQcW6A+VjKGsbRf1DVZzubzSyNhFy53lX+r17oqaobTsMkltoLTgH/KyVXpdfqEVNSUw5UEXqklefucetgptaI9p2FTrmqT6tM6Sdz5HO/QD6Yx4VH9DVTyNEVNK72jF7L0ei4cggja0tEjh324VpDQTsBAkDW9g1gC5rfkRHof6Z6YTSeCJ660lfUGnF8MI9X8LU0n4faVGQ+SWeYjoHOFlbSQVcYLoeVMR+l42k/uoMmty0b7VenVMQHV0Y3t/ssLc3Jb6I5f6nM4ZgaLQPLQOxGF1fos7W+gtd+6j0fFtDIdrHOLvDm2KtINZjmuY2H9wQsvO8T22rz1VrqKeJh5kbh+yZTuBBY4ey0VPUtnZfaWnwU+Wmhk/wBSFp97WKc8m+29eXWJqouRUHHpcu9KSRZW2qaTzIyad+RnY/8A9qkpJHRz8mZpY/sD3+Co2G8Wiyfut1GVXVtBDOea28Un+5mFbtayS4dgqPPCYySDcLSs52us5KkjrKjTzy6iQhv6ZAcH5TK2YVB3xPLXEZtkFWEkAeCCAWn9LlTVelAuLooyx3YsctNrZrNqYdp8cjqgCQYB/laczNjiA9lR07fpoGvqJAC0Xc4myz2tcXMO+HTvzHi93n7R/wC0qVtacqwtyVqt+Itdp6Fga9257j6WA5PureanIoaefeLXHq8XXjFRUTVE5mnkL5CbklesaQ86loFO90ziwsBDAcAra/H4RDLj5vKZ1f19bFQaZGA5r3BtvSq5uvadT6eGU77ykWIDckpg02SrjvLKXBg9LT2XPT+H+VU86oDbNyAo9t4mMQ4I62eVjnhsYJvuAz/BWu0ugqmtDvqh8GMJKOlZNJewDR0CvWMDG4TrVFroVW5zI7PIOOoFl57LIait1B8ebOsPgdVr+Kq9tHRSSE2IGPlZrSdPD9Le9pPNfudn4W3FHeubmt1i44EpWtmiBa1jgdzgPJXpjfu+F5zwQXSV79wOGC116M37j8LeHO6JClSIMJEqagioSXQgEuhNShAKmyEgY6p11A1esZQUM1TIf9NtwPJ8IDE8WamJtb5YzHSMt0/Uev8AZR4KioqnEhzmA9Ra2FH06kkrKl9XOSWF5dn9Tj1/hX30wIDmizh/cLl5eWfUImUSGlHQ5UuOBjeouu8cbSAW9E/lAhckzM+0Y4nYOwTDKM2Ck/TAp/0zcbktGIYkN7NaT8J3Klf+hTmMY0YAT7gdEtg/FWt01rnb3xsB87QpcNMxnv8AsupcUbktPIPDGAekAeyc1xZgGw8HK43Kc31dUbqonHV5a9tnNt7hZnWKWWnl5jWc2E5x2WhLXtPpdce6Y+xFpG297YUzWJaV5Zj2y0WoRdHE47EZCX+rUMlwKqPcMFpNiFe1OjUVY28jNruz24Kz+q8Gvc0ujk3gfa62U6znUumvLEx0iVuqUcALzO0gC9mlYzVuMKsucyhYyJnTcRdydq+lVtJOYJoX7j9thcO+EUPCVZVDfO3lNPQO6ldfHXjrG2Z8nLP2WYqq+urSfqKiWW/YnH8KOC+K+bEiy9A/8PfG0+FnNZ4eqoHl23A7WXRTmpM5DDyifrPZXrP4a0lLU6EwyOfI4SOBYXYafC8vli5TRu+6y3n4U1+z6qkJyCJAP7FHP+mwe56epQ00MbbMjaB4TzTQu+6Np/ZEZO0G39k9r/K4fJPlb+kZTRMN2At+CusjXuHpkt8hK1ycLeEReY+qi9v6w/GOhaxXsYaZ8MkTXXc0O2uP8rvQj6bT4w6PZJC2zwet1qKxwDMHqVi2VorTUC+4mbaB5C6+C8z7TNptPa54Xhkg1ZjnN28xt7exXoLFj+HY+bqG49I4w0W7WWxZ09l0QZyEl0FMAlNSlIgBCEIBl0t01KmClZHiyp+rnZQsPoDg6T9ugVzrmqs0yjklJBk2+hvv5WW05jqiP6qU3dIdwv1WPNyeMZCbSlQxtYA0AAAWHspTBjC4ssTaykgLgmUEaNri3sei7AYXN4u246jITmuBaCo1R4vfCQkoBSiyQJ1TtqTcAgvsjAUtHdNNh4THy+6aC53QXRg11uPCA4XTRGT1KeGAIwF3oJBRtQmDWNDSSHH4XUSlosCbfCZZFsIw42HGqpYqtha8Z7OtkFU7tO5E1nOJ8E91fhcKloNiRfKabdocELQLOF/dVWuUAdA5zYwTZXewsy03C51zQ+md2NkRGIeEa1DyqmRjhaxwpnAlPWza7EKC+P8AVPYM73VhxbQk1Rdt6rYfhdpccGiS1DWgzSykOd7Dsuy3JnE23YbJkga0N7AdU4SDyjlbB6uiGvZewbf9lwZZOukczf1LrYHof4XEMa432WSvfHAz1vDR7lVG/QruI5jT6dNJ12sJysJozeQ+lLz9xznuFe8WcQ08jXUFMd8j2+p1sAKgonOApt33eo29138EZXVVel8GMDoJJgPucVqhgKm4apPpdOijIzZXAK6DCEFIgBCEIAQkQgOa4Vk5gge9rbkDyhCAwfFk73U0Ubjd1S4Xef0i/QK1iY2GnYxgw1oAQhcf5P7Ik6nzclSWhCFyyR3ZMYbOI7IQpN0COyEJyDCVye43QhIpdIowRc5T9xvYYQhEiDwL9061kIRCgThN6FCEwckOUITAamVAuwoQiClzYNzLlcp2gxOBQhNDC8T07DclWH4dTPjhqoAbsDgQPCEKt/5Ovptb3F1zlkEedoKEKbT0pW1OpTbyxlmj2XOOjFS4vmkc6/ZCFjE6ll+K9Phh1qjZGLCSM7vey4xwN/r+nQgkNu0oQvW4/wBIaVey042wst4XYoQtTCEIQCIuhCAS6EITD//Z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AutoShape 7" descr="data:image/jpeg;base64,/9j/4AAQSkZJRgABAQAAAQABAAD/2wBDAAkGBwgHBgkIBwgKCgkLDRYPDQwMDRsUFRAWIB0iIiAdHx8kKDQsJCYxJx8fLT0tMTU3Ojo6Iys/RD84QzQ5Ojf/2wBDAQoKCg0MDRoPDxo3JR8lNzc3Nzc3Nzc3Nzc3Nzc3Nzc3Nzc3Nzc3Nzc3Nzc3Nzc3Nzc3Nzc3Nzc3Nzc3Nzc3Nzf/wAARCAClATEDASIAAhEBAxEB/8QAHAAAAQUBAQEAAAAAAAAAAAAAAAECBAUGAwcI/8QANxAAAQMDAgUDAgUDBAIDAAAAAQACAwQRIQUSBhMxQVEiYXEUMgcjQoGRFaHBM1Kx4RbRYpLw/8QAGQEAAwEBAQAAAAAAAAAAAAAAAAECAwQF/8QAIREBAAMAAgMAAwEBAAAAAAAAAAECEQMhEjFBBDJREyL/2gAMAwEAAhEDEQA/APZAhCVMglCRKgipQkShBnBKEiUJAqVIlQAhCEAIQhBkN+y4Sz8sFzj6R7JamblMJJssFxPxYykBjjkJeLizcD+UBsqrUKdsTjJK1jbdXG115lx3xmI4pdN0eQi59czcY8BZXWeI62qdiUsaTjb2VDZzpXbrknOUtOI/p7H8thJJMj8XSs2NJHYBcN157jrbCRziG3bYnv7oMoAnne1owOgTXQuaPj2Xajjfz98eSDkHuFaiiMsbgzF82PlTNlRCqcwyytbjNr2UiON2Cbj9l0dTlkjSRZ3srNkQcIXdeqcSUxitNIZn5FmtGLqJW0b3EkYHQBXx9IGL36pHMBkJIab2AVwzmWPETt9rZRLC4OIsb2Wmfp8Tdz8E7sqLU0fMrHhguNl7DsEy1QxQl5IHYZTNpF/ZWkVKWc692lrRf3N1FEVrhw8lJTix20DyvTfwh159PXu0uaQ8mbMYPZy8xABcB2VrolU+g1Olq2dY3h3zYqZN9PMcDcdx1Tiq7TaxlXDFURnEjQQrGyaSJEqEAiEqEAiEITBiUIQgFShIAnIACUISpAqVIlCAVCAhACEIQYTZHBjST2CcTZRa1zY4JXyH0hpJ/ZAYHjfio0W6OGxdYgG/TyvLIpJNSrS6d92k7nldNZr36hUVM8hy952g+FI0Slc3TnS2uZHYIHQDus+Schtw08rdpx0ijr6V7YvTKASCD4WclvC4tcPUzC0tPG6k9YdnruCoNYBM7i6wJzhZ8dp1tzVj4jUzQX3tldm0ruaLNNj0umUZDCDgjwrON7DkgDwbq5sxiqG6mfFICME9FZ0csodZ4DksdKX+u+F2jAZ9tj8qJsuIO+na99nPIPVt09sZa3ba211//a6xFjwAQ0keSpb2NMeGg48orYrVVVWwxgE9COtlXOqLW6gj/Ct5Yi9hZc2PQFVlZQvF9oIKuLI8Uf6txAaMXFj/ACu8c7WVMkjSBdm1VxjcNwd1CeGeuK+Gutf3WkWZzR2mO2ctJuNoJ+VCqWFrwSLenoprWbpX1DzZlr5/4XGUc68j+h8+FXkWKsQ2Bv1UqIXfGCMAJQ1pvfvldIGbpGnoPdTJw9o/DyqdLpVOCb7Q7v7rcjoF5x+GEjnQOhIwzIsvRx0TSQpE5IgEQlSIAQiyEAxKEiUJgoTgkCVIFAS2SBKEAqVIlQAhCEGEITXva37nWSAJu63hZT8QNZi03Q6kbxzJIyxo8k4VhqWuUlEx7uY0nvmwAXinHXErtcrDFECKdh69NyYZ+TaIA57ryOw0D/lbDQGs/osUjCWO2X+fKwziRt3XuDj2Wq4Uqi+lko3OH5T97b+CseWOnRwzkp85ikhL4jtcBm2QVltUbzHgg3HutXXUckOoNFOQ1kwzjCpDTfU6ntAu0OsLBZUnJ1tyR0j6fpksrA9ws3thT46IQP8AWLnsCtLT0JbG0NbYjAuu8WksG58vqeepKU3nSisYo4mGZoYMN7qZHpIcAQdo8q6ioYYx6W5XeOL9JyFE2lUVhnHUUkRc1mQO4C6xwy7LNJdfstG2naDeykCnjc0Fjdru6cWE1hj56WdtiW28ghQ5IpQblt1uJoRbIUOSkj2mzQU/MvBhpqUOcSGZ7lcqyjvBFg9bFaStgbC83GFHfCJWAs6Nz0VRdFqM1Vss09mN8dyoBnLrAkBoNz/haGvgZtMTf3+VQzwBjja2FtSzK1TbXcCL5XaIAybAAD2HhRXPEeb+pdqOQC7gfW7A9lp8ZPZvwto+Xp09SbHe4Nb8BbpvhZLgP8nSYIw64Lb+nytWw3OE0nFInJEGRCVIgghCEAxKEiVMHBKkShIFCVIEqAEqEIAQhBwLoNwq6mOmjL5HAALE6/xWd7qehjfO+3q5WdvyUvF2qOkkbTQzFrnu27R3Wa4g3QUkOm0MhbPUEN2tFifJKC1na6vrtXqXU7SLjs0//rrMT2hq5YO7Lgk+V6OylpOFdHM0lpK592sPf5HheU1Eu6pdI85Ly4knrlGHFkpgD43E23ePCl8PPlOrU0TR6pDsObYUFhaXXb0dld6OqNHXxVIj37CQRfsRb/Ki0bGNKz29C1Noio45NwcWZab+QofDVGXvdO8ZJws/ofMlMkYllkgv6Q837rd6RCI4mtaFyZ49OndWUUQA6ZTJy5os3r7qdDHdoUaviLBuHRJSpfXzU8obLFdn+4Kwpaynn+14BPYlRTLC7EliD5Uaq0oyM5tDLteM7b9UoyT9L4MPbK6ssR7rNadrUtLKIK9pYel3LQsmZK0PjcCD0siYwROukouMqO8WGAu24kZXOSymVQrauJr/ALhlVkrREwhrRnCupx4GVXVEd7g/KUTipjWfqGADde9yqPUnBjfT37q/1KMssR0CzdadwIBv4XTxzrm5IU0khLs5J7KfphDp2bxdjTdyhOjO/IF1KpHcs2aR5K6XL9ezcI1waGRfbGLWI7rfR4sLLyXg55qGRsN7sHpcvWach8cbh3aE4S7pEqRBhIhCAEIQgjEqROCYKlCQJQkChOTQnIAQhCAEyY/lu+E4kWJJwqPiTWGafp8r2FpfYhoJ6n2QHnFbXfU8UviuwNgJ3vcftUum5X179TqbBjPTC5/6if1fws/w4wahrNTPOC8GX7R1cfnspfGeosoZhBdjpyywY3IgHx5TgpZ/irWzXVkwZdzG3a13t7BZCVvMfe+O6mzOvLveTZwJuo0tiBtH8ohWHx4ZY48KTSxGSTYDcqIR6wxpva1yrLRAX1gBGLqbdQuvctVo9G2CNoAz3Ws09lmhUlCwLRUbbNGFxWnZddYWdOOgS1cd4zi/slhxZdpDdpUqx57rM0ulVMkjohPRWuWuOWn2TaLV4HMbNQVBBIuaebBt/wDE91oNZoGVEMkb2hzXjusYOHYoasPm50sbB+XG12R7D91rHjMdony3ppJJKfVYPzGev+4K5Ugm097QxxLL5HZQ9KgqWw8yWKRhaSDvFifdXFO3ntyFlMzC/Sxgq2yNunc0k9VGZG2IWSukY1IyyuJPsokxFjdd3TMLTYhV1VOBe3VTioV+rOa5lvZZOoIL3NHlX2pTWjc52MLHS1217nX74XRw1mWPNMRBap+xwAsmsm/LaBhQHzPleT5yu9BC+WTa0E2XZEdOLe3r/AELuXHOR1Ze3TrgL1SnbtjaB2FlgOB4mfS01r2MQ/kL0GE+hBQ6dkiVIkZEIQgBCEII1KEiEA4JQkSoBQlCRKgynCZJII23KHus0kmwCzuvavHR00kz3lrYwe+XFBO2s61FQss9w3u+1gOSsDxBWPnidU1zjutthhB63/wolDU12rVUs1NTmSRzv9SQFwb+ytJ+G5mQyajrEuGNNwT1PjwEFKBw7F/StIlq3WbM67y7/b/32Xneq1L6utkkkcXEk3utLr2sGWHlxt2RtADGg/3KyUxD332mw/uUb8VWPrnIOYW4x7Lm8Xy3vhd53O2ehu2/XyuscTYqf1dbY+UaaGWlvT+VccPwkSh/UAqpa10r+W3LybALUaVSmGmZfs6xPusuW2Q14q7LTUHQLQ0n2hZ2h6AK/pTgf8Lj3t11hYMJvhdr3FrrjEPK6OxlNTlLBzBgqG7SBISXOU0yi/VLzsYThOI7tO9AYHG3ymOpY6SEkiwU+KXc6xVVxHVEQcthy5OY6LJVE1cDKWtPdNkLpW4dlV04fTRNksSWm7gB9wXP+pwuZvhcXnwFHjPtfR1U/UKVhfGze0dQq3+uxPaTODG4dQVcaVRVmr/mzySU0HgGxIU+g4Mo5ax884fUs/SJugC1rEfUz19eb69rXOvFTmzT1Kz5JK9T4s/D2mmLqjSHsgl7xH7XfHheaVlFU0NS6nq4nRSNOQ5dPH4504uWLbtjKdl3haPR6Xa8u6bhg+fZUtLEd4v0C0enRuMUZBAAd/0tJZPRPw/naCIS53oJAB7helQm37heT8OudTVUbmtAcLOF+p8r1GklbLAyRvQi4SCbnulTRlOQZEiVIUAiEIQRqVIlCAVKkShAKEp6JoNlzlk2i3c9AgIetVjaSk3OPUhosvOtbmn1rUIaJnpjJJLQMn5Wm4mqXVIghpSHASje8Hv4CzmmWj1uoYw3c0bXOI6eUy1tNJoqfT6aKCBoaGgXHdxWW/FbUzBpbKWNwBc4OcLq4q9UjpImP3tiYR6pZDYBeV8b6xFqM74KWUTNLrvlvg26AI6HtmXVJduu7F+oUfmkuBafSPKdytkYJZ0736rnK4htrWHYAKV7jqTfN72OT5SsBqZBG3JIw0d13oNOqq23LYWt/wBxWx0Xh+KjtIW3ef1EKbXiq60myBomiGCLm1DQZXD/AOoVsablwltuhuFcthAYBZJPTboCQOi4+S8y6qVxApMEFX9HloVFTi1x4VxRSbQL9Flq4nFwwiyZId2Aoz6gNF79Fyp66Ka+yRhN7EXVRKnap/JjDnENBda6fGAQNhHymTgVFO6J43NcFWUsxppjG5/pb3JVbkheOtEwm+bLN1Ln1deQPsYcqzq9ShLLNLSSOgK40MAZCXEep5uSnuhArYQ6NwUHReH4ow6qlb6pn+lvgK1rrNjcTbwuzJ2slpWfpA7JROdHaFhHE3mtpWCzWgF9vKsJ52QQ7IrbjgAd1U6ZKZDNIQQXucQSuOkSuqqupmc4lrHlrAewCrek+K1pqPaebM7c4m+cqs17hmh1yn/Nj9QyyRuC0+y56hrExd9PTtAJNg66tNKqKh8TWObHgW+7/pOLd9JtTY7eMazodboNaY5wXQuPolAw7/tW+jMbU0MrbeuNu5tu+V6fremw19G+OdjXhwsQAvP9GpP6dX1VO/1BtgHe3ZdNL+XUuPkp49rbTKloqabNz0J8r0/SGFkTmHo03Fuy8j4fa6q1glmWNlsPleyUMBhgaDlzsuKuGSYzonJAhMwkKVNKAEIQgjUIQgFCVIi9ggOc8zYWF7zYBZ81FTqzjy3mCm7kfc8f4C6cVVbaeCKMus6V+0fHdRH1YYyOCnact/j5TKZc69sMLGxxWcQcW6A+VjKGsbRf1DVZzubzSyNhFy53lX+r17oqaobTsMkltoLTgH/KyVXpdfqEVNSUw5UEXqklefucetgptaI9p2FTrmqT6tM6Sdz5HO/QD6Yx4VH9DVTyNEVNK72jF7L0ei4cggja0tEjh324VpDQTsBAkDW9g1gC5rfkRHof6Z6YTSeCJ660lfUGnF8MI9X8LU0n4faVGQ+SWeYjoHOFlbSQVcYLoeVMR+l42k/uoMmty0b7VenVMQHV0Y3t/ssLc3Jb6I5f6nM4ZgaLQPLQOxGF1fos7W+gtd+6j0fFtDIdrHOLvDm2KtINZjmuY2H9wQsvO8T22rz1VrqKeJh5kbh+yZTuBBY4ey0VPUtnZfaWnwU+Wmhk/wBSFp97WKc8m+29eXWJqouRUHHpcu9KSRZW2qaTzIyad+RnY/8A9qkpJHRz8mZpY/sD3+Co2G8Wiyfut1GVXVtBDOea28Un+5mFbtayS4dgqPPCYySDcLSs52us5KkjrKjTzy6iQhv6ZAcH5TK2YVB3xPLXEZtkFWEkAeCCAWn9LlTVelAuLooyx3YsctNrZrNqYdp8cjqgCQYB/laczNjiA9lR07fpoGvqJAC0Xc4myz2tcXMO+HTvzHi93n7R/wC0qVtacqwtyVqt+Itdp6Fga9257j6WA5PureanIoaefeLXHq8XXjFRUTVE5mnkL5CbklesaQ86loFO90ziwsBDAcAra/H4RDLj5vKZ1f19bFQaZGA5r3BtvSq5uvadT6eGU77ykWIDckpg02SrjvLKXBg9LT2XPT+H+VU86oDbNyAo9t4mMQ4I62eVjnhsYJvuAz/BWu0ugqmtDvqh8GMJKOlZNJewDR0CvWMDG4TrVFroVW5zI7PIOOoFl57LIait1B8ebOsPgdVr+Kq9tHRSSE2IGPlZrSdPD9Le9pPNfudn4W3FHeubmt1i44EpWtmiBa1jgdzgPJXpjfu+F5zwQXSV79wOGC116M37j8LeHO6JClSIMJEqagioSXQgEuhNShAKmyEgY6p11A1esZQUM1TIf9NtwPJ8IDE8WamJtb5YzHSMt0/Uev8AZR4KioqnEhzmA9Ra2FH06kkrKl9XOSWF5dn9Tj1/hX30wIDmizh/cLl5eWfUImUSGlHQ5UuOBjeouu8cbSAW9E/lAhckzM+0Y4nYOwTDKM2Ck/TAp/0zcbktGIYkN7NaT8J3Klf+hTmMY0YAT7gdEtg/FWt01rnb3xsB87QpcNMxnv8AsupcUbktPIPDGAekAeyc1xZgGw8HK43Kc31dUbqonHV5a9tnNt7hZnWKWWnl5jWc2E5x2WhLXtPpdce6Y+xFpG297YUzWJaV5Zj2y0WoRdHE47EZCX+rUMlwKqPcMFpNiFe1OjUVY28jNruz24Kz+q8Gvc0ujk3gfa62U6znUumvLEx0iVuqUcALzO0gC9mlYzVuMKsucyhYyJnTcRdydq+lVtJOYJoX7j9thcO+EUPCVZVDfO3lNPQO6ldfHXjrG2Z8nLP2WYqq+urSfqKiWW/YnH8KOC+K+bEiy9A/8PfG0+FnNZ4eqoHl23A7WXRTmpM5DDyifrPZXrP4a0lLU6EwyOfI4SOBYXYafC8vli5TRu+6y3n4U1+z6qkJyCJAP7FHP+mwe56epQ00MbbMjaB4TzTQu+6Np/ZEZO0G39k9r/K4fJPlb+kZTRMN2At+CusjXuHpkt8hK1ycLeEReY+qi9v6w/GOhaxXsYaZ8MkTXXc0O2uP8rvQj6bT4w6PZJC2zwet1qKxwDMHqVi2VorTUC+4mbaB5C6+C8z7TNptPa54Xhkg1ZjnN28xt7exXoLFj+HY+bqG49I4w0W7WWxZ09l0QZyEl0FMAlNSlIgBCEIBl0t01KmClZHiyp+rnZQsPoDg6T9ugVzrmqs0yjklJBk2+hvv5WW05jqiP6qU3dIdwv1WPNyeMZCbSlQxtYA0AAAWHspTBjC4ssTaykgLgmUEaNri3sei7AYXN4u246jITmuBaCo1R4vfCQkoBSiyQJ1TtqTcAgvsjAUtHdNNh4THy+6aC53QXRg11uPCA4XTRGT1KeGAIwF3oJBRtQmDWNDSSHH4XUSlosCbfCZZFsIw42HGqpYqtha8Z7OtkFU7tO5E1nOJ8E91fhcKloNiRfKabdocELQLOF/dVWuUAdA5zYwTZXewsy03C51zQ+md2NkRGIeEa1DyqmRjhaxwpnAlPWza7EKC+P8AVPYM73VhxbQk1Rdt6rYfhdpccGiS1DWgzSykOd7Dsuy3JnE23YbJkga0N7AdU4SDyjlbB6uiGvZewbf9lwZZOukczf1LrYHof4XEMa432WSvfHAz1vDR7lVG/QruI5jT6dNJ12sJysJozeQ+lLz9xznuFe8WcQ08jXUFMd8j2+p1sAKgonOApt33eo29138EZXVVel8GMDoJJgPucVqhgKm4apPpdOijIzZXAK6DCEFIgBCEIAQkQgOa4Vk5gge9rbkDyhCAwfFk73U0Ubjd1S4Xef0i/QK1iY2GnYxgw1oAQhcf5P7Ik6nzclSWhCFyyR3ZMYbOI7IQpN0COyEJyDCVye43QhIpdIowRc5T9xvYYQhEiDwL9061kIRCgThN6FCEwckOUITAamVAuwoQiClzYNzLlcp2gxOBQhNDC8T07DclWH4dTPjhqoAbsDgQPCEKt/5Ovptb3F1zlkEedoKEKbT0pW1OpTbyxlmj2XOOjFS4vmkc6/ZCFjE6ll+K9Phh1qjZGLCSM7vey4xwN/r+nQgkNu0oQvW4/wBIaVey042wst4XYoQtTCEIQCIuhCAS6EITD//Z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8" name="Picture 9" descr="http://klikdokter.com/userfiles/psikologi%20an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24" y="4876800"/>
            <a:ext cx="3664476" cy="1981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BAHAYA PSIKOLOGIS ANAK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267200" cy="4495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endParaRPr lang="en-US" dirty="0" smtClean="0"/>
          </a:p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emosional</a:t>
            </a:r>
            <a:endParaRPr lang="en-US" dirty="0" smtClean="0"/>
          </a:p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bermain</a:t>
            </a:r>
            <a:endParaRPr lang="en-US" dirty="0" smtClean="0"/>
          </a:p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endParaRPr lang="en-US" dirty="0" smtClean="0"/>
          </a:p>
          <a:p>
            <a:r>
              <a:rPr lang="en-US" dirty="0" err="1" smtClean="0"/>
              <a:t>Bahaya</a:t>
            </a:r>
            <a:r>
              <a:rPr lang="en-US" dirty="0" smtClean="0"/>
              <a:t> moral</a:t>
            </a:r>
          </a:p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penggolongan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endParaRPr lang="en-US" dirty="0" smtClean="0"/>
          </a:p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en-US" dirty="0" smtClean="0"/>
          </a:p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3162300" cy="144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057399"/>
            <a:ext cx="3162300" cy="23686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73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berbicara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anak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tangkap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Melihat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mengucapkan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kata-kata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buruk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anak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meniru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Berbahasa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dua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anak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menarik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kelompok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sosialnya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Pembicaraan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egosentris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kebiasaan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buruk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6344"/>
            <a:ext cx="3010947" cy="20134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emosional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"/>
            <a:ext cx="7543800" cy="3200400"/>
          </a:xfrm>
        </p:spPr>
        <p:txBody>
          <a:bodyPr/>
          <a:lstStyle/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marah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perkembangan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watak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kurang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baik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Ketidakmampuan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emphatic complex</a:t>
            </a:r>
          </a:p>
          <a:p>
            <a:r>
              <a:rPr lang="en-US" dirty="0" err="1" smtClean="0">
                <a:sym typeface="Wingdings" pitchFamily="2" charset="2"/>
              </a:rPr>
              <a:t>Perkembangan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kasih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sayang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terlampau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erat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Merasa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aman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situasi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baru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harus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selalu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kesayangan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61595"/>
            <a:ext cx="2286000" cy="22962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41" y="3032878"/>
            <a:ext cx="2395359" cy="22962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25" y="3032878"/>
            <a:ext cx="2370450" cy="22249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2286000" cy="1600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38862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Pembicaraan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teman-teman</a:t>
            </a:r>
            <a:r>
              <a:rPr lang="en-US" dirty="0" smtClean="0"/>
              <a:t> </a:t>
            </a:r>
            <a:r>
              <a:rPr lang="en-US" dirty="0" err="1" smtClean="0"/>
              <a:t>sebayanya</a:t>
            </a:r>
            <a:endParaRPr lang="en-US" dirty="0" smtClean="0"/>
          </a:p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dipaksa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bermain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kelaminnya</a:t>
            </a:r>
            <a:endParaRPr lang="en-US" dirty="0" smtClean="0"/>
          </a:p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seksnya</a:t>
            </a:r>
            <a:r>
              <a:rPr lang="en-US" dirty="0" smtClean="0"/>
              <a:t>,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sosialnya</a:t>
            </a:r>
            <a:endParaRPr lang="en-US" dirty="0" smtClean="0"/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khayalan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beradaptasi</a:t>
            </a:r>
            <a:endParaRPr lang="en-US" dirty="0" smtClean="0"/>
          </a:p>
          <a:p>
            <a:r>
              <a:rPr lang="en-US" dirty="0" err="1" smtClean="0"/>
              <a:t>Dorongan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teman2nya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23291"/>
            <a:ext cx="3276600" cy="24537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Bermain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648200" cy="2514600"/>
          </a:xfrm>
        </p:spPr>
        <p:txBody>
          <a:bodyPr/>
          <a:lstStyle/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gemar</a:t>
            </a:r>
            <a:r>
              <a:rPr lang="en-US" dirty="0" smtClean="0"/>
              <a:t> </a:t>
            </a:r>
            <a:r>
              <a:rPr lang="en-US" dirty="0" err="1" smtClean="0"/>
              <a:t>menonton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endParaRPr lang="en-US" dirty="0" smtClean="0"/>
          </a:p>
          <a:p>
            <a:r>
              <a:rPr lang="en-US" dirty="0" err="1" smtClean="0"/>
              <a:t>Permainan</a:t>
            </a:r>
            <a:r>
              <a:rPr lang="en-US" dirty="0" smtClean="0"/>
              <a:t> yang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agresif</a:t>
            </a:r>
            <a:r>
              <a:rPr lang="en-US" dirty="0" smtClean="0"/>
              <a:t> (</a:t>
            </a:r>
            <a:r>
              <a:rPr lang="en-US" dirty="0" err="1" smtClean="0"/>
              <a:t>tembak-tembakan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31" y="569041"/>
            <a:ext cx="2728570" cy="2174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29712"/>
            <a:ext cx="4114800" cy="2304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0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2209800"/>
          </a:xfrm>
        </p:spPr>
        <p:txBody>
          <a:bodyPr/>
          <a:lstStyle/>
          <a:p>
            <a:r>
              <a:rPr lang="en-US" dirty="0" err="1" smtClean="0"/>
              <a:t>Ketidaktepatan</a:t>
            </a:r>
            <a:r>
              <a:rPr lang="en-US" dirty="0" smtClean="0"/>
              <a:t> </a:t>
            </a:r>
            <a:r>
              <a:rPr lang="en-US" dirty="0" err="1" smtClean="0"/>
              <a:t>pegertian</a:t>
            </a:r>
            <a:endParaRPr lang="en-US" dirty="0" smtClean="0"/>
          </a:p>
          <a:p>
            <a:r>
              <a:rPr lang="en-US" dirty="0" err="1" smtClean="0"/>
              <a:t>Konsep-konsep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teman-teman</a:t>
            </a:r>
            <a:r>
              <a:rPr lang="en-US" dirty="0" smtClean="0"/>
              <a:t> </a:t>
            </a:r>
            <a:r>
              <a:rPr lang="en-US" dirty="0" err="1" smtClean="0"/>
              <a:t>sebaya</a:t>
            </a:r>
            <a:endParaRPr lang="en-US" dirty="0" smtClean="0"/>
          </a:p>
          <a:p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610100" cy="3052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5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667000"/>
          </a:xfrm>
        </p:spPr>
        <p:txBody>
          <a:bodyPr/>
          <a:lstStyle/>
          <a:p>
            <a:r>
              <a:rPr lang="en-US" dirty="0" err="1" smtClean="0"/>
              <a:t>Disiplin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endParaRPr lang="en-US" dirty="0" smtClean="0"/>
          </a:p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ditegur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endParaRPr lang="en-US" dirty="0" smtClean="0"/>
          </a:p>
          <a:p>
            <a:r>
              <a:rPr lang="en-US" dirty="0" err="1" smtClean="0"/>
              <a:t>Terlampau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penekanan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endParaRPr lang="en-US" dirty="0" smtClean="0"/>
          </a:p>
          <a:p>
            <a:r>
              <a:rPr lang="en-US" dirty="0" err="1" smtClean="0"/>
              <a:t>Pengendalian</a:t>
            </a:r>
            <a:r>
              <a:rPr lang="en-US" dirty="0" smtClean="0"/>
              <a:t> internal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menanamkan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kesadaran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menyesuaikan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harapan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kelompok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3905250" cy="2622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Bahaya</a:t>
            </a:r>
            <a:r>
              <a:rPr lang="en-US" sz="4800" dirty="0" smtClean="0"/>
              <a:t> </a:t>
            </a:r>
            <a:r>
              <a:rPr lang="en-US" sz="4800" dirty="0" err="1" smtClean="0"/>
              <a:t>dalam</a:t>
            </a:r>
            <a:r>
              <a:rPr lang="en-US" sz="4800" dirty="0" smtClean="0"/>
              <a:t> </a:t>
            </a:r>
            <a:r>
              <a:rPr lang="en-US" sz="4800" dirty="0" err="1" smtClean="0"/>
              <a:t>penggolongan</a:t>
            </a:r>
            <a:r>
              <a:rPr lang="en-US" sz="4800" dirty="0" smtClean="0"/>
              <a:t> </a:t>
            </a:r>
            <a:r>
              <a:rPr lang="en-US" sz="4800" dirty="0" err="1" smtClean="0"/>
              <a:t>peran</a:t>
            </a:r>
            <a:r>
              <a:rPr lang="en-US" sz="4800" dirty="0" smtClean="0"/>
              <a:t> </a:t>
            </a:r>
            <a:r>
              <a:rPr lang="en-US" sz="4800" dirty="0" err="1" smtClean="0"/>
              <a:t>seks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152400"/>
            <a:ext cx="7543800" cy="3886200"/>
          </a:xfrm>
        </p:spPr>
        <p:txBody>
          <a:bodyPr/>
          <a:lstStyle/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stereotip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sex (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banci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endParaRPr lang="en-US" dirty="0" smtClean="0"/>
          </a:p>
          <a:p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penggolongan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(</a:t>
            </a:r>
            <a:r>
              <a:rPr lang="en-US" dirty="0" err="1" smtClean="0"/>
              <a:t>berperilaku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25" y="3048000"/>
            <a:ext cx="3755375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5" y="609600"/>
            <a:ext cx="4169425" cy="41508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2514600"/>
          </a:xfrm>
        </p:spPr>
        <p:txBody>
          <a:bodyPr/>
          <a:lstStyle/>
          <a:p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tuanya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menyukai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anaknya</a:t>
            </a:r>
            <a:r>
              <a:rPr lang="en-US" dirty="0" smtClean="0"/>
              <a:t>, </a:t>
            </a:r>
            <a:r>
              <a:rPr lang="en-US" dirty="0" err="1" smtClean="0"/>
              <a:t>menanamkan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benci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tuanya</a:t>
            </a:r>
            <a:endParaRPr lang="en-US" dirty="0" smtClean="0"/>
          </a:p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menyukai</a:t>
            </a:r>
            <a:r>
              <a:rPr lang="en-US" dirty="0" smtClean="0"/>
              <a:t> ayah </a:t>
            </a:r>
            <a:r>
              <a:rPr lang="en-US" dirty="0" err="1" smtClean="0"/>
              <a:t>tiri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tiri</a:t>
            </a:r>
            <a:endParaRPr lang="en-US" dirty="0" smtClean="0"/>
          </a:p>
          <a:p>
            <a:r>
              <a:rPr lang="en-US" dirty="0" err="1" smtClean="0"/>
              <a:t>Pertengkaran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endParaRPr lang="en-US" dirty="0" smtClean="0"/>
          </a:p>
          <a:p>
            <a:r>
              <a:rPr lang="en-US" dirty="0" err="1" smtClean="0"/>
              <a:t>Penganiayaan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2438400"/>
            <a:ext cx="3673929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1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6418"/>
            <a:ext cx="7490319" cy="3267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3610896"/>
            <a:ext cx="4343400" cy="2667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KIA</a:t>
            </a:r>
          </a:p>
          <a:p>
            <a:r>
              <a:rPr lang="en-US" dirty="0" smtClean="0"/>
              <a:t>KB</a:t>
            </a:r>
          </a:p>
          <a:p>
            <a:r>
              <a:rPr lang="en-US" dirty="0" smtClean="0"/>
              <a:t>KRR</a:t>
            </a:r>
          </a:p>
          <a:p>
            <a:r>
              <a:rPr lang="en-US" dirty="0" err="1" smtClean="0"/>
              <a:t>Penanganan</a:t>
            </a:r>
            <a:r>
              <a:rPr lang="en-US" dirty="0" smtClean="0"/>
              <a:t> IMS, HIV </a:t>
            </a:r>
            <a:r>
              <a:rPr lang="en-US" dirty="0" err="1" smtClean="0"/>
              <a:t>dan</a:t>
            </a:r>
            <a:r>
              <a:rPr lang="en-US" dirty="0" smtClean="0"/>
              <a:t> AIDS</a:t>
            </a:r>
          </a:p>
          <a:p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Esensial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066800"/>
          </a:xfrm>
        </p:spPr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 (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penurut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4500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77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010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TUGAS-TUGAS PERKEMBANGAN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7696200" cy="4876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tabLst>
                <a:tab pos="808038" algn="l"/>
              </a:tabLst>
            </a:pPr>
            <a:r>
              <a:rPr lang="en-US" sz="2000" b="1" u="sng" dirty="0" err="1" smtClean="0"/>
              <a:t>Masa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Bayi</a:t>
            </a:r>
            <a:r>
              <a:rPr lang="en-US" sz="2000" b="1" u="sng" dirty="0" smtClean="0"/>
              <a:t> &amp; </a:t>
            </a:r>
            <a:r>
              <a:rPr lang="en-US" sz="2000" b="1" u="sng" dirty="0" err="1" smtClean="0"/>
              <a:t>kanak-kanak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awal</a:t>
            </a:r>
            <a:endParaRPr lang="en-US" sz="2000" b="1" u="sng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tabLst>
                <a:tab pos="808038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&amp; rasa </a:t>
            </a:r>
            <a:r>
              <a:rPr lang="en-US" sz="2000" dirty="0" err="1" smtClean="0"/>
              <a:t>senang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sentuhan2 </a:t>
            </a:r>
            <a:r>
              <a:rPr lang="en-US" sz="2000" dirty="0" err="1" smtClean="0"/>
              <a:t>dng</a:t>
            </a:r>
            <a:r>
              <a:rPr lang="en-US" sz="2000" dirty="0" smtClean="0"/>
              <a:t> </a:t>
            </a:r>
            <a:r>
              <a:rPr lang="en-US" sz="2000" dirty="0" err="1" smtClean="0"/>
              <a:t>mulutnya</a:t>
            </a:r>
            <a:r>
              <a:rPr lang="en-US" sz="2000" dirty="0" smtClean="0"/>
              <a:t>, </a:t>
            </a:r>
            <a:r>
              <a:rPr lang="en-US" sz="2000" dirty="0" err="1" smtClean="0"/>
              <a:t>kmdian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r>
              <a:rPr lang="en-US" sz="2000" dirty="0" smtClean="0"/>
              <a:t>, </a:t>
            </a:r>
            <a:r>
              <a:rPr lang="en-US" sz="2000" dirty="0" err="1" smtClean="0"/>
              <a:t>telinga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tangan</a:t>
            </a:r>
            <a:endParaRPr lang="en-US" sz="2000" dirty="0" smtClean="0"/>
          </a:p>
          <a:p>
            <a:pPr marL="1104900" lvl="1" indent="-533400" eaLnBrk="1" hangingPunct="1">
              <a:lnSpc>
                <a:spcPct val="80000"/>
              </a:lnSpc>
              <a:buFontTx/>
              <a:buChar char="•"/>
              <a:tabLst>
                <a:tab pos="808038" algn="l"/>
              </a:tabLst>
            </a:pP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(9-15 </a:t>
            </a:r>
            <a:r>
              <a:rPr lang="en-US" sz="2000" dirty="0" err="1" smtClean="0"/>
              <a:t>bln</a:t>
            </a:r>
            <a:r>
              <a:rPr lang="en-US" sz="2000" dirty="0" smtClean="0"/>
              <a:t>)</a:t>
            </a:r>
          </a:p>
          <a:p>
            <a:pPr marL="1104900" lvl="1" indent="-533400" eaLnBrk="1" hangingPunct="1">
              <a:lnSpc>
                <a:spcPct val="80000"/>
              </a:lnSpc>
              <a:buFontTx/>
              <a:buChar char="•"/>
              <a:tabLst>
                <a:tab pos="808038" algn="l"/>
              </a:tabLst>
            </a:pP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makan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</a:t>
            </a:r>
            <a:r>
              <a:rPr lang="en-US" sz="2000" dirty="0" err="1" smtClean="0"/>
              <a:t>padat</a:t>
            </a:r>
            <a:r>
              <a:rPr lang="en-US" sz="2000" dirty="0" smtClean="0"/>
              <a:t> (</a:t>
            </a:r>
            <a:r>
              <a:rPr lang="en-US" sz="2000" dirty="0" err="1" smtClean="0"/>
              <a:t>mulai</a:t>
            </a:r>
            <a:r>
              <a:rPr lang="en-US" sz="2000" dirty="0" smtClean="0"/>
              <a:t> 6 </a:t>
            </a:r>
            <a:r>
              <a:rPr lang="en-US" sz="2000" dirty="0" err="1" smtClean="0"/>
              <a:t>bulan</a:t>
            </a:r>
            <a:r>
              <a:rPr lang="en-US" sz="2000" dirty="0" smtClean="0"/>
              <a:t>)</a:t>
            </a:r>
          </a:p>
          <a:p>
            <a:pPr marL="1104900" lvl="1" indent="-533400" eaLnBrk="1" hangingPunct="1">
              <a:lnSpc>
                <a:spcPct val="80000"/>
              </a:lnSpc>
              <a:buFontTx/>
              <a:buChar char="•"/>
              <a:tabLst>
                <a:tab pos="808038" algn="l"/>
              </a:tabLst>
            </a:pP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berbicara</a:t>
            </a:r>
            <a:endParaRPr lang="en-US" sz="2000" dirty="0" smtClean="0"/>
          </a:p>
          <a:p>
            <a:pPr marL="1104900" lvl="1" indent="-533400" eaLnBrk="1" hangingPunct="1">
              <a:lnSpc>
                <a:spcPct val="80000"/>
              </a:lnSpc>
              <a:buFontTx/>
              <a:buChar char="•"/>
              <a:tabLst>
                <a:tab pos="808038" algn="l"/>
              </a:tabLst>
            </a:pPr>
            <a:r>
              <a:rPr lang="en-US" sz="2000" dirty="0" err="1" smtClean="0"/>
              <a:t>Belajar</a:t>
            </a:r>
            <a:r>
              <a:rPr lang="en-US" sz="2000" dirty="0" smtClean="0"/>
              <a:t> bung air </a:t>
            </a:r>
            <a:r>
              <a:rPr lang="en-US" sz="2000" dirty="0" err="1" smtClean="0"/>
              <a:t>kecil</a:t>
            </a:r>
            <a:r>
              <a:rPr lang="en-US" sz="2000" dirty="0" smtClean="0"/>
              <a:t> &amp; </a:t>
            </a:r>
            <a:r>
              <a:rPr lang="en-US" sz="2000" dirty="0" err="1" smtClean="0"/>
              <a:t>besar</a:t>
            </a:r>
            <a:endParaRPr lang="en-US" sz="2000" dirty="0" smtClean="0"/>
          </a:p>
          <a:p>
            <a:pPr marL="1104900" lvl="1" indent="-533400" eaLnBrk="1" hangingPunct="1">
              <a:lnSpc>
                <a:spcPct val="80000"/>
              </a:lnSpc>
              <a:buFontTx/>
              <a:buChar char="•"/>
              <a:tabLst>
                <a:tab pos="808038" algn="l"/>
              </a:tabLst>
            </a:pP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mengenal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kelamin</a:t>
            </a:r>
            <a:endParaRPr lang="en-US" sz="2000" dirty="0" smtClean="0"/>
          </a:p>
          <a:p>
            <a:pPr marL="1104900" lvl="1" indent="-533400" eaLnBrk="1" hangingPunct="1">
              <a:lnSpc>
                <a:spcPct val="80000"/>
              </a:lnSpc>
              <a:buFontTx/>
              <a:buChar char="•"/>
              <a:tabLst>
                <a:tab pos="808038" algn="l"/>
              </a:tabLst>
            </a:pP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kestabilan</a:t>
            </a:r>
            <a:r>
              <a:rPr lang="en-US" sz="2000" dirty="0" smtClean="0"/>
              <a:t> </a:t>
            </a:r>
            <a:r>
              <a:rPr lang="en-US" sz="2000" dirty="0" err="1" smtClean="0"/>
              <a:t>jasmaniah</a:t>
            </a:r>
            <a:r>
              <a:rPr lang="en-US" sz="2000" dirty="0" smtClean="0"/>
              <a:t> </a:t>
            </a:r>
            <a:r>
              <a:rPr lang="en-US" sz="2000" dirty="0" err="1" smtClean="0"/>
              <a:t>fisiologis</a:t>
            </a:r>
            <a:endParaRPr lang="en-US" sz="2000" dirty="0" smtClean="0"/>
          </a:p>
          <a:p>
            <a:pPr marL="1104900" lvl="1" indent="-533400" eaLnBrk="1" hangingPunct="1">
              <a:lnSpc>
                <a:spcPct val="80000"/>
              </a:lnSpc>
              <a:buFontTx/>
              <a:buChar char="•"/>
              <a:tabLst>
                <a:tab pos="808038" algn="l"/>
              </a:tabLst>
            </a:pPr>
            <a:r>
              <a:rPr lang="en-US" sz="2000" dirty="0" err="1" smtClean="0"/>
              <a:t>Membentuk</a:t>
            </a:r>
            <a:r>
              <a:rPr lang="en-US" sz="2000" dirty="0" smtClean="0"/>
              <a:t> konsep2 (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err="1" smtClean="0"/>
              <a:t>sederhana</a:t>
            </a:r>
            <a:r>
              <a:rPr lang="en-US" sz="2000" dirty="0" smtClean="0"/>
              <a:t> </a:t>
            </a:r>
            <a:r>
              <a:rPr lang="en-US" sz="2000" dirty="0" err="1" smtClean="0"/>
              <a:t>ttg</a:t>
            </a:r>
            <a:r>
              <a:rPr lang="en-US" sz="2000" dirty="0" smtClean="0"/>
              <a:t> </a:t>
            </a:r>
            <a:r>
              <a:rPr lang="en-US" sz="2000" dirty="0" err="1" smtClean="0"/>
              <a:t>kenyataan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&amp; </a:t>
            </a:r>
            <a:r>
              <a:rPr lang="en-US" sz="2000" dirty="0" err="1" smtClean="0"/>
              <a:t>alam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mempersiapkan</a:t>
            </a:r>
            <a:r>
              <a:rPr lang="en-US" sz="2000" dirty="0" smtClean="0"/>
              <a:t> </a:t>
            </a:r>
            <a:r>
              <a:rPr lang="en-US" sz="2000" dirty="0" err="1" smtClean="0"/>
              <a:t>disi</a:t>
            </a:r>
            <a:r>
              <a:rPr lang="en-US" sz="2000" dirty="0" smtClean="0"/>
              <a:t> </a:t>
            </a:r>
            <a:r>
              <a:rPr lang="en-US" sz="2000" dirty="0" err="1" smtClean="0"/>
              <a:t>utk</a:t>
            </a:r>
            <a:r>
              <a:rPr lang="en-US" sz="2000" dirty="0" smtClean="0"/>
              <a:t> </a:t>
            </a:r>
            <a:r>
              <a:rPr lang="en-US" sz="2000" dirty="0" err="1" smtClean="0"/>
              <a:t>membaca</a:t>
            </a:r>
            <a:r>
              <a:rPr lang="en-US" sz="2000" dirty="0" smtClean="0"/>
              <a:t>.</a:t>
            </a:r>
          </a:p>
          <a:p>
            <a:pPr marL="1104900" lvl="1" indent="-533400" eaLnBrk="1" hangingPunct="1">
              <a:lnSpc>
                <a:spcPct val="80000"/>
              </a:lnSpc>
              <a:buFontTx/>
              <a:buChar char="•"/>
              <a:tabLst>
                <a:tab pos="808038" algn="l"/>
              </a:tabLst>
            </a:pP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mengadakan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emosional</a:t>
            </a:r>
            <a:r>
              <a:rPr lang="en-US" sz="2000" dirty="0" smtClean="0"/>
              <a:t> </a:t>
            </a:r>
            <a:r>
              <a:rPr lang="en-US" sz="2000" dirty="0" err="1" smtClean="0"/>
              <a:t>dng</a:t>
            </a:r>
            <a:r>
              <a:rPr lang="en-US" sz="2000" dirty="0" smtClean="0"/>
              <a:t> </a:t>
            </a:r>
            <a:r>
              <a:rPr lang="en-US" sz="2000" dirty="0" err="1" smtClean="0"/>
              <a:t>ortu</a:t>
            </a:r>
            <a:r>
              <a:rPr lang="en-US" sz="2000" dirty="0" smtClean="0"/>
              <a:t>, </a:t>
            </a:r>
            <a:r>
              <a:rPr lang="en-US" sz="2000" dirty="0" err="1" smtClean="0"/>
              <a:t>saudara</a:t>
            </a:r>
            <a:r>
              <a:rPr lang="en-US" sz="2000" dirty="0" smtClean="0"/>
              <a:t>, orang lain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dekat</a:t>
            </a:r>
            <a:r>
              <a:rPr lang="en-US" sz="2000" dirty="0" smtClean="0"/>
              <a:t> </a:t>
            </a:r>
            <a:r>
              <a:rPr lang="en-US" sz="2000" dirty="0" err="1" smtClean="0"/>
              <a:t>dng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endParaRPr lang="en-US" sz="2000" dirty="0" smtClean="0"/>
          </a:p>
          <a:p>
            <a:pPr marL="1104900" lvl="1" indent="-533400" eaLnBrk="1" hangingPunct="1">
              <a:lnSpc>
                <a:spcPct val="80000"/>
              </a:lnSpc>
              <a:buFontTx/>
              <a:buChar char="•"/>
              <a:tabLst>
                <a:tab pos="808038" algn="l"/>
              </a:tabLst>
            </a:pP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membedakan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benar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salah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hati</a:t>
            </a:r>
            <a:r>
              <a:rPr lang="en-US" sz="2000" dirty="0" smtClean="0"/>
              <a:t> </a:t>
            </a:r>
            <a:r>
              <a:rPr lang="en-US" sz="2000" dirty="0" err="1" smtClean="0"/>
              <a:t>nurani</a:t>
            </a:r>
            <a:endParaRPr lang="en-US" sz="2000" dirty="0" smtClean="0"/>
          </a:p>
          <a:p>
            <a:pPr marL="1104900" lvl="1" indent="-533400" eaLnBrk="1" hangingPunct="1">
              <a:lnSpc>
                <a:spcPct val="80000"/>
              </a:lnSpc>
              <a:buFontTx/>
              <a:buNone/>
              <a:tabLst>
                <a:tab pos="808038" algn="l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463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Remaja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575176"/>
            <a:ext cx="5410199" cy="4052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65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219200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yang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proses </a:t>
            </a:r>
            <a:r>
              <a:rPr lang="en-US" dirty="0" err="1" smtClean="0"/>
              <a:t>reproduksi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514600"/>
            <a:ext cx="7330633" cy="361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1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seimbang</a:t>
            </a:r>
            <a:endParaRPr lang="en-US" dirty="0" smtClean="0"/>
          </a:p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NAPZA</a:t>
            </a:r>
          </a:p>
          <a:p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yang </a:t>
            </a:r>
            <a:r>
              <a:rPr lang="en-US" dirty="0" err="1" smtClean="0"/>
              <a:t>wajar</a:t>
            </a:r>
            <a:endParaRPr lang="en-US" dirty="0" smtClean="0"/>
          </a:p>
          <a:p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pertahanan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godaan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-228600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6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382000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dirty="0" err="1" smtClean="0"/>
              <a:t>Pengetahuan</a:t>
            </a:r>
            <a:r>
              <a:rPr lang="en-US" sz="3600" dirty="0" smtClean="0"/>
              <a:t> </a:t>
            </a:r>
            <a:r>
              <a:rPr lang="en-US" sz="3600" dirty="0" err="1" smtClean="0"/>
              <a:t>Dasar</a:t>
            </a:r>
            <a:r>
              <a:rPr lang="en-US" sz="3600" dirty="0" smtClean="0"/>
              <a:t> </a:t>
            </a:r>
            <a:r>
              <a:rPr lang="en-US" sz="3600" dirty="0" err="1" smtClean="0"/>
              <a:t>Kespro</a:t>
            </a:r>
            <a:r>
              <a:rPr lang="en-US" sz="3600" dirty="0" smtClean="0"/>
              <a:t> yang </a:t>
            </a:r>
            <a:r>
              <a:rPr lang="en-US" sz="3600" dirty="0" err="1" smtClean="0"/>
              <a:t>perlu</a:t>
            </a:r>
            <a:r>
              <a:rPr lang="en-US" sz="3600" dirty="0" smtClean="0"/>
              <a:t> </a:t>
            </a:r>
            <a:r>
              <a:rPr lang="en-US" sz="3600" dirty="0" err="1" smtClean="0"/>
              <a:t>diberikan</a:t>
            </a:r>
            <a:r>
              <a:rPr lang="en-US" sz="3600" dirty="0" smtClean="0"/>
              <a:t> </a:t>
            </a:r>
            <a:r>
              <a:rPr lang="en-US" sz="3600" dirty="0" err="1" smtClean="0"/>
              <a:t>kepada</a:t>
            </a:r>
            <a:r>
              <a:rPr lang="en-US" sz="3600" dirty="0" smtClean="0"/>
              <a:t> </a:t>
            </a:r>
            <a:r>
              <a:rPr lang="en-US" sz="3600" dirty="0" err="1" smtClean="0"/>
              <a:t>remaja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38862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proses,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(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kembang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)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mendewasakan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kawin</a:t>
            </a:r>
            <a:r>
              <a:rPr lang="en-US" dirty="0" smtClean="0"/>
              <a:t> &amp;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merekncanakan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keinginannya</a:t>
            </a:r>
            <a:r>
              <a:rPr lang="en-US" dirty="0" smtClean="0"/>
              <a:t> &amp; </a:t>
            </a:r>
            <a:r>
              <a:rPr lang="en-US" dirty="0" err="1" smtClean="0"/>
              <a:t>pasangannya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HIV/AIDS &amp; </a:t>
            </a:r>
            <a:r>
              <a:rPr lang="en-US" dirty="0" err="1" smtClean="0"/>
              <a:t>dampaknya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kespro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Narkoba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rokok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Miras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kespro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media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kespro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menghindarinya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Hak-hak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48" y="-76200"/>
            <a:ext cx="3376152" cy="1585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/>
              <a:t>Kespro</a:t>
            </a:r>
            <a:r>
              <a:rPr lang="en-US" sz="4400" dirty="0" smtClean="0"/>
              <a:t> </a:t>
            </a:r>
            <a:r>
              <a:rPr lang="en-US" sz="4400" dirty="0" err="1" smtClean="0"/>
              <a:t>Remaja</a:t>
            </a:r>
            <a:r>
              <a:rPr lang="en-US" sz="4400" dirty="0" smtClean="0"/>
              <a:t> </a:t>
            </a:r>
            <a:r>
              <a:rPr lang="en-US" sz="4400" dirty="0" err="1" smtClean="0"/>
              <a:t>Merupakan</a:t>
            </a:r>
            <a:r>
              <a:rPr lang="en-US" sz="4400" dirty="0" smtClean="0"/>
              <a:t> </a:t>
            </a:r>
            <a:r>
              <a:rPr lang="en-US" sz="4400" dirty="0" err="1" smtClean="0"/>
              <a:t>konsep</a:t>
            </a:r>
            <a:r>
              <a:rPr lang="en-US" sz="4400" dirty="0" smtClean="0"/>
              <a:t> </a:t>
            </a:r>
            <a:r>
              <a:rPr lang="en-US" sz="4400" dirty="0" err="1" smtClean="0"/>
              <a:t>jitu</a:t>
            </a:r>
            <a:r>
              <a:rPr lang="en-US" sz="4400" dirty="0" smtClean="0"/>
              <a:t> </a:t>
            </a:r>
            <a:r>
              <a:rPr lang="en-US" sz="4400" dirty="0" err="1" smtClean="0"/>
              <a:t>menurunkan</a:t>
            </a:r>
            <a:r>
              <a:rPr lang="en-US" sz="4400" dirty="0" smtClean="0"/>
              <a:t> AKI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 </a:t>
            </a:r>
            <a:r>
              <a:rPr lang="en-US" dirty="0" err="1" smtClean="0"/>
              <a:t>akibat</a:t>
            </a:r>
            <a:r>
              <a:rPr lang="en-US" dirty="0" smtClean="0"/>
              <a:t> proses </a:t>
            </a:r>
            <a:r>
              <a:rPr lang="en-US" dirty="0" err="1" smtClean="0"/>
              <a:t>reproduktif</a:t>
            </a:r>
            <a:r>
              <a:rPr lang="en-US" dirty="0" smtClean="0"/>
              <a:t> per 100.000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: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/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kurun</a:t>
            </a:r>
            <a:r>
              <a:rPr lang="en-US" dirty="0" smtClean="0"/>
              <a:t> 42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,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pengelolaannya</a:t>
            </a:r>
            <a:r>
              <a:rPr lang="en-US" dirty="0" smtClean="0"/>
              <a:t>. (Budi </a:t>
            </a:r>
            <a:r>
              <a:rPr lang="en-US" dirty="0" err="1" smtClean="0"/>
              <a:t>Utomo</a:t>
            </a:r>
            <a:r>
              <a:rPr lang="en-US" dirty="0" smtClean="0"/>
              <a:t> ,1985)</a:t>
            </a:r>
          </a:p>
          <a:p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, </a:t>
            </a:r>
            <a:r>
              <a:rPr lang="en-US" dirty="0" err="1" smtClean="0"/>
              <a:t>perubahan</a:t>
            </a:r>
            <a:r>
              <a:rPr lang="en-US" dirty="0" smtClean="0"/>
              <a:t>,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, </a:t>
            </a:r>
            <a:r>
              <a:rPr lang="en-US" dirty="0" err="1" smtClean="0"/>
              <a:t>risiko-risiko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15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 </a:t>
            </a:r>
            <a:r>
              <a:rPr lang="en-US" dirty="0" err="1" smtClean="0"/>
              <a:t>berusia</a:t>
            </a:r>
            <a:r>
              <a:rPr lang="en-US" dirty="0" smtClean="0"/>
              <a:t> 15-19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melahirkan</a:t>
            </a:r>
            <a:r>
              <a:rPr lang="en-US" dirty="0" smtClean="0"/>
              <a:t>. 4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aborsi</a:t>
            </a:r>
            <a:r>
              <a:rPr lang="en-US" dirty="0" smtClean="0"/>
              <a:t>. </a:t>
            </a:r>
            <a:r>
              <a:rPr lang="en-US" dirty="0" err="1" smtClean="0"/>
              <a:t>Hampir</a:t>
            </a:r>
            <a:r>
              <a:rPr lang="en-US" dirty="0" smtClean="0"/>
              <a:t> 100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 IMS</a:t>
            </a:r>
          </a:p>
          <a:p>
            <a:r>
              <a:rPr lang="en-US" dirty="0" err="1" smtClean="0"/>
              <a:t>Secara</a:t>
            </a:r>
            <a:r>
              <a:rPr lang="en-US" dirty="0" smtClean="0"/>
              <a:t> global 40% </a:t>
            </a:r>
            <a:r>
              <a:rPr lang="en-US" dirty="0" err="1" smtClean="0"/>
              <a:t>terinfeksi</a:t>
            </a:r>
            <a:r>
              <a:rPr lang="en-US" dirty="0" smtClean="0"/>
              <a:t> HIV (15-24 </a:t>
            </a:r>
            <a:r>
              <a:rPr lang="en-US" dirty="0" err="1" smtClean="0"/>
              <a:t>tahun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7000 </a:t>
            </a:r>
            <a:r>
              <a:rPr lang="en-US" dirty="0" err="1" smtClean="0"/>
              <a:t>remaja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 HIV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685800"/>
            <a:ext cx="3200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PUBERTAS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-228600"/>
            <a:ext cx="7543800" cy="3886200"/>
          </a:xfrm>
        </p:spPr>
        <p:txBody>
          <a:bodyPr/>
          <a:lstStyle/>
          <a:p>
            <a:r>
              <a:rPr lang="en-US" dirty="0" err="1" smtClean="0"/>
              <a:t>Pubertas</a:t>
            </a:r>
            <a:r>
              <a:rPr lang="en-US" dirty="0" smtClean="0"/>
              <a:t> = “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kedewasaan</a:t>
            </a:r>
            <a:r>
              <a:rPr lang="en-US" dirty="0" smtClean="0"/>
              <a:t>”</a:t>
            </a:r>
          </a:p>
          <a:p>
            <a:r>
              <a:rPr lang="en-US" dirty="0" smtClean="0">
                <a:sym typeface="Wingdings" pitchFamily="2" charset="2"/>
              </a:rPr>
              <a:t>Organ </a:t>
            </a:r>
            <a:r>
              <a:rPr lang="en-US" dirty="0" err="1" smtClean="0">
                <a:sym typeface="Wingdings" pitchFamily="2" charset="2"/>
              </a:rPr>
              <a:t>seksual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matang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endParaRPr lang="en-US" dirty="0" smtClean="0"/>
          </a:p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08803"/>
            <a:ext cx="5200650" cy="3063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69913"/>
            <a:ext cx="6870700" cy="1295400"/>
          </a:xfrm>
        </p:spPr>
        <p:txBody>
          <a:bodyPr/>
          <a:lstStyle/>
          <a:p>
            <a:pPr eaLnBrk="1" hangingPunct="1"/>
            <a:r>
              <a:rPr lang="pt-BR" sz="3600" b="1" dirty="0" smtClean="0">
                <a:solidFill>
                  <a:schemeClr val="tx1"/>
                </a:solidFill>
                <a:latin typeface="+mn-lt"/>
              </a:rPr>
              <a:t>Masa Puber </a:t>
            </a:r>
            <a:r>
              <a:rPr lang="pt-BR" sz="3600" b="1" i="1" dirty="0" smtClean="0">
                <a:solidFill>
                  <a:schemeClr val="tx1"/>
                </a:solidFill>
                <a:latin typeface="+mn-lt"/>
              </a:rPr>
              <a:t>(Puberty)</a:t>
            </a:r>
            <a:r>
              <a:rPr lang="pt-BR" sz="3600" i="1" dirty="0" smtClean="0">
                <a:solidFill>
                  <a:schemeClr val="tx1"/>
                </a:solidFill>
                <a:latin typeface="+mn-lt"/>
              </a:rPr>
              <a:t>: </a:t>
            </a:r>
            <a:br>
              <a:rPr lang="pt-BR" sz="3600" i="1" dirty="0" smtClean="0">
                <a:solidFill>
                  <a:schemeClr val="tx1"/>
                </a:solidFill>
                <a:latin typeface="+mn-lt"/>
              </a:rPr>
            </a:b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12/13 sampai 16/17 tahun. </a:t>
            </a:r>
            <a:endParaRPr lang="en-US" sz="3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057400"/>
            <a:ext cx="8610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Telah haid pada anak perempuan dan mimpi basah pada anak laki-laki.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Dalam tahap ini biasanya anak mulai kritis dalam menanggapi sesuatu ide atau pengetahuan dari orang lain.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Pada masa puber biasanya seorang anak menunjukkan kekuatan intelektual dan energi fisik yang kuat.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Hanya saja kekuatan itu tidak dibarengi dengan kemauan yang kuat pula.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Ketidakseimbangan ini biasanya terjadi karena pada saat itu seorang anak mulai belajar menentukan tujuan serta keinginan yang dianggap sesuai baginya untuk memperoleh kebahagiaan.</a:t>
            </a:r>
            <a:endParaRPr lang="en-US" sz="2400" dirty="0" smtClean="0"/>
          </a:p>
        </p:txBody>
      </p:sp>
      <p:pic>
        <p:nvPicPr>
          <p:cNvPr id="30724" name="Picture 7" descr="https://encrypted-tbn2.google.com/images?q=tbn:ANd9GcSfRQLzD28rDLdUkgyof9wW_NTSkqTE73Rrp_nhqPWrFu8Kv-Sb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26" y="0"/>
            <a:ext cx="2876274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1"/>
                </a:solidFill>
                <a:latin typeface="+mn-lt"/>
              </a:rPr>
              <a:t>Awal masa remaja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Masa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Remaja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800" b="1" i="1" dirty="0" err="1">
                <a:solidFill>
                  <a:schemeClr val="tx1"/>
                </a:solidFill>
                <a:latin typeface="+mn-lt"/>
              </a:rPr>
              <a:t>Adolesence</a:t>
            </a:r>
            <a:r>
              <a:rPr lang="en-US" sz="2800" b="1" i="1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pt-BR" sz="2800" dirty="0">
                <a:solidFill>
                  <a:schemeClr val="tx1"/>
                </a:solidFill>
                <a:latin typeface="+mn-lt"/>
              </a:rPr>
              <a:t>15/ 16 atau 17 tahun dan berakhir umur 21 tahun 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524000"/>
            <a:ext cx="80010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200" dirty="0" smtClean="0"/>
              <a:t>Secara umum dapat diidentifikasi beberapa perubahan :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err="1" smtClean="0"/>
              <a:t>Meningkatnya</a:t>
            </a:r>
            <a:r>
              <a:rPr lang="en-US" sz="2200" dirty="0" smtClean="0"/>
              <a:t> </a:t>
            </a:r>
            <a:r>
              <a:rPr lang="en-US" sz="2200" dirty="0" err="1" smtClean="0"/>
              <a:t>emosi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biasanya</a:t>
            </a:r>
            <a:r>
              <a:rPr lang="en-US" sz="2200" dirty="0" smtClean="0"/>
              <a:t> </a:t>
            </a:r>
            <a:r>
              <a:rPr lang="en-US" sz="2200" dirty="0" err="1" smtClean="0"/>
              <a:t>berhubungan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fisik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tubuh</a:t>
            </a:r>
            <a:r>
              <a:rPr lang="en-US" sz="2200" dirty="0" smtClean="0"/>
              <a:t>, </a:t>
            </a:r>
            <a:r>
              <a:rPr lang="en-US" sz="2200" dirty="0" err="1" smtClean="0"/>
              <a:t>minat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peran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diharapkan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kelompok</a:t>
            </a:r>
            <a:r>
              <a:rPr lang="en-US" sz="2200" dirty="0" smtClean="0"/>
              <a:t> </a:t>
            </a:r>
            <a:r>
              <a:rPr lang="en-US" sz="2200" dirty="0" err="1" smtClean="0"/>
              <a:t>sosialnya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minat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perilaku</a:t>
            </a:r>
            <a:r>
              <a:rPr lang="en-US" sz="2200" dirty="0" smtClean="0"/>
              <a:t>, </a:t>
            </a:r>
            <a:r>
              <a:rPr lang="en-US" sz="2200" dirty="0" err="1" smtClean="0"/>
              <a:t>maka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berubah</a:t>
            </a:r>
            <a:r>
              <a:rPr lang="en-US" sz="2200" dirty="0" smtClean="0"/>
              <a:t>. </a:t>
            </a:r>
            <a:r>
              <a:rPr lang="en-US" sz="2200" dirty="0" err="1" smtClean="0"/>
              <a:t>Apa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dianggap</a:t>
            </a:r>
            <a:r>
              <a:rPr lang="en-US" sz="2200" dirty="0" smtClean="0"/>
              <a:t> </a:t>
            </a:r>
            <a:r>
              <a:rPr lang="en-US" sz="2200" dirty="0" err="1" smtClean="0"/>
              <a:t>penting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masa</a:t>
            </a:r>
            <a:r>
              <a:rPr lang="en-US" sz="2200" dirty="0" smtClean="0"/>
              <a:t> </a:t>
            </a:r>
            <a:r>
              <a:rPr lang="en-US" sz="2200" dirty="0" err="1" smtClean="0"/>
              <a:t>anak-anak</a:t>
            </a:r>
            <a:r>
              <a:rPr lang="en-US" sz="2200" dirty="0" smtClean="0"/>
              <a:t> </a:t>
            </a:r>
            <a:r>
              <a:rPr lang="en-US" sz="2200" dirty="0" err="1" smtClean="0"/>
              <a:t>sudah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dianggap</a:t>
            </a:r>
            <a:r>
              <a:rPr lang="en-US" sz="2200" dirty="0" smtClean="0"/>
              <a:t> </a:t>
            </a:r>
            <a:r>
              <a:rPr lang="en-US" sz="2200" dirty="0" err="1" smtClean="0"/>
              <a:t>penting</a:t>
            </a:r>
            <a:r>
              <a:rPr lang="en-US" sz="2200" dirty="0" smtClean="0"/>
              <a:t> </a:t>
            </a:r>
            <a:r>
              <a:rPr lang="en-US" sz="2200" dirty="0" err="1" smtClean="0"/>
              <a:t>lagi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err="1" smtClean="0"/>
              <a:t>Umumnya</a:t>
            </a:r>
            <a:r>
              <a:rPr lang="en-US" sz="2200" dirty="0" smtClean="0"/>
              <a:t> </a:t>
            </a:r>
            <a:r>
              <a:rPr lang="en-US" sz="2200" dirty="0" err="1" smtClean="0"/>
              <a:t>remaja</a:t>
            </a:r>
            <a:r>
              <a:rPr lang="en-US" sz="2200" dirty="0" smtClean="0"/>
              <a:t> </a:t>
            </a:r>
            <a:r>
              <a:rPr lang="en-US" sz="2200" dirty="0" err="1" smtClean="0"/>
              <a:t>bersikap</a:t>
            </a:r>
            <a:r>
              <a:rPr lang="en-US" sz="2200" dirty="0" smtClean="0"/>
              <a:t> </a:t>
            </a:r>
            <a:r>
              <a:rPr lang="en-US" sz="2200" i="1" dirty="0" err="1" smtClean="0"/>
              <a:t>ambivalen</a:t>
            </a:r>
            <a:r>
              <a:rPr lang="en-US" sz="2200" i="1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.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menuntut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menginginkan</a:t>
            </a:r>
            <a:r>
              <a:rPr lang="en-US" sz="2200" dirty="0" smtClean="0"/>
              <a:t> </a:t>
            </a:r>
            <a:r>
              <a:rPr lang="en-US" sz="2200" dirty="0" err="1" smtClean="0"/>
              <a:t>kehebatan</a:t>
            </a:r>
            <a:r>
              <a:rPr lang="en-US" sz="2200" dirty="0" smtClean="0"/>
              <a:t>, </a:t>
            </a:r>
            <a:r>
              <a:rPr lang="en-US" sz="2200" dirty="0" err="1" smtClean="0"/>
              <a:t>tetapi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saat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bersamaan</a:t>
            </a:r>
            <a:r>
              <a:rPr lang="en-US" sz="2200" dirty="0" smtClean="0"/>
              <a:t> </a:t>
            </a:r>
            <a:r>
              <a:rPr lang="en-US" sz="2200" dirty="0" err="1" smtClean="0"/>
              <a:t>ia</a:t>
            </a:r>
            <a:r>
              <a:rPr lang="en-US" sz="2200" dirty="0" smtClean="0"/>
              <a:t> </a:t>
            </a:r>
            <a:r>
              <a:rPr lang="en-US" sz="2200" dirty="0" err="1" smtClean="0"/>
              <a:t>sering</a:t>
            </a:r>
            <a:r>
              <a:rPr lang="en-US" sz="2200" dirty="0" smtClean="0"/>
              <a:t> </a:t>
            </a:r>
            <a:r>
              <a:rPr lang="en-US" sz="2200" dirty="0" err="1" smtClean="0"/>
              <a:t>takut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risiko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tanggung</a:t>
            </a:r>
            <a:r>
              <a:rPr lang="en-US" sz="2200" dirty="0" smtClean="0"/>
              <a:t> </a:t>
            </a:r>
            <a:r>
              <a:rPr lang="en-US" sz="2200" dirty="0" err="1" smtClean="0"/>
              <a:t>jawab</a:t>
            </a:r>
            <a:r>
              <a:rPr lang="en-US" sz="2200" dirty="0" smtClean="0"/>
              <a:t> yang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dipikulnya</a:t>
            </a:r>
            <a:r>
              <a:rPr lang="en-US" sz="2200" dirty="0" smtClean="0"/>
              <a:t>.</a:t>
            </a:r>
          </a:p>
        </p:txBody>
      </p:sp>
      <p:sp>
        <p:nvSpPr>
          <p:cNvPr id="31748" name="Picture 5" descr="https://encrypted-tbn2.google.com/images?q=tbn:ANd9GcTH8l-Vu2QAa-HkFklpaKYhK3QLeuhe1Ms9SZXgzuSQ9F1ZQqX2"/>
          <p:cNvSpPr>
            <a:spLocks noChangeAspect="1" noChangeArrowheads="1"/>
          </p:cNvSpPr>
          <p:nvPr/>
        </p:nvSpPr>
        <p:spPr bwMode="auto">
          <a:xfrm>
            <a:off x="7524750" y="0"/>
            <a:ext cx="1619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5107551"/>
            <a:ext cx="2619375" cy="1743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753636"/>
            <a:ext cx="7543800" cy="2418564"/>
          </a:xfrm>
        </p:spPr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Ruang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Lingkup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Kesehatan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R</a:t>
            </a:r>
            <a:r>
              <a:rPr lang="en-US" dirty="0" err="1" smtClean="0">
                <a:latin typeface="Cambria" pitchFamily="18" charset="0"/>
              </a:rPr>
              <a:t>eproduksi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 lvl="1"/>
            <a:r>
              <a:rPr lang="en-US" dirty="0" err="1" smtClean="0">
                <a:latin typeface="Cambria" pitchFamily="18" charset="0"/>
              </a:rPr>
              <a:t>Bayi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Anak</a:t>
            </a:r>
            <a:endParaRPr lang="en-US" dirty="0" smtClean="0">
              <a:latin typeface="Cambria" pitchFamily="18" charset="0"/>
            </a:endParaRPr>
          </a:p>
          <a:p>
            <a:pPr lvl="1"/>
            <a:r>
              <a:rPr lang="en-US" dirty="0" err="1" smtClean="0">
                <a:latin typeface="Cambria" pitchFamily="18" charset="0"/>
              </a:rPr>
              <a:t>Remaja</a:t>
            </a:r>
            <a:endParaRPr lang="en-US" dirty="0" smtClean="0"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PUS (</a:t>
            </a:r>
            <a:r>
              <a:rPr lang="en-US" dirty="0" err="1" smtClean="0">
                <a:latin typeface="Cambria" pitchFamily="18" charset="0"/>
              </a:rPr>
              <a:t>Pasangan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Usia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Subur</a:t>
            </a:r>
            <a:r>
              <a:rPr lang="en-US" dirty="0" smtClean="0">
                <a:latin typeface="Cambria" pitchFamily="18" charset="0"/>
              </a:rPr>
              <a:t>)</a:t>
            </a:r>
          </a:p>
          <a:p>
            <a:pPr lvl="1"/>
            <a:r>
              <a:rPr lang="en-US" dirty="0" err="1" smtClean="0">
                <a:latin typeface="Cambria" pitchFamily="18" charset="0"/>
              </a:rPr>
              <a:t>Lansia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0"/>
          <a:stretch/>
        </p:blipFill>
        <p:spPr bwMode="auto">
          <a:xfrm>
            <a:off x="762000" y="381000"/>
            <a:ext cx="7627067" cy="3507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8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48600" cy="1219200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chemeClr val="tx1"/>
                </a:solidFill>
                <a:latin typeface="+mn-lt"/>
              </a:rPr>
              <a:t>Menilik </a:t>
            </a:r>
            <a:r>
              <a:rPr lang="pt-BR" sz="36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</a:t>
            </a: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Usia antara 13-18 tahun,  beberapa perubahan :</a:t>
            </a:r>
            <a:endParaRPr lang="en-US" sz="3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Perkembangan aspek-aspek biologis;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Menerima peranan dewasa berdasarkan pengaruh kebiasaan masyarakat di mana ia dibesarkan;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Mendapatkan kebiasaan emosional dari orangtua dan orang dewasa;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Berusaha mendapatkan pandangan hidup sendiri;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Merealisasi suatu identitas sendiri dan dapat mengadakan partisipasi dalam kebudayaan pemuda sendiri.</a:t>
            </a:r>
            <a:endParaRPr lang="en-US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87" y="4724400"/>
            <a:ext cx="2977213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4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b="1" dirty="0" smtClean="0">
                <a:solidFill>
                  <a:schemeClr val="tx1"/>
                </a:solidFill>
                <a:latin typeface="+mn-lt"/>
              </a:rPr>
              <a:t>Ciri-Ciri Masa Remaja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95400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remaja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.</a:t>
            </a: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Masa remaja adalah periode peralihan.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Masa remaja sebagai periode perubahan.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Masa remaja sebagai usia bermasalah.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Masa remaja sebagai masa mencari identitas.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Masa remaja sebagai ambang masa dewasa. Oleh karena itu, remaja mulai memusatkan diri pada perilaku yang dihubungkan dengan status dewasa, yaitu merokok, minum minuman keras, menggunakan obat-obatan, dan terlibat dalam perbuatan seks, mereka menganggap bahwa perilaku ini akan memberikan citra yang mereka inginkan.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67" y="4953000"/>
            <a:ext cx="2657475" cy="172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1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4013"/>
            <a:ext cx="8382000" cy="941387"/>
          </a:xfrm>
          <a:ln>
            <a:noFill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PERUBAHAN-PERUBAHAN  FISIK 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PADA MASA PUBERTAS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305800" cy="4038600"/>
          </a:xfrm>
          <a:ln>
            <a:noFill/>
          </a:ln>
        </p:spPr>
        <p:txBody>
          <a:bodyPr>
            <a:normAutofit/>
          </a:bodyPr>
          <a:lstStyle/>
          <a:p>
            <a:pPr marL="609600" indent="-609600" eaLnBrk="1" hangingPunct="1">
              <a:buFont typeface="Wingdings 2" pitchFamily="18" charset="2"/>
              <a:buNone/>
            </a:pPr>
            <a:r>
              <a:rPr lang="en-US" sz="2400" dirty="0" smtClean="0"/>
              <a:t>	1.	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endParaRPr lang="en-US" sz="2400" dirty="0" smtClean="0"/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dirty="0" smtClean="0"/>
              <a:t>a.	</a:t>
            </a:r>
            <a:r>
              <a:rPr lang="en-US" dirty="0" err="1" smtClean="0"/>
              <a:t>Pertambahan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endParaRPr lang="en-US" dirty="0" smtClean="0"/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dirty="0" smtClean="0"/>
              <a:t>b.	</a:t>
            </a:r>
            <a:r>
              <a:rPr lang="en-US" dirty="0" err="1" smtClean="0"/>
              <a:t>Pertambahan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endParaRPr lang="en-US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sz="2400" dirty="0" smtClean="0"/>
              <a:t>	2.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proporsi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endParaRPr lang="en-US" sz="2400" dirty="0" smtClean="0"/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dirty="0" err="1" smtClean="0"/>
              <a:t>Proporsi</a:t>
            </a:r>
            <a:r>
              <a:rPr lang="en-US" dirty="0" smtClean="0"/>
              <a:t> </a:t>
            </a:r>
            <a:r>
              <a:rPr lang="en-US" dirty="0" err="1" smtClean="0"/>
              <a:t>pubertas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orang </a:t>
            </a:r>
            <a:r>
              <a:rPr lang="en-US" dirty="0" err="1" smtClean="0"/>
              <a:t>dewasa</a:t>
            </a:r>
            <a:endParaRPr lang="en-US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sz="2400" dirty="0" smtClean="0"/>
              <a:t>	3.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ciri-ciri</a:t>
            </a:r>
            <a:r>
              <a:rPr lang="en-US" sz="2400" dirty="0" smtClean="0"/>
              <a:t> </a:t>
            </a:r>
            <a:r>
              <a:rPr lang="en-US" sz="2400" dirty="0" err="1" smtClean="0"/>
              <a:t>seks</a:t>
            </a:r>
            <a:r>
              <a:rPr lang="en-US" sz="2400" dirty="0" smtClean="0"/>
              <a:t> primer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dirty="0" smtClean="0"/>
              <a:t>a.	</a:t>
            </a:r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primer </a:t>
            </a:r>
            <a:r>
              <a:rPr lang="en-US" dirty="0" err="1" smtClean="0"/>
              <a:t>adalah</a:t>
            </a:r>
            <a:r>
              <a:rPr lang="en-US" dirty="0" smtClean="0"/>
              <a:t> organ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dg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.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dirty="0" smtClean="0"/>
              <a:t>b.	</a:t>
            </a:r>
            <a:r>
              <a:rPr lang="en-US" dirty="0" err="1" smtClean="0"/>
              <a:t>Matangnya</a:t>
            </a:r>
            <a:r>
              <a:rPr lang="en-US" dirty="0" smtClean="0"/>
              <a:t> organ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MENARCHE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WET DREAM </a:t>
            </a:r>
            <a:r>
              <a:rPr lang="en-US" dirty="0" smtClean="0"/>
              <a:t>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3080"/>
            <a:ext cx="2895600" cy="2268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3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1213"/>
            <a:ext cx="7620000" cy="7889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PERUBAHAN-PERUBAHAN  FISIK </a:t>
            </a:r>
            <a:br>
              <a:rPr lang="en-US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PADA MASA PUBERTAS …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lanjutan</a:t>
            </a:r>
            <a:endParaRPr lang="en-US" sz="2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229600" cy="3048000"/>
          </a:xfrm>
          <a:ln>
            <a:noFill/>
          </a:ln>
        </p:spPr>
        <p:txBody>
          <a:bodyPr>
            <a:normAutofit/>
          </a:bodyPr>
          <a:lstStyle/>
          <a:p>
            <a:pPr marL="990600" lvl="1" indent="-53340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2400" dirty="0" smtClean="0"/>
              <a:t>4.	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ciri-ciri</a:t>
            </a:r>
            <a:r>
              <a:rPr lang="en-US" sz="2400" dirty="0" smtClean="0"/>
              <a:t> </a:t>
            </a:r>
            <a:r>
              <a:rPr lang="en-US" sz="2400" dirty="0" err="1" smtClean="0"/>
              <a:t>seks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.</a:t>
            </a:r>
          </a:p>
          <a:p>
            <a:pPr marL="1752600" lvl="3" indent="-38100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2400" dirty="0" smtClean="0"/>
              <a:t>a.	</a:t>
            </a:r>
            <a:r>
              <a:rPr lang="en-US" sz="2400" dirty="0" err="1" smtClean="0"/>
              <a:t>Ciri</a:t>
            </a:r>
            <a:r>
              <a:rPr lang="en-US" sz="2400" dirty="0" smtClean="0"/>
              <a:t>-</a:t>
            </a:r>
            <a:r>
              <a:rPr lang="en-US" sz="2400" dirty="0" err="1" smtClean="0"/>
              <a:t>ciri</a:t>
            </a:r>
            <a:r>
              <a:rPr lang="en-US" sz="2400" dirty="0" smtClean="0"/>
              <a:t> </a:t>
            </a:r>
            <a:r>
              <a:rPr lang="en-US" sz="2400" dirty="0" err="1" smtClean="0"/>
              <a:t>seks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ciri-ciri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.</a:t>
            </a:r>
          </a:p>
          <a:p>
            <a:pPr marL="1752600" lvl="3" indent="-38100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z="2400" dirty="0" smtClean="0"/>
              <a:t>b.	</a:t>
            </a:r>
            <a:r>
              <a:rPr lang="en-US" sz="2400" dirty="0" err="1" smtClean="0"/>
              <a:t>Ciri</a:t>
            </a:r>
            <a:r>
              <a:rPr lang="en-US" sz="2400" dirty="0" smtClean="0"/>
              <a:t>-</a:t>
            </a:r>
            <a:r>
              <a:rPr lang="en-US" sz="2400" dirty="0" err="1" smtClean="0"/>
              <a:t>ciri</a:t>
            </a:r>
            <a:r>
              <a:rPr lang="en-US" sz="2400" dirty="0" smtClean="0"/>
              <a:t> </a:t>
            </a:r>
            <a:r>
              <a:rPr lang="en-US" sz="2400" dirty="0" err="1" smtClean="0"/>
              <a:t>seks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: kumis, </a:t>
            </a:r>
            <a:r>
              <a:rPr lang="en-US" sz="2400" dirty="0" err="1" smtClean="0"/>
              <a:t>jenggot</a:t>
            </a:r>
            <a:r>
              <a:rPr lang="en-US" sz="2400" dirty="0" smtClean="0"/>
              <a:t>,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berotot</a:t>
            </a:r>
            <a:r>
              <a:rPr lang="en-US" sz="2400" dirty="0" smtClean="0"/>
              <a:t>, </a:t>
            </a:r>
            <a:r>
              <a:rPr lang="en-US" sz="2400" dirty="0" err="1" smtClean="0"/>
              <a:t>dst</a:t>
            </a:r>
            <a:r>
              <a:rPr lang="en-US" sz="2400" dirty="0" smtClean="0"/>
              <a:t>. </a:t>
            </a:r>
          </a:p>
          <a:p>
            <a:pPr marL="1828800" lvl="3" indent="-457200" eaLnBrk="1" hangingPunct="1">
              <a:lnSpc>
                <a:spcPct val="80000"/>
              </a:lnSpc>
              <a:buFont typeface="Wingdings 3" pitchFamily="18" charset="2"/>
              <a:buAutoNum type="alphaLcPeriod" startAt="3"/>
              <a:defRPr/>
            </a:pPr>
            <a:r>
              <a:rPr lang="en-US" sz="2400" dirty="0" err="1" smtClean="0"/>
              <a:t>Ciri</a:t>
            </a:r>
            <a:r>
              <a:rPr lang="en-US" sz="2400" dirty="0" smtClean="0"/>
              <a:t>-</a:t>
            </a:r>
            <a:r>
              <a:rPr lang="en-US" sz="2400" dirty="0" err="1" smtClean="0"/>
              <a:t>ciri</a:t>
            </a:r>
            <a:r>
              <a:rPr lang="en-US" sz="2400" dirty="0" smtClean="0"/>
              <a:t> </a:t>
            </a:r>
            <a:r>
              <a:rPr lang="en-US" sz="2400" dirty="0" err="1" smtClean="0"/>
              <a:t>seks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: </a:t>
            </a:r>
            <a:r>
              <a:rPr lang="en-US" sz="2400" dirty="0" err="1" smtClean="0"/>
              <a:t>payudara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pinggul</a:t>
            </a:r>
            <a:r>
              <a:rPr lang="en-US" sz="2400" dirty="0" smtClean="0"/>
              <a:t> </a:t>
            </a:r>
            <a:r>
              <a:rPr lang="en-US" sz="2400" dirty="0" err="1" smtClean="0"/>
              <a:t>membesar</a:t>
            </a:r>
            <a:r>
              <a:rPr lang="en-US" sz="2400" dirty="0" smtClean="0"/>
              <a:t>, </a:t>
            </a:r>
            <a:r>
              <a:rPr lang="en-US" sz="2400" dirty="0" err="1" smtClean="0"/>
              <a:t>dst</a:t>
            </a:r>
            <a:r>
              <a:rPr lang="en-US" sz="2400" dirty="0" smtClean="0"/>
              <a:t>.  </a:t>
            </a:r>
          </a:p>
          <a:p>
            <a:pPr marL="1828800" lvl="3" indent="-457200" eaLnBrk="1" hangingPunct="1">
              <a:lnSpc>
                <a:spcPct val="80000"/>
              </a:lnSpc>
              <a:buFont typeface="Wingdings" pitchFamily="2" charset="2"/>
              <a:buAutoNum type="alphaLcPeriod" startAt="3"/>
              <a:defRPr/>
            </a:pPr>
            <a:endParaRPr lang="en-US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86" y="4531442"/>
            <a:ext cx="3608014" cy="2019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5105400" cy="1600200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AKIBAT PERUBAHAN FISIK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PADA PUBERTAS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32503" y="2038350"/>
            <a:ext cx="7696200" cy="3143250"/>
          </a:xfrm>
          <a:ln>
            <a:noFill/>
          </a:ln>
        </p:spPr>
        <p:txBody>
          <a:bodyPr>
            <a:normAutofit/>
          </a:bodyPr>
          <a:lstStyle/>
          <a:p>
            <a:pPr marL="990600" lvl="1" indent="-5334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1.	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pesat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 </a:t>
            </a:r>
            <a:r>
              <a:rPr lang="en-US" sz="2400" dirty="0" err="1" smtClean="0"/>
              <a:t>berakibat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.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munculnya</a:t>
            </a:r>
            <a:r>
              <a:rPr lang="en-US" sz="2400" dirty="0" smtClean="0"/>
              <a:t> </a:t>
            </a: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, </a:t>
            </a:r>
            <a:r>
              <a:rPr lang="en-US" sz="2400" dirty="0" err="1" smtClean="0"/>
              <a:t>tepatnya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II.</a:t>
            </a:r>
          </a:p>
          <a:p>
            <a:pPr marL="990600" lvl="1" indent="-5334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2.	</a:t>
            </a: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: </a:t>
            </a:r>
            <a:r>
              <a:rPr lang="en-US" sz="2400" dirty="0" err="1" smtClean="0"/>
              <a:t>malas</a:t>
            </a:r>
            <a:r>
              <a:rPr lang="en-US" sz="2400" dirty="0" smtClean="0"/>
              <a:t>,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bosan</a:t>
            </a:r>
            <a:r>
              <a:rPr lang="en-US" sz="2400" dirty="0" smtClean="0"/>
              <a:t>,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gelisah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tersinggung</a:t>
            </a:r>
            <a:r>
              <a:rPr lang="en-US" sz="2400" dirty="0" smtClean="0"/>
              <a:t>, rasa </a:t>
            </a:r>
            <a:r>
              <a:rPr lang="en-US" sz="2400" dirty="0" err="1" smtClean="0"/>
              <a:t>percaya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, </a:t>
            </a:r>
            <a:r>
              <a:rPr lang="en-US" sz="2400" dirty="0" err="1" smtClean="0"/>
              <a:t>dst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88" y="0"/>
            <a:ext cx="2616506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FAKTOR PENYEBAB TERJADINYA PERUBAHAN YG CEPAT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1.	</a:t>
            </a:r>
            <a:r>
              <a:rPr lang="en-US" sz="2800" dirty="0" err="1" smtClean="0"/>
              <a:t>Kelenjar</a:t>
            </a:r>
            <a:r>
              <a:rPr lang="en-US" sz="2800" dirty="0" smtClean="0"/>
              <a:t> pituitary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aktif</a:t>
            </a:r>
            <a:r>
              <a:rPr lang="en-US" sz="28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2.	</a:t>
            </a:r>
            <a:r>
              <a:rPr lang="en-US" sz="2800" dirty="0" err="1" smtClean="0"/>
              <a:t>Kelenjar</a:t>
            </a:r>
            <a:r>
              <a:rPr lang="en-US" sz="2800" dirty="0" smtClean="0"/>
              <a:t> pituitary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mcam</a:t>
            </a:r>
            <a:r>
              <a:rPr lang="en-US" sz="2800" dirty="0" smtClean="0"/>
              <a:t> </a:t>
            </a:r>
            <a:r>
              <a:rPr lang="en-US" sz="2800" dirty="0" err="1" smtClean="0"/>
              <a:t>hormon</a:t>
            </a:r>
            <a:r>
              <a:rPr lang="en-US" sz="2800" dirty="0" smtClean="0"/>
              <a:t> : HORMON PERTUMBUHAN </a:t>
            </a:r>
            <a:r>
              <a:rPr lang="en-US" sz="2800" dirty="0" err="1" smtClean="0"/>
              <a:t>dan</a:t>
            </a:r>
            <a:r>
              <a:rPr lang="en-US" sz="2800" dirty="0" smtClean="0"/>
              <a:t> HORMON GONADOTROPIK.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3.	</a:t>
            </a:r>
            <a:r>
              <a:rPr lang="en-US" sz="2800" dirty="0" err="1" smtClean="0"/>
              <a:t>Hormon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mengen-dalikan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badan</a:t>
            </a:r>
            <a:r>
              <a:rPr lang="en-US" sz="28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4.	</a:t>
            </a:r>
            <a:r>
              <a:rPr lang="en-US" sz="2800" dirty="0" err="1" smtClean="0"/>
              <a:t>Hormon</a:t>
            </a:r>
            <a:r>
              <a:rPr lang="en-US" sz="2800" dirty="0" smtClean="0"/>
              <a:t> </a:t>
            </a:r>
            <a:r>
              <a:rPr lang="en-US" sz="2800" dirty="0" err="1" smtClean="0"/>
              <a:t>gonadotropik</a:t>
            </a:r>
            <a:r>
              <a:rPr lang="en-US" sz="2800" dirty="0" smtClean="0"/>
              <a:t>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merangsang</a:t>
            </a:r>
            <a:r>
              <a:rPr lang="en-US" sz="2800" dirty="0" smtClean="0"/>
              <a:t> gonad </a:t>
            </a:r>
            <a:r>
              <a:rPr lang="en-US" sz="2800" dirty="0" err="1" smtClean="0"/>
              <a:t>atau</a:t>
            </a:r>
            <a:r>
              <a:rPr lang="en-US" sz="2800" dirty="0" smtClean="0"/>
              <a:t> organ </a:t>
            </a:r>
            <a:r>
              <a:rPr lang="en-US" sz="2800" dirty="0" err="1" smtClean="0"/>
              <a:t>reproduksi</a:t>
            </a:r>
            <a:r>
              <a:rPr lang="en-US" sz="28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5.	Gonad </a:t>
            </a:r>
            <a:r>
              <a:rPr lang="en-US" sz="2800" dirty="0" err="1" smtClean="0"/>
              <a:t>pria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testes </a:t>
            </a:r>
            <a:r>
              <a:rPr lang="en-US" sz="2800" dirty="0" err="1" smtClean="0"/>
              <a:t>dan</a:t>
            </a:r>
            <a:r>
              <a:rPr lang="en-US" sz="2800" dirty="0" smtClean="0"/>
              <a:t> gonad </a:t>
            </a:r>
            <a:r>
              <a:rPr lang="en-US" sz="2800" dirty="0" err="1" smtClean="0"/>
              <a:t>wanita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ovarium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indung</a:t>
            </a:r>
            <a:r>
              <a:rPr lang="en-US" sz="2800" dirty="0" smtClean="0"/>
              <a:t> </a:t>
            </a:r>
            <a:r>
              <a:rPr lang="en-US" sz="2800" dirty="0" err="1" smtClean="0"/>
              <a:t>telur</a:t>
            </a:r>
            <a:r>
              <a:rPr lang="en-US" sz="2800" dirty="0" smtClean="0"/>
              <a:t>.</a:t>
            </a:r>
          </a:p>
        </p:txBody>
      </p:sp>
      <p:pic>
        <p:nvPicPr>
          <p:cNvPr id="15362" name="Picture 2" descr="https://encrypted-tbn3.google.com/images?q=tbn:ANd9GcQhIoImshJCEAj-AjaEMqMvTaZ5IlM558u-smu77Hwns8vw3Be3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-21999"/>
            <a:ext cx="7543800" cy="6892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59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Peranan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Pitutary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Gland</a:t>
            </a:r>
            <a:br>
              <a:rPr lang="en-US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Kelenjar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Pituitary)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" y="3429000"/>
            <a:ext cx="1981200" cy="121920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PITUITARAY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GLAND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29000" y="4876800"/>
            <a:ext cx="2362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HORMON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GONADOTROPIK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29000" y="2590800"/>
            <a:ext cx="2362200" cy="6858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HORMON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PERTUMBUHAN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48400" y="4876800"/>
            <a:ext cx="2362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FUNGSI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GONAD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48400" y="2590800"/>
            <a:ext cx="2362200" cy="6858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PERTUMBUHAN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JASMANI</a:t>
            </a:r>
          </a:p>
        </p:txBody>
      </p:sp>
      <p:cxnSp>
        <p:nvCxnSpPr>
          <p:cNvPr id="7187" name="Straight Arrow Connector 15"/>
          <p:cNvCxnSpPr>
            <a:cxnSpLocks noChangeShapeType="1"/>
          </p:cNvCxnSpPr>
          <p:nvPr/>
        </p:nvCxnSpPr>
        <p:spPr bwMode="auto">
          <a:xfrm>
            <a:off x="2971800" y="2895600"/>
            <a:ext cx="4572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8" name="Straight Arrow Connector 17"/>
          <p:cNvCxnSpPr>
            <a:cxnSpLocks noChangeShapeType="1"/>
          </p:cNvCxnSpPr>
          <p:nvPr/>
        </p:nvCxnSpPr>
        <p:spPr bwMode="auto">
          <a:xfrm>
            <a:off x="2971800" y="5257800"/>
            <a:ext cx="4572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9" name="Straight Arrow Connector 18"/>
          <p:cNvCxnSpPr>
            <a:cxnSpLocks noChangeShapeType="1"/>
          </p:cNvCxnSpPr>
          <p:nvPr/>
        </p:nvCxnSpPr>
        <p:spPr bwMode="auto">
          <a:xfrm>
            <a:off x="5791200" y="5257800"/>
            <a:ext cx="4572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0" name="Straight Arrow Connector 19"/>
          <p:cNvCxnSpPr>
            <a:cxnSpLocks noChangeShapeType="1"/>
          </p:cNvCxnSpPr>
          <p:nvPr/>
        </p:nvCxnSpPr>
        <p:spPr bwMode="auto">
          <a:xfrm>
            <a:off x="5791200" y="2895600"/>
            <a:ext cx="4572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1" name="Straight Connector 21"/>
          <p:cNvCxnSpPr>
            <a:cxnSpLocks noChangeShapeType="1"/>
          </p:cNvCxnSpPr>
          <p:nvPr/>
        </p:nvCxnSpPr>
        <p:spPr bwMode="auto">
          <a:xfrm rot="5400000">
            <a:off x="1791494" y="4075906"/>
            <a:ext cx="23622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92" name="Straight Connector 24"/>
          <p:cNvCxnSpPr>
            <a:cxnSpLocks noChangeShapeType="1"/>
          </p:cNvCxnSpPr>
          <p:nvPr/>
        </p:nvCxnSpPr>
        <p:spPr bwMode="auto">
          <a:xfrm>
            <a:off x="2438400" y="4038600"/>
            <a:ext cx="533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3742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077200" cy="2133600"/>
          </a:xfrm>
          <a:ln>
            <a:noFill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MASALAH YG DAPAT TERJADI </a:t>
            </a:r>
            <a:br>
              <a:rPr lang="en-US" sz="4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BERKENAAN DENGAN MENSTRUSI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Masalah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dapat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terjadi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pubertas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putri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jika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mereka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tidak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memiliki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pengetahuan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yg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memadai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berkenaan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dg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menstruasi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0"/>
            <a:ext cx="8610600" cy="3429000"/>
          </a:xfrm>
          <a:ln>
            <a:noFill/>
          </a:ln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200" dirty="0" smtClean="0"/>
              <a:t>1.	</a:t>
            </a:r>
            <a:r>
              <a:rPr lang="en-US" sz="2200" dirty="0" err="1" smtClean="0"/>
              <a:t>Anak</a:t>
            </a:r>
            <a:r>
              <a:rPr lang="en-US" sz="2200" dirty="0" smtClean="0"/>
              <a:t> </a:t>
            </a:r>
            <a:r>
              <a:rPr lang="en-US" sz="2200" dirty="0" err="1" smtClean="0"/>
              <a:t>menganggap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menstruasi</a:t>
            </a:r>
            <a:r>
              <a:rPr lang="en-US" sz="2200" dirty="0" smtClean="0"/>
              <a:t>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peristiwa</a:t>
            </a:r>
            <a:r>
              <a:rPr lang="en-US" sz="2200" dirty="0" smtClean="0"/>
              <a:t> </a:t>
            </a:r>
            <a:r>
              <a:rPr lang="en-US" sz="2200" dirty="0" err="1" smtClean="0"/>
              <a:t>yg</a:t>
            </a:r>
            <a:r>
              <a:rPr lang="en-US" sz="2200" dirty="0" smtClean="0"/>
              <a:t> </a:t>
            </a:r>
            <a:r>
              <a:rPr lang="en-US" sz="2200" dirty="0" err="1" smtClean="0"/>
              <a:t>sangat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menyenangkan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dikehendaki</a:t>
            </a:r>
            <a:r>
              <a:rPr lang="en-US" sz="2200" dirty="0" smtClean="0"/>
              <a:t>. </a:t>
            </a:r>
            <a:r>
              <a:rPr lang="en-US" sz="2200" dirty="0" err="1" smtClean="0"/>
              <a:t>Penolakan</a:t>
            </a:r>
            <a:r>
              <a:rPr lang="en-US" sz="2200" dirty="0" smtClean="0"/>
              <a:t> </a:t>
            </a:r>
            <a:r>
              <a:rPr lang="en-US" sz="2200" dirty="0" err="1" smtClean="0"/>
              <a:t>thd</a:t>
            </a:r>
            <a:r>
              <a:rPr lang="en-US" sz="2200" dirty="0" smtClean="0"/>
              <a:t> </a:t>
            </a:r>
            <a:r>
              <a:rPr lang="en-US" sz="2200" dirty="0" err="1" smtClean="0"/>
              <a:t>menstruasi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terjadinya</a:t>
            </a:r>
            <a:r>
              <a:rPr lang="en-US" sz="2200" dirty="0" smtClean="0"/>
              <a:t> </a:t>
            </a:r>
            <a:r>
              <a:rPr lang="en-US" sz="2200" dirty="0" err="1" smtClean="0"/>
              <a:t>psychogene</a:t>
            </a:r>
            <a:r>
              <a:rPr lang="en-US" sz="2200" dirty="0" smtClean="0"/>
              <a:t> </a:t>
            </a:r>
            <a:r>
              <a:rPr lang="en-US" sz="2200" dirty="0" err="1" smtClean="0"/>
              <a:t>amenorrhoe</a:t>
            </a:r>
            <a:r>
              <a:rPr lang="en-US" sz="2200" dirty="0" smtClean="0"/>
              <a:t>,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dirty="0" err="1" smtClean="0"/>
              <a:t>berhentinya</a:t>
            </a:r>
            <a:r>
              <a:rPr lang="en-US" sz="2200" dirty="0" smtClean="0"/>
              <a:t> </a:t>
            </a:r>
            <a:r>
              <a:rPr lang="en-US" sz="2200" dirty="0" err="1" smtClean="0"/>
              <a:t>menstruasi</a:t>
            </a:r>
            <a:r>
              <a:rPr lang="en-US" sz="2200" dirty="0" smtClean="0"/>
              <a:t> </a:t>
            </a:r>
            <a:r>
              <a:rPr lang="en-US" sz="2200" dirty="0" err="1" smtClean="0"/>
              <a:t>sebelum</a:t>
            </a:r>
            <a:r>
              <a:rPr lang="en-US" sz="2200" dirty="0" smtClean="0"/>
              <a:t> </a:t>
            </a:r>
            <a:r>
              <a:rPr lang="en-US" sz="2200" dirty="0" err="1" smtClean="0"/>
              <a:t>waktunya</a:t>
            </a:r>
            <a:r>
              <a:rPr lang="en-US" sz="2200" dirty="0" smtClean="0"/>
              <a:t>.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200" dirty="0" smtClean="0"/>
              <a:t>2.	</a:t>
            </a:r>
            <a:r>
              <a:rPr lang="en-US" sz="2200" dirty="0" err="1" smtClean="0"/>
              <a:t>Anak</a:t>
            </a:r>
            <a:r>
              <a:rPr lang="en-US" sz="2200" dirty="0" smtClean="0"/>
              <a:t> </a:t>
            </a:r>
            <a:r>
              <a:rPr lang="en-US" sz="2200" dirty="0" err="1" smtClean="0"/>
              <a:t>menganggap</a:t>
            </a:r>
            <a:r>
              <a:rPr lang="en-US" sz="2200" dirty="0" smtClean="0"/>
              <a:t> 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menstruasi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peristiwa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menjijikkan</a:t>
            </a:r>
            <a:r>
              <a:rPr lang="en-US" sz="2200" dirty="0" smtClean="0"/>
              <a:t>.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200" dirty="0" smtClean="0"/>
              <a:t>3.	</a:t>
            </a:r>
            <a:r>
              <a:rPr lang="en-US" sz="2200" dirty="0" err="1" smtClean="0"/>
              <a:t>Menstruasi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penyakit</a:t>
            </a:r>
            <a:r>
              <a:rPr lang="en-US" sz="2200" dirty="0" smtClean="0"/>
              <a:t>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anak</a:t>
            </a:r>
            <a:r>
              <a:rPr lang="en-US" sz="2200" dirty="0" smtClean="0"/>
              <a:t> </a:t>
            </a:r>
            <a:r>
              <a:rPr lang="en-US" sz="2200" dirty="0" err="1" smtClean="0"/>
              <a:t>mengalami</a:t>
            </a:r>
            <a:r>
              <a:rPr lang="en-US" sz="2200" dirty="0" smtClean="0"/>
              <a:t> </a:t>
            </a:r>
            <a:r>
              <a:rPr lang="en-US" sz="2200" dirty="0" err="1" smtClean="0"/>
              <a:t>menstruasi</a:t>
            </a:r>
            <a:r>
              <a:rPr lang="en-US" sz="2200" dirty="0" smtClean="0"/>
              <a:t> </a:t>
            </a:r>
            <a:r>
              <a:rPr lang="en-US" sz="2200" dirty="0" err="1" smtClean="0"/>
              <a:t>dirinya</a:t>
            </a:r>
            <a:r>
              <a:rPr lang="en-US" sz="2200" dirty="0" smtClean="0"/>
              <a:t> </a:t>
            </a:r>
            <a:r>
              <a:rPr lang="en-US" sz="2200" dirty="0" err="1" smtClean="0"/>
              <a:t>menghendaki</a:t>
            </a:r>
            <a:r>
              <a:rPr lang="en-US" sz="2200" dirty="0" smtClean="0"/>
              <a:t> </a:t>
            </a:r>
            <a:r>
              <a:rPr lang="en-US" sz="2200" dirty="0" err="1" smtClean="0"/>
              <a:t>diperlakukan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orang</a:t>
            </a:r>
            <a:r>
              <a:rPr lang="en-US" sz="2200" dirty="0" smtClean="0"/>
              <a:t> </a:t>
            </a:r>
            <a:r>
              <a:rPr lang="en-US" sz="2200" dirty="0" err="1" smtClean="0"/>
              <a:t>sakit</a:t>
            </a:r>
            <a:r>
              <a:rPr lang="en-US" sz="2200" dirty="0" smtClean="0"/>
              <a:t>.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AutoNum type="alphaLcPeriod"/>
              <a:defRPr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4373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4191000"/>
          </a:xfrm>
          <a:ln>
            <a:noFill/>
          </a:ln>
        </p:spPr>
        <p:txBody>
          <a:bodyPr>
            <a:normAutofit fontScale="92500"/>
          </a:bodyPr>
          <a:lstStyle/>
          <a:p>
            <a:pPr marL="609600" indent="-609600" eaLnBrk="1" hangingPunct="1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PRECOCIOUS PUBERTY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730250" lvl="2" indent="-457200" eaLnBrk="1" hangingPunct="1">
              <a:buFont typeface="Wingdings" pitchFamily="2" charset="2"/>
              <a:buNone/>
            </a:pPr>
            <a:r>
              <a:rPr lang="en-US" sz="1800" dirty="0" smtClean="0"/>
              <a:t>a.	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 </a:t>
            </a:r>
            <a:r>
              <a:rPr lang="en-US" sz="2400" dirty="0" err="1" smtClean="0"/>
              <a:t>anak</a:t>
            </a:r>
            <a:r>
              <a:rPr lang="en-US" sz="2400" dirty="0" smtClean="0"/>
              <a:t>  </a:t>
            </a:r>
            <a:r>
              <a:rPr lang="en-US" sz="2400" dirty="0" err="1" smtClean="0"/>
              <a:t>dinyatakan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 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dini</a:t>
            </a:r>
            <a:r>
              <a:rPr lang="en-US" sz="2400" dirty="0" smtClean="0"/>
              <a:t> </a:t>
            </a:r>
            <a:r>
              <a:rPr lang="en-US" sz="2400" i="1" dirty="0" smtClean="0"/>
              <a:t>(precocious puberty)</a:t>
            </a:r>
            <a:r>
              <a:rPr lang="en-US" sz="2400" dirty="0" smtClean="0"/>
              <a:t>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dirinya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ciri-ciri</a:t>
            </a:r>
            <a:r>
              <a:rPr lang="en-US" sz="2400" dirty="0" smtClean="0"/>
              <a:t> </a:t>
            </a:r>
            <a:r>
              <a:rPr lang="en-US" sz="2400" dirty="0" err="1" smtClean="0"/>
              <a:t>seks</a:t>
            </a:r>
            <a:r>
              <a:rPr lang="en-US" sz="2400" dirty="0" smtClean="0"/>
              <a:t> primer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sekunder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 </a:t>
            </a:r>
            <a:r>
              <a:rPr lang="en-US" sz="2400" dirty="0" err="1" smtClean="0"/>
              <a:t>berusia</a:t>
            </a:r>
            <a:r>
              <a:rPr lang="en-US" sz="2400" dirty="0" smtClean="0"/>
              <a:t>  7 </a:t>
            </a:r>
            <a:r>
              <a:rPr lang="en-US" sz="2400" dirty="0" err="1" smtClean="0"/>
              <a:t>atau</a:t>
            </a:r>
            <a:r>
              <a:rPr lang="en-US" sz="2400" dirty="0" smtClean="0"/>
              <a:t> 8 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9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.</a:t>
            </a:r>
          </a:p>
          <a:p>
            <a:pPr marL="730250" lvl="2" indent="-457200" eaLnBrk="1" hangingPunct="1">
              <a:buFont typeface="Wingdings" pitchFamily="2" charset="2"/>
              <a:buNone/>
            </a:pPr>
            <a:r>
              <a:rPr lang="en-US" sz="2400" dirty="0" smtClean="0"/>
              <a:t>b.	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 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 </a:t>
            </a:r>
            <a:r>
              <a:rPr lang="en-US" sz="2400" dirty="0" err="1" smtClean="0"/>
              <a:t>dini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 </a:t>
            </a:r>
            <a:r>
              <a:rPr lang="en-US" sz="2400" dirty="0" err="1" smtClean="0"/>
              <a:t>biologis</a:t>
            </a:r>
            <a:r>
              <a:rPr lang="en-US" sz="2400" dirty="0" smtClean="0"/>
              <a:t>, </a:t>
            </a:r>
            <a:r>
              <a:rPr lang="en-US" sz="2400" dirty="0" err="1" smtClean="0"/>
              <a:t>psikologis</a:t>
            </a:r>
            <a:r>
              <a:rPr lang="en-US" sz="2400" dirty="0" smtClean="0"/>
              <a:t>  </a:t>
            </a:r>
            <a:r>
              <a:rPr lang="en-US" sz="2400" dirty="0" err="1" smtClean="0"/>
              <a:t>dan</a:t>
            </a:r>
            <a:r>
              <a:rPr lang="en-US" sz="2400" dirty="0" smtClean="0"/>
              <a:t> 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 </a:t>
            </a:r>
            <a:r>
              <a:rPr lang="en-US" sz="2400" dirty="0" err="1" smtClean="0"/>
              <a:t>bagi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mengalaminya</a:t>
            </a:r>
            <a:r>
              <a:rPr lang="en-US" sz="2400" dirty="0" smtClean="0"/>
              <a:t>.</a:t>
            </a:r>
          </a:p>
          <a:p>
            <a:pPr marL="730250" lvl="2" indent="-457200" eaLnBrk="1" hangingPunct="1">
              <a:buFont typeface="Wingdings" pitchFamily="2" charset="2"/>
              <a:buNone/>
            </a:pPr>
            <a:r>
              <a:rPr lang="en-US" sz="2400" dirty="0" smtClean="0"/>
              <a:t>c.	</a:t>
            </a:r>
            <a:r>
              <a:rPr lang="en-US" sz="2400" dirty="0" err="1" smtClean="0"/>
              <a:t>Pubertas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dini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keturunan</a:t>
            </a:r>
            <a:r>
              <a:rPr lang="en-US" sz="2400" dirty="0" smtClean="0"/>
              <a:t>,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,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tumor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meningistis</a:t>
            </a:r>
            <a:r>
              <a:rPr lang="en-US" sz="2400" dirty="0" smtClean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4572000"/>
            <a:ext cx="14192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7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867400"/>
          </a:xfrm>
          <a:ln>
            <a:noFill/>
          </a:ln>
        </p:spPr>
        <p:txBody>
          <a:bodyPr>
            <a:normAutofit/>
          </a:bodyPr>
          <a:lstStyle/>
          <a:p>
            <a:pPr marL="609600" indent="-609600" eaLnBrk="1" hangingPunct="1">
              <a:buFont typeface="Wingdings 2" pitchFamily="18" charset="2"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DELAYED PUBERTY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marL="1371600" lvl="2" indent="-457200">
              <a:buNone/>
            </a:pPr>
            <a:r>
              <a:rPr lang="en-US" dirty="0" smtClean="0"/>
              <a:t>a.	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i="1" dirty="0" smtClean="0"/>
              <a:t>delayed puberty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pubertas</a:t>
            </a:r>
            <a:r>
              <a:rPr lang="en-US" dirty="0" smtClean="0"/>
              <a:t> yang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menjelang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13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menarche </a:t>
            </a:r>
            <a:r>
              <a:rPr lang="en-US" dirty="0" err="1" smtClean="0"/>
              <a:t>menjelang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16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pembesaran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menjelang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14 </a:t>
            </a:r>
            <a:r>
              <a:rPr lang="en-US" dirty="0" err="1" smtClean="0"/>
              <a:t>tahun</a:t>
            </a:r>
            <a:r>
              <a:rPr lang="en-US" dirty="0" smtClean="0"/>
              <a:t>.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dirty="0" smtClean="0"/>
              <a:t>b.	</a:t>
            </a:r>
            <a:r>
              <a:rPr lang="en-US" dirty="0" err="1" smtClean="0"/>
              <a:t>Pubertas</a:t>
            </a:r>
            <a:r>
              <a:rPr lang="en-US" dirty="0" smtClean="0"/>
              <a:t> yang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, </a:t>
            </a:r>
            <a:r>
              <a:rPr lang="en-US" dirty="0" err="1" smtClean="0"/>
              <a:t>psikologis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mengalaminya</a:t>
            </a:r>
            <a:r>
              <a:rPr lang="en-US" dirty="0" smtClean="0"/>
              <a:t>.</a:t>
            </a:r>
          </a:p>
          <a:p>
            <a:pPr marL="1371600" lvl="2" indent="-457200" eaLnBrk="1" hangingPunct="1">
              <a:buFont typeface="Wingdings" pitchFamily="2" charset="2"/>
              <a:buAutoNum type="alphaLcPeriod" startAt="3"/>
            </a:pPr>
            <a:r>
              <a:rPr lang="en-US" dirty="0" err="1" smtClean="0"/>
              <a:t>Pubertas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pituitary, </a:t>
            </a:r>
            <a:r>
              <a:rPr lang="en-US" dirty="0" err="1" smtClean="0"/>
              <a:t>dst</a:t>
            </a:r>
            <a:r>
              <a:rPr lang="en-US" dirty="0" smtClean="0"/>
              <a:t>.</a:t>
            </a:r>
          </a:p>
          <a:p>
            <a:pPr marL="1371600" lvl="2" indent="-457200" eaLnBrk="1" hangingPunct="1">
              <a:buFont typeface="Wingdings" pitchFamily="2" charset="2"/>
              <a:buAutoNum type="alphaLcPeriod" startAt="3"/>
            </a:pPr>
            <a:endParaRPr 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524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Proses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2608"/>
            <a:ext cx="7696200" cy="1600200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PENANGANAN UNTUK PRECOCIOUS &amp; DELAYED PUBERTY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13360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109538" lvl="2" indent="0" eaLnBrk="1" hangingPunct="1">
              <a:buFont typeface="Wingdings" pitchFamily="2" charset="2"/>
              <a:buNone/>
            </a:pPr>
            <a:r>
              <a:rPr lang="en-US" sz="3200" dirty="0" err="1" smtClean="0"/>
              <a:t>Bila</a:t>
            </a:r>
            <a:r>
              <a:rPr lang="en-US" sz="3200" dirty="0" smtClean="0"/>
              <a:t> </a:t>
            </a:r>
            <a:r>
              <a:rPr lang="en-US" sz="3200" dirty="0" err="1" smtClean="0"/>
              <a:t>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dirty="0" err="1" smtClean="0"/>
              <a:t>menunjukkan</a:t>
            </a:r>
            <a:r>
              <a:rPr lang="en-US" sz="3200" dirty="0" smtClean="0"/>
              <a:t> </a:t>
            </a:r>
            <a:r>
              <a:rPr lang="en-US" sz="3200" dirty="0" err="1" smtClean="0"/>
              <a:t>bahwa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pubertas</a:t>
            </a:r>
            <a:r>
              <a:rPr lang="en-US" sz="3200" dirty="0" smtClean="0"/>
              <a:t> </a:t>
            </a:r>
            <a:r>
              <a:rPr lang="en-US" sz="3200" dirty="0" err="1" smtClean="0"/>
              <a:t>terlalu</a:t>
            </a:r>
            <a:r>
              <a:rPr lang="en-US" sz="3200" dirty="0" smtClean="0"/>
              <a:t> </a:t>
            </a:r>
            <a:r>
              <a:rPr lang="en-US" sz="3200" dirty="0" err="1" smtClean="0"/>
              <a:t>dini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terlambat</a:t>
            </a:r>
            <a:r>
              <a:rPr lang="en-US" sz="3200" dirty="0" smtClean="0"/>
              <a:t> </a:t>
            </a:r>
            <a:r>
              <a:rPr lang="en-US" sz="3200" dirty="0" err="1" smtClean="0"/>
              <a:t>hendaknya</a:t>
            </a:r>
            <a:r>
              <a:rPr lang="en-US" sz="3200" dirty="0" smtClean="0"/>
              <a:t> </a:t>
            </a:r>
            <a:r>
              <a:rPr lang="en-US" sz="3200" dirty="0" err="1" smtClean="0"/>
              <a:t>segera</a:t>
            </a:r>
            <a:r>
              <a:rPr lang="en-US" sz="3200" dirty="0" smtClean="0"/>
              <a:t> </a:t>
            </a:r>
            <a:r>
              <a:rPr lang="en-US" sz="3200" dirty="0" err="1" smtClean="0"/>
              <a:t>mendapatkan</a:t>
            </a:r>
            <a:r>
              <a:rPr lang="en-US" sz="3200" dirty="0" smtClean="0"/>
              <a:t> </a:t>
            </a:r>
            <a:r>
              <a:rPr lang="en-US" sz="3200" dirty="0" err="1" smtClean="0"/>
              <a:t>pertolongan</a:t>
            </a:r>
            <a:r>
              <a:rPr lang="en-US" sz="3200" dirty="0" smtClean="0"/>
              <a:t> dg </a:t>
            </a:r>
            <a:r>
              <a:rPr lang="en-US" sz="3200" dirty="0" err="1" smtClean="0"/>
              <a:t>memeriksakan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bersangkutan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dokter</a:t>
            </a:r>
            <a:r>
              <a:rPr lang="en-US" sz="3200" dirty="0" smtClean="0"/>
              <a:t> </a:t>
            </a:r>
            <a:r>
              <a:rPr lang="en-US" sz="3200" dirty="0" err="1" smtClean="0"/>
              <a:t>spesialis</a:t>
            </a:r>
            <a:r>
              <a:rPr lang="en-US" sz="3200" dirty="0" smtClean="0"/>
              <a:t> </a:t>
            </a:r>
            <a:r>
              <a:rPr lang="en-US" sz="3200" dirty="0" err="1" smtClean="0"/>
              <a:t>gangguan</a:t>
            </a:r>
            <a:r>
              <a:rPr lang="en-US" sz="3200" dirty="0" smtClean="0"/>
              <a:t>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hormonal </a:t>
            </a:r>
            <a:r>
              <a:rPr lang="en-US" sz="3200" dirty="0" err="1" smtClean="0"/>
              <a:t>anak</a:t>
            </a:r>
            <a:r>
              <a:rPr lang="en-US" sz="3200" dirty="0" smtClean="0"/>
              <a:t> </a:t>
            </a:r>
            <a:r>
              <a:rPr lang="en-US" sz="3200" i="1" dirty="0" smtClean="0"/>
              <a:t>(pediatric </a:t>
            </a:r>
            <a:r>
              <a:rPr lang="en-US" sz="3200" i="1" dirty="0" err="1" smtClean="0"/>
              <a:t>endocronologis</a:t>
            </a:r>
            <a:r>
              <a:rPr lang="en-US" sz="3200" i="1" dirty="0" smtClean="0"/>
              <a:t>)</a:t>
            </a:r>
            <a:endParaRPr lang="en-US" sz="32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871912" cy="2404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FAKTOR-FAKTOR RESIKO KESEHATAN REMAJA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581400"/>
          </a:xfrm>
        </p:spPr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Problem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endParaRPr lang="en-US" dirty="0" smtClean="0"/>
          </a:p>
          <a:p>
            <a:r>
              <a:rPr lang="en-US" dirty="0" err="1" smtClean="0"/>
              <a:t>Penyakit-penyakit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endParaRPr lang="en-US" dirty="0" smtClean="0"/>
          </a:p>
          <a:p>
            <a:r>
              <a:rPr lang="en-US" dirty="0" err="1" smtClean="0"/>
              <a:t>Gangguan-gangguan</a:t>
            </a:r>
            <a:r>
              <a:rPr lang="en-US" dirty="0" smtClean="0"/>
              <a:t> </a:t>
            </a:r>
            <a:r>
              <a:rPr lang="en-US" dirty="0" err="1" smtClean="0"/>
              <a:t>psikosomatis</a:t>
            </a:r>
            <a:endParaRPr lang="en-US" dirty="0" smtClean="0"/>
          </a:p>
          <a:p>
            <a:r>
              <a:rPr lang="en-US" dirty="0" err="1" smtClean="0"/>
              <a:t>Kecanduan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endParaRPr lang="en-US" dirty="0" smtClean="0"/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obat-obat</a:t>
            </a:r>
            <a:endParaRPr lang="en-US" dirty="0" smtClean="0"/>
          </a:p>
          <a:p>
            <a:r>
              <a:rPr lang="en-US" dirty="0" err="1" smtClean="0"/>
              <a:t>Minum-minuman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endParaRPr lang="en-US" dirty="0" smtClean="0"/>
          </a:p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80" y="742950"/>
            <a:ext cx="285142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7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20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u="sng" dirty="0" err="1" smtClean="0"/>
              <a:t>Tugas-Tugas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Perkembangan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Masa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Remaja</a:t>
            </a:r>
            <a:endParaRPr lang="en-US" sz="3200" u="sng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matang</a:t>
            </a:r>
            <a:r>
              <a:rPr lang="en-US" sz="2000" dirty="0" smtClean="0"/>
              <a:t> </a:t>
            </a:r>
            <a:r>
              <a:rPr lang="en-US" sz="2000" dirty="0" err="1" smtClean="0"/>
              <a:t>dng</a:t>
            </a:r>
            <a:r>
              <a:rPr lang="en-US" sz="2000" dirty="0" smtClean="0"/>
              <a:t> </a:t>
            </a:r>
            <a:r>
              <a:rPr lang="en-US" sz="2000" dirty="0" err="1" smtClean="0"/>
              <a:t>teman</a:t>
            </a:r>
            <a:r>
              <a:rPr lang="en-US" sz="2000" dirty="0" smtClean="0"/>
              <a:t> </a:t>
            </a:r>
            <a:r>
              <a:rPr lang="en-US" sz="2000" dirty="0" err="1" smtClean="0"/>
              <a:t>sebaya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pria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peran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pria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fisiknya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menggunakannya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kemandirian</a:t>
            </a:r>
            <a:r>
              <a:rPr lang="en-US" sz="2000" dirty="0" smtClean="0"/>
              <a:t> </a:t>
            </a:r>
            <a:r>
              <a:rPr lang="en-US" sz="2000" dirty="0" err="1" smtClean="0"/>
              <a:t>emosional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ortu</a:t>
            </a:r>
            <a:r>
              <a:rPr lang="en-US" sz="2000" dirty="0" smtClean="0"/>
              <a:t> &amp; orang </a:t>
            </a:r>
            <a:r>
              <a:rPr lang="en-US" sz="2000" dirty="0" err="1" smtClean="0"/>
              <a:t>dewasa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kemandirian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Memilih</a:t>
            </a:r>
            <a:r>
              <a:rPr lang="en-US" sz="2000" dirty="0" smtClean="0"/>
              <a:t> &amp; </a:t>
            </a:r>
            <a:r>
              <a:rPr lang="en-US" sz="2000" dirty="0" err="1" smtClean="0"/>
              <a:t>mempersiapkan</a:t>
            </a:r>
            <a:r>
              <a:rPr lang="en-US" sz="2000" dirty="0" smtClean="0"/>
              <a:t> </a:t>
            </a:r>
            <a:r>
              <a:rPr lang="en-US" sz="2000" dirty="0" err="1" smtClean="0"/>
              <a:t>karier</a:t>
            </a:r>
            <a:r>
              <a:rPr lang="en-US" sz="2000" dirty="0" smtClean="0"/>
              <a:t> (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ketrampilan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intelektual</a:t>
            </a:r>
            <a:r>
              <a:rPr lang="en-US" sz="2000" dirty="0" smtClean="0"/>
              <a:t> &amp; konsep2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warga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tingkah</a:t>
            </a:r>
            <a:r>
              <a:rPr lang="en-US" sz="2000" dirty="0" smtClean="0"/>
              <a:t> </a:t>
            </a:r>
            <a:r>
              <a:rPr lang="en-US" sz="2000" dirty="0" err="1" smtClean="0"/>
              <a:t>laku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bertanggung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scr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Memperoleh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seperangkat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etika</a:t>
            </a:r>
            <a:r>
              <a:rPr lang="en-US" sz="2000" dirty="0" smtClean="0"/>
              <a:t> </a:t>
            </a:r>
            <a:r>
              <a:rPr lang="en-US" sz="2000" dirty="0" err="1" smtClean="0"/>
              <a:t>sbg</a:t>
            </a:r>
            <a:r>
              <a:rPr lang="en-US" sz="2000" dirty="0" smtClean="0"/>
              <a:t> </a:t>
            </a:r>
            <a:r>
              <a:rPr lang="en-US" sz="2000" dirty="0" err="1" smtClean="0"/>
              <a:t>petunjuk</a:t>
            </a:r>
            <a:r>
              <a:rPr lang="en-US" sz="2000" dirty="0" smtClean="0"/>
              <a:t>/</a:t>
            </a:r>
            <a:r>
              <a:rPr lang="en-US" sz="2000" dirty="0" err="1" smtClean="0"/>
              <a:t>pembimbing</a:t>
            </a:r>
            <a:r>
              <a:rPr lang="en-US" sz="2000" dirty="0" smtClean="0"/>
              <a:t> </a:t>
            </a:r>
            <a:r>
              <a:rPr lang="en-US" sz="2000" dirty="0" err="1" smtClean="0"/>
              <a:t>dlm</a:t>
            </a:r>
            <a:r>
              <a:rPr lang="en-US" sz="2000" dirty="0" smtClean="0"/>
              <a:t> </a:t>
            </a:r>
            <a:r>
              <a:rPr lang="en-US" sz="2000" dirty="0" err="1" smtClean="0"/>
              <a:t>bertingkah</a:t>
            </a:r>
            <a:r>
              <a:rPr lang="en-US" sz="2000" dirty="0" smtClean="0"/>
              <a:t> </a:t>
            </a:r>
            <a:r>
              <a:rPr lang="en-US" sz="2000" dirty="0" err="1" smtClean="0"/>
              <a:t>laku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ideologi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mempersiapkan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utk</a:t>
            </a:r>
            <a:r>
              <a:rPr lang="en-US" sz="2000" dirty="0" smtClean="0"/>
              <a:t> </a:t>
            </a:r>
            <a:r>
              <a:rPr lang="en-US" sz="2000" dirty="0" err="1" smtClean="0"/>
              <a:t>perkawinan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berkeluarga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264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merawat</a:t>
            </a:r>
            <a:r>
              <a:rPr lang="en-US" dirty="0" smtClean="0"/>
              <a:t> organ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620000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Perempuan</a:t>
            </a:r>
            <a:endParaRPr lang="en-US" b="1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pembalut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. </a:t>
            </a:r>
            <a:r>
              <a:rPr lang="en-US" dirty="0" err="1" smtClean="0"/>
              <a:t>Pembalut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dibeli</a:t>
            </a:r>
            <a:r>
              <a:rPr lang="en-US" dirty="0" smtClean="0"/>
              <a:t> di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pembalut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4 jam </a:t>
            </a:r>
            <a:r>
              <a:rPr lang="en-US" dirty="0" err="1" smtClean="0"/>
              <a:t>sekali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Setiap</a:t>
            </a:r>
            <a:r>
              <a:rPr lang="en-US" dirty="0" smtClean="0"/>
              <a:t> kali </a:t>
            </a:r>
            <a:r>
              <a:rPr lang="en-US" dirty="0" err="1" smtClean="0"/>
              <a:t>buang</a:t>
            </a:r>
            <a:r>
              <a:rPr lang="en-US" dirty="0" smtClean="0"/>
              <a:t> air, </a:t>
            </a:r>
            <a:r>
              <a:rPr lang="en-US" dirty="0" err="1" smtClean="0"/>
              <a:t>siramlah</a:t>
            </a:r>
            <a:r>
              <a:rPr lang="en-US" dirty="0" smtClean="0"/>
              <a:t> (</a:t>
            </a:r>
            <a:r>
              <a:rPr lang="en-US" dirty="0" err="1" smtClean="0"/>
              <a:t>basuh</a:t>
            </a:r>
            <a:r>
              <a:rPr lang="en-US" dirty="0" smtClean="0"/>
              <a:t>)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 air (tissue)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buang</a:t>
            </a:r>
            <a:r>
              <a:rPr lang="en-US" dirty="0" smtClean="0"/>
              <a:t> air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bersihkan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, agar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antiseptic/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pembunuh</a:t>
            </a:r>
            <a:r>
              <a:rPr lang="en-US" dirty="0" smtClean="0"/>
              <a:t> </a:t>
            </a:r>
            <a:r>
              <a:rPr lang="en-US" dirty="0" err="1" smtClean="0"/>
              <a:t>kuman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vagina,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mematikan</a:t>
            </a:r>
            <a:r>
              <a:rPr lang="en-US" dirty="0" smtClean="0"/>
              <a:t> </a:t>
            </a:r>
            <a:r>
              <a:rPr lang="en-US" dirty="0" err="1" smtClean="0"/>
              <a:t>microorganisme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vagina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celana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ketat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celana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kali </a:t>
            </a:r>
            <a:r>
              <a:rPr lang="en-US" dirty="0" err="1" smtClean="0"/>
              <a:t>sehari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celana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keringat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Cara </a:t>
            </a:r>
            <a:r>
              <a:rPr lang="en-US" dirty="0" err="1"/>
              <a:t>merawat</a:t>
            </a:r>
            <a:r>
              <a:rPr lang="en-US" dirty="0"/>
              <a:t> organ </a:t>
            </a:r>
            <a:r>
              <a:rPr lang="en-US" dirty="0" err="1"/>
              <a:t>reproduksi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Laki-laki</a:t>
            </a:r>
            <a:endParaRPr lang="en-US" b="1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kali </a:t>
            </a:r>
            <a:r>
              <a:rPr lang="en-US" dirty="0" err="1" smtClean="0"/>
              <a:t>sehari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dirty="0" err="1" smtClean="0"/>
              <a:t>celana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kali </a:t>
            </a:r>
            <a:r>
              <a:rPr lang="en-US" dirty="0" err="1" smtClean="0"/>
              <a:t>sehari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celana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yang </a:t>
            </a: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keringat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Membersihkan</a:t>
            </a:r>
            <a:r>
              <a:rPr lang="en-US" dirty="0" smtClean="0"/>
              <a:t> anus </a:t>
            </a:r>
            <a:r>
              <a:rPr lang="en-US" dirty="0" err="1" smtClean="0"/>
              <a:t>dan</a:t>
            </a:r>
            <a:r>
              <a:rPr lang="en-US" dirty="0" smtClean="0"/>
              <a:t> penis </a:t>
            </a:r>
            <a:r>
              <a:rPr lang="en-US" dirty="0" err="1" smtClean="0"/>
              <a:t>dengan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kali </a:t>
            </a:r>
            <a:r>
              <a:rPr lang="en-US" dirty="0" err="1" smtClean="0"/>
              <a:t>buang</a:t>
            </a:r>
            <a:r>
              <a:rPr lang="en-US" dirty="0" smtClean="0"/>
              <a:t> air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Sunat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penumpukan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 (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smegma</a:t>
            </a:r>
            <a:r>
              <a:rPr lang="en-US" dirty="0" smtClean="0"/>
              <a:t>) di penis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Bagi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disunat</a:t>
            </a:r>
            <a:r>
              <a:rPr lang="en-US" dirty="0" smtClean="0"/>
              <a:t>,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penis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agar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penis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dicuci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kali </a:t>
            </a:r>
            <a:r>
              <a:rPr lang="en-US" dirty="0" err="1" smtClean="0"/>
              <a:t>mandi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celana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yang </a:t>
            </a:r>
            <a:r>
              <a:rPr lang="en-US" dirty="0" err="1" smtClean="0"/>
              <a:t>ketat</a:t>
            </a:r>
            <a:r>
              <a:rPr lang="en-US" dirty="0" smtClean="0"/>
              <a:t>, </a:t>
            </a:r>
            <a:r>
              <a:rPr lang="en-US" dirty="0" err="1" smtClean="0"/>
              <a:t>celana</a:t>
            </a:r>
            <a:r>
              <a:rPr lang="en-US" dirty="0" smtClean="0"/>
              <a:t> </a:t>
            </a:r>
            <a:r>
              <a:rPr lang="en-US" dirty="0" err="1" smtClean="0"/>
              <a:t>ketat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stabilitas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testis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zakar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/>
              <a:t>Kesehatan</a:t>
            </a:r>
            <a:r>
              <a:rPr lang="en-US" sz="4400" dirty="0" smtClean="0"/>
              <a:t> </a:t>
            </a:r>
            <a:r>
              <a:rPr lang="en-US" sz="4400" dirty="0" err="1" smtClean="0"/>
              <a:t>Reproduksi</a:t>
            </a:r>
            <a:r>
              <a:rPr lang="en-US" sz="4400" dirty="0" smtClean="0"/>
              <a:t> PUS (</a:t>
            </a:r>
            <a:r>
              <a:rPr lang="en-US" sz="4400" dirty="0" err="1" smtClean="0"/>
              <a:t>Pasangan</a:t>
            </a:r>
            <a:r>
              <a:rPr lang="en-US" sz="4400" dirty="0" smtClean="0"/>
              <a:t> </a:t>
            </a:r>
            <a:r>
              <a:rPr lang="en-US" sz="4400" dirty="0" err="1" smtClean="0"/>
              <a:t>Usia</a:t>
            </a:r>
            <a:r>
              <a:rPr lang="en-US" sz="4400" dirty="0" smtClean="0"/>
              <a:t> </a:t>
            </a:r>
            <a:r>
              <a:rPr lang="en-US" sz="4400" dirty="0" err="1" smtClean="0"/>
              <a:t>Subur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838200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solidFill>
                  <a:schemeClr val="tx1"/>
                </a:solidFill>
                <a:latin typeface="+mn-lt"/>
              </a:rPr>
              <a:t>Masa Dewasa Awal </a:t>
            </a:r>
            <a:r>
              <a:rPr lang="pt-BR" sz="3200" b="1" i="1" dirty="0" smtClean="0">
                <a:solidFill>
                  <a:schemeClr val="tx1"/>
                </a:solidFill>
                <a:latin typeface="+mn-lt"/>
              </a:rPr>
              <a:t>(Early Adulthood)</a:t>
            </a: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43000"/>
            <a:ext cx="8305800" cy="4953000"/>
          </a:xfrm>
        </p:spPr>
        <p:txBody>
          <a:bodyPr/>
          <a:lstStyle/>
          <a:p>
            <a:pPr marL="396875" lvl="1" indent="-28257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ditakutkan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.</a:t>
            </a:r>
          </a:p>
          <a:p>
            <a:pPr marL="396875" lvl="1" indent="-28257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dewasa</a:t>
            </a:r>
            <a:r>
              <a:rPr lang="en-US" sz="2400" dirty="0" smtClean="0"/>
              <a:t> </a:t>
            </a:r>
            <a:r>
              <a:rPr lang="en-US" sz="2400" dirty="0" err="1" smtClean="0"/>
              <a:t>muda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transisi</a:t>
            </a:r>
            <a:r>
              <a:rPr lang="en-US" sz="2400" dirty="0" smtClean="0"/>
              <a:t>, di </a:t>
            </a:r>
            <a:r>
              <a:rPr lang="en-US" sz="2400" dirty="0" err="1" smtClean="0"/>
              <a:t>mana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meninggalkan</a:t>
            </a:r>
            <a:r>
              <a:rPr lang="en-US" sz="2400" dirty="0" smtClean="0"/>
              <a:t> </a:t>
            </a:r>
            <a:r>
              <a:rPr lang="en-US" sz="2400" dirty="0" err="1" smtClean="0"/>
              <a:t>ciri-ciri</a:t>
            </a:r>
            <a:r>
              <a:rPr lang="en-US" sz="2400" dirty="0" smtClean="0"/>
              <a:t> </a:t>
            </a:r>
            <a:r>
              <a:rPr lang="en-US" sz="2400" dirty="0" err="1" smtClean="0"/>
              <a:t>jasmani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dewasanya</a:t>
            </a:r>
            <a:r>
              <a:rPr lang="en-US" sz="2400" dirty="0" smtClean="0"/>
              <a:t>, </a:t>
            </a:r>
            <a:r>
              <a:rPr lang="en-US" sz="2400" dirty="0" err="1" smtClean="0"/>
              <a:t>memasuki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baru</a:t>
            </a:r>
            <a:r>
              <a:rPr lang="en-US" sz="2400" dirty="0" smtClean="0"/>
              <a:t>.</a:t>
            </a:r>
          </a:p>
          <a:p>
            <a:pPr marL="396875" lvl="1" indent="-28257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berprestasi</a:t>
            </a:r>
            <a:r>
              <a:rPr lang="en-US" sz="2400" dirty="0" smtClean="0"/>
              <a:t>, 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Erikson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orang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sukses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sebaliknya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stagnasi</a:t>
            </a:r>
            <a:r>
              <a:rPr lang="en-US" sz="2400" dirty="0" smtClean="0"/>
              <a:t>.</a:t>
            </a:r>
          </a:p>
          <a:p>
            <a:pPr marL="396875" lvl="1" indent="-28257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perhatian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agama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. </a:t>
            </a:r>
          </a:p>
          <a:p>
            <a:pPr marL="396875" lvl="1" indent="-28257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Rata-rata </a:t>
            </a:r>
            <a:r>
              <a:rPr lang="en-US" sz="2400" dirty="0" err="1" smtClean="0"/>
              <a:t>perhatian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agama </a:t>
            </a:r>
            <a:r>
              <a:rPr lang="en-US" sz="2400" dirty="0" err="1" smtClean="0"/>
              <a:t>dilandasi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.</a:t>
            </a:r>
          </a:p>
          <a:p>
            <a:pPr marL="396875" lvl="1" indent="-28257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/>
              <a:t>Memulai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715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914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 err="1"/>
              <a:t>Tugas-Tugas</a:t>
            </a:r>
            <a:r>
              <a:rPr lang="en-US" sz="2800" u="sng" dirty="0"/>
              <a:t> </a:t>
            </a:r>
            <a:r>
              <a:rPr lang="en-US" sz="2800" u="sng" dirty="0" err="1"/>
              <a:t>Perkembangan</a:t>
            </a:r>
            <a:r>
              <a:rPr lang="en-US" sz="2800" u="sng" dirty="0"/>
              <a:t> </a:t>
            </a:r>
            <a:r>
              <a:rPr lang="en-US" sz="2800" u="sng" dirty="0" err="1" smtClean="0"/>
              <a:t>Masa</a:t>
            </a:r>
            <a:r>
              <a:rPr lang="en-US" sz="2800" u="sng" dirty="0" smtClean="0"/>
              <a:t> </a:t>
            </a:r>
            <a:r>
              <a:rPr lang="en-US" sz="2800" u="sng" dirty="0" err="1"/>
              <a:t>Dewasa</a:t>
            </a:r>
            <a:r>
              <a:rPr lang="en-US" sz="2800" u="sng" dirty="0"/>
              <a:t> </a:t>
            </a:r>
            <a:r>
              <a:rPr lang="en-US" sz="2800" u="sng" dirty="0" err="1"/>
              <a:t>Muda</a:t>
            </a:r>
            <a:endParaRPr lang="en-US" sz="2800" u="sng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95400"/>
            <a:ext cx="4953000" cy="47244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pasangan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endParaRPr lang="en-US" sz="2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pasangan</a:t>
            </a:r>
            <a:endParaRPr lang="en-US" sz="2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err="1"/>
              <a:t>Memulai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berkeluarga</a:t>
            </a:r>
            <a:endParaRPr lang="en-US" sz="2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err="1"/>
              <a:t>Memelihara</a:t>
            </a:r>
            <a:r>
              <a:rPr lang="en-US" sz="2400" dirty="0"/>
              <a:t> &amp; </a:t>
            </a:r>
            <a:r>
              <a:rPr lang="en-US" sz="2400" dirty="0" err="1"/>
              <a:t>mendidik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endParaRPr lang="en-US" sz="2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tangga</a:t>
            </a:r>
            <a:endParaRPr lang="en-US" sz="2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err="1"/>
              <a:t>Memulai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endParaRPr lang="en-US" sz="2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err="1"/>
              <a:t>Bertanggung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sbg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&amp; </a:t>
            </a:r>
            <a:r>
              <a:rPr lang="en-US" sz="2400" dirty="0" err="1"/>
              <a:t>warga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endParaRPr lang="en-US" sz="2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persahabatan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endParaRPr 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5052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5181600" cy="16002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Kebutuhan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Pasangan</a:t>
            </a:r>
            <a:r>
              <a:rPr lang="en-US" sz="4000" dirty="0" smtClean="0"/>
              <a:t> </a:t>
            </a:r>
            <a:r>
              <a:rPr lang="en-US" sz="4000" dirty="0" err="1" smtClean="0"/>
              <a:t>Usia</a:t>
            </a:r>
            <a:r>
              <a:rPr lang="en-US" sz="4000" dirty="0" smtClean="0"/>
              <a:t> </a:t>
            </a:r>
            <a:r>
              <a:rPr lang="en-US" sz="4000" dirty="0" err="1" smtClean="0"/>
              <a:t>Subur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kecatatan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kontrasepsi</a:t>
            </a:r>
            <a:r>
              <a:rPr lang="en-US" dirty="0" smtClean="0"/>
              <a:t> (KB)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IMS </a:t>
            </a:r>
            <a:r>
              <a:rPr lang="en-US" dirty="0" err="1" smtClean="0"/>
              <a:t>dan</a:t>
            </a:r>
            <a:r>
              <a:rPr lang="en-US" dirty="0" smtClean="0"/>
              <a:t> HIV&amp;AIDS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berkualitas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penanggulangan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aborsi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r>
              <a:rPr lang="en-US" dirty="0" smtClean="0"/>
              <a:t> </a:t>
            </a:r>
            <a:r>
              <a:rPr lang="en-US" dirty="0" err="1" smtClean="0"/>
              <a:t>rahim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infertilitas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62525"/>
            <a:ext cx="2743200" cy="1666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Pendewasaan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(PUP)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733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20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25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ditunda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penundaan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: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 agar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kesiapan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mental, </a:t>
            </a:r>
            <a:r>
              <a:rPr lang="en-US" dirty="0" err="1" smtClean="0"/>
              <a:t>emosional</a:t>
            </a:r>
            <a:r>
              <a:rPr lang="en-US" dirty="0" smtClean="0"/>
              <a:t>,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.   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16870"/>
            <a:ext cx="2482645" cy="28120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371975" cy="2686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Kebutuhan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masa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err="1" smtClean="0"/>
              <a:t>bayi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anak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543800" cy="3429000"/>
          </a:xfrm>
        </p:spPr>
        <p:txBody>
          <a:bodyPr/>
          <a:lstStyle/>
          <a:p>
            <a:r>
              <a:rPr lang="en-US" dirty="0" smtClean="0"/>
              <a:t>ASI </a:t>
            </a:r>
            <a:r>
              <a:rPr lang="en-US" dirty="0" err="1" smtClean="0"/>
              <a:t>Eksklusif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penyapihan</a:t>
            </a:r>
            <a:r>
              <a:rPr lang="en-US" dirty="0" smtClean="0"/>
              <a:t> yang </a:t>
            </a:r>
            <a:r>
              <a:rPr lang="en-US" dirty="0" err="1" smtClean="0"/>
              <a:t>layak</a:t>
            </a:r>
            <a:endParaRPr lang="en-US" dirty="0" smtClean="0"/>
          </a:p>
          <a:p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kembang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seimbang</a:t>
            </a:r>
            <a:endParaRPr lang="en-US" dirty="0" smtClean="0"/>
          </a:p>
          <a:p>
            <a:r>
              <a:rPr lang="en-US" dirty="0" err="1" smtClean="0"/>
              <a:t>Imunisasi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terpadu</a:t>
            </a:r>
            <a:r>
              <a:rPr lang="en-US" dirty="0" smtClean="0"/>
              <a:t> </a:t>
            </a:r>
            <a:r>
              <a:rPr lang="en-US" dirty="0" err="1" smtClean="0"/>
              <a:t>balita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penanggulangan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endParaRPr lang="en-US" dirty="0" smtClean="0"/>
          </a:p>
          <a:p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ditunda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38862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rahim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panggul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optimal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kesakitan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, </a:t>
            </a:r>
            <a:r>
              <a:rPr lang="en-US" dirty="0" err="1" smtClean="0"/>
              <a:t>nifas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bayinya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timbulnya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medik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endParaRPr lang="en-US" dirty="0" smtClean="0"/>
          </a:p>
          <a:p>
            <a:pPr marL="777240" lvl="1" indent="-457200">
              <a:buFont typeface="+mj-lt"/>
              <a:buAutoNum type="alphaLcParenR"/>
            </a:pPr>
            <a:r>
              <a:rPr lang="en-US" dirty="0" err="1" smtClean="0"/>
              <a:t>Keguguran</a:t>
            </a:r>
            <a:endParaRPr lang="en-US" dirty="0" smtClean="0"/>
          </a:p>
          <a:p>
            <a:pPr marL="777240" lvl="1" indent="-457200">
              <a:buFont typeface="+mj-lt"/>
              <a:buAutoNum type="alphaLcParenR"/>
            </a:pPr>
            <a:r>
              <a:rPr lang="en-US" dirty="0" smtClean="0"/>
              <a:t>Pre </a:t>
            </a:r>
            <a:r>
              <a:rPr lang="en-US" dirty="0" err="1" smtClean="0"/>
              <a:t>eklamsi</a:t>
            </a:r>
            <a:endParaRPr lang="en-US" dirty="0" smtClean="0"/>
          </a:p>
          <a:p>
            <a:pPr marL="777240" lvl="1" indent="-457200">
              <a:buFont typeface="+mj-lt"/>
              <a:buAutoNum type="alphaLcParenR"/>
            </a:pPr>
            <a:r>
              <a:rPr lang="en-US" dirty="0" err="1" smtClean="0"/>
              <a:t>Eklamsia</a:t>
            </a:r>
            <a:endParaRPr lang="en-US" dirty="0" smtClean="0"/>
          </a:p>
          <a:p>
            <a:pPr marL="777240" lvl="1" indent="-457200">
              <a:buFont typeface="+mj-lt"/>
              <a:buAutoNum type="alphaLcParenR"/>
            </a:pP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 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waktunya</a:t>
            </a:r>
            <a:endParaRPr lang="en-US" dirty="0" smtClean="0"/>
          </a:p>
          <a:p>
            <a:pPr marL="777240" lvl="1" indent="-457200">
              <a:buFont typeface="+mj-lt"/>
              <a:buAutoNum type="alphaLcParenR"/>
            </a:pPr>
            <a:r>
              <a:rPr lang="en-US" dirty="0" smtClean="0"/>
              <a:t>BBLR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dirty="0" smtClean="0"/>
              <a:t>Fistula </a:t>
            </a:r>
            <a:r>
              <a:rPr lang="en-US" dirty="0" err="1" smtClean="0"/>
              <a:t>Vesikovaginal</a:t>
            </a:r>
            <a:r>
              <a:rPr lang="en-US" dirty="0" smtClean="0"/>
              <a:t> (</a:t>
            </a:r>
            <a:r>
              <a:rPr lang="en-US" dirty="0" err="1" smtClean="0"/>
              <a:t>merembesnya</a:t>
            </a:r>
            <a:r>
              <a:rPr lang="en-US" dirty="0" smtClean="0"/>
              <a:t> air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vagina)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dirty="0" smtClean="0"/>
              <a:t>Fistula </a:t>
            </a:r>
            <a:r>
              <a:rPr lang="en-US" dirty="0" err="1" smtClean="0"/>
              <a:t>Retrovaginal</a:t>
            </a:r>
            <a:r>
              <a:rPr lang="en-US" dirty="0" smtClean="0"/>
              <a:t> (</a:t>
            </a:r>
            <a:r>
              <a:rPr lang="en-US" dirty="0" err="1" smtClean="0"/>
              <a:t>Keluarnya</a:t>
            </a:r>
            <a:r>
              <a:rPr lang="en-US" dirty="0" smtClean="0"/>
              <a:t> gas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faeces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vagina)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r>
              <a:rPr lang="en-US" dirty="0" smtClean="0"/>
              <a:t> </a:t>
            </a:r>
            <a:r>
              <a:rPr lang="en-US" dirty="0" err="1" smtClean="0"/>
              <a:t>rahim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43332"/>
            <a:ext cx="13906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3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72024"/>
            <a:ext cx="6781800" cy="14001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Penundaan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&lt; 20 </a:t>
            </a:r>
            <a:r>
              <a:rPr lang="en-US" dirty="0" err="1" smtClean="0"/>
              <a:t>tahun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2971800"/>
          </a:xfrm>
        </p:spPr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kontrasepsi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 lvl="1"/>
            <a:r>
              <a:rPr lang="en-US" dirty="0" smtClean="0"/>
              <a:t>Oral </a:t>
            </a:r>
            <a:r>
              <a:rPr lang="en-US" dirty="0" err="1" smtClean="0"/>
              <a:t>pil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KB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en-US" dirty="0" smtClean="0"/>
          </a:p>
          <a:p>
            <a:pPr lvl="1"/>
            <a:r>
              <a:rPr lang="en-US" dirty="0" err="1" smtClean="0"/>
              <a:t>Kondom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senggama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lvl="1"/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AKDR/Spiral/IUD </a:t>
            </a:r>
            <a:r>
              <a:rPr lang="en-US" dirty="0" err="1" smtClean="0"/>
              <a:t>bagi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 </a:t>
            </a:r>
            <a:r>
              <a:rPr lang="en-US" dirty="0" err="1" smtClean="0"/>
              <a:t>Harus</a:t>
            </a:r>
            <a:r>
              <a:rPr lang="en-US" dirty="0" smtClean="0"/>
              <a:t> 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0575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Masa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menjarangkan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kehamilan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848600" cy="2743200"/>
          </a:xfrm>
        </p:spPr>
        <p:txBody>
          <a:bodyPr/>
          <a:lstStyle/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20-35 </a:t>
            </a:r>
            <a:r>
              <a:rPr lang="en-US" dirty="0" err="1" smtClean="0"/>
              <a:t>tahun</a:t>
            </a:r>
            <a:r>
              <a:rPr lang="en-US" dirty="0" smtClean="0"/>
              <a:t> (15 </a:t>
            </a:r>
            <a:r>
              <a:rPr lang="en-US" dirty="0" err="1" smtClean="0"/>
              <a:t>tahun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Dianjurkan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2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ideal 7-8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2 </a:t>
            </a:r>
            <a:r>
              <a:rPr lang="en-US" dirty="0" err="1" smtClean="0"/>
              <a:t>balita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5 </a:t>
            </a:r>
            <a:r>
              <a:rPr lang="en-US" dirty="0" err="1" smtClean="0"/>
              <a:t>tahun</a:t>
            </a:r>
            <a:endParaRPr lang="en-US" dirty="0" smtClean="0"/>
          </a:p>
          <a:p>
            <a:r>
              <a:rPr lang="en-US" dirty="0" smtClean="0"/>
              <a:t>Agar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menyusui</a:t>
            </a:r>
            <a:r>
              <a:rPr lang="en-US" dirty="0" smtClean="0"/>
              <a:t> </a:t>
            </a:r>
            <a:r>
              <a:rPr lang="en-US" dirty="0" err="1" smtClean="0"/>
              <a:t>anaknya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lama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937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5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&gt; 35 </a:t>
            </a:r>
            <a:r>
              <a:rPr lang="en-US" dirty="0" err="1" smtClean="0"/>
              <a:t>tahun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7543800" cy="2895600"/>
          </a:xfrm>
        </p:spPr>
        <p:txBody>
          <a:bodyPr/>
          <a:lstStyle/>
          <a:p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kontrasepsi</a:t>
            </a:r>
            <a:r>
              <a:rPr lang="en-US" dirty="0" smtClean="0"/>
              <a:t> </a:t>
            </a:r>
            <a:r>
              <a:rPr lang="en-US" dirty="0" err="1" smtClean="0"/>
              <a:t>mantap</a:t>
            </a:r>
            <a:r>
              <a:rPr lang="en-US" dirty="0" smtClean="0"/>
              <a:t> (MOW, MOP)</a:t>
            </a:r>
          </a:p>
          <a:p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adalahIUD</a:t>
            </a:r>
            <a:r>
              <a:rPr lang="en-US" dirty="0" smtClean="0"/>
              <a:t>/Spiral/ AKDR</a:t>
            </a:r>
          </a:p>
          <a:p>
            <a:r>
              <a:rPr lang="en-US" dirty="0" err="1" smtClean="0"/>
              <a:t>Pil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dianjurkan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yang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79" y="2626760"/>
            <a:ext cx="4014807" cy="186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12" y="2641344"/>
            <a:ext cx="3165987" cy="18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7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Pelibatan</a:t>
            </a:r>
            <a:r>
              <a:rPr lang="en-US" sz="3200" dirty="0" smtClean="0"/>
              <a:t> </a:t>
            </a:r>
            <a:r>
              <a:rPr lang="en-US" sz="3200" dirty="0" err="1" smtClean="0"/>
              <a:t>laki-laki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peningkatan</a:t>
            </a:r>
            <a:r>
              <a:rPr lang="en-US" sz="3200" dirty="0" smtClean="0"/>
              <a:t> </a:t>
            </a:r>
            <a:r>
              <a:rPr lang="en-US" sz="3200" dirty="0" err="1" smtClean="0"/>
              <a:t>derajat</a:t>
            </a:r>
            <a:r>
              <a:rPr lang="en-US" sz="3200" dirty="0" smtClean="0"/>
              <a:t> </a:t>
            </a:r>
            <a:r>
              <a:rPr lang="en-US" sz="3200" dirty="0" err="1" smtClean="0"/>
              <a:t>kesehatan</a:t>
            </a:r>
            <a:r>
              <a:rPr lang="en-US" sz="3200" dirty="0" smtClean="0"/>
              <a:t> </a:t>
            </a:r>
            <a:r>
              <a:rPr lang="en-US" sz="3200" dirty="0" err="1" smtClean="0"/>
              <a:t>reproduksi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543800" cy="38862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kontrasepsi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ayah yang </a:t>
            </a:r>
            <a:r>
              <a:rPr lang="en-US" dirty="0" err="1" smtClean="0"/>
              <a:t>baik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Mengakhiri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IMS </a:t>
            </a:r>
            <a:r>
              <a:rPr lang="en-US" dirty="0" err="1" smtClean="0"/>
              <a:t>termasuk</a:t>
            </a:r>
            <a:r>
              <a:rPr lang="en-US" dirty="0" smtClean="0"/>
              <a:t> HIV </a:t>
            </a:r>
            <a:r>
              <a:rPr lang="en-US" dirty="0" err="1" smtClean="0"/>
              <a:t>dan</a:t>
            </a:r>
            <a:r>
              <a:rPr lang="en-US" dirty="0" smtClean="0"/>
              <a:t> AIDS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52400"/>
            <a:ext cx="3200400" cy="1798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7487"/>
            <a:ext cx="7543800" cy="570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48" y="4724400"/>
            <a:ext cx="6781800" cy="1600200"/>
          </a:xfrm>
        </p:spPr>
        <p:txBody>
          <a:bodyPr/>
          <a:lstStyle/>
          <a:p>
            <a:r>
              <a:rPr lang="en-US" dirty="0" err="1" smtClean="0"/>
              <a:t>Lansia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671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Penduduk</a:t>
            </a:r>
            <a:r>
              <a:rPr lang="en-US" sz="4400" dirty="0" smtClean="0"/>
              <a:t> </a:t>
            </a:r>
            <a:r>
              <a:rPr lang="en-US" sz="4400" dirty="0" err="1" smtClean="0"/>
              <a:t>usia</a:t>
            </a:r>
            <a:r>
              <a:rPr lang="en-US" sz="4400" dirty="0" smtClean="0"/>
              <a:t> </a:t>
            </a:r>
            <a:r>
              <a:rPr lang="en-US" sz="4400" dirty="0" err="1" smtClean="0"/>
              <a:t>lanjut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543800" cy="2209800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proses </a:t>
            </a:r>
            <a:r>
              <a:rPr lang="en-US" dirty="0" err="1" smtClean="0"/>
              <a:t>penuaan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yang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menurunnya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rentannya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62733"/>
            <a:ext cx="4191000" cy="30712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0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543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Smith </a:t>
            </a:r>
            <a:r>
              <a:rPr lang="en-US" dirty="0" err="1" smtClean="0"/>
              <a:t>dan</a:t>
            </a:r>
            <a:r>
              <a:rPr lang="en-US" dirty="0" smtClean="0"/>
              <a:t> smith (1999) 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oung old (65-74 </a:t>
            </a:r>
            <a:r>
              <a:rPr lang="en-US" dirty="0" err="1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Middle old (75-84 </a:t>
            </a:r>
            <a:r>
              <a:rPr lang="en-US" dirty="0" err="1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Old </a:t>
            </a:r>
            <a:r>
              <a:rPr lang="en-US" dirty="0" err="1" smtClean="0"/>
              <a:t>old</a:t>
            </a:r>
            <a:r>
              <a:rPr lang="en-US" dirty="0" smtClean="0"/>
              <a:t> (&gt;85 </a:t>
            </a:r>
            <a:r>
              <a:rPr lang="en-US" dirty="0" err="1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Setyonegoro</a:t>
            </a:r>
            <a:r>
              <a:rPr lang="en-US" dirty="0" smtClean="0"/>
              <a:t> (1984)</a:t>
            </a:r>
          </a:p>
          <a:p>
            <a:pPr lvl="1"/>
            <a:r>
              <a:rPr lang="en-US" dirty="0" err="1" smtClean="0"/>
              <a:t>Usia</a:t>
            </a:r>
            <a:r>
              <a:rPr lang="en-US" dirty="0" smtClean="0"/>
              <a:t> &gt;65 </a:t>
            </a:r>
            <a:r>
              <a:rPr lang="en-US" dirty="0" err="1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Young old (70-75 </a:t>
            </a:r>
            <a:r>
              <a:rPr lang="en-US" dirty="0" err="1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Old (75-80 </a:t>
            </a:r>
            <a:r>
              <a:rPr lang="en-US" dirty="0" err="1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Very old (&gt;80 </a:t>
            </a:r>
            <a:r>
              <a:rPr lang="en-US" dirty="0" err="1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Bab I </a:t>
            </a:r>
            <a:r>
              <a:rPr lang="en-US" dirty="0" err="1" smtClean="0"/>
              <a:t>Pasal</a:t>
            </a:r>
            <a:r>
              <a:rPr lang="en-US" dirty="0" smtClean="0"/>
              <a:t> 1 </a:t>
            </a:r>
            <a:r>
              <a:rPr lang="en-US" dirty="0" err="1" smtClean="0"/>
              <a:t>ayat</a:t>
            </a:r>
            <a:r>
              <a:rPr lang="en-US" dirty="0" smtClean="0"/>
              <a:t> (2) UU No.13 </a:t>
            </a:r>
            <a:r>
              <a:rPr lang="en-US" dirty="0" err="1" smtClean="0"/>
              <a:t>Tahun</a:t>
            </a:r>
            <a:r>
              <a:rPr lang="en-US" dirty="0" smtClean="0"/>
              <a:t> 1998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: &gt; 60 </a:t>
            </a:r>
            <a:r>
              <a:rPr lang="en-US" dirty="0" err="1" smtClean="0"/>
              <a:t>tahun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4762501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35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2484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19800"/>
            <a:ext cx="6781800" cy="8382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Kebutuhan</a:t>
            </a:r>
            <a:r>
              <a:rPr lang="en-US" sz="4400" dirty="0" smtClean="0"/>
              <a:t> </a:t>
            </a:r>
            <a:r>
              <a:rPr lang="en-US" sz="4400" dirty="0" err="1" smtClean="0"/>
              <a:t>usia</a:t>
            </a:r>
            <a:r>
              <a:rPr lang="en-US" sz="4400" dirty="0" smtClean="0"/>
              <a:t> </a:t>
            </a:r>
            <a:r>
              <a:rPr lang="en-US" sz="4400" dirty="0" err="1" smtClean="0"/>
              <a:t>lanjut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305800" cy="2286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r>
              <a:rPr lang="en-US" dirty="0" smtClean="0"/>
              <a:t>/ </a:t>
            </a:r>
            <a:r>
              <a:rPr lang="en-US" dirty="0" err="1" smtClean="0"/>
              <a:t>Andro</a:t>
            </a:r>
            <a:r>
              <a:rPr lang="en-US" dirty="0" smtClean="0"/>
              <a:t> Pause</a:t>
            </a:r>
          </a:p>
          <a:p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degeneratif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rabun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mobilitas</a:t>
            </a:r>
            <a:r>
              <a:rPr lang="en-US" dirty="0" smtClean="0"/>
              <a:t>, osteoporosis,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leher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prostat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smtClean="0"/>
              <a:t>(</a:t>
            </a:r>
            <a:r>
              <a:rPr lang="en-US" dirty="0" err="1"/>
              <a:t>Saroha</a:t>
            </a:r>
            <a:r>
              <a:rPr lang="en-US" dirty="0"/>
              <a:t>, 2009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Menopause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342861"/>
          </a:xfrm>
        </p:spPr>
        <p:txBody>
          <a:bodyPr/>
          <a:lstStyle/>
          <a:p>
            <a:r>
              <a:rPr lang="en-US" dirty="0" smtClean="0"/>
              <a:t>Menopause :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hilangnya</a:t>
            </a:r>
            <a:r>
              <a:rPr lang="en-US" dirty="0"/>
              <a:t> </a:t>
            </a:r>
            <a:r>
              <a:rPr lang="en-US" dirty="0" smtClean="0"/>
              <a:t>estrogen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menurunnya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, </a:t>
            </a:r>
            <a:r>
              <a:rPr lang="en-US" dirty="0" err="1" smtClean="0"/>
              <a:t>sendi</a:t>
            </a:r>
            <a:r>
              <a:rPr lang="en-US" dirty="0" smtClean="0"/>
              <a:t>,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senggama</a:t>
            </a:r>
            <a:r>
              <a:rPr lang="en-US" dirty="0" smtClean="0"/>
              <a:t>,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insiden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/>
              <a:t> </a:t>
            </a:r>
            <a:r>
              <a:rPr lang="en-US" dirty="0" err="1" smtClean="0"/>
              <a:t>koroner</a:t>
            </a:r>
            <a:r>
              <a:rPr lang="en-US" dirty="0" smtClean="0"/>
              <a:t>, </a:t>
            </a:r>
            <a:r>
              <a:rPr lang="en-US" dirty="0" err="1" smtClean="0"/>
              <a:t>insiden</a:t>
            </a:r>
            <a:r>
              <a:rPr lang="en-US" dirty="0" smtClean="0"/>
              <a:t> </a:t>
            </a:r>
            <a:r>
              <a:rPr lang="en-US" dirty="0" err="1" smtClean="0"/>
              <a:t>keganasan</a:t>
            </a:r>
            <a:r>
              <a:rPr lang="en-US" dirty="0" smtClean="0"/>
              <a:t>, dementia </a:t>
            </a:r>
            <a:r>
              <a:rPr lang="en-US" dirty="0" err="1" smtClean="0"/>
              <a:t>tipe</a:t>
            </a:r>
            <a:r>
              <a:rPr lang="en-US" dirty="0" smtClean="0"/>
              <a:t> Alzheimer, </a:t>
            </a:r>
            <a:r>
              <a:rPr lang="en-US" dirty="0" err="1" smtClean="0"/>
              <a:t>dll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28661"/>
            <a:ext cx="4267200" cy="2829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5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763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Pembagian menurut </a:t>
            </a:r>
            <a:r>
              <a:rPr lang="pt-BR" sz="3200" dirty="0" smtClean="0"/>
              <a:t>Elizabeth B. Hurlock</a:t>
            </a:r>
            <a:r>
              <a:rPr lang="pt-BR" dirty="0" smtClean="0"/>
              <a:t> 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362200"/>
            <a:ext cx="8305800" cy="2743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pt-BR" sz="2800" dirty="0" smtClean="0"/>
              <a:t>Pd masa ini terjadi beberapa kejadian penting: </a:t>
            </a:r>
            <a:endParaRPr lang="en-US" sz="2800" dirty="0" smtClean="0"/>
          </a:p>
          <a:p>
            <a:pPr marL="609600" indent="-609600" eaLnBrk="1" hangingPunct="1"/>
            <a:r>
              <a:rPr lang="en-US" sz="2800" dirty="0" err="1" smtClean="0"/>
              <a:t>penurunan</a:t>
            </a:r>
            <a:r>
              <a:rPr lang="en-US" sz="2800" dirty="0" smtClean="0"/>
              <a:t> </a:t>
            </a:r>
            <a:r>
              <a:rPr lang="en-US" sz="2800" dirty="0" err="1" smtClean="0"/>
              <a:t>sifat</a:t>
            </a:r>
            <a:r>
              <a:rPr lang="en-US" sz="2800" dirty="0" smtClean="0"/>
              <a:t> </a:t>
            </a:r>
            <a:r>
              <a:rPr lang="en-US" sz="2800" dirty="0" err="1" smtClean="0"/>
              <a:t>bawaan</a:t>
            </a:r>
            <a:r>
              <a:rPr lang="en-US" sz="2800" dirty="0" smtClean="0"/>
              <a:t> mental </a:t>
            </a:r>
            <a:r>
              <a:rPr lang="en-US" sz="2800" dirty="0" err="1" smtClean="0"/>
              <a:t>psikologis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; </a:t>
            </a:r>
          </a:p>
          <a:p>
            <a:pPr marL="609600" indent="-609600" eaLnBrk="1" hangingPunct="1"/>
            <a:r>
              <a:rPr lang="en-US" sz="2800" dirty="0" err="1" smtClean="0"/>
              <a:t>penentuan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n-US" sz="2800" dirty="0" err="1" smtClean="0"/>
              <a:t>kelamin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; </a:t>
            </a:r>
          </a:p>
          <a:p>
            <a:pPr marL="609600" indent="-609600" eaLnBrk="1" hangingPunct="1"/>
            <a:r>
              <a:rPr lang="en-US" sz="2800" dirty="0" err="1" smtClean="0"/>
              <a:t>kepastian</a:t>
            </a:r>
            <a:r>
              <a:rPr lang="en-US" sz="2800" dirty="0" smtClean="0"/>
              <a:t> </a:t>
            </a: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 err="1" smtClean="0"/>
              <a:t>lahir</a:t>
            </a:r>
            <a:r>
              <a:rPr lang="en-US" sz="2800" dirty="0" smtClean="0"/>
              <a:t> </a:t>
            </a:r>
            <a:r>
              <a:rPr lang="en-US" sz="2800" dirty="0" err="1" smtClean="0"/>
              <a:t>tunggal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kembar</a:t>
            </a:r>
            <a:r>
              <a:rPr lang="en-US" sz="2800" dirty="0" smtClean="0"/>
              <a:t>;</a:t>
            </a:r>
            <a:endParaRPr lang="pt-BR" sz="2800" dirty="0" smtClean="0"/>
          </a:p>
          <a:p>
            <a:pPr marL="609600" indent="-609600" eaLnBrk="1" hangingPunct="1"/>
            <a:r>
              <a:rPr lang="pt-BR" sz="2800" dirty="0" smtClean="0"/>
              <a:t>posisi anak dalam keluarga.</a:t>
            </a:r>
            <a:endParaRPr lang="en-US" sz="2800" dirty="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14478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pt-BR" sz="2400" b="1" dirty="0">
                <a:solidFill>
                  <a:srgbClr val="0000CC"/>
                </a:solidFill>
              </a:rPr>
              <a:t>Masa Sebelum Lahir </a:t>
            </a:r>
            <a:r>
              <a:rPr lang="pt-BR" sz="2400" b="1" i="1" dirty="0">
                <a:solidFill>
                  <a:srgbClr val="0000CC"/>
                </a:solidFill>
              </a:rPr>
              <a:t>(Pranatal Period) :</a:t>
            </a:r>
            <a:r>
              <a:rPr lang="pt-BR" sz="2400" dirty="0">
                <a:solidFill>
                  <a:srgbClr val="0000CC"/>
                </a:solidFill>
              </a:rPr>
              <a:t> sejak kehamilan sampai bayi lahir, kira-kira 9 bulan 10 hari atau 280 hari.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4581" name="AutoShape 6" descr="data:image/jpeg;base64,/9j/4AAQSkZJRgABAQAAAQABAAD/2wBDAAkGBwgHBgkIBwgKCgkLDRYPDQwMDRsUFRAWIB0iIiAdHx8kKDQsJCYxJx8fLT0tMTU3Ojo6Iys/RD84QzQ5Ojf/2wBDAQoKCg0MDRoPDxo3JR8lNzc3Nzc3Nzc3Nzc3Nzc3Nzc3Nzc3Nzc3Nzc3Nzc3Nzc3Nzc3Nzc3Nzc3Nzc3Nzc3Nzf/wAARCAC/AQgDASIAAhEBAxEB/8QAGwAAAgIDAQAAAAAAAAAAAAAAAwQCBQABBgf/xAA3EAABBAEDAgQEBQMDBQEAAAABAAIDEQQSITEFQRMiUWEGI3GhFDKBkbFCctFSYpIWJDTB4fH/xAAaAQADAQEBAQAAAAAAAAAAAAABAgMEAAUG/8QAIREAAgIDAQADAQEBAAAAAAAAAAECEQMSITEEQVETFCL/2gAMAwEAAhEDEQA/ADYXWBIwNc7dPNnD6INriYBLHIORuur6Yxz4g51rNsfc5cUYq0WcJJdYTjGgizyg48e2yZa2juimebkl0XnFt2STh3VpMwUkZWVdLmPikLUbFC91F7QzIjcNr2KM1wtCdU07AzsbJSs0p/od243UfomhDtwo+AbRI7oHEXBE1utEZDXKmYkyJuaMiJdslMqEY0rZoxpY51SN7b90/E0ghA6lRg08lzmgfuul4LGTUqREs1AGtvRTjbQqqCLG0mkcR7i1P3oJTrhFgJFX+yKAAL3UhGK9FJ3AtUSM7lbFHC9QRIm1GPohzSaCR3PCIx1MAPok+x34afsk3SF0jh2am3nbukDfiSUllKiuJGnytur3SeXuNkaUaW8We6TmfpvuP4Q2NeKPeC2pxNEozBVWogtcLG/8ohQ2NDJgKEnIK0XkCkKWQ7Wm2JUL5G5JSUhcU5NRCVcaQbKpCcslWCUnNKd7KYy/VV7zvyhZWMQb3k+4WLWmjaxNY53zMLHlddDY7qwhjZEAG8IBhiLtTAY3HclvdRuaO7IcB34RbowSuX2WsDgNkclVcOUKGrZH8eyN0N0ZZYnYzI8cFI5bw1t+ilLL7pLIcZjob+q5zKYsfeiONkuysl8A7HldDh4rY2iqVDBEMTqkZ2p4orp4d6IXY/ej/LlVa+BPD8q02EVaDm9Tw8AXlTNaa/KN3H9FQZ3xmwW3Cg2/1Sf4Cq2jHDHln4joqHiBo5U3mGIfNljZ/c4Bed5XxDmTOcX5Dm32YaH2VdJ1Eu5cSfcpNzUvht+s9Jn6pgRivxUZP+3dV0/VsN0kZ8aw11kUuBdnu7EoL8t1fmP7pXKy8Pixj9npkfX+ntFGU/8ABFHxB008TH66SvKH5rx/UsZnkC7NobNCv4mNnrjet4BH/ktH1BWP6vhEeXKiJ+q8mPUXHuVn42TnzIbSB/ih+nqZzcV51DJic7+8KbcxhoBzT7gryV3Unjaz+qkzqkg4c5p9ihbG/wAsf09bdOK2KUZKHTOo8rzmLreSwbZEg9rTmP8AEuVE7Vqa/wDuCVt2FfGrw7ufcGzt9FXTlra1jyk2qeL4sY8VPCWn1Yb+yax+o4+a6mStLvRxr7JZSGx45R9GoiHEkcXsVNw1XRNrQbpG3PJUXSBpogoWUfWRJrZ35lF4valF72P3tQ8TzaSR9UVIFAZjW3olJJLsfdNyss+3sk52aSU1jxSFZ9zV9ks6K00673Gy0aHa0Sl0ISMppPssRc54bjvdXZYnSFs7aKXsSih+ra9lVxTWeUzFKO6m5EHAeDgfLQWq9CQgNkU2vu90mxNxZj2v7OKnBHW55UNQ5J2VJ1Xr1OOPgEauHS+n0Tx6w02qLDq+ZDA5gDg6ZpsMHI+voqfqHxJmyN8OKTw28eTb791TzTgWdRc4m3OPLknJNfBVF6UUFSvoxNlueS57ySeTfKXfOexS0kvuguffdMmN4HfPvyhGYoJK0XJWwbBTKVrxD6oOpYXINg3Cl1qOqyhalKM25KDe2OQuDW2RutmfdALuEFzt0zHlJINKQ7dBa6jS1q25QddOSkZ5EnY2CpBxCExw7lE1s7WgWjJBBIfVHjlIoglKB7URsoHdc/CqkjoemddmxyI8gmSL35CvJZ25EHiQPDmnghcN4rCN050/LfFIPCkIJ7eqm0GlZ0MMzgSHO4RjJqYDY1juql05duQATzSaxHjSDqFkWVO+hceDzJtQ83KHMWuB7ob3nZzaJ9LUDMHke6omLqRc3awgEG9tgmbuiBaG4HXvsOydMDYj1Fn/AGrzXHosTWdHeM71IWKqkqEsajn3FlMsn4Nqk8fflEblAf1LKy7hZdjIruiDMDe6oDlEny2VDJnfFDqca1bC0F10D+aXoz1rrBLTBA6gfzkHn2VK2XS0m9ylZZC51k3ahrscrUlSIhZJrPdLve4+yMzS0W7lRlIdwijqFiT3WtSI8eoS7zpKDJSepIuUS5QLrWtSFEXkCWolyiTsoXZXJCSmSB3RojyghEjOxXMON0yb30guepP3KgQuR2STZhd5bK1GNRtQfZoIjPKj9Ek7l0Nt6LLpQ1Le6U07fhK91JpUQ1SACDHjZLUiY0miQO9ChgBSFBKVi3dloeoN7MK2zPAOwLfoqvUpseAd0rSLKRdx9RaSA51e6ZDg5wdE+r59Fzrt/M1MYWa6F2l27D69kKGsuX5D4XhrqIPcIon8S2hpJHsquSdsjNRvUCALT0GSwEcWuQs6G52gwm97WKE8odCSCL9lidMgUDZXPdV0E3BCXm/uh4GPb/NuruCEAbKbdmxugeLA1ot1Eqp65kF2UYwdmCv17rpWMFUBS4zqD9eZM7sXn+U+JdsjOVgHOUQVpxUb2VrIt9Jl1lQfIQNiok0hOdaFkpzpG/Fda052oG1G9lElEzOb+2RDzuFlla4KwpiFskXLGlQU2rgp2yVojPyoVojDTUrLQfTHcrR4WytHhBDMCXeZbD7K04UosslUrhl2akHbzaITwhMc07ahalam0aYSVcCBylqQwVloFlIJay1EFYhQ2zJB1rYKiFsIMMWxiKQcHhSLKdY4S7dinIzqYEjNMHa6WHScT8VqLjtH2+qsDgBvCW6A/RkPbWzmb/oQrlzhfKUE27K4wubGQSsTshBBHqsRsmVeIAHkK4hb5RSqsVmrJeBwKV3EwgArqNMyYFb0uByL8aS+dR/ld9xzwuN67jOgzZHgUyVxc0j7hPB0RZWOUVI8KITEZEHmhugkqcjr2Q6TpGPJLvDa046QtWgSSWUyVkJ5FFBLtbJCAH2p3aeiKyWiVorOEEcpiJmo+yVlcScmY1u+6mtuIugsq1OzWo14RtYVINWELgqLAvbaTyJS06Gnbunn3ewSs2MZH6uFXG19nn/KjNqoegcMHxS7dWDTaDHG2MUEQLpvZh+NB440woWwohbCkbkyQW1oLaUqiSwLQUggyiJBMQghAATcQ2CSReCob6f4ol1Qt1ODTYTxPUDu2OP/AJIvQoS0SS6bFBo+vKY8UNkdqFX2SBsrnHqN7xMP0csTzpxr0V5jwa+6xMAnh4/hCrtxNkq0iaS3a0vCwhyscdorlV1Gm7F5hpafVJ/hIc2J8OQLY4HfuD6hXGRCHsoVarHQyxOOnhK1QkenH9V6VN02QB7mvjfehw7j3HblVT9l0nxPM9xhY4/lBP3XNv3tMiOVUgB5Uq2WUsddJzHVdASu0sPulCSUxONkJotWjxHmZ7cqItJUwVMR7LbYzaLaOjjkicQtyc00zZAgic9w0i/YJ4s8IU8b+izzl09X4uJ6uxdrUxjY0mRKyKJjnvcaa1oskqDRa7L4DhF5U1bgNaCf1/wpykaowSVnK9RwJen5kmLOB4kZokbgjsQlXCl6J8RdFb1RjZmFseQwaQ48OHof/RXCZ2JLiTvgnbpe00RdrlKztbQieVrSikKNJ7IuAPQt6aU6WI2LoiNKVLFsIWMkjAsWLEBkbCI0WoBFjCDLY1bCNjLhYTOKwukDeVKBlMorofhfpoklflyt+Ww0wVy7/wCKXpaTUVZYx4v4PBjiIGqrd/cUtPG1/I7/AHVllk3ZvY90i6tXZc+EIyfoqIQ1wJ3PG6xMiiLv9Fi4OzGIWnUR2TjGkCwhxx1ufuj+I0CmjU70butTY0mSuxSTyZ2R8DU83TRyUV8L5Gl0jtI9Gn/2o+CyNo0tG43NJJdDGjjviJjzlN1nzFgOyonsINrqfihjWywynu0j9j/9XNyHV2QQZxUhUtQ3mgmCKQnR3yimY8kH9CchtRa2kaRgBUaCsnw82UHt0k0bIjGrIxYRWtU5M148dlziZ+Ph9MDcOADNfqEkzxelvbT6Kt3depWXQOmDqc0kRkMemPUHAXvYCsZvhaeIF34qFzR6AqLZ6MI0qOfjaXENaCSTsB3XovQMQ9M6UyKWhK863+xPb9FSdPwsTpp8d58WYcFw2H0CfhflZzrYdLOylKX4UcLVfRY5GYyJjvMLK5D4nZI/wchzCGvJaDXourh6XTw6Zxch/FOAJ+iPEbfNARIB7Dn7IRu7EcoriPN3BaU3jdYGq9iOPSCwhSLVqkbF1I0spTpZS6ztSKxSpZVrrDqRHKZhZYtCawpqEECqSSZSCr0ZhBA4s9gu96ZEMTp8UJ2Ibbq9TuVyXRcYTZbHPHy2kXf2C62aX5RJO/8AKWP6Ll7SF82QAOo9jSqJZiT5buqRZ3PlfTb3TGNhg7EblES1FFW98o5ulit8rEY2O1iYTZFkY3Pe4F1MHYKUTY4gWsFAqR1VsEN0UjjtsrUMnZueSmH6IEkrRyRspPxZHAhztj6IEuLqiuyuaKQopeuYpz3MfE8B0dijwbXMTQSRyFj2kEeoXoceEwgEjZT/AAcdDUwH6hI0yjkjzNzOVEt8q9A6r03H/A5MscDBK2JxBDQDwuGlYWpLoCipK0V0za3QQm52+VKgK8Xw8vPDWYaHcJlrCgY4sroOmdLE0H4mZ48PemDkn39FLJKjb8aFxLD4Rb4XiyHZzgAPorzMlJhO65zp0/g5WkbBWOXOSw+izbNm6WOmV8jzNlNj7XuuowXNjY0NoADsuMhmAytV8eq6PHyvl7HsmXBcitUXkU2p9H9EwSC0hwBBFUe6qcaa6KZM+9oWZXDpwPX+mO6dmuYB8l/mid7en1CrAvQep48XUcd0M31Y4ctK4fOwpcSYxyij2I4cPUKkZJlEBDQ5YYj2Ci1xaU3C5rxRq1ztDcYr4TvQrWgg8K0AACi5of2Q3Dqiuawk8IjYt9034VbrWgWPddsdSBtY1vZM4mK+eVrWtJJNALcMBe9rWguceAF2fQelNxYDLLX4iq4sNHoh6xJzUUVDC7pjXRysoXeocWiPzBkAaCCPqrnqEcbh4T2A2f8A8VFJ8O6z4mPK6Mk7eiKVE94y9GoY9I8xvjdWuNRa0Vv9Fz78DqmEKc1szezm8o2F1wRnw8ppjd7gplxiyjsuFtn7RnsViHmP8aIeHR7/AKLFQnFcLZtKew5Q9QAuzwgmQXubVDlFh3i0q4UXNHHKIJrKBK7zB3bhErFMhHIdxYsHcFNwjxCCqvJOlweN7FO9wmenS08tvy3slsrOH/Notn47HwFrx5XNN/ReYdUw3Y2TJAbIafKa/MOxXpWXkAtbCDWvn2C5X4zbG6XGbG35gabP+3sP3tRyE/jNp0/s4uZmxscKveKcreVhtxruq3JbpJ2TY39C/Mx82RvFcA4Wuj6dKYmlrHEtcbpctG6irfCmIaCDx2S5osPwsia1GpnaMouBre02/IJhNm1X5G9OHC02X5ZFqNHot2DD9LyfdWuJl/Lq91SF25U4pS13OyeuEXJM7HGn8oRHZA3N8bcqlx8saWi0x4wsX37qbEaLJk/BB5Q8qKLKjLJ2am3z3CVZIA4gO9CEUv252QEaKXO6JPCC+IeLGBdtG4+oVUWOae67KLNMJ257Ir8LEzd5YWmQ8vaaJTqdHJv7OMjmkb7phmQf9H3XS/8ATOPJuzIe0e7Qf8KMHw9D4ul07tPs1c5IbeJQtc542arLp3R8vOcNDKZe7jsF1WD0Xp+OA7wfEcODIbVszcjTQA4FcIrpCeevCnxegMw2BzbfJ3cR/CJNkvx2FoHAuuFenfy8/RVXWMYaNQFbqyiq4ZP6OUuijGOncHuOolPQRUGk9vypTp4DohG3kbFWRaSGtbyeAlXo7dEow0v3Aq+6rut9Hx8+NzhQkA2I7K0bC0D07rJgGxOdqAAHdVS4TUqfDh+lSTMyn4MpJcz8t+ixbgPj/EL5WfkaKJCxSbNUmXrZ3OY3jflDLz6pXBj8OPR4rn97ce6m94a8AkX23VbLapOhg2aNnZZID4RHstRvBoWiZL2xY7nuOwG5KNnL0q9bwz5pBJ78Uh4+W57/AJLmho/q9VUSSZHUHvdG7RFdfVCOM+AB0MrrHZSbNaSrp2DJg0anOLnHkkqi6y/xM1xJumNAS2L1Rx+XNs8fdRnk8R9n0U5PhP8AnTsSc1ri6x3VVmw0TX6K2qnuCWy49TPoui6YMkdo0UNaXJrGl01uhzxm7CEw1ytL/wCkeRFvDk4XLHCRhFoLraSDyloZtJCbcRIN/wB1Bx1Z6kMiyRtARuVm4KkBpdRWPciDwNHKWhMw5Lztt+pSDXgdkxHpO7OfRK0OmmiybkGqdV+oKO3IaTd7jZUzp3AgAcLXiOaA7Vv9EuoKLR01zj0H8q5wJe59OSuVjnA5Jsq1w8oNAt+ySSo6S4dOJ6AAN+yi+XQQ4cBVsD3SSarO/CclZbDQ3rfdAlS8LGPL1NaG2d1Z43mAvbvS57pzZYxtRBVlG+dsniB9H/S7cJokckfwu68wI7coOUwSROB39EGHJnLfmQf2ljgQf3qlGSV7zTo3sbv76v8AC0JmVQaZWYvyclzCavuVbwEDzatz3pVWWLeZYuxN+qJjZYLN+V1UyslZY5OSIxue3cLmeudXdXgQk637UOyl1zqogi2rV6Kl6awySfiJ93H1PCWUx8eJJWyz6XjeAy3C3u3JWIgyo2CnOaK7rEgzuytw8jwzLHq8rT5bPAKO7JLtowSb57JQRMMgeWglMbNFgkCuE5vaVhWOn51hu3ZV+Q/KzpjjCcmJu7ttrRczI8OPy/mOwRumQ+FBqJtztyfUogSrpuHGEEAZdnn0S8oFGgBafk4Skndc0NFlNlxkHUOQpRTF7BQJPcBHy2gm0hjktmLQSL7hJRR+DLh57HcLT2WLRpG0Qex3C3VjbhKyaKbIgpxoJF8RBOy6CSLfdKTQNI2FJ4zohlwKZTO2TGPNYorU0QDig/lOytySMC2xTHybFoZPqtRPsbojmgqfjN17q0BJpSa8gqDxRUA5NVkN3FjpPii/6v5UC4kUhwuU3ev7pKLqVqyTU7ik1q+yRaVYYgJoHhJIe+F904u0Ak/S1Z6qY4qrxDQFJueQhmyQjLrHcaSmc7Jg5FnblVUMtjTfG+ytsWNugHuRyUYkpjOPmX5SCE3Nb4iGmiRsR2SwaxrbrjlEcC6MgkgHbbsqIj9iTBI5pLyNwqzPccTVKHClbSHSwnihS4f4hzXuzSwuuIN2b7o39F4K2KZOU7MyzNO6ogdgVMZeTN5cKNwbxrPCSxvBfIDkONA8Vsumwo4fDa9m47bcJZcKSZWx9JzsoappZDfpwsXRPzWxtAAsrEUT2kf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AutoShape 8" descr="data:image/jpeg;base64,/9j/4AAQSkZJRgABAQAAAQABAAD/2wBDAAkGBwgHBgkIBwgKCgkLDRYPDQwMDRsUFRAWIB0iIiAdHx8kKDQsJCYxJx8fLT0tMTU3Ojo6Iys/RD84QzQ5Ojf/2wBDAQoKCg0MDRoPDxo3JR8lNzc3Nzc3Nzc3Nzc3Nzc3Nzc3Nzc3Nzc3Nzc3Nzc3Nzc3Nzc3Nzc3Nzc3Nzc3Nzc3Nzf/wAARCAC/AQgDASIAAhEBAxEB/8QAGwAAAgIDAQAAAAAAAAAAAAAAAwQCBQABBgf/xAA3EAABBAEDAgQEBQMDBQEAAAABAAIDEQQSITEFQRMiUWEGI3GhFDKBkbFCctFSYpIWJDTB4fH/xAAaAQADAQEBAQAAAAAAAAAAAAABAgMEAAUG/8QAIREAAgIDAQADAQEBAAAAAAAAAAECEQMSITEEQVETFCL/2gAMAwEAAhEDEQA/ADYXWBIwNc7dPNnD6INriYBLHIORuur6Yxz4g51rNsfc5cUYq0WcJJdYTjGgizyg48e2yZa2juimebkl0XnFt2STh3VpMwUkZWVdLmPikLUbFC91F7QzIjcNr2KM1wtCdU07AzsbJSs0p/od243UfomhDtwo+AbRI7oHEXBE1utEZDXKmYkyJuaMiJdslMqEY0rZoxpY51SN7b90/E0ghA6lRg08lzmgfuul4LGTUqREs1AGtvRTjbQqqCLG0mkcR7i1P3oJTrhFgJFX+yKAAL3UhGK9FJ3AtUSM7lbFHC9QRIm1GPohzSaCR3PCIx1MAPok+x34afsk3SF0jh2am3nbukDfiSUllKiuJGnytur3SeXuNkaUaW8We6TmfpvuP4Q2NeKPeC2pxNEozBVWogtcLG/8ohQ2NDJgKEnIK0XkCkKWQ7Wm2JUL5G5JSUhcU5NRCVcaQbKpCcslWCUnNKd7KYy/VV7zvyhZWMQb3k+4WLWmjaxNY53zMLHlddDY7qwhjZEAG8IBhiLtTAY3HclvdRuaO7IcB34RbowSuX2WsDgNkclVcOUKGrZH8eyN0N0ZZYnYzI8cFI5bw1t+ilLL7pLIcZjob+q5zKYsfeiONkuysl8A7HldDh4rY2iqVDBEMTqkZ2p4orp4d6IXY/ej/LlVa+BPD8q02EVaDm9Tw8AXlTNaa/KN3H9FQZ3xmwW3Cg2/1Sf4Cq2jHDHln4joqHiBo5U3mGIfNljZ/c4Bed5XxDmTOcX5Dm32YaH2VdJ1Eu5cSfcpNzUvht+s9Jn6pgRivxUZP+3dV0/VsN0kZ8aw11kUuBdnu7EoL8t1fmP7pXKy8Pixj9npkfX+ntFGU/8ABFHxB008TH66SvKH5rx/UsZnkC7NobNCv4mNnrjet4BH/ktH1BWP6vhEeXKiJ+q8mPUXHuVn42TnzIbSB/ih+nqZzcV51DJic7+8KbcxhoBzT7gryV3Unjaz+qkzqkg4c5p9ihbG/wAsf09bdOK2KUZKHTOo8rzmLreSwbZEg9rTmP8AEuVE7Vqa/wDuCVt2FfGrw7ufcGzt9FXTlra1jyk2qeL4sY8VPCWn1Yb+yax+o4+a6mStLvRxr7JZSGx45R9GoiHEkcXsVNw1XRNrQbpG3PJUXSBpogoWUfWRJrZ35lF4valF72P3tQ8TzaSR9UVIFAZjW3olJJLsfdNyss+3sk52aSU1jxSFZ9zV9ks6K00673Gy0aHa0Sl0ISMppPssRc54bjvdXZYnSFs7aKXsSih+ra9lVxTWeUzFKO6m5EHAeDgfLQWq9CQgNkU2vu90mxNxZj2v7OKnBHW55UNQ5J2VJ1Xr1OOPgEauHS+n0Tx6w02qLDq+ZDA5gDg6ZpsMHI+voqfqHxJmyN8OKTw28eTb791TzTgWdRc4m3OPLknJNfBVF6UUFSvoxNlueS57ySeTfKXfOexS0kvuguffdMmN4HfPvyhGYoJK0XJWwbBTKVrxD6oOpYXINg3Cl1qOqyhalKM25KDe2OQuDW2RutmfdALuEFzt0zHlJINKQ7dBa6jS1q25QddOSkZ5EnY2CpBxCExw7lE1s7WgWjJBBIfVHjlIoglKB7URsoHdc/CqkjoemddmxyI8gmSL35CvJZ25EHiQPDmnghcN4rCN050/LfFIPCkIJ7eqm0GlZ0MMzgSHO4RjJqYDY1juql05duQATzSaxHjSDqFkWVO+hceDzJtQ83KHMWuB7ob3nZzaJ9LUDMHke6omLqRc3awgEG9tgmbuiBaG4HXvsOydMDYj1Fn/AGrzXHosTWdHeM71IWKqkqEsajn3FlMsn4Nqk8fflEblAf1LKy7hZdjIruiDMDe6oDlEny2VDJnfFDqca1bC0F10D+aXoz1rrBLTBA6gfzkHn2VK2XS0m9ylZZC51k3ahrscrUlSIhZJrPdLve4+yMzS0W7lRlIdwijqFiT3WtSI8eoS7zpKDJSepIuUS5QLrWtSFEXkCWolyiTsoXZXJCSmSB3RojyghEjOxXMON0yb30guepP3KgQuR2STZhd5bK1GNRtQfZoIjPKj9Ek7l0Nt6LLpQ1Le6U07fhK91JpUQ1SACDHjZLUiY0miQO9ChgBSFBKVi3dloeoN7MK2zPAOwLfoqvUpseAd0rSLKRdx9RaSA51e6ZDg5wdE+r59Fzrt/M1MYWa6F2l27D69kKGsuX5D4XhrqIPcIon8S2hpJHsquSdsjNRvUCALT0GSwEcWuQs6G52gwm97WKE8odCSCL9lidMgUDZXPdV0E3BCXm/uh4GPb/NuruCEAbKbdmxugeLA1ot1Eqp65kF2UYwdmCv17rpWMFUBS4zqD9eZM7sXn+U+JdsjOVgHOUQVpxUb2VrIt9Jl1lQfIQNiok0hOdaFkpzpG/Fda052oG1G9lElEzOb+2RDzuFlla4KwpiFskXLGlQU2rgp2yVojPyoVojDTUrLQfTHcrR4WytHhBDMCXeZbD7K04UosslUrhl2akHbzaITwhMc07ahalam0aYSVcCBylqQwVloFlIJay1EFYhQ2zJB1rYKiFsIMMWxiKQcHhSLKdY4S7dinIzqYEjNMHa6WHScT8VqLjtH2+qsDgBvCW6A/RkPbWzmb/oQrlzhfKUE27K4wubGQSsTshBBHqsRsmVeIAHkK4hb5RSqsVmrJeBwKV3EwgArqNMyYFb0uByL8aS+dR/ld9xzwuN67jOgzZHgUyVxc0j7hPB0RZWOUVI8KITEZEHmhugkqcjr2Q6TpGPJLvDa046QtWgSSWUyVkJ5FFBLtbJCAH2p3aeiKyWiVorOEEcpiJmo+yVlcScmY1u+6mtuIugsq1OzWo14RtYVINWELgqLAvbaTyJS06Gnbunn3ewSs2MZH6uFXG19nn/KjNqoegcMHxS7dWDTaDHG2MUEQLpvZh+NB440woWwohbCkbkyQW1oLaUqiSwLQUggyiJBMQghAATcQ2CSReCob6f4ol1Qt1ODTYTxPUDu2OP/AJIvQoS0SS6bFBo+vKY8UNkdqFX2SBsrnHqN7xMP0csTzpxr0V5jwa+6xMAnh4/hCrtxNkq0iaS3a0vCwhyscdorlV1Gm7F5hpafVJ/hIc2J8OQLY4HfuD6hXGRCHsoVarHQyxOOnhK1QkenH9V6VN02QB7mvjfehw7j3HblVT9l0nxPM9xhY4/lBP3XNv3tMiOVUgB5Uq2WUsddJzHVdASu0sPulCSUxONkJotWjxHmZ7cqItJUwVMR7LbYzaLaOjjkicQtyc00zZAgic9w0i/YJ4s8IU8b+izzl09X4uJ6uxdrUxjY0mRKyKJjnvcaa1oskqDRa7L4DhF5U1bgNaCf1/wpykaowSVnK9RwJen5kmLOB4kZokbgjsQlXCl6J8RdFb1RjZmFseQwaQ48OHof/RXCZ2JLiTvgnbpe00RdrlKztbQieVrSikKNJ7IuAPQt6aU6WI2LoiNKVLFsIWMkjAsWLEBkbCI0WoBFjCDLY1bCNjLhYTOKwukDeVKBlMorofhfpoklflyt+Ww0wVy7/wCKXpaTUVZYx4v4PBjiIGqrd/cUtPG1/I7/AHVllk3ZvY90i6tXZc+EIyfoqIQ1wJ3PG6xMiiLv9Fi4OzGIWnUR2TjGkCwhxx1ufuj+I0CmjU70butTY0mSuxSTyZ2R8DU83TRyUV8L5Gl0jtI9Gn/2o+CyNo0tG43NJJdDGjjviJjzlN1nzFgOyonsINrqfihjWywynu0j9j/9XNyHV2QQZxUhUtQ3mgmCKQnR3yimY8kH9CchtRa2kaRgBUaCsnw82UHt0k0bIjGrIxYRWtU5M148dlziZ+Ph9MDcOADNfqEkzxelvbT6Kt3depWXQOmDqc0kRkMemPUHAXvYCsZvhaeIF34qFzR6AqLZ6MI0qOfjaXENaCSTsB3XovQMQ9M6UyKWhK863+xPb9FSdPwsTpp8d58WYcFw2H0CfhflZzrYdLOylKX4UcLVfRY5GYyJjvMLK5D4nZI/wchzCGvJaDXourh6XTw6Zxch/FOAJ+iPEbfNARIB7Dn7IRu7EcoriPN3BaU3jdYGq9iOPSCwhSLVqkbF1I0spTpZS6ztSKxSpZVrrDqRHKZhZYtCawpqEECqSSZSCr0ZhBA4s9gu96ZEMTp8UJ2Ibbq9TuVyXRcYTZbHPHy2kXf2C62aX5RJO/8AKWP6Ll7SF82QAOo9jSqJZiT5buqRZ3PlfTb3TGNhg7EblES1FFW98o5ulit8rEY2O1iYTZFkY3Pe4F1MHYKUTY4gWsFAqR1VsEN0UjjtsrUMnZueSmH6IEkrRyRspPxZHAhztj6IEuLqiuyuaKQopeuYpz3MfE8B0dijwbXMTQSRyFj2kEeoXoceEwgEjZT/AAcdDUwH6hI0yjkjzNzOVEt8q9A6r03H/A5MscDBK2JxBDQDwuGlYWpLoCipK0V0za3QQm52+VKgK8Xw8vPDWYaHcJlrCgY4sroOmdLE0H4mZ48PemDkn39FLJKjb8aFxLD4Rb4XiyHZzgAPorzMlJhO65zp0/g5WkbBWOXOSw+izbNm6WOmV8jzNlNj7XuuowXNjY0NoADsuMhmAytV8eq6PHyvl7HsmXBcitUXkU2p9H9EwSC0hwBBFUe6qcaa6KZM+9oWZXDpwPX+mO6dmuYB8l/mid7en1CrAvQep48XUcd0M31Y4ctK4fOwpcSYxyij2I4cPUKkZJlEBDQ5YYj2Ci1xaU3C5rxRq1ztDcYr4TvQrWgg8K0AACi5of2Q3Dqiuawk8IjYt9034VbrWgWPddsdSBtY1vZM4mK+eVrWtJJNALcMBe9rWguceAF2fQelNxYDLLX4iq4sNHoh6xJzUUVDC7pjXRysoXeocWiPzBkAaCCPqrnqEcbh4T2A2f8A8VFJ8O6z4mPK6Mk7eiKVE94y9GoY9I8xvjdWuNRa0Vv9Fz78DqmEKc1szezm8o2F1wRnw8ppjd7gplxiyjsuFtn7RnsViHmP8aIeHR7/AKLFQnFcLZtKew5Q9QAuzwgmQXubVDlFh3i0q4UXNHHKIJrKBK7zB3bhErFMhHIdxYsHcFNwjxCCqvJOlweN7FO9wmenS08tvy3slsrOH/Notn47HwFrx5XNN/ReYdUw3Y2TJAbIafKa/MOxXpWXkAtbCDWvn2C5X4zbG6XGbG35gabP+3sP3tRyE/jNp0/s4uZmxscKveKcreVhtxruq3JbpJ2TY39C/Mx82RvFcA4Wuj6dKYmlrHEtcbpctG6irfCmIaCDx2S5osPwsia1GpnaMouBre02/IJhNm1X5G9OHC02X5ZFqNHot2DD9LyfdWuJl/Lq91SF25U4pS13OyeuEXJM7HGn8oRHZA3N8bcqlx8saWi0x4wsX37qbEaLJk/BB5Q8qKLKjLJ2am3z3CVZIA4gO9CEUv252QEaKXO6JPCC+IeLGBdtG4+oVUWOae67KLNMJ257Ir8LEzd5YWmQ8vaaJTqdHJv7OMjmkb7phmQf9H3XS/8ATOPJuzIe0e7Qf8KMHw9D4ul07tPs1c5IbeJQtc542arLp3R8vOcNDKZe7jsF1WD0Xp+OA7wfEcODIbVszcjTQA4FcIrpCeevCnxegMw2BzbfJ3cR/CJNkvx2FoHAuuFenfy8/RVXWMYaNQFbqyiq4ZP6OUuijGOncHuOolPQRUGk9vypTp4DohG3kbFWRaSGtbyeAlXo7dEow0v3Aq+6rut9Hx8+NzhQkA2I7K0bC0D07rJgGxOdqAAHdVS4TUqfDh+lSTMyn4MpJcz8t+ixbgPj/EL5WfkaKJCxSbNUmXrZ3OY3jflDLz6pXBj8OPR4rn97ce6m94a8AkX23VbLapOhg2aNnZZID4RHstRvBoWiZL2xY7nuOwG5KNnL0q9bwz5pBJ78Uh4+W57/AJLmho/q9VUSSZHUHvdG7RFdfVCOM+AB0MrrHZSbNaSrp2DJg0anOLnHkkqi6y/xM1xJumNAS2L1Rx+XNs8fdRnk8R9n0U5PhP8AnTsSc1ri6x3VVmw0TX6K2qnuCWy49TPoui6YMkdo0UNaXJrGl01uhzxm7CEw1ytL/wCkeRFvDk4XLHCRhFoLraSDyloZtJCbcRIN/wB1Bx1Z6kMiyRtARuVm4KkBpdRWPciDwNHKWhMw5Lztt+pSDXgdkxHpO7OfRK0OmmiybkGqdV+oKO3IaTd7jZUzp3AgAcLXiOaA7Vv9EuoKLR01zj0H8q5wJe59OSuVjnA5Jsq1w8oNAt+ySSo6S4dOJ6AAN+yi+XQQ4cBVsD3SSarO/CclZbDQ3rfdAlS8LGPL1NaG2d1Z43mAvbvS57pzZYxtRBVlG+dsniB9H/S7cJokckfwu68wI7coOUwSROB39EGHJnLfmQf2ljgQf3qlGSV7zTo3sbv76v8AC0JmVQaZWYvyclzCavuVbwEDzatz3pVWWLeZYuxN+qJjZYLN+V1UyslZY5OSIxue3cLmeudXdXgQk637UOyl1zqogi2rV6Kl6awySfiJ93H1PCWUx8eJJWyz6XjeAy3C3u3JWIgyo2CnOaK7rEgzuytw8jwzLHq8rT5bPAKO7JLtowSb57JQRMMgeWglMbNFgkCuE5vaVhWOn51hu3ZV+Q/KzpjjCcmJu7ttrRczI8OPy/mOwRumQ+FBqJtztyfUogSrpuHGEEAZdnn0S8oFGgBafk4Skndc0NFlNlxkHUOQpRTF7BQJPcBHy2gm0hjktmLQSL7hJRR+DLh57HcLT2WLRpG0Qex3C3VjbhKyaKbIgpxoJF8RBOy6CSLfdKTQNI2FJ4zohlwKZTO2TGPNYorU0QDig/lOytySMC2xTHybFoZPqtRPsbojmgqfjN17q0BJpSa8gqDxRUA5NVkN3FjpPii/6v5UC4kUhwuU3ev7pKLqVqyTU7ik1q+yRaVYYgJoHhJIe+F904u0Ak/S1Z6qY4qrxDQFJueQhmyQjLrHcaSmc7Jg5FnblVUMtjTfG+ytsWNugHuRyUYkpjOPmX5SCE3Nb4iGmiRsR2SwaxrbrjlEcC6MgkgHbbsqIj9iTBI5pLyNwqzPccTVKHClbSHSwnihS4f4hzXuzSwuuIN2b7o39F4K2KZOU7MyzNO6ogdgVMZeTN5cKNwbxrPCSxvBfIDkONA8Vsumwo4fDa9m47bcJZcKSZWx9JzsoappZDfpwsXRPzWxtAAsrEUT2kf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AutoShape 10" descr="data:image/jpeg;base64,/9j/4AAQSkZJRgABAQAAAQABAAD/2wBDAAkGBwgHBgkIBwgKCgkLDRYPDQwMDRsUFRAWIB0iIiAdHx8kKDQsJCYxJx8fLT0tMTU3Ojo6Iys/RD84QzQ5Ojf/2wBDAQoKCg0MDRoPDxo3JR8lNzc3Nzc3Nzc3Nzc3Nzc3Nzc3Nzc3Nzc3Nzc3Nzc3Nzc3Nzc3Nzc3Nzc3Nzc3Nzc3Nzf/wAARCAC/AQgDASIAAhEBAxEB/8QAGwAAAgIDAQAAAAAAAAAAAAAAAwQCBQABBgf/xAA3EAABBAEDAgQEBQMDBQEAAAABAAIDEQQSITEFQRMiUWEGI3GhFDKBkbFCctFSYpIWJDTB4fH/xAAaAQADAQEBAQAAAAAAAAAAAAABAgMEAAUG/8QAIREAAgIDAQADAQEBAAAAAAAAAAECEQMSITEEQVETFCL/2gAMAwEAAhEDEQA/ADYXWBIwNc7dPNnD6INriYBLHIORuur6Yxz4g51rNsfc5cUYq0WcJJdYTjGgizyg48e2yZa2juimebkl0XnFt2STh3VpMwUkZWVdLmPikLUbFC91F7QzIjcNr2KM1wtCdU07AzsbJSs0p/od243UfomhDtwo+AbRI7oHEXBE1utEZDXKmYkyJuaMiJdslMqEY0rZoxpY51SN7b90/E0ghA6lRg08lzmgfuul4LGTUqREs1AGtvRTjbQqqCLG0mkcR7i1P3oJTrhFgJFX+yKAAL3UhGK9FJ3AtUSM7lbFHC9QRIm1GPohzSaCR3PCIx1MAPok+x34afsk3SF0jh2am3nbukDfiSUllKiuJGnytur3SeXuNkaUaW8We6TmfpvuP4Q2NeKPeC2pxNEozBVWogtcLG/8ohQ2NDJgKEnIK0XkCkKWQ7Wm2JUL5G5JSUhcU5NRCVcaQbKpCcslWCUnNKd7KYy/VV7zvyhZWMQb3k+4WLWmjaxNY53zMLHlddDY7qwhjZEAG8IBhiLtTAY3HclvdRuaO7IcB34RbowSuX2WsDgNkclVcOUKGrZH8eyN0N0ZZYnYzI8cFI5bw1t+ilLL7pLIcZjob+q5zKYsfeiONkuysl8A7HldDh4rY2iqVDBEMTqkZ2p4orp4d6IXY/ej/LlVa+BPD8q02EVaDm9Tw8AXlTNaa/KN3H9FQZ3xmwW3Cg2/1Sf4Cq2jHDHln4joqHiBo5U3mGIfNljZ/c4Bed5XxDmTOcX5Dm32YaH2VdJ1Eu5cSfcpNzUvht+s9Jn6pgRivxUZP+3dV0/VsN0kZ8aw11kUuBdnu7EoL8t1fmP7pXKy8Pixj9npkfX+ntFGU/8ABFHxB008TH66SvKH5rx/UsZnkC7NobNCv4mNnrjet4BH/ktH1BWP6vhEeXKiJ+q8mPUXHuVn42TnzIbSB/ih+nqZzcV51DJic7+8KbcxhoBzT7gryV3Unjaz+qkzqkg4c5p9ihbG/wAsf09bdOK2KUZKHTOo8rzmLreSwbZEg9rTmP8AEuVE7Vqa/wDuCVt2FfGrw7ufcGzt9FXTlra1jyk2qeL4sY8VPCWn1Yb+yax+o4+a6mStLvRxr7JZSGx45R9GoiHEkcXsVNw1XRNrQbpG3PJUXSBpogoWUfWRJrZ35lF4valF72P3tQ8TzaSR9UVIFAZjW3olJJLsfdNyss+3sk52aSU1jxSFZ9zV9ks6K00673Gy0aHa0Sl0ISMppPssRc54bjvdXZYnSFs7aKXsSih+ra9lVxTWeUzFKO6m5EHAeDgfLQWq9CQgNkU2vu90mxNxZj2v7OKnBHW55UNQ5J2VJ1Xr1OOPgEauHS+n0Tx6w02qLDq+ZDA5gDg6ZpsMHI+voqfqHxJmyN8OKTw28eTb791TzTgWdRc4m3OPLknJNfBVF6UUFSvoxNlueS57ySeTfKXfOexS0kvuguffdMmN4HfPvyhGYoJK0XJWwbBTKVrxD6oOpYXINg3Cl1qOqyhalKM25KDe2OQuDW2RutmfdALuEFzt0zHlJINKQ7dBa6jS1q25QddOSkZ5EnY2CpBxCExw7lE1s7WgWjJBBIfVHjlIoglKB7URsoHdc/CqkjoemddmxyI8gmSL35CvJZ25EHiQPDmnghcN4rCN050/LfFIPCkIJ7eqm0GlZ0MMzgSHO4RjJqYDY1juql05duQATzSaxHjSDqFkWVO+hceDzJtQ83KHMWuB7ob3nZzaJ9LUDMHke6omLqRc3awgEG9tgmbuiBaG4HXvsOydMDYj1Fn/AGrzXHosTWdHeM71IWKqkqEsajn3FlMsn4Nqk8fflEblAf1LKy7hZdjIruiDMDe6oDlEny2VDJnfFDqca1bC0F10D+aXoz1rrBLTBA6gfzkHn2VK2XS0m9ylZZC51k3ahrscrUlSIhZJrPdLve4+yMzS0W7lRlIdwijqFiT3WtSI8eoS7zpKDJSepIuUS5QLrWtSFEXkCWolyiTsoXZXJCSmSB3RojyghEjOxXMON0yb30guepP3KgQuR2STZhd5bK1GNRtQfZoIjPKj9Ek7l0Nt6LLpQ1Le6U07fhK91JpUQ1SACDHjZLUiY0miQO9ChgBSFBKVi3dloeoN7MK2zPAOwLfoqvUpseAd0rSLKRdx9RaSA51e6ZDg5wdE+r59Fzrt/M1MYWa6F2l27D69kKGsuX5D4XhrqIPcIon8S2hpJHsquSdsjNRvUCALT0GSwEcWuQs6G52gwm97WKE8odCSCL9lidMgUDZXPdV0E3BCXm/uh4GPb/NuruCEAbKbdmxugeLA1ot1Eqp65kF2UYwdmCv17rpWMFUBS4zqD9eZM7sXn+U+JdsjOVgHOUQVpxUb2VrIt9Jl1lQfIQNiok0hOdaFkpzpG/Fda052oG1G9lElEzOb+2RDzuFlla4KwpiFskXLGlQU2rgp2yVojPyoVojDTUrLQfTHcrR4WytHhBDMCXeZbD7K04UosslUrhl2akHbzaITwhMc07ahalam0aYSVcCBylqQwVloFlIJay1EFYhQ2zJB1rYKiFsIMMWxiKQcHhSLKdY4S7dinIzqYEjNMHa6WHScT8VqLjtH2+qsDgBvCW6A/RkPbWzmb/oQrlzhfKUE27K4wubGQSsTshBBHqsRsmVeIAHkK4hb5RSqsVmrJeBwKV3EwgArqNMyYFb0uByL8aS+dR/ld9xzwuN67jOgzZHgUyVxc0j7hPB0RZWOUVI8KITEZEHmhugkqcjr2Q6TpGPJLvDa046QtWgSSWUyVkJ5FFBLtbJCAH2p3aeiKyWiVorOEEcpiJmo+yVlcScmY1u+6mtuIugsq1OzWo14RtYVINWELgqLAvbaTyJS06Gnbunn3ewSs2MZH6uFXG19nn/KjNqoegcMHxS7dWDTaDHG2MUEQLpvZh+NB440woWwohbCkbkyQW1oLaUqiSwLQUggyiJBMQghAATcQ2CSReCob6f4ol1Qt1ODTYTxPUDu2OP/AJIvQoS0SS6bFBo+vKY8UNkdqFX2SBsrnHqN7xMP0csTzpxr0V5jwa+6xMAnh4/hCrtxNkq0iaS3a0vCwhyscdorlV1Gm7F5hpafVJ/hIc2J8OQLY4HfuD6hXGRCHsoVarHQyxOOnhK1QkenH9V6VN02QB7mvjfehw7j3HblVT9l0nxPM9xhY4/lBP3XNv3tMiOVUgB5Uq2WUsddJzHVdASu0sPulCSUxONkJotWjxHmZ7cqItJUwVMR7LbYzaLaOjjkicQtyc00zZAgic9w0i/YJ4s8IU8b+izzl09X4uJ6uxdrUxjY0mRKyKJjnvcaa1oskqDRa7L4DhF5U1bgNaCf1/wpykaowSVnK9RwJen5kmLOB4kZokbgjsQlXCl6J8RdFb1RjZmFseQwaQ48OHof/RXCZ2JLiTvgnbpe00RdrlKztbQieVrSikKNJ7IuAPQt6aU6WI2LoiNKVLFsIWMkjAsWLEBkbCI0WoBFjCDLY1bCNjLhYTOKwukDeVKBlMorofhfpoklflyt+Ww0wVy7/wCKXpaTUVZYx4v4PBjiIGqrd/cUtPG1/I7/AHVllk3ZvY90i6tXZc+EIyfoqIQ1wJ3PG6xMiiLv9Fi4OzGIWnUR2TjGkCwhxx1ufuj+I0CmjU70butTY0mSuxSTyZ2R8DU83TRyUV8L5Gl0jtI9Gn/2o+CyNo0tG43NJJdDGjjviJjzlN1nzFgOyonsINrqfihjWywynu0j9j/9XNyHV2QQZxUhUtQ3mgmCKQnR3yimY8kH9CchtRa2kaRgBUaCsnw82UHt0k0bIjGrIxYRWtU5M148dlziZ+Ph9MDcOADNfqEkzxelvbT6Kt3depWXQOmDqc0kRkMemPUHAXvYCsZvhaeIF34qFzR6AqLZ6MI0qOfjaXENaCSTsB3XovQMQ9M6UyKWhK863+xPb9FSdPwsTpp8d58WYcFw2H0CfhflZzrYdLOylKX4UcLVfRY5GYyJjvMLK5D4nZI/wchzCGvJaDXourh6XTw6Zxch/FOAJ+iPEbfNARIB7Dn7IRu7EcoriPN3BaU3jdYGq9iOPSCwhSLVqkbF1I0spTpZS6ztSKxSpZVrrDqRHKZhZYtCawpqEECqSSZSCr0ZhBA4s9gu96ZEMTp8UJ2Ibbq9TuVyXRcYTZbHPHy2kXf2C62aX5RJO/8AKWP6Ll7SF82QAOo9jSqJZiT5buqRZ3PlfTb3TGNhg7EblES1FFW98o5ulit8rEY2O1iYTZFkY3Pe4F1MHYKUTY4gWsFAqR1VsEN0UjjtsrUMnZueSmH6IEkrRyRspPxZHAhztj6IEuLqiuyuaKQopeuYpz3MfE8B0dijwbXMTQSRyFj2kEeoXoceEwgEjZT/AAcdDUwH6hI0yjkjzNzOVEt8q9A6r03H/A5MscDBK2JxBDQDwuGlYWpLoCipK0V0za3QQm52+VKgK8Xw8vPDWYaHcJlrCgY4sroOmdLE0H4mZ48PemDkn39FLJKjb8aFxLD4Rb4XiyHZzgAPorzMlJhO65zp0/g5WkbBWOXOSw+izbNm6WOmV8jzNlNj7XuuowXNjY0NoADsuMhmAytV8eq6PHyvl7HsmXBcitUXkU2p9H9EwSC0hwBBFUe6qcaa6KZM+9oWZXDpwPX+mO6dmuYB8l/mid7en1CrAvQep48XUcd0M31Y4ctK4fOwpcSYxyij2I4cPUKkZJlEBDQ5YYj2Ci1xaU3C5rxRq1ztDcYr4TvQrWgg8K0AACi5of2Q3Dqiuawk8IjYt9034VbrWgWPddsdSBtY1vZM4mK+eVrWtJJNALcMBe9rWguceAF2fQelNxYDLLX4iq4sNHoh6xJzUUVDC7pjXRysoXeocWiPzBkAaCCPqrnqEcbh4T2A2f8A8VFJ8O6z4mPK6Mk7eiKVE94y9GoY9I8xvjdWuNRa0Vv9Fz78DqmEKc1szezm8o2F1wRnw8ppjd7gplxiyjsuFtn7RnsViHmP8aIeHR7/AKLFQnFcLZtKew5Q9QAuzwgmQXubVDlFh3i0q4UXNHHKIJrKBK7zB3bhErFMhHIdxYsHcFNwjxCCqvJOlweN7FO9wmenS08tvy3slsrOH/Notn47HwFrx5XNN/ReYdUw3Y2TJAbIafKa/MOxXpWXkAtbCDWvn2C5X4zbG6XGbG35gabP+3sP3tRyE/jNp0/s4uZmxscKveKcreVhtxruq3JbpJ2TY39C/Mx82RvFcA4Wuj6dKYmlrHEtcbpctG6irfCmIaCDx2S5osPwsia1GpnaMouBre02/IJhNm1X5G9OHC02X5ZFqNHot2DD9LyfdWuJl/Lq91SF25U4pS13OyeuEXJM7HGn8oRHZA3N8bcqlx8saWi0x4wsX37qbEaLJk/BB5Q8qKLKjLJ2am3z3CVZIA4gO9CEUv252QEaKXO6JPCC+IeLGBdtG4+oVUWOae67KLNMJ257Ir8LEzd5YWmQ8vaaJTqdHJv7OMjmkb7phmQf9H3XS/8ATOPJuzIe0e7Qf8KMHw9D4ul07tPs1c5IbeJQtc542arLp3R8vOcNDKZe7jsF1WD0Xp+OA7wfEcODIbVszcjTQA4FcIrpCeevCnxegMw2BzbfJ3cR/CJNkvx2FoHAuuFenfy8/RVXWMYaNQFbqyiq4ZP6OUuijGOncHuOolPQRUGk9vypTp4DohG3kbFWRaSGtbyeAlXo7dEow0v3Aq+6rut9Hx8+NzhQkA2I7K0bC0D07rJgGxOdqAAHdVS4TUqfDh+lSTMyn4MpJcz8t+ixbgPj/EL5WfkaKJCxSbNUmXrZ3OY3jflDLz6pXBj8OPR4rn97ce6m94a8AkX23VbLapOhg2aNnZZID4RHstRvBoWiZL2xY7nuOwG5KNnL0q9bwz5pBJ78Uh4+W57/AJLmho/q9VUSSZHUHvdG7RFdfVCOM+AB0MrrHZSbNaSrp2DJg0anOLnHkkqi6y/xM1xJumNAS2L1Rx+XNs8fdRnk8R9n0U5PhP8AnTsSc1ri6x3VVmw0TX6K2qnuCWy49TPoui6YMkdo0UNaXJrGl01uhzxm7CEw1ytL/wCkeRFvDk4XLHCRhFoLraSDyloZtJCbcRIN/wB1Bx1Z6kMiyRtARuVm4KkBpdRWPciDwNHKWhMw5Lztt+pSDXgdkxHpO7OfRK0OmmiybkGqdV+oKO3IaTd7jZUzp3AgAcLXiOaA7Vv9EuoKLR01zj0H8q5wJe59OSuVjnA5Jsq1w8oNAt+ySSo6S4dOJ6AAN+yi+XQQ4cBVsD3SSarO/CclZbDQ3rfdAlS8LGPL1NaG2d1Z43mAvbvS57pzZYxtRBVlG+dsniB9H/S7cJokckfwu68wI7coOUwSROB39EGHJnLfmQf2ljgQf3qlGSV7zTo3sbv76v8AC0JmVQaZWYvyclzCavuVbwEDzatz3pVWWLeZYuxN+qJjZYLN+V1UyslZY5OSIxue3cLmeudXdXgQk637UOyl1zqogi2rV6Kl6awySfiJ93H1PCWUx8eJJWyz6XjeAy3C3u3JWIgyo2CnOaK7rEgzuytw8jwzLHq8rT5bPAKO7JLtowSb57JQRMMgeWglMbNFgkCuE5vaVhWOn51hu3ZV+Q/KzpjjCcmJu7ttrRczI8OPy/mOwRumQ+FBqJtztyfUogSrpuHGEEAZdnn0S8oFGgBafk4Skndc0NFlNlxkHUOQpRTF7BQJPcBHy2gm0hjktmLQSL7hJRR+DLh57HcLT2WLRpG0Qex3C3VjbhKyaKbIgpxoJF8RBOy6CSLfdKTQNI2FJ4zohlwKZTO2TGPNYorU0QDig/lOytySMC2xTHybFoZPqtRPsbojmgqfjN17q0BJpSa8gqDxRUA5NVkN3FjpPii/6v5UC4kUhwuU3ev7pKLqVqyTU7ik1q+yRaVYYgJoHhJIe+F904u0Ak/S1Z6qY4qrxDQFJueQhmyQjLrHcaSmc7Jg5FnblVUMtjTfG+ytsWNugHuRyUYkpjOPmX5SCE3Nb4iGmiRsR2SwaxrbrjlEcC6MgkgHbbsqIj9iTBI5pLyNwqzPccTVKHClbSHSwnihS4f4hzXuzSwuuIN2b7o39F4K2KZOU7MyzNO6ogdgVMZeTN5cKNwbxrPCSxvBfIDkONA8Vsumwo4fDa9m47bcJZcKSZWx9JzsoappZDfpwsXRPzWxtAAsrEUT2kf/2Q==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4" name="Picture 12" descr="http://2.bp.blogspot.com/_e5k3OrkhpyY/SQpxOyLWBhI/AAAAAAAAAPs/Iqa40z2t8E8/s400/minggu+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971800" cy="2146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6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  <p:bldP spid="1229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Andropause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76600"/>
            <a:ext cx="7543800" cy="1981200"/>
          </a:xfrm>
        </p:spPr>
        <p:txBody>
          <a:bodyPr/>
          <a:lstStyle/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androgen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testosteron</a:t>
            </a:r>
            <a:endParaRPr lang="en-US" dirty="0" smtClean="0"/>
          </a:p>
          <a:p>
            <a:r>
              <a:rPr lang="en-US" dirty="0" err="1" smtClean="0"/>
              <a:t>Impotensi</a:t>
            </a:r>
            <a:r>
              <a:rPr lang="en-US" dirty="0" smtClean="0"/>
              <a:t>, </a:t>
            </a: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, </a:t>
            </a:r>
            <a:r>
              <a:rPr lang="en-US" dirty="0" err="1" smtClean="0"/>
              <a:t>pembesaran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prostat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57200"/>
            <a:ext cx="4991100" cy="286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4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Seksualitas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usia</a:t>
            </a:r>
            <a:r>
              <a:rPr lang="en-US" sz="4000" dirty="0" smtClean="0"/>
              <a:t> </a:t>
            </a:r>
            <a:r>
              <a:rPr lang="en-US" sz="4000" dirty="0" err="1" smtClean="0"/>
              <a:t>lanjut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304800"/>
            <a:ext cx="7543800" cy="2743200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lansia</a:t>
            </a:r>
            <a:endParaRPr lang="en-US" dirty="0" smtClean="0"/>
          </a:p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lansia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seksualnya</a:t>
            </a:r>
            <a:r>
              <a:rPr lang="en-US" dirty="0" smtClean="0"/>
              <a:t>. </a:t>
            </a:r>
            <a:r>
              <a:rPr lang="en-US" dirty="0" err="1" smtClean="0"/>
              <a:t>Seksualitas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cinta</a:t>
            </a:r>
            <a:r>
              <a:rPr lang="en-US" dirty="0" smtClean="0"/>
              <a:t>, </a:t>
            </a:r>
            <a:r>
              <a:rPr lang="en-US" dirty="0" err="1" smtClean="0"/>
              <a:t>kehangatan</a:t>
            </a:r>
            <a:r>
              <a:rPr lang="en-US" dirty="0" smtClean="0"/>
              <a:t>,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sentuhan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3124200"/>
            <a:ext cx="2645004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990600"/>
          </a:xfrm>
        </p:spPr>
        <p:txBody>
          <a:bodyPr/>
          <a:lstStyle/>
          <a:p>
            <a:pPr eaLnBrk="1" hangingPunct="1"/>
            <a:r>
              <a:rPr lang="en-US" sz="2800" u="sng" dirty="0" err="1" smtClean="0"/>
              <a:t>Tugas-Tugas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Perkembangan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Masa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Dewasa</a:t>
            </a:r>
            <a:r>
              <a:rPr lang="en-US" sz="2800" u="sng" dirty="0" smtClean="0"/>
              <a:t> &amp; </a:t>
            </a:r>
            <a:r>
              <a:rPr lang="en-US" sz="2800" u="sng" dirty="0" err="1" smtClean="0"/>
              <a:t>Usia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Lanjut</a:t>
            </a:r>
            <a:endParaRPr lang="en-US" sz="2800" u="sng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19200"/>
            <a:ext cx="76962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Dewasa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&amp; </a:t>
            </a:r>
            <a:r>
              <a:rPr lang="en-US" sz="2000" dirty="0" err="1" smtClean="0"/>
              <a:t>kenegaraan</a:t>
            </a:r>
            <a:r>
              <a:rPr lang="en-US" sz="2000" dirty="0" smtClean="0"/>
              <a:t> </a:t>
            </a:r>
            <a:r>
              <a:rPr lang="en-US" sz="2000" dirty="0" err="1" smtClean="0"/>
              <a:t>sbg</a:t>
            </a:r>
            <a:r>
              <a:rPr lang="en-US" sz="2000" dirty="0" smtClean="0"/>
              <a:t> orang </a:t>
            </a:r>
            <a:r>
              <a:rPr lang="en-US" sz="2000" dirty="0" err="1" smtClean="0"/>
              <a:t>dewasa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Mengembangkan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memelihara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Membimbing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remaja</a:t>
            </a:r>
            <a:r>
              <a:rPr lang="en-US" sz="2000" dirty="0" smtClean="0"/>
              <a:t> agar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orang </a:t>
            </a:r>
            <a:r>
              <a:rPr lang="en-US" sz="2000" dirty="0" err="1" smtClean="0"/>
              <a:t>dewasa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bertanggung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&amp; </a:t>
            </a:r>
            <a:r>
              <a:rPr lang="en-US" sz="2000" dirty="0" err="1" smtClean="0"/>
              <a:t>berbahagia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Mengembangkan</a:t>
            </a:r>
            <a:r>
              <a:rPr lang="en-US" sz="2000" dirty="0" smtClean="0"/>
              <a:t> kegiatan2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senggang</a:t>
            </a:r>
            <a:r>
              <a:rPr lang="en-US" sz="2000" dirty="0" smtClean="0"/>
              <a:t> </a:t>
            </a:r>
            <a:r>
              <a:rPr lang="en-US" sz="2000" dirty="0" err="1" smtClean="0"/>
              <a:t>sng</a:t>
            </a:r>
            <a:r>
              <a:rPr lang="en-US" sz="2000" dirty="0" smtClean="0"/>
              <a:t> orang </a:t>
            </a:r>
            <a:r>
              <a:rPr lang="en-US" sz="2000" dirty="0" err="1" smtClean="0"/>
              <a:t>dewasa</a:t>
            </a:r>
            <a:r>
              <a:rPr lang="en-US" sz="2000" dirty="0" smtClean="0"/>
              <a:t>,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dng</a:t>
            </a:r>
            <a:r>
              <a:rPr lang="en-US" sz="2000" dirty="0" smtClean="0"/>
              <a:t> pasangan2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 lain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pribadi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Menerima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menyesuaikan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dng</a:t>
            </a:r>
            <a:r>
              <a:rPr lang="en-US" sz="2000" dirty="0" smtClean="0"/>
              <a:t> perubahan2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sbg</a:t>
            </a:r>
            <a:r>
              <a:rPr lang="en-US" sz="2000" dirty="0" smtClean="0"/>
              <a:t> orang </a:t>
            </a:r>
            <a:r>
              <a:rPr lang="en-US" sz="2000" dirty="0" err="1" smtClean="0"/>
              <a:t>setengah</a:t>
            </a:r>
            <a:r>
              <a:rPr lang="en-US" sz="2000" dirty="0" smtClean="0"/>
              <a:t> </a:t>
            </a:r>
            <a:r>
              <a:rPr lang="en-US" sz="2000" dirty="0" err="1" smtClean="0"/>
              <a:t>baya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Menyesuaikan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dng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</a:t>
            </a:r>
            <a:r>
              <a:rPr lang="en-US" sz="2000" dirty="0" err="1" smtClean="0"/>
              <a:t>sbg</a:t>
            </a:r>
            <a:r>
              <a:rPr lang="en-US" sz="2000" dirty="0" smtClean="0"/>
              <a:t> orang </a:t>
            </a:r>
            <a:r>
              <a:rPr lang="en-US" sz="2000" dirty="0" err="1" smtClean="0"/>
              <a:t>tua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bertambah</a:t>
            </a:r>
            <a:r>
              <a:rPr lang="en-US" sz="2000" dirty="0" smtClean="0"/>
              <a:t> </a:t>
            </a:r>
            <a:r>
              <a:rPr lang="en-US" sz="2000" dirty="0" err="1" smtClean="0"/>
              <a:t>tua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201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" y="1333739"/>
            <a:ext cx="9111264" cy="596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6479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"/>
            <a:ext cx="9259312" cy="707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33800" y="1143000"/>
            <a:ext cx="2971800" cy="64793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Thank you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8707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0000CC"/>
                </a:solidFill>
                <a:latin typeface="+mn-lt"/>
              </a:rPr>
              <a:t>Masa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+mn-lt"/>
              </a:rPr>
              <a:t>Bayi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+mn-lt"/>
              </a:rPr>
              <a:t>baru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+mn-lt"/>
              </a:rPr>
              <a:t>lahir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  <a:latin typeface="+mn-lt"/>
              </a:rPr>
              <a:t>(New Born): 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</a:t>
            </a:r>
            <a:br>
              <a:rPr lang="en-US" sz="2800" dirty="0" smtClean="0">
                <a:solidFill>
                  <a:srgbClr val="0000CC"/>
                </a:solidFill>
                <a:latin typeface="+mn-lt"/>
              </a:rPr>
            </a:b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sejak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lahir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-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kira-kira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berumur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10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atau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15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hari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.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371600"/>
            <a:ext cx="7696200" cy="4038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t-BR" sz="2800" i="1" dirty="0" smtClean="0"/>
              <a:t>platean stage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800" dirty="0" smtClean="0"/>
              <a:t>fase </a:t>
            </a:r>
            <a:r>
              <a:rPr lang="pt-BR" sz="2800" i="1" dirty="0" smtClean="0"/>
              <a:t>"resting age" </a:t>
            </a:r>
            <a:r>
              <a:rPr lang="pt-BR" sz="2800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800" dirty="0" smtClean="0"/>
              <a:t>empat macam penyesuaian diri : </a:t>
            </a:r>
          </a:p>
          <a:p>
            <a:pPr eaLnBrk="1" hangingPunct="1"/>
            <a:r>
              <a:rPr lang="pt-BR" sz="2800" dirty="0" smtClean="0"/>
              <a:t>dengan keadaan suhu udara, menghisap dan menelan makanan/air susu, </a:t>
            </a:r>
          </a:p>
          <a:p>
            <a:pPr eaLnBrk="1" hangingPunct="1"/>
            <a:r>
              <a:rPr lang="pt-BR" sz="2800" dirty="0" smtClean="0"/>
              <a:t>bernapas dan </a:t>
            </a:r>
          </a:p>
          <a:p>
            <a:pPr eaLnBrk="1" hangingPunct="1"/>
            <a:r>
              <a:rPr lang="pt-BR" sz="2800" dirty="0" smtClean="0"/>
              <a:t>membuang kotoran. </a:t>
            </a:r>
            <a:endParaRPr lang="en-US" sz="2800" dirty="0" smtClean="0"/>
          </a:p>
        </p:txBody>
      </p:sp>
      <p:pic>
        <p:nvPicPr>
          <p:cNvPr id="25604" name="Picture 7" descr="https://encrypted-tbn3.google.com/images?q=tbn:ANd9GcS0LHr8fsUsncybQ3eGnHgYLRTlt_z_SZyiwHOAzv4lsuzjDezf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406400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0000CC"/>
                </a:solidFill>
                <a:latin typeface="+mn-lt"/>
              </a:rPr>
              <a:t>Masa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+mn-lt"/>
              </a:rPr>
              <a:t>Bayi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  <a:latin typeface="+mn-lt"/>
              </a:rPr>
              <a:t>(Baby Hood):</a:t>
            </a:r>
            <a:r>
              <a:rPr lang="en-US" sz="2800" i="1" dirty="0" smtClean="0">
                <a:solidFill>
                  <a:srgbClr val="0000CC"/>
                </a:solidFill>
                <a:latin typeface="+mn-lt"/>
              </a:rPr>
              <a:t> </a:t>
            </a:r>
            <a:br>
              <a:rPr lang="en-US" sz="2800" i="1" dirty="0" smtClean="0">
                <a:solidFill>
                  <a:srgbClr val="0000CC"/>
                </a:solidFill>
                <a:latin typeface="+mn-lt"/>
              </a:rPr>
            </a:b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umur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2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minggu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sampai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umur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2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tahun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.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914400"/>
            <a:ext cx="6248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 smtClean="0"/>
              <a:t>Ciri-ciri masa ini :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masa dasar atau masa pembentukan kehidupan yang sesungguhnya karena saat ini pola perilaku, sikap, ekspresi, emosi mulai terbentuk;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Bayi berkembang pesat baik fisik maupun psikologinya;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sosialisasi</a:t>
            </a:r>
            <a:r>
              <a:rPr lang="en-US" sz="2400" dirty="0" smtClean="0"/>
              <a:t>;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permulaan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berkembangnya</a:t>
            </a:r>
            <a:r>
              <a:rPr lang="en-US" sz="2400" dirty="0" smtClean="0"/>
              <a:t> </a:t>
            </a:r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 smtClean="0"/>
              <a:t>seks</a:t>
            </a:r>
            <a:r>
              <a:rPr lang="en-US" sz="2400" dirty="0" smtClean="0"/>
              <a:t>/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kelamin</a:t>
            </a:r>
            <a:r>
              <a:rPr lang="en-US" sz="2400" dirty="0" smtClean="0"/>
              <a:t>;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permulaan</a:t>
            </a:r>
            <a:r>
              <a:rPr lang="en-US" sz="2400" dirty="0" smtClean="0"/>
              <a:t> </a:t>
            </a:r>
            <a:r>
              <a:rPr lang="en-US" sz="2400" dirty="0" err="1" smtClean="0"/>
              <a:t>kreativitas</a:t>
            </a:r>
            <a:r>
              <a:rPr lang="en-US" sz="2400" dirty="0" smtClean="0"/>
              <a:t>. </a:t>
            </a:r>
          </a:p>
        </p:txBody>
      </p:sp>
      <p:pic>
        <p:nvPicPr>
          <p:cNvPr id="26628" name="Picture 5" descr="https://encrypted-tbn1.google.com/images?q=tbn:ANd9GcQYQIJ1gMk-AVKAvIN8At2SYfjuyjSxO19CF__b21yOI8iACgOw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58" y="2438400"/>
            <a:ext cx="2723242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96200" cy="1066800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rgbClr val="0000CC"/>
                </a:solidFill>
                <a:latin typeface="+mn-lt"/>
              </a:rPr>
              <a:t>Masa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+mn-lt"/>
              </a:rPr>
              <a:t>Kanak-kanak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+mn-lt"/>
              </a:rPr>
              <a:t>awal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 ( </a:t>
            </a:r>
            <a:r>
              <a:rPr lang="en-US" sz="2800" b="1" i="1" dirty="0" smtClean="0">
                <a:solidFill>
                  <a:srgbClr val="0000CC"/>
                </a:solidFill>
                <a:latin typeface="+mn-lt"/>
              </a:rPr>
              <a:t>Early Childhood)</a:t>
            </a:r>
            <a:r>
              <a:rPr lang="en-US" sz="2800" i="1" dirty="0" smtClean="0">
                <a:solidFill>
                  <a:srgbClr val="0000CC"/>
                </a:solidFill>
                <a:latin typeface="+mn-lt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Awal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masa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+mn-lt"/>
              </a:rPr>
              <a:t>kanak-kanak</a:t>
            </a:r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 : 2-6th.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95400"/>
            <a:ext cx="60198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Orang </a:t>
            </a:r>
            <a:r>
              <a:rPr lang="en-US" sz="2800" dirty="0" err="1" smtClean="0"/>
              <a:t>tua</a:t>
            </a:r>
            <a:r>
              <a:rPr lang="en-US" sz="2800" dirty="0" smtClean="0"/>
              <a:t> </a:t>
            </a:r>
            <a:r>
              <a:rPr lang="en-US" sz="2800" dirty="0" err="1" smtClean="0"/>
              <a:t>menyebutnya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usia</a:t>
            </a:r>
            <a:r>
              <a:rPr lang="en-US" sz="2800" dirty="0" smtClean="0"/>
              <a:t> </a:t>
            </a:r>
            <a:r>
              <a:rPr lang="en-US" sz="2800" dirty="0" err="1" smtClean="0"/>
              <a:t>sulit</a:t>
            </a:r>
            <a:r>
              <a:rPr lang="en-US" sz="2800" dirty="0" smtClean="0"/>
              <a:t>, </a:t>
            </a:r>
            <a:r>
              <a:rPr lang="en-US" sz="2800" dirty="0" err="1" smtClean="0"/>
              <a:t>sebab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terjdi</a:t>
            </a:r>
            <a:r>
              <a:rPr lang="en-US" sz="2800" dirty="0" smtClean="0"/>
              <a:t> </a:t>
            </a:r>
            <a:r>
              <a:rPr lang="en-US" sz="2800" dirty="0" err="1" smtClean="0"/>
              <a:t>kesulitan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mendidik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, </a:t>
            </a:r>
            <a:r>
              <a:rPr lang="en-US" sz="2800" dirty="0" err="1" smtClean="0"/>
              <a:t>sebagian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hidupnya</a:t>
            </a:r>
            <a:r>
              <a:rPr lang="en-US" sz="2800" dirty="0" smtClean="0"/>
              <a:t> </a:t>
            </a:r>
            <a:r>
              <a:rPr lang="en-US" sz="2800" dirty="0" err="1" smtClean="0"/>
              <a:t>dihabiskan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bermain</a:t>
            </a:r>
            <a:r>
              <a:rPr lang="en-US" sz="2800" dirty="0" smtClean="0"/>
              <a:t>-main.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Sedangkan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psikolog</a:t>
            </a:r>
            <a:r>
              <a:rPr lang="en-US" sz="2800" dirty="0" smtClean="0"/>
              <a:t> </a:t>
            </a:r>
            <a:r>
              <a:rPr lang="en-US" sz="2800" dirty="0" err="1" smtClean="0"/>
              <a:t>menyebutnya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usia</a:t>
            </a:r>
            <a:r>
              <a:rPr lang="en-US" sz="2800" dirty="0" smtClean="0"/>
              <a:t> </a:t>
            </a:r>
            <a:r>
              <a:rPr lang="en-US" sz="2800" dirty="0" err="1" smtClean="0"/>
              <a:t>prasekolah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Pada masa-masa ini para psikolog menyebut mereka dengan sebutan usia prakelompok, usia penjelajah </a:t>
            </a:r>
            <a:r>
              <a:rPr lang="pt-BR" sz="2800" i="1" dirty="0" smtClean="0"/>
              <a:t>(eksplorasi), </a:t>
            </a:r>
            <a:r>
              <a:rPr lang="pt-BR" sz="2800" dirty="0" smtClean="0"/>
              <a:t>dan usia bertanya.</a:t>
            </a:r>
            <a:endParaRPr lang="en-US" sz="2800" dirty="0" smtClean="0"/>
          </a:p>
        </p:txBody>
      </p:sp>
      <p:pic>
        <p:nvPicPr>
          <p:cNvPr id="27652" name="Picture 5" descr="https://encrypted-tbn0.google.com/images?q=tbn:ANd9GcT8qRpi5mss--XqJ3hSlEQRyGwSkiqPJnczSp5lw-28lREAcm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517866"/>
            <a:ext cx="3124200" cy="23401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842</TotalTime>
  <Words>2514</Words>
  <Application>Microsoft Office PowerPoint</Application>
  <PresentationFormat>On-screen Show (4:3)</PresentationFormat>
  <Paragraphs>373</Paragraphs>
  <Slides>64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Cambria</vt:lpstr>
      <vt:lpstr>Impact</vt:lpstr>
      <vt:lpstr>Times New Roman</vt:lpstr>
      <vt:lpstr>Wingdings</vt:lpstr>
      <vt:lpstr>Wingdings 2</vt:lpstr>
      <vt:lpstr>Wingdings 3</vt:lpstr>
      <vt:lpstr>NewsPrint</vt:lpstr>
      <vt:lpstr>RUANG LINGKUP  KESEHATAN REPRODUKSI  DALAM SIKLUS KEHIDUPAN</vt:lpstr>
      <vt:lpstr>Komponen  prioritas  siklus hidup</vt:lpstr>
      <vt:lpstr>PowerPoint Presentation</vt:lpstr>
      <vt:lpstr>Masa Bayi dan Anak</vt:lpstr>
      <vt:lpstr>Kebutuhan  pada masa  bayi dan anak</vt:lpstr>
      <vt:lpstr>Pembagian menurut Elizabeth B. Hurlock </vt:lpstr>
      <vt:lpstr>Masa Bayi baru lahir (New Born):   sejak lahir - kira-kira berumur 10 atau 15 hari. </vt:lpstr>
      <vt:lpstr>Masa Bayi (Baby Hood):  umur 2 minggu sampai umur 2 tahun. </vt:lpstr>
      <vt:lpstr>Masa Kanak-kanak awal ( Early Childhood). Awal masa kanak-kanak : 2-6th. </vt:lpstr>
      <vt:lpstr>Masa Kanak-kanak Akhir (Later Childhood): Usia 6-12 th</vt:lpstr>
      <vt:lpstr>BAHAYA PSIKOLOGIS ANAK</vt:lpstr>
      <vt:lpstr>Bahaya dalam  berbicara</vt:lpstr>
      <vt:lpstr>Bahaya emosional</vt:lpstr>
      <vt:lpstr>Bahaya  sosial</vt:lpstr>
      <vt:lpstr>Bahaya Bermain</vt:lpstr>
      <vt:lpstr>Bahaya dalam perkembangan konsep</vt:lpstr>
      <vt:lpstr>Bahaya  Moral</vt:lpstr>
      <vt:lpstr>Bahaya dalam penggolongan peran seks</vt:lpstr>
      <vt:lpstr>Bahaya dalam hubungan keluarga</vt:lpstr>
      <vt:lpstr>Bahaya kepribadian</vt:lpstr>
      <vt:lpstr>TUGAS-TUGAS PERKEMBANGAN</vt:lpstr>
      <vt:lpstr>Kesehatan Reproduksi Remaja</vt:lpstr>
      <vt:lpstr>PowerPoint Presentation</vt:lpstr>
      <vt:lpstr>Kebutuhan pada masa Remaja</vt:lpstr>
      <vt:lpstr>Pengetahuan Dasar Kespro yang perlu diberikan kepada remaja</vt:lpstr>
      <vt:lpstr>Kespro Remaja Merupakan konsep jitu menurunkan AKI</vt:lpstr>
      <vt:lpstr>PUBERTAS</vt:lpstr>
      <vt:lpstr>Masa Puber (Puberty):  12/13 sampai 16/17 tahun. </vt:lpstr>
      <vt:lpstr>Awal masa remaja Masa Remaja (Adolesence) : 15/ 16 atau 17 tahun dan berakhir umur 21 tahun </vt:lpstr>
      <vt:lpstr>Menilik  Usia antara 13-18 tahun,  beberapa perubahan :</vt:lpstr>
      <vt:lpstr>Ciri-Ciri Masa Remaja</vt:lpstr>
      <vt:lpstr>PERUBAHAN-PERUBAHAN  FISIK  PADA MASA PUBERTAS</vt:lpstr>
      <vt:lpstr>PERUBAHAN-PERUBAHAN  FISIK  PADA MASA PUBERTAS … lanjutan</vt:lpstr>
      <vt:lpstr>AKIBAT PERUBAHAN FISIK  PADA PUBERTAS</vt:lpstr>
      <vt:lpstr>FAKTOR PENYEBAB TERJADINYA PERUBAHAN YG CEPAT</vt:lpstr>
      <vt:lpstr>Peranan Pitutary Gland (Kelenjar Pituitary)</vt:lpstr>
      <vt:lpstr>MASALAH YG DAPAT TERJADI  BERKENAAN DENGAN MENSTRUSI  Masalah dapat terjadi pada pubertas putri jika mereka tidak memiliki pengetahuan yg memadai berkenaan dg menstruasi.</vt:lpstr>
      <vt:lpstr>PowerPoint Presentation</vt:lpstr>
      <vt:lpstr>PowerPoint Presentation</vt:lpstr>
      <vt:lpstr>PENANGANAN UNTUK PRECOCIOUS &amp; DELAYED PUBERTY</vt:lpstr>
      <vt:lpstr>FAKTOR-FAKTOR RESIKO KESEHATAN REMAJA</vt:lpstr>
      <vt:lpstr>Tugas-Tugas Perkembangan Masa Remaja</vt:lpstr>
      <vt:lpstr>Cara merawat organ reproduksi </vt:lpstr>
      <vt:lpstr>Cara merawat organ reproduksi </vt:lpstr>
      <vt:lpstr>Kesehatan Reproduksi PUS (Pasangan Usia Subur)</vt:lpstr>
      <vt:lpstr>Masa Dewasa Awal (Early Adulthood)</vt:lpstr>
      <vt:lpstr>Tugas-Tugas Perkembangan Masa Dewasa Muda</vt:lpstr>
      <vt:lpstr>Kebutuhan pada Pasangan Usia Subur</vt:lpstr>
      <vt:lpstr>Pendewasaan Usia Perkawinan (PUP)</vt:lpstr>
      <vt:lpstr>Alasan Medis mengapa ditunda?</vt:lpstr>
      <vt:lpstr>Penundaan kehamilan pada usia &lt; 20 tahun</vt:lpstr>
      <vt:lpstr>Masa  menjarangkan kehamilan</vt:lpstr>
      <vt:lpstr>Mencegah kehamilan pada usia &gt; 35 tahun</vt:lpstr>
      <vt:lpstr>Pelibatan laki-laki dalam peningkatan derajat kesehatan reproduksi </vt:lpstr>
      <vt:lpstr>Lansia</vt:lpstr>
      <vt:lpstr>Penduduk usia lanjut </vt:lpstr>
      <vt:lpstr>Batasan usia lanjut</vt:lpstr>
      <vt:lpstr>Kebutuhan usia lanjut</vt:lpstr>
      <vt:lpstr>Menopause</vt:lpstr>
      <vt:lpstr>Andropause</vt:lpstr>
      <vt:lpstr>Seksualitas dalam usia lanjut</vt:lpstr>
      <vt:lpstr>Tugas-Tugas Perkembangan Masa Dewasa &amp; Usia Lanjut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RUANG LINGKUP  KESEHATAN REPRODUKSI  DALAM SIKLUS KEHIDUPAN</dc:title>
  <dc:creator>user</dc:creator>
  <cp:lastModifiedBy>MYWINDOWS</cp:lastModifiedBy>
  <cp:revision>57</cp:revision>
  <dcterms:created xsi:type="dcterms:W3CDTF">2016-03-01T20:55:32Z</dcterms:created>
  <dcterms:modified xsi:type="dcterms:W3CDTF">2020-03-02T03:50:55Z</dcterms:modified>
</cp:coreProperties>
</file>