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90" r:id="rId6"/>
    <p:sldId id="263" r:id="rId7"/>
    <p:sldId id="264" r:id="rId8"/>
    <p:sldId id="265" r:id="rId9"/>
    <p:sldId id="266" r:id="rId10"/>
    <p:sldId id="267" r:id="rId11"/>
    <p:sldId id="287" r:id="rId12"/>
    <p:sldId id="288" r:id="rId13"/>
    <p:sldId id="28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1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8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1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7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8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7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0A30-DEC8-4991-8E66-87B93EF95AC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C885-05C1-44B7-B1C4-7FBE3E978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55370"/>
            <a:ext cx="7086600" cy="47026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85750"/>
            <a:ext cx="7772400" cy="1009650"/>
          </a:xfrm>
        </p:spPr>
        <p:txBody>
          <a:bodyPr>
            <a:normAutofit fontScale="90000"/>
          </a:bodyPr>
          <a:lstStyle/>
          <a:p>
            <a:pPr algn="r"/>
            <a:r>
              <a:rPr lang="sv-FI" b="1" dirty="0" smtClean="0">
                <a:solidFill>
                  <a:schemeClr val="bg1"/>
                </a:solidFill>
              </a:rPr>
              <a:t>Pengantar</a:t>
            </a:r>
            <a:r>
              <a:rPr lang="en-US" b="1" dirty="0" smtClean="0">
                <a:solidFill>
                  <a:schemeClr val="bg1"/>
                </a:solidFill>
              </a:rPr>
              <a:t> S</a:t>
            </a:r>
            <a:r>
              <a:rPr lang="id-ID" b="1" dirty="0" smtClean="0">
                <a:solidFill>
                  <a:schemeClr val="bg1"/>
                </a:solidFill>
              </a:rPr>
              <a:t>osio-</a:t>
            </a:r>
            <a:r>
              <a:rPr lang="en-US" b="1" dirty="0" smtClean="0">
                <a:solidFill>
                  <a:schemeClr val="bg1"/>
                </a:solidFill>
              </a:rPr>
              <a:t>A</a:t>
            </a:r>
            <a:r>
              <a:rPr lang="id-ID" b="1" dirty="0" smtClean="0">
                <a:solidFill>
                  <a:schemeClr val="bg1"/>
                </a:solidFill>
              </a:rPr>
              <a:t>ntropologi </a:t>
            </a:r>
            <a:r>
              <a:rPr lang="en-US" b="1" dirty="0" smtClean="0">
                <a:solidFill>
                  <a:schemeClr val="bg1"/>
                </a:solidFill>
              </a:rPr>
              <a:t>K</a:t>
            </a:r>
            <a:r>
              <a:rPr lang="id-ID" b="1" dirty="0" smtClean="0">
                <a:solidFill>
                  <a:schemeClr val="bg1"/>
                </a:solidFill>
              </a:rPr>
              <a:t>esehatan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0" y="1524000"/>
            <a:ext cx="914400" cy="329382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KMK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41148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3. </a:t>
            </a:r>
            <a:r>
              <a:rPr lang="en-US" sz="2400" dirty="0" err="1" smtClean="0">
                <a:solidFill>
                  <a:schemeClr val="bg1"/>
                </a:solidFill>
              </a:rPr>
              <a:t>Antropologi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Mempelajari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usul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perkembangan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serta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istiadatnya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4. </a:t>
            </a:r>
            <a:r>
              <a:rPr lang="en-US" sz="2400" dirty="0" err="1" smtClean="0">
                <a:solidFill>
                  <a:schemeClr val="bg1"/>
                </a:solidFill>
              </a:rPr>
              <a:t>Antropologi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mengkaji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ciri-ciri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karakteristik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baik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ciri-ciri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biologis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budaya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maupun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sosial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5. </a:t>
            </a:r>
            <a:r>
              <a:rPr lang="en-US" sz="2400" dirty="0" err="1" smtClean="0">
                <a:solidFill>
                  <a:schemeClr val="bg1"/>
                </a:solidFill>
              </a:rPr>
              <a:t>Antropologi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berusaha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menemukan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generalisasi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tentang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perilakunya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solidFill>
                  <a:schemeClr val="bg1"/>
                </a:solidFill>
              </a:rPr>
              <a:t>Sejarah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228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1849)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Rudolf Virchow </a:t>
            </a:r>
            <a:r>
              <a:rPr lang="en-US" sz="2400" dirty="0" err="1">
                <a:solidFill>
                  <a:schemeClr val="bg1"/>
                </a:solidFill>
              </a:rPr>
              <a:t>ahli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patologi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Jerman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terkemuka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1849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Kedokteran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ilmu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mengenai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manusia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sehat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maupun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sakit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05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133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1953)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Sejarah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pertama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timbulnya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perhatian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Antropologi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terdapat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pada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tulisan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ditulis</a:t>
            </a:r>
            <a:r>
              <a:rPr lang="en-US" sz="2400" dirty="0">
                <a:solidFill>
                  <a:schemeClr val="bg1"/>
                </a:solidFill>
              </a:rPr>
              <a:t> Caudill </a:t>
            </a:r>
            <a:r>
              <a:rPr lang="en-US" sz="2400" dirty="0" err="1">
                <a:solidFill>
                  <a:schemeClr val="bg1"/>
                </a:solidFill>
              </a:rPr>
              <a:t>berjudul</a:t>
            </a:r>
            <a:r>
              <a:rPr lang="en-US" sz="2400" dirty="0">
                <a:solidFill>
                  <a:schemeClr val="bg1"/>
                </a:solidFill>
              </a:rPr>
              <a:t> “</a:t>
            </a:r>
            <a:r>
              <a:rPr lang="en-US" sz="2400" b="1" dirty="0">
                <a:solidFill>
                  <a:schemeClr val="bg1"/>
                </a:solidFill>
              </a:rPr>
              <a:t>Applied Anthropology in Medicine</a:t>
            </a:r>
            <a:r>
              <a:rPr lang="en-US" sz="2400" dirty="0">
                <a:solidFill>
                  <a:schemeClr val="bg1"/>
                </a:solidFill>
              </a:rPr>
              <a:t>”.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2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24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>
                <a:solidFill>
                  <a:schemeClr val="bg1"/>
                </a:solidFill>
              </a:rPr>
              <a:t>Tahun</a:t>
            </a:r>
            <a:r>
              <a:rPr lang="en-US" sz="2400" b="1" dirty="0">
                <a:solidFill>
                  <a:schemeClr val="bg1"/>
                </a:solidFill>
              </a:rPr>
              <a:t> 1963)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Sepuluh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tahun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kemudian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Scoth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memberi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judul</a:t>
            </a:r>
            <a:r>
              <a:rPr lang="en-US" sz="2400" dirty="0">
                <a:solidFill>
                  <a:schemeClr val="bg1"/>
                </a:solidFill>
              </a:rPr>
              <a:t> “</a:t>
            </a:r>
            <a:r>
              <a:rPr lang="en-US" sz="2400" b="1" dirty="0" err="1">
                <a:solidFill>
                  <a:schemeClr val="bg1"/>
                </a:solidFill>
              </a:rPr>
              <a:t>Antropologi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”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Paul </a:t>
            </a:r>
            <a:r>
              <a:rPr lang="en-US" sz="2400" dirty="0" err="1">
                <a:solidFill>
                  <a:schemeClr val="bg1"/>
                </a:solidFill>
              </a:rPr>
              <a:t>membicarakan</a:t>
            </a:r>
            <a:r>
              <a:rPr lang="en-US" sz="2400" dirty="0">
                <a:solidFill>
                  <a:schemeClr val="bg1"/>
                </a:solidFill>
              </a:rPr>
              <a:t> “</a:t>
            </a:r>
            <a:r>
              <a:rPr lang="en-US" sz="2400" b="1" dirty="0" err="1">
                <a:solidFill>
                  <a:schemeClr val="bg1"/>
                </a:solidFill>
              </a:rPr>
              <a:t>Ahli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Antropologi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”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suatu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artikel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mengenai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kedokteran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masyarakat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Setelah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baru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ahli-ahli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antropologi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Amerika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benar-benar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menghargai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implikasi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dari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penelitian-penelitian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tentang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penyakit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ilmu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antropologi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Pengesahan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lebih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lanjut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subdisiplin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Antropologi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Kesehatan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adalah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munculnya</a:t>
            </a:r>
            <a:r>
              <a:rPr lang="en-US" sz="2400" dirty="0">
                <a:solidFill>
                  <a:schemeClr val="bg1"/>
                </a:solidFill>
              </a:rPr>
              <a:t>  </a:t>
            </a:r>
            <a:r>
              <a:rPr lang="en-US" sz="2400" dirty="0" err="1">
                <a:solidFill>
                  <a:schemeClr val="bg1"/>
                </a:solidFill>
              </a:rPr>
              <a:t>tulisan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dibuat</a:t>
            </a:r>
            <a:r>
              <a:rPr lang="en-US" sz="2400" dirty="0">
                <a:solidFill>
                  <a:schemeClr val="bg1"/>
                </a:solidFill>
              </a:rPr>
              <a:t> Pearsall (1963) yang </a:t>
            </a:r>
            <a:r>
              <a:rPr lang="en-US" sz="2400" dirty="0" err="1">
                <a:solidFill>
                  <a:schemeClr val="bg1"/>
                </a:solidFill>
              </a:rPr>
              <a:t>berjudul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i="1" dirty="0">
                <a:solidFill>
                  <a:schemeClr val="bg1"/>
                </a:solidFill>
              </a:rPr>
              <a:t>Medical </a:t>
            </a:r>
            <a:r>
              <a:rPr lang="en-US" sz="2400" i="1" dirty="0" err="1">
                <a:solidFill>
                  <a:schemeClr val="bg1"/>
                </a:solidFill>
              </a:rPr>
              <a:t>Behaviour</a:t>
            </a:r>
            <a:r>
              <a:rPr lang="en-US" sz="2400" i="1" dirty="0">
                <a:solidFill>
                  <a:schemeClr val="bg1"/>
                </a:solidFill>
              </a:rPr>
              <a:t> Science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yang </a:t>
            </a:r>
            <a:r>
              <a:rPr lang="en-US" sz="2400" dirty="0" err="1" smtClean="0">
                <a:solidFill>
                  <a:schemeClr val="bg1"/>
                </a:solidFill>
              </a:rPr>
              <a:t>berorientasi</a:t>
            </a:r>
            <a:r>
              <a:rPr lang="en-US" sz="2400" dirty="0">
                <a:solidFill>
                  <a:schemeClr val="bg1"/>
                </a:solidFill>
              </a:rPr>
              <a:t>  </a:t>
            </a:r>
            <a:r>
              <a:rPr lang="en-US" sz="2400" dirty="0" err="1">
                <a:solidFill>
                  <a:schemeClr val="bg1"/>
                </a:solidFill>
              </a:rPr>
              <a:t>antropologi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2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SUB DISIPLIN ANTROPOLOGI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PALEOANTROPOLOGI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SOMATOLOGI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ETNOLINGUISTIK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PREHISTORI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ETNOLOGI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58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biologi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C:\2011\PHOTO\adaptasi Lingkun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01504"/>
            <a:ext cx="2514600" cy="3456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35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keragaman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ciri-ciri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fisiknya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/>
              <a:t>Misal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sv-SE" dirty="0" smtClean="0"/>
              <a:t>   - Ras Mongoloid : kulit kuning, rambut lurus</a:t>
            </a:r>
            <a:br>
              <a:rPr lang="sv-SE" dirty="0" smtClean="0"/>
            </a:br>
            <a:r>
              <a:rPr lang="sv-SE" dirty="0" smtClean="0"/>
              <a:t>-Ras Kaukasoid : kulit putih, rambut berombak</a:t>
            </a:r>
            <a:br>
              <a:rPr lang="sv-SE" dirty="0" smtClean="0"/>
            </a:br>
            <a:r>
              <a:rPr lang="sv-SE" dirty="0" smtClean="0"/>
              <a:t>-Ras Negroid : kulit hitam, rambut keriting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ETNOLINGUISTIK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melestarikan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/>
          </a:p>
        </p:txBody>
      </p:sp>
      <p:pic>
        <p:nvPicPr>
          <p:cNvPr id="7170" name="Picture 2" descr="C:\2011\PHOTO\body_langu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8150" y="3886200"/>
            <a:ext cx="2660650" cy="2652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06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Prehistori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kebudayaan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bangsa-bangsa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sebelum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mengenal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tulisan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 descr="C:\2011\PHOTO\komunikasi jaman dul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429000"/>
            <a:ext cx="4191000" cy="3267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86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kebudayaan-kebudayaan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8100"/>
            <a:ext cx="3276600" cy="647700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Pokok Bahasan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6300"/>
            <a:ext cx="2590800" cy="1866900"/>
          </a:xfrm>
        </p:spPr>
        <p:txBody>
          <a:bodyPr>
            <a:normAutofit/>
          </a:bodyPr>
          <a:lstStyle/>
          <a:p>
            <a:pPr lvl="0"/>
            <a:r>
              <a:rPr lang="sv-SE" sz="2400" dirty="0" smtClean="0">
                <a:solidFill>
                  <a:schemeClr val="bg1"/>
                </a:solidFill>
              </a:rPr>
              <a:t>Definisi</a:t>
            </a:r>
          </a:p>
          <a:p>
            <a:pPr lvl="0"/>
            <a:r>
              <a:rPr lang="sv-SE" sz="2400" dirty="0" smtClean="0">
                <a:solidFill>
                  <a:schemeClr val="bg1"/>
                </a:solidFill>
              </a:rPr>
              <a:t>Ruang lingkup</a:t>
            </a:r>
          </a:p>
          <a:p>
            <a:pPr lvl="0"/>
            <a:r>
              <a:rPr lang="sv-SE" sz="2400" dirty="0" smtClean="0">
                <a:solidFill>
                  <a:schemeClr val="bg1"/>
                </a:solidFill>
              </a:rPr>
              <a:t>Sejarah</a:t>
            </a:r>
          </a:p>
          <a:p>
            <a:r>
              <a:rPr lang="sv-SE" sz="2400" dirty="0" smtClean="0">
                <a:solidFill>
                  <a:schemeClr val="bg1"/>
                </a:solidFill>
              </a:rPr>
              <a:t>Manfaat</a:t>
            </a:r>
            <a:endParaRPr lang="sv-SE" sz="2400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75512"/>
            <a:ext cx="4800599" cy="3583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6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METODOLOGI PENELITIAN 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: </a:t>
            </a:r>
            <a:r>
              <a:rPr lang="en-US" dirty="0" err="1" smtClean="0"/>
              <a:t>eksploratif</a:t>
            </a:r>
            <a:r>
              <a:rPr lang="en-US" dirty="0" smtClean="0"/>
              <a:t>, fieldwork</a:t>
            </a:r>
          </a:p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Emik</a:t>
            </a:r>
            <a:endParaRPr lang="en-US" dirty="0" smtClean="0"/>
          </a:p>
          <a:p>
            <a:pPr lvl="1"/>
            <a:r>
              <a:rPr lang="en-US" dirty="0" err="1" smtClean="0"/>
              <a:t>Etik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data  : </a:t>
            </a:r>
          </a:p>
          <a:p>
            <a:pPr lvl="1"/>
            <a:r>
              <a:rPr lang="en-US" sz="3200" dirty="0" err="1" smtClean="0"/>
              <a:t>observasi</a:t>
            </a:r>
            <a:r>
              <a:rPr lang="en-US" sz="3200" dirty="0" smtClean="0"/>
              <a:t> </a:t>
            </a:r>
            <a:r>
              <a:rPr lang="en-US" sz="3200" dirty="0" err="1" smtClean="0"/>
              <a:t>partisipan</a:t>
            </a:r>
            <a:endParaRPr lang="en-US" sz="2400" dirty="0" smtClean="0"/>
          </a:p>
          <a:p>
            <a:pPr lvl="1"/>
            <a:r>
              <a:rPr lang="en-US" sz="3200" dirty="0" err="1" smtClean="0"/>
              <a:t>Indepth</a:t>
            </a:r>
            <a:r>
              <a:rPr lang="en-US" sz="3200" dirty="0" smtClean="0"/>
              <a:t> interview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analisa</a:t>
            </a:r>
            <a:r>
              <a:rPr lang="en-US" sz="3200" dirty="0" smtClean="0"/>
              <a:t> : </a:t>
            </a:r>
            <a:r>
              <a:rPr lang="en-US" sz="3200" dirty="0" err="1" smtClean="0"/>
              <a:t>induktif</a:t>
            </a: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Hasil</a:t>
            </a:r>
            <a:r>
              <a:rPr lang="en-US" sz="3200" dirty="0" smtClean="0"/>
              <a:t> : </a:t>
            </a:r>
            <a:r>
              <a:rPr lang="en-US" sz="3200" dirty="0" err="1" smtClean="0"/>
              <a:t>monografi</a:t>
            </a:r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9402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Emik</a:t>
            </a:r>
            <a:r>
              <a:rPr lang="en-US" dirty="0" smtClean="0"/>
              <a:t> Vs </a:t>
            </a:r>
            <a:r>
              <a:rPr lang="en-US" dirty="0" err="1" smtClean="0"/>
              <a:t>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Emik</a:t>
            </a:r>
            <a:r>
              <a:rPr lang="en-US" dirty="0" smtClean="0"/>
              <a:t> (</a:t>
            </a:r>
            <a:r>
              <a:rPr lang="en-US" i="1" dirty="0" smtClean="0"/>
              <a:t>native point of view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berjarak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28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Emik</a:t>
            </a:r>
            <a:r>
              <a:rPr lang="en-US" dirty="0" smtClean="0"/>
              <a:t> : </a:t>
            </a:r>
            <a:r>
              <a:rPr lang="en-US" dirty="0" err="1" smtClean="0"/>
              <a:t>Pengemis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hasrat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endParaRPr lang="en-US" dirty="0" smtClean="0"/>
          </a:p>
          <a:p>
            <a:r>
              <a:rPr lang="en-US" dirty="0" err="1" smtClean="0"/>
              <a:t>Etik</a:t>
            </a:r>
            <a:r>
              <a:rPr lang="en-US" dirty="0" smtClean="0"/>
              <a:t>  : </a:t>
            </a:r>
            <a:r>
              <a:rPr lang="en-US" dirty="0" err="1" smtClean="0"/>
              <a:t>Pengemis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tertindas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dikasihani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18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1143000"/>
          </a:xfrm>
        </p:spPr>
        <p:txBody>
          <a:bodyPr/>
          <a:lstStyle/>
          <a:p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7010400" cy="685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err="1" smtClean="0"/>
              <a:t>Teori</a:t>
            </a:r>
            <a:r>
              <a:rPr lang="en-US" sz="2400" dirty="0" smtClean="0"/>
              <a:t> (</a:t>
            </a:r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empirik</a:t>
            </a:r>
            <a:r>
              <a:rPr lang="en-US" sz="2400" dirty="0" smtClean="0"/>
              <a:t>)----- Vs ---------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2414954"/>
            <a:ext cx="5562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Identifikasi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perumusan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masalah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048000"/>
            <a:ext cx="495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Rumusan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6576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Rancangan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2672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instrumentasi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8768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pengukuran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4864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 smtClean="0"/>
              <a:t>Pengolahan</a:t>
            </a:r>
            <a:r>
              <a:rPr lang="en-US" sz="2400" dirty="0" smtClean="0"/>
              <a:t> data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096000"/>
            <a:ext cx="4724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kesimpulan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Curved Connector 11"/>
          <p:cNvCxnSpPr/>
          <p:nvPr/>
        </p:nvCxnSpPr>
        <p:spPr>
          <a:xfrm rot="5400000">
            <a:off x="5676900" y="24003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5400000">
            <a:off x="5448300" y="30099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5219700" y="3619500"/>
            <a:ext cx="457200" cy="381000"/>
          </a:xfrm>
          <a:prstGeom prst="curvedConnector3">
            <a:avLst>
              <a:gd name="adj1" fmla="val 34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5400000">
            <a:off x="5219700" y="4152900"/>
            <a:ext cx="457200" cy="381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>
            <a:off x="5219700" y="4686300"/>
            <a:ext cx="457200" cy="381000"/>
          </a:xfrm>
          <a:prstGeom prst="curvedConnector3">
            <a:avLst>
              <a:gd name="adj1" fmla="val 34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5219700" y="5295900"/>
            <a:ext cx="457200" cy="381000"/>
          </a:xfrm>
          <a:prstGeom prst="curvedConnector3">
            <a:avLst>
              <a:gd name="adj1" fmla="val 3461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0" idx="3"/>
          </p:cNvCxnSpPr>
          <p:nvPr/>
        </p:nvCxnSpPr>
        <p:spPr>
          <a:xfrm flipV="1">
            <a:off x="5181600" y="2286000"/>
            <a:ext cx="2057400" cy="40386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 rot="18472325">
            <a:off x="6039670" y="4139208"/>
            <a:ext cx="2883479" cy="6884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generalisasi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0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2011\1. OFFICE\PIC\Discrimin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228600"/>
            <a:ext cx="9465733" cy="655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KOMPONEN DAN CIRI UMUM KEBUDAYAAN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Budaya</a:t>
            </a:r>
            <a:r>
              <a:rPr lang="en-US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endParaRPr lang="en-US" dirty="0" smtClean="0"/>
          </a:p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asumsi-asumsi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pembenaran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anggota-anggotanya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5668963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Ciri-ciri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kebudayaan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Bersama-sama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dimiliki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besar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warga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satuan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acuan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alternatif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tindakan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Pemilikannya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melalui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proses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belajar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enkulturasi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merupakan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warisan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biologis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Sangat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bervariasi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Selalu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mengalami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perubahan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Contoh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budaya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bulanan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“</a:t>
            </a:r>
            <a:r>
              <a:rPr lang="en-US" dirty="0" err="1" smtClean="0">
                <a:solidFill>
                  <a:schemeClr val="bg1"/>
                </a:solidFill>
              </a:rPr>
              <a:t>mitoni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lvl="1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bulanan</a:t>
            </a:r>
            <a:r>
              <a:rPr lang="en-US" dirty="0" smtClean="0">
                <a:solidFill>
                  <a:schemeClr val="bg1"/>
                </a:solidFill>
              </a:rPr>
              <a:t> “</a:t>
            </a:r>
            <a:r>
              <a:rPr lang="en-US" dirty="0" err="1" smtClean="0">
                <a:solidFill>
                  <a:schemeClr val="bg1"/>
                </a:solidFill>
              </a:rPr>
              <a:t>mapati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3074" name="Picture 2" descr="C:\2011\PHOTO\DSC00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105400"/>
            <a:ext cx="2228626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41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8768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PENGARUH BUDAYA TERHADAP KESEHATAN</a:t>
            </a:r>
            <a:endParaRPr lang="en-US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55837"/>
            <a:ext cx="8686800" cy="4144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PERBEDAAN KONSEP SEHAT SAKIT </a:t>
            </a:r>
          </a:p>
          <a:p>
            <a:r>
              <a:rPr lang="en-US" dirty="0" smtClean="0"/>
              <a:t>SEHAT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mental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kecacatan</a:t>
            </a:r>
            <a:r>
              <a:rPr lang="en-US" dirty="0" smtClean="0"/>
              <a:t>. (WHO)</a:t>
            </a:r>
          </a:p>
          <a:p>
            <a:r>
              <a:rPr lang="en-US" dirty="0" smtClean="0"/>
              <a:t>SEHAT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endParaRPr lang="en-US" dirty="0"/>
          </a:p>
        </p:txBody>
      </p:sp>
      <p:pic>
        <p:nvPicPr>
          <p:cNvPr id="6146" name="Picture 2" descr="C:\2011\PHOTO\sehat fis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76200"/>
            <a:ext cx="2796600" cy="1940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52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non </a:t>
            </a:r>
            <a:r>
              <a:rPr lang="en-US" dirty="0" err="1" smtClean="0"/>
              <a:t>industri</a:t>
            </a:r>
            <a:r>
              <a:rPr lang="en-US" dirty="0" smtClean="0"/>
              <a:t> : SEHAT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supernatural.</a:t>
            </a:r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Kenapa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(Malaria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Liberia)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753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943600" cy="1143000"/>
          </a:xfrm>
        </p:spPr>
        <p:txBody>
          <a:bodyPr/>
          <a:lstStyle/>
          <a:p>
            <a:r>
              <a:rPr lang="en-US" dirty="0" smtClean="0"/>
              <a:t>Disease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illnes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4953000" cy="4953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Penyakit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sakit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Perbedaannya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Disease : </a:t>
            </a:r>
            <a:r>
              <a:rPr lang="en-US" dirty="0" err="1" smtClean="0">
                <a:solidFill>
                  <a:schemeClr val="bg1"/>
                </a:solidFill>
              </a:rPr>
              <a:t>adanya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keadaan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patologik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Illness </a:t>
            </a:r>
            <a:r>
              <a:rPr lang="en-US" dirty="0" err="1" smtClean="0">
                <a:solidFill>
                  <a:schemeClr val="bg1"/>
                </a:solidFill>
              </a:rPr>
              <a:t>lebih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dipandang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konsep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kultural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(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menjalankan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sosialnya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karena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terinfeksi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kuman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2011\PHOTO\sak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1462088"/>
            <a:ext cx="3933825" cy="3933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05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2011\1. OFFICE\PIC\figh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815" y="0"/>
            <a:ext cx="2132184" cy="153161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Helman</a:t>
            </a:r>
            <a:r>
              <a:rPr lang="en-US" dirty="0" smtClean="0"/>
              <a:t>,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;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tampilan</a:t>
            </a:r>
            <a:r>
              <a:rPr lang="en-US" sz="2400" dirty="0" smtClean="0"/>
              <a:t>  </a:t>
            </a:r>
            <a:r>
              <a:rPr lang="en-US" sz="2400" dirty="0" err="1" smtClean="0"/>
              <a:t>tubuh</a:t>
            </a:r>
            <a:r>
              <a:rPr lang="en-US" sz="2400" dirty="0" smtClean="0"/>
              <a:t> (</a:t>
            </a:r>
            <a:r>
              <a:rPr lang="en-US" sz="2400" dirty="0" err="1" smtClean="0"/>
              <a:t>kurus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warna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, </a:t>
            </a:r>
            <a:r>
              <a:rPr lang="en-US" sz="2400" dirty="0" err="1" smtClean="0"/>
              <a:t>kerontokan</a:t>
            </a:r>
            <a:r>
              <a:rPr lang="en-US" sz="2400" dirty="0" smtClean="0"/>
              <a:t> </a:t>
            </a:r>
            <a:r>
              <a:rPr lang="en-US" sz="2400" dirty="0" err="1" smtClean="0"/>
              <a:t>rambut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(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kencing</a:t>
            </a:r>
            <a:r>
              <a:rPr lang="en-US" sz="2400" dirty="0" smtClean="0"/>
              <a:t>, </a:t>
            </a:r>
            <a:r>
              <a:rPr lang="en-US" sz="2400" dirty="0" err="1" smtClean="0"/>
              <a:t>mentruasi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, </a:t>
            </a:r>
            <a:r>
              <a:rPr lang="en-US" sz="2400" dirty="0" err="1" smtClean="0"/>
              <a:t>irama</a:t>
            </a:r>
            <a:r>
              <a:rPr lang="en-US" sz="2400" dirty="0" smtClean="0"/>
              <a:t> </a:t>
            </a:r>
            <a:r>
              <a:rPr lang="en-US" sz="2400" dirty="0" err="1" smtClean="0"/>
              <a:t>jantung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Pengeluaran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(</a:t>
            </a:r>
            <a:r>
              <a:rPr lang="en-US" sz="2400" dirty="0" err="1" smtClean="0"/>
              <a:t>berak</a:t>
            </a:r>
            <a:r>
              <a:rPr lang="en-US" sz="2400" dirty="0" smtClean="0"/>
              <a:t>, </a:t>
            </a:r>
            <a:r>
              <a:rPr lang="en-US" sz="2400" dirty="0" err="1" smtClean="0"/>
              <a:t>darah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urine, </a:t>
            </a:r>
            <a:r>
              <a:rPr lang="en-US" sz="2400" dirty="0" err="1" smtClean="0"/>
              <a:t>dahak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badan</a:t>
            </a:r>
            <a:r>
              <a:rPr lang="en-US" sz="2400" dirty="0" smtClean="0"/>
              <a:t> (tremor, </a:t>
            </a:r>
            <a:r>
              <a:rPr lang="en-US" sz="2400" dirty="0" err="1" smtClean="0"/>
              <a:t>kaku-kaku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</a:t>
            </a:r>
            <a:r>
              <a:rPr lang="en-US" sz="2400" dirty="0" smtClean="0"/>
              <a:t> </a:t>
            </a:r>
            <a:r>
              <a:rPr lang="en-US" sz="2400" dirty="0" err="1" smtClean="0"/>
              <a:t>indera</a:t>
            </a:r>
            <a:r>
              <a:rPr lang="en-US" sz="2400" dirty="0" smtClean="0"/>
              <a:t> (</a:t>
            </a:r>
            <a:r>
              <a:rPr lang="en-US" sz="2400" dirty="0" err="1" smtClean="0"/>
              <a:t>matirasa</a:t>
            </a:r>
            <a:r>
              <a:rPr lang="en-US" sz="2400" dirty="0" smtClean="0"/>
              <a:t>, </a:t>
            </a:r>
            <a:r>
              <a:rPr lang="en-US" sz="2400" dirty="0" err="1" smtClean="0"/>
              <a:t>penglihatan</a:t>
            </a:r>
            <a:r>
              <a:rPr lang="en-US" sz="2400" dirty="0" smtClean="0"/>
              <a:t>,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rasa </a:t>
            </a:r>
            <a:r>
              <a:rPr lang="en-US" sz="2400" dirty="0" err="1" smtClean="0"/>
              <a:t>penciuman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Simptom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ketidaknyamanan</a:t>
            </a:r>
            <a:r>
              <a:rPr lang="en-US" sz="2400" dirty="0" smtClean="0"/>
              <a:t> (</a:t>
            </a:r>
            <a:r>
              <a:rPr lang="en-US" sz="2400" dirty="0" err="1" smtClean="0"/>
              <a:t>pusing</a:t>
            </a:r>
            <a:r>
              <a:rPr lang="en-US" sz="2400" dirty="0" smtClean="0"/>
              <a:t>, </a:t>
            </a:r>
            <a:r>
              <a:rPr lang="en-US" sz="2400" dirty="0" err="1" smtClean="0"/>
              <a:t>demam</a:t>
            </a:r>
            <a:r>
              <a:rPr lang="en-US" sz="2400" dirty="0" smtClean="0"/>
              <a:t> </a:t>
            </a:r>
            <a:r>
              <a:rPr lang="en-US" sz="2400" dirty="0" err="1" smtClean="0"/>
              <a:t>menggigil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emosi</a:t>
            </a:r>
            <a:r>
              <a:rPr lang="en-US" sz="2400" dirty="0" smtClean="0"/>
              <a:t> (</a:t>
            </a:r>
            <a:r>
              <a:rPr lang="en-US" sz="2400" dirty="0" err="1" smtClean="0"/>
              <a:t>gelisah</a:t>
            </a:r>
            <a:r>
              <a:rPr lang="en-US" sz="2400" dirty="0" smtClean="0"/>
              <a:t>, </a:t>
            </a:r>
            <a:r>
              <a:rPr lang="en-US" sz="2400" dirty="0" err="1" smtClean="0"/>
              <a:t>mimpi</a:t>
            </a:r>
            <a:r>
              <a:rPr lang="en-US" sz="2400" dirty="0" smtClean="0"/>
              <a:t> </a:t>
            </a:r>
            <a:r>
              <a:rPr lang="en-US" sz="2400" dirty="0" err="1" smtClean="0"/>
              <a:t>buruk</a:t>
            </a:r>
            <a:r>
              <a:rPr lang="en-US" sz="2400" dirty="0" smtClean="0"/>
              <a:t>, rasa </a:t>
            </a:r>
            <a:r>
              <a:rPr lang="en-US" sz="2400" dirty="0" err="1" smtClean="0"/>
              <a:t>takut</a:t>
            </a:r>
            <a:r>
              <a:rPr lang="en-US" sz="2400" dirty="0" smtClean="0"/>
              <a:t> </a:t>
            </a:r>
            <a:r>
              <a:rPr lang="en-US" sz="2400" dirty="0" err="1" smtClean="0"/>
              <a:t>berlebihan</a:t>
            </a:r>
            <a:r>
              <a:rPr lang="en-US" sz="2400" dirty="0" smtClean="0"/>
              <a:t> 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(</a:t>
            </a:r>
            <a:r>
              <a:rPr lang="en-US" sz="2400" dirty="0" err="1" smtClean="0"/>
              <a:t>perkawinan</a:t>
            </a:r>
            <a:r>
              <a:rPr lang="en-US" sz="2400" dirty="0" smtClean="0"/>
              <a:t>,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35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52400"/>
            <a:ext cx="8686800" cy="243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+mj-lt"/>
              </a:rPr>
              <a:t>Antropologi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Kesehatan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cabang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ilmu-ilmu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mengenai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manusia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mempelajari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aspek-aspek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biologi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kebudayaan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manusia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titik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tolak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pandangan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memahami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kedokteran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sejarah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hukum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aspek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sosial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masalah-masalah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kesehatan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manusia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) </a:t>
            </a:r>
          </a:p>
          <a:p>
            <a:pPr>
              <a:buNone/>
            </a:pPr>
            <a:endParaRPr lang="en-US" sz="2400" b="1" dirty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400" b="1" dirty="0" err="1">
                <a:solidFill>
                  <a:schemeClr val="bg1"/>
                </a:solidFill>
                <a:latin typeface="+mj-lt"/>
              </a:rPr>
              <a:t>Hasan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 &amp; Prasad, 1959)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endParaRPr lang="sv-SE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 descr="C:\2011\PHOTO\Sif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7470" y="2209800"/>
            <a:ext cx="588273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0754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Faktor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perilaku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manusia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yang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dilakukan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sadar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atau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tidak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sadar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berakibat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menguntungkan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atau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merugikan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dapat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digolongkan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sbb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: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0" y="6400800"/>
            <a:ext cx="2590800" cy="7620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Kalangie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1994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2819400"/>
          <a:ext cx="6096000" cy="3496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1758929"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1871"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/>
                      <a:endParaRPr lang="en-US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438400" y="1905000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5000" y="1981200"/>
            <a:ext cx="2819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152400" y="3200400"/>
            <a:ext cx="2819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Menguntungkan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52400" y="4953000"/>
            <a:ext cx="2819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Merugikan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kesehatan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12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menunjukkan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kegiatan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sengaja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menjaga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meningkatkan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menyembuhkan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penyakit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gangguan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2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mencakup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semua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perilaku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berakibat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merugikan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merusak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bahkan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menyebabkan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kematian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namun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sadar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sengaja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3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Mencakup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semua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tindakan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disadari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mengganggu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Kotak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4 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Mencakup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kegiatan-kegiatan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disengaja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disadari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meningkatkan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kesehatan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C:\2011\PHOTO\cigarette-and-alcoh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0"/>
            <a:ext cx="14478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92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1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0"/>
            <a:ext cx="39624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</a:rPr>
              <a:t>Antropologi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Kesehatan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berkaitan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pemahaman</a:t>
            </a:r>
            <a:r>
              <a:rPr lang="en-US" sz="2400" dirty="0" smtClean="0">
                <a:solidFill>
                  <a:schemeClr val="bg1"/>
                </a:solidFill>
              </a:rPr>
              <a:t> bio-</a:t>
            </a:r>
            <a:r>
              <a:rPr lang="en-US" sz="2400" dirty="0" err="1" smtClean="0">
                <a:solidFill>
                  <a:schemeClr val="bg1"/>
                </a:solidFill>
              </a:rPr>
              <a:t>budaya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karya-karyanya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berhubungan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kesehatan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pengobatan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Hochstrasser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Tapp</a:t>
            </a:r>
            <a:r>
              <a:rPr lang="en-US" sz="2400" b="1" dirty="0" smtClean="0">
                <a:solidFill>
                  <a:schemeClr val="bg1"/>
                </a:solidFill>
              </a:rPr>
              <a:t>, 1970</a:t>
            </a:r>
            <a:r>
              <a:rPr lang="en-US" sz="2400" b="1" dirty="0" smtClean="0">
                <a:solidFill>
                  <a:schemeClr val="bg1"/>
                </a:solidFill>
              </a:rPr>
              <a:t>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1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0"/>
            <a:ext cx="39624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</a:rPr>
              <a:t>Antropologi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Kesehatan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mencakup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studi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tentang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fenomena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kesehatan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Lieban</a:t>
            </a:r>
            <a:r>
              <a:rPr lang="en-US" sz="2400" b="1" dirty="0" smtClean="0">
                <a:solidFill>
                  <a:schemeClr val="bg1"/>
                </a:solidFill>
              </a:rPr>
              <a:t>, 1973)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200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274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</a:rPr>
              <a:t>Antropologi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Kesehatan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adalah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disiplin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memberi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perhatian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aspek-aspek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biologis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sosio-budaya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dari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tingkah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laku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terutama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tentang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cara-cara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interaksi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antara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keduanya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disepanjang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sejarah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kehidupan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, yang </a:t>
            </a:r>
            <a:r>
              <a:rPr lang="en-US" sz="2400" dirty="0" err="1" smtClean="0">
                <a:solidFill>
                  <a:schemeClr val="bg1"/>
                </a:solidFill>
              </a:rPr>
              <a:t>mempengaruhi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kesehatan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penyakit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(Foster/Anderson, 1986; 1-3).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5.static.flickr.com/4130/5197853019_dd7832fe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0"/>
            <a:ext cx="3281096" cy="3543300"/>
          </a:xfrm>
          <a:prstGeom prst="rect">
            <a:avLst/>
          </a:prstGeom>
          <a:noFill/>
        </p:spPr>
      </p:pic>
      <p:sp>
        <p:nvSpPr>
          <p:cNvPr id="5" name="Snip Same Side Corner Rectangle 4"/>
          <p:cNvSpPr/>
          <p:nvPr/>
        </p:nvSpPr>
        <p:spPr>
          <a:xfrm>
            <a:off x="609600" y="609600"/>
            <a:ext cx="2590800" cy="15240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</a:rPr>
              <a:t>ASPEK BIOLOGIS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Snip Same Side Corner Rectangle 5"/>
          <p:cNvSpPr/>
          <p:nvPr/>
        </p:nvSpPr>
        <p:spPr>
          <a:xfrm>
            <a:off x="5562600" y="609600"/>
            <a:ext cx="2590800" cy="15240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</a:rPr>
              <a:t>ASPEK SOSIO-BUDAYA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2514600"/>
            <a:ext cx="1600200" cy="1828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867400" y="2362200"/>
            <a:ext cx="1752600" cy="2057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nip Same Side Corner Rectangle 10"/>
          <p:cNvSpPr/>
          <p:nvPr/>
        </p:nvSpPr>
        <p:spPr>
          <a:xfrm>
            <a:off x="2895600" y="5943600"/>
            <a:ext cx="3276600" cy="838200"/>
          </a:xfrm>
          <a:prstGeom prst="snip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</a:rPr>
              <a:t>TINGKAH LAKU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85800" y="2590800"/>
            <a:ext cx="0" cy="21336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848600" y="2438400"/>
            <a:ext cx="0" cy="21336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0" y="4876800"/>
            <a:ext cx="2971800" cy="1066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anggota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animal kingdom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172200" y="4800600"/>
            <a:ext cx="2971800" cy="1371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anggota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society/ </a:t>
            </a:r>
            <a:r>
              <a:rPr lang="en-US" sz="3200" dirty="0" err="1" smtClean="0"/>
              <a:t>masyarakat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7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038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Lingkup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kajian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41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Kutub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biologis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Pertumbuhan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perkembangan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Peranan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penyakit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dalam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evolusi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manusia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Kutub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tengah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Epidemiologi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Ekologi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budaya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Kutub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sosio-budaya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Etnomedicine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Tingkah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laku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sehat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sakit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Hubungan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dokter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pasien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Inovasi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kesehatan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6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RUANG LINGKUP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1. </a:t>
            </a:r>
            <a:r>
              <a:rPr lang="en-US" sz="2400" dirty="0" err="1" smtClean="0">
                <a:solidFill>
                  <a:schemeClr val="bg1"/>
                </a:solidFill>
              </a:rPr>
              <a:t>Antropologi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menekankan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kajiannya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masalah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persamaan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perbedaan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diantara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sesama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manusia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2. </a:t>
            </a:r>
            <a:r>
              <a:rPr lang="en-US" sz="2400" dirty="0" err="1" smtClean="0">
                <a:solidFill>
                  <a:schemeClr val="bg1"/>
                </a:solidFill>
              </a:rPr>
              <a:t>Antropologi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membatasi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perhatiannya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bangsa-bangsa</a:t>
            </a:r>
            <a:r>
              <a:rPr lang="en-US" sz="2400" dirty="0" smtClean="0">
                <a:solidFill>
                  <a:schemeClr val="bg1"/>
                </a:solidFill>
              </a:rPr>
              <a:t> Barat, </a:t>
            </a:r>
            <a:r>
              <a:rPr lang="en-US" sz="2400" dirty="0" err="1" smtClean="0">
                <a:solidFill>
                  <a:schemeClr val="bg1"/>
                </a:solidFill>
              </a:rPr>
              <a:t>tetapi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meliputi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bangsa-bangsa</a:t>
            </a:r>
            <a:r>
              <a:rPr lang="en-US" sz="2400" dirty="0" smtClean="0">
                <a:solidFill>
                  <a:schemeClr val="bg1"/>
                </a:solidFill>
              </a:rPr>
              <a:t> “</a:t>
            </a:r>
            <a:r>
              <a:rPr lang="en-US" sz="2400" dirty="0" err="1" smtClean="0">
                <a:solidFill>
                  <a:schemeClr val="bg1"/>
                </a:solidFill>
              </a:rPr>
              <a:t>primitif</a:t>
            </a:r>
            <a:r>
              <a:rPr lang="en-US" sz="2400" dirty="0" smtClean="0">
                <a:solidFill>
                  <a:schemeClr val="bg1"/>
                </a:solidFill>
              </a:rPr>
              <a:t>”, modern, </a:t>
            </a:r>
            <a:r>
              <a:rPr lang="en-US" sz="2400" dirty="0" err="1" smtClean="0">
                <a:solidFill>
                  <a:schemeClr val="bg1"/>
                </a:solidFill>
              </a:rPr>
              <a:t>masyarakat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perkotaan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masyarakat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pedesaan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dan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masyarakat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semua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bangsa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9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740</Words>
  <Application>Microsoft Office PowerPoint</Application>
  <PresentationFormat>On-screen Show (4:3)</PresentationFormat>
  <Paragraphs>151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Pengantar Sosio-Antropologi Kesehatan </vt:lpstr>
      <vt:lpstr>Pokok Bahasan</vt:lpstr>
      <vt:lpstr>PowerPoint Presentation</vt:lpstr>
      <vt:lpstr>Pengertian</vt:lpstr>
      <vt:lpstr>Pengertian</vt:lpstr>
      <vt:lpstr>PowerPoint Presentation</vt:lpstr>
      <vt:lpstr>PowerPoint Presentation</vt:lpstr>
      <vt:lpstr>Lingkup kajian</vt:lpstr>
      <vt:lpstr>RUANG LINGKUP</vt:lpstr>
      <vt:lpstr>PowerPoint Presentation</vt:lpstr>
      <vt:lpstr>Sejarah</vt:lpstr>
      <vt:lpstr>PowerPoint Presentation</vt:lpstr>
      <vt:lpstr>PowerPoint Presentation</vt:lpstr>
      <vt:lpstr>SUB DISIPLIN ANTROPOLOGI</vt:lpstr>
      <vt:lpstr>PALEOANTROPOLOGI</vt:lpstr>
      <vt:lpstr>SOMATOLOGI</vt:lpstr>
      <vt:lpstr>ETNOLINGUISTIK</vt:lpstr>
      <vt:lpstr>Prehistori</vt:lpstr>
      <vt:lpstr>ETNOLOGI</vt:lpstr>
      <vt:lpstr>METODOLOGI PENELITIAN ANTROPOLOGI</vt:lpstr>
      <vt:lpstr>Emik Vs Etik</vt:lpstr>
      <vt:lpstr>Misal </vt:lpstr>
      <vt:lpstr>Alur penelitian</vt:lpstr>
      <vt:lpstr>KOMPONEN DAN CIRI UMUM KEBUDAYAAN</vt:lpstr>
      <vt:lpstr>PowerPoint Presentation</vt:lpstr>
      <vt:lpstr>PENGARUH BUDAYA TERHADAP KESEHATAN</vt:lpstr>
      <vt:lpstr>PowerPoint Presentation</vt:lpstr>
      <vt:lpstr>Disease dan illnes</vt:lpstr>
      <vt:lpstr>Menurut Helman, 1994</vt:lpstr>
      <vt:lpstr>Faktor perilaku manusia yang dilakukan sadar atau tidak sadar berakibat menguntungkan atau merugikan dapat digolongkan sbb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Sosio-Antropologi Kesehatan</dc:title>
  <dc:creator>user</dc:creator>
  <cp:lastModifiedBy>user</cp:lastModifiedBy>
  <cp:revision>8</cp:revision>
  <dcterms:created xsi:type="dcterms:W3CDTF">2015-09-16T03:47:57Z</dcterms:created>
  <dcterms:modified xsi:type="dcterms:W3CDTF">2015-09-22T11:10:45Z</dcterms:modified>
</cp:coreProperties>
</file>