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93" r:id="rId3"/>
    <p:sldId id="291" r:id="rId4"/>
    <p:sldId id="295" r:id="rId5"/>
    <p:sldId id="296" r:id="rId6"/>
    <p:sldId id="297" r:id="rId7"/>
    <p:sldId id="298" r:id="rId8"/>
    <p:sldId id="310" r:id="rId9"/>
    <p:sldId id="311" r:id="rId10"/>
    <p:sldId id="299" r:id="rId11"/>
    <p:sldId id="312" r:id="rId12"/>
    <p:sldId id="313" r:id="rId13"/>
    <p:sldId id="314" r:id="rId14"/>
    <p:sldId id="315" r:id="rId15"/>
    <p:sldId id="316" r:id="rId16"/>
    <p:sldId id="303" r:id="rId1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y Abiyasa" initials="TA" lastIdx="1" clrIdx="0">
    <p:extLst>
      <p:ext uri="{19B8F6BF-5375-455C-9EA6-DF929625EA0E}">
        <p15:presenceInfo xmlns:p15="http://schemas.microsoft.com/office/powerpoint/2012/main" xmlns="" userId="6094609c6a3e247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89821" autoAdjust="0"/>
  </p:normalViewPr>
  <p:slideViewPr>
    <p:cSldViewPr snapToGrid="0">
      <p:cViewPr varScale="1">
        <p:scale>
          <a:sx n="48" d="100"/>
          <a:sy n="48" d="100"/>
        </p:scale>
        <p:origin x="-108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44425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1293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182319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09600"/>
            <a:ext cx="878931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450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6824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42089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55452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7366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3938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9500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23438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95246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97149-F672-4A22-90BE-29BB68937B0E}" type="datetimeFigureOut">
              <a:rPr lang="id-ID" smtClean="0"/>
              <a:pPr/>
              <a:t>07/09/2021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3AE13-9DDA-4815-9C63-878C0BF92F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25807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6753" y="1869142"/>
            <a:ext cx="7572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Rounded MT Bold" panose="020F0704030504030204" pitchFamily="34" charset="0"/>
              </a:rPr>
              <a:t>MANAJEMEN MUTU INFORMASI KESEHATAN III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07776" y="3200400"/>
            <a:ext cx="5056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Team Teaching :</a:t>
            </a:r>
            <a:br>
              <a:rPr lang="en-US" dirty="0"/>
            </a:br>
            <a:r>
              <a:rPr lang="en-US" dirty="0"/>
              <a:t>1. </a:t>
            </a:r>
            <a:r>
              <a:rPr lang="en-US" dirty="0" err="1"/>
              <a:t>Maulana</a:t>
            </a:r>
            <a:r>
              <a:rPr lang="en-US" dirty="0"/>
              <a:t> Tomy Abiyasa, Amd.PK, SKM</a:t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Retno</a:t>
            </a:r>
            <a:r>
              <a:rPr lang="en-US" dirty="0"/>
              <a:t> </a:t>
            </a:r>
            <a:r>
              <a:rPr lang="en-US" dirty="0" err="1"/>
              <a:t>Astuti</a:t>
            </a:r>
            <a:r>
              <a:rPr lang="en-US" dirty="0"/>
              <a:t> S, SS, MM</a:t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Suyoko</a:t>
            </a:r>
            <a:r>
              <a:rPr lang="en-US" dirty="0"/>
              <a:t>, Amd.PK, SKM, MH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2033" y="2330807"/>
            <a:ext cx="7572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Rounded MT Bold" panose="020F0704030504030204" pitchFamily="34" charset="0"/>
              </a:rPr>
              <a:t>PENDOKUMENTASIAN REKAM MEDIS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25108" y="982543"/>
            <a:ext cx="1757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Rounded MT Bold" panose="020F0704030504030204" pitchFamily="34" charset="0"/>
              </a:rPr>
              <a:t>MATERI III</a:t>
            </a:r>
          </a:p>
        </p:txBody>
      </p:sp>
    </p:spTree>
    <p:extLst>
      <p:ext uri="{BB962C8B-B14F-4D97-AF65-F5344CB8AC3E}">
        <p14:creationId xmlns:p14="http://schemas.microsoft.com/office/powerpoint/2010/main" xmlns="" val="1457626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3480"/>
            <a:ext cx="10515600" cy="5033011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b="1" i="1" dirty="0"/>
              <a:t>SOURCE ORIENTED MEDICAL RECORD </a:t>
            </a:r>
            <a:r>
              <a:rPr lang="en-US" b="1" dirty="0"/>
              <a:t>(SOMR ) </a:t>
            </a:r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lembar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yang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kronologis</a:t>
            </a:r>
            <a:r>
              <a:rPr lang="en-US" dirty="0"/>
              <a:t> di </a:t>
            </a:r>
            <a:r>
              <a:rPr lang="en-US" i="1" dirty="0"/>
              <a:t>nurse station</a:t>
            </a:r>
            <a:r>
              <a:rPr lang="en-US" dirty="0"/>
              <a:t>,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terbaru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bagian</a:t>
            </a:r>
            <a:r>
              <a:rPr lang="en-US" dirty="0"/>
              <a:t> paling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terlama</a:t>
            </a:r>
            <a:r>
              <a:rPr lang="en-US" dirty="0"/>
              <a:t> paling </a:t>
            </a:r>
            <a:r>
              <a:rPr lang="en-US" dirty="0" err="1"/>
              <a:t>bawah</a:t>
            </a:r>
            <a:r>
              <a:rPr lang="en-US" dirty="0"/>
              <a:t>.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pulang</a:t>
            </a:r>
            <a:r>
              <a:rPr lang="en-US" dirty="0"/>
              <a:t> </a:t>
            </a:r>
            <a:r>
              <a:rPr lang="en-US" dirty="0" err="1"/>
              <a:t>lembaran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. </a:t>
            </a:r>
          </a:p>
          <a:p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kronologis</a:t>
            </a:r>
            <a:r>
              <a:rPr lang="en-US" dirty="0"/>
              <a:t>,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,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, </a:t>
            </a:r>
            <a:r>
              <a:rPr lang="en-US" dirty="0" err="1"/>
              <a:t>radiologi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per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pemberi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761918323"/>
      </p:ext>
    </p:extLst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Keuntungan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SOMR : </a:t>
            </a:r>
            <a:endParaRPr lang="en-US" dirty="0"/>
          </a:p>
          <a:p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terorganisir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,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Kerugian</a:t>
            </a:r>
            <a:r>
              <a:rPr lang="en-US" b="1" dirty="0"/>
              <a:t> SOMR : </a:t>
            </a:r>
            <a:endParaRPr lang="en-US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data </a:t>
            </a:r>
            <a:r>
              <a:rPr lang="en-US" dirty="0" err="1"/>
              <a:t>terkumpul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/ problem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ditelusuri</a:t>
            </a:r>
            <a:r>
              <a:rPr lang="en-US" dirty="0"/>
              <a:t> per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pemberi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xmlns="" val="1827698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173163"/>
            <a:ext cx="10515600" cy="500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B. PROBLEM ORIENTED MEDICAL RECORD </a:t>
            </a:r>
            <a:r>
              <a:rPr lang="en-US" b="1" dirty="0"/>
              <a:t>(POMR) </a:t>
            </a:r>
          </a:p>
          <a:p>
            <a:pPr marL="0" indent="0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format POMR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pemberi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.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POMR </a:t>
            </a:r>
            <a:r>
              <a:rPr lang="en-US" dirty="0" err="1"/>
              <a:t>mempunyai</a:t>
            </a:r>
            <a:r>
              <a:rPr lang="en-US" dirty="0"/>
              <a:t> 4 </a:t>
            </a:r>
            <a:r>
              <a:rPr lang="en-US" dirty="0" err="1"/>
              <a:t>bagian</a:t>
            </a:r>
            <a:r>
              <a:rPr lang="en-US" dirty="0"/>
              <a:t> : </a:t>
            </a:r>
          </a:p>
          <a:p>
            <a:pPr marL="0" indent="0">
              <a:buNone/>
            </a:pPr>
            <a:r>
              <a:rPr lang="en-US" dirty="0"/>
              <a:t>	1. </a:t>
            </a:r>
            <a:r>
              <a:rPr lang="en-US" i="1" dirty="0"/>
              <a:t>Data Base </a:t>
            </a:r>
            <a:r>
              <a:rPr lang="en-US" dirty="0"/>
              <a:t>(Data </a:t>
            </a:r>
            <a:r>
              <a:rPr lang="en-US" dirty="0" err="1"/>
              <a:t>Dasar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2. </a:t>
            </a:r>
            <a:r>
              <a:rPr lang="en-US" i="1" dirty="0"/>
              <a:t>Problem List </a:t>
            </a:r>
            <a:r>
              <a:rPr lang="en-US" dirty="0"/>
              <a:t>(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3. </a:t>
            </a:r>
            <a:r>
              <a:rPr lang="en-US" i="1" dirty="0"/>
              <a:t>Initial Plan </a:t>
            </a:r>
            <a:r>
              <a:rPr lang="en-US" dirty="0"/>
              <a:t>(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fr-FR" dirty="0"/>
              <a:t>	4. </a:t>
            </a:r>
            <a:r>
              <a:rPr lang="fr-FR" i="1" dirty="0"/>
              <a:t>Progress Notes </a:t>
            </a:r>
            <a:r>
              <a:rPr lang="fr-FR" dirty="0"/>
              <a:t>(</a:t>
            </a:r>
            <a:r>
              <a:rPr lang="fr-FR" dirty="0" err="1"/>
              <a:t>Catatan</a:t>
            </a:r>
            <a:r>
              <a:rPr lang="fr-FR" dirty="0"/>
              <a:t> </a:t>
            </a:r>
            <a:r>
              <a:rPr lang="fr-FR" dirty="0" err="1"/>
              <a:t>Perkembangan</a:t>
            </a:r>
            <a:r>
              <a:rPr lang="fr-FR" dirty="0"/>
              <a:t>)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035559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6320"/>
            <a:ext cx="10515600" cy="5140643"/>
          </a:xfrm>
        </p:spPr>
        <p:txBody>
          <a:bodyPr>
            <a:normAutofit fontScale="77500" lnSpcReduction="20000"/>
          </a:bodyPr>
          <a:lstStyle/>
          <a:p>
            <a:r>
              <a:rPr lang="en-US" b="1" i="1" dirty="0"/>
              <a:t>Data Base </a:t>
            </a:r>
            <a:r>
              <a:rPr lang="en-US" b="1" dirty="0"/>
              <a:t>(Data </a:t>
            </a:r>
            <a:r>
              <a:rPr lang="en-US" b="1" dirty="0" err="1"/>
              <a:t>Dasar</a:t>
            </a:r>
            <a:r>
              <a:rPr lang="en-US" b="1" dirty="0"/>
              <a:t>) </a:t>
            </a:r>
            <a:endParaRPr lang="en-US" dirty="0"/>
          </a:p>
          <a:p>
            <a:pPr marL="274638" indent="0">
              <a:buNone/>
            </a:pPr>
            <a:r>
              <a:rPr lang="en-US" dirty="0"/>
              <a:t>Data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: </a:t>
            </a:r>
            <a:r>
              <a:rPr lang="en-US" dirty="0" err="1"/>
              <a:t>Keluhan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data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yan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, </a:t>
            </a: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,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data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. </a:t>
            </a:r>
          </a:p>
          <a:p>
            <a:pPr marL="457200" indent="-457200"/>
            <a:r>
              <a:rPr lang="en-US" b="1" i="1" dirty="0"/>
              <a:t>Problem List </a:t>
            </a:r>
            <a:r>
              <a:rPr lang="en-US" b="1" dirty="0"/>
              <a:t>(</a:t>
            </a:r>
            <a:r>
              <a:rPr lang="en-US" b="1" dirty="0" err="1"/>
              <a:t>Daftar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>): </a:t>
            </a:r>
          </a:p>
          <a:p>
            <a:pPr marL="274638" indent="0">
              <a:buNone/>
            </a:pPr>
            <a:r>
              <a:rPr lang="en-US" dirty="0"/>
              <a:t>Problem list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diagnosa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demografi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dulu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. </a:t>
            </a:r>
            <a:endParaRPr lang="en-US" b="1" dirty="0"/>
          </a:p>
          <a:p>
            <a:pPr marL="457200" indent="-457200"/>
            <a:r>
              <a:rPr lang="en-US" b="1" i="1" dirty="0"/>
              <a:t>The Initial Plans </a:t>
            </a:r>
            <a:r>
              <a:rPr lang="en-US" b="1" dirty="0"/>
              <a:t>(</a:t>
            </a:r>
            <a:r>
              <a:rPr lang="en-US" b="1" dirty="0" err="1"/>
              <a:t>Rencana</a:t>
            </a:r>
            <a:r>
              <a:rPr lang="en-US" b="1" dirty="0"/>
              <a:t> </a:t>
            </a:r>
            <a:r>
              <a:rPr lang="en-US" b="1" dirty="0" err="1"/>
              <a:t>Awal</a:t>
            </a:r>
            <a:r>
              <a:rPr lang="en-US" b="1" dirty="0"/>
              <a:t>) </a:t>
            </a:r>
          </a:p>
          <a:p>
            <a:pPr marL="274638" indent="0">
              <a:buNone/>
            </a:pPr>
            <a:r>
              <a:rPr lang="en-US" dirty="0"/>
              <a:t>“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”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,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keadaannya</a:t>
            </a:r>
            <a:r>
              <a:rPr lang="en-US" dirty="0"/>
              <a:t>. </a:t>
            </a:r>
            <a:endParaRPr lang="en-US" b="1" dirty="0"/>
          </a:p>
          <a:p>
            <a:pPr marL="457200" indent="-457200"/>
            <a:r>
              <a:rPr lang="en-US" b="1" i="1" dirty="0"/>
              <a:t>Progress Notes </a:t>
            </a:r>
            <a:r>
              <a:rPr lang="en-US" b="1" dirty="0"/>
              <a:t>(</a:t>
            </a:r>
            <a:r>
              <a:rPr lang="en-US" b="1" dirty="0" err="1"/>
              <a:t>Catatan</a:t>
            </a:r>
            <a:r>
              <a:rPr lang="en-US" b="1" dirty="0"/>
              <a:t> </a:t>
            </a:r>
            <a:r>
              <a:rPr lang="en-US" b="1" dirty="0" err="1"/>
              <a:t>Perkembangan</a:t>
            </a:r>
            <a:r>
              <a:rPr lang="en-US" b="1" dirty="0"/>
              <a:t>): </a:t>
            </a:r>
          </a:p>
          <a:p>
            <a:pPr marL="274638" indent="0">
              <a:buNone/>
            </a:pP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f</a:t>
            </a:r>
            <a:r>
              <a:rPr lang="en-US" i="1" dirty="0"/>
              <a:t>ollow up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mengindikasikan</a:t>
            </a:r>
            <a:r>
              <a:rPr lang="en-US" dirty="0"/>
              <a:t>; </a:t>
            </a:r>
          </a:p>
          <a:p>
            <a:pPr marL="274638" indent="0">
              <a:buNone/>
            </a:pPr>
            <a:r>
              <a:rPr lang="es-ES" dirty="0"/>
              <a:t>a. </a:t>
            </a:r>
            <a:r>
              <a:rPr lang="es-ES" dirty="0" err="1"/>
              <a:t>Apa</a:t>
            </a:r>
            <a:r>
              <a:rPr lang="es-ES" dirty="0"/>
              <a:t> yang </a:t>
            </a:r>
            <a:r>
              <a:rPr lang="es-ES" dirty="0" err="1"/>
              <a:t>terjadi</a:t>
            </a:r>
            <a:r>
              <a:rPr lang="es-ES" dirty="0"/>
              <a:t> pada </a:t>
            </a:r>
            <a:r>
              <a:rPr lang="es-ES" dirty="0" err="1"/>
              <a:t>pasien</a:t>
            </a:r>
            <a:r>
              <a:rPr lang="es-ES" dirty="0"/>
              <a:t> </a:t>
            </a:r>
          </a:p>
          <a:p>
            <a:pPr marL="274638" indent="0">
              <a:buNone/>
            </a:pPr>
            <a:r>
              <a:rPr lang="nb-NO" dirty="0"/>
              <a:t>b. Apa yang direncanakan untuk pasien </a:t>
            </a:r>
          </a:p>
          <a:p>
            <a:pPr marL="274638" indent="0">
              <a:buNone/>
            </a:pPr>
            <a:r>
              <a:rPr lang="en-US" dirty="0"/>
              <a:t>c.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terapi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873139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99160"/>
            <a:ext cx="10515600" cy="791528"/>
          </a:xfrm>
        </p:spPr>
        <p:txBody>
          <a:bodyPr>
            <a:normAutofit/>
          </a:bodyPr>
          <a:lstStyle/>
          <a:p>
            <a:r>
              <a:rPr lang="en-US" sz="3200" b="1" dirty="0"/>
              <a:t>C. IMR (INTEGRATED MEDICAL RECORD)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Seluruh</a:t>
            </a:r>
            <a:r>
              <a:rPr lang="en-US" dirty="0"/>
              <a:t> form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kronologis</a:t>
            </a:r>
            <a:r>
              <a:rPr lang="en-US" dirty="0"/>
              <a:t>. Di Nurse Station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terbaru</a:t>
            </a:r>
            <a:r>
              <a:rPr lang="en-US" dirty="0"/>
              <a:t> di paling </a:t>
            </a:r>
            <a:r>
              <a:rPr lang="en-US" dirty="0" err="1"/>
              <a:t>atas</a:t>
            </a:r>
            <a:r>
              <a:rPr lang="en-US" dirty="0"/>
              <a:t>.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pulang</a:t>
            </a:r>
            <a:r>
              <a:rPr lang="en-US" dirty="0"/>
              <a:t>,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.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IMR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pemberi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952455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1040"/>
            <a:ext cx="10515600" cy="989648"/>
          </a:xfrm>
        </p:spPr>
        <p:txBody>
          <a:bodyPr/>
          <a:lstStyle/>
          <a:p>
            <a:pPr algn="ctr"/>
            <a:r>
              <a:rPr lang="en-US" b="1" dirty="0"/>
              <a:t>DISKUSIKAN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? 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ketahui</a:t>
            </a:r>
            <a:r>
              <a:rPr lang="en-US" dirty="0"/>
              <a:t>? 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Tipe</a:t>
            </a:r>
            <a:r>
              <a:rPr lang="en-US" dirty="0"/>
              <a:t> format RM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? </a:t>
            </a:r>
          </a:p>
          <a:p>
            <a:pPr marL="0" indent="0">
              <a:buNone/>
            </a:pPr>
            <a:r>
              <a:rPr lang="nn-NO" dirty="0"/>
              <a:t>4) Apa beda tipe format SOMR dan IMR? </a:t>
            </a:r>
          </a:p>
          <a:p>
            <a:pPr marL="0" indent="0">
              <a:buNone/>
            </a:pPr>
            <a:r>
              <a:rPr lang="en-US" dirty="0"/>
              <a:t>5) </a:t>
            </a:r>
            <a:r>
              <a:rPr lang="en-US" dirty="0" err="1"/>
              <a:t>Tipe</a:t>
            </a:r>
            <a:r>
              <a:rPr lang="en-US" dirty="0"/>
              <a:t> format POMR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? </a:t>
            </a:r>
          </a:p>
          <a:p>
            <a:pPr marL="0" indent="0">
              <a:buNone/>
            </a:pPr>
            <a:r>
              <a:rPr lang="sv-SE" dirty="0"/>
              <a:t>6) Jelaskan pembagian isi RM berdasarkan tipe format POMR!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9765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81200" y="2743201"/>
            <a:ext cx="8229600" cy="1447800"/>
          </a:xfrm>
        </p:spPr>
        <p:txBody>
          <a:bodyPr/>
          <a:lstStyle/>
          <a:p>
            <a:pPr algn="ctr">
              <a:buNone/>
            </a:pPr>
            <a:r>
              <a:rPr lang="en-US" sz="8000" dirty="0" err="1">
                <a:latin typeface="Brush Script MT" pitchFamily="66" charset="0"/>
              </a:rPr>
              <a:t>Terima</a:t>
            </a:r>
            <a:r>
              <a:rPr lang="en-US" sz="8000" dirty="0">
                <a:latin typeface="Brush Script MT" pitchFamily="66" charset="0"/>
              </a:rPr>
              <a:t> </a:t>
            </a:r>
            <a:r>
              <a:rPr lang="en-US" sz="8000" dirty="0" err="1">
                <a:latin typeface="Brush Script MT" pitchFamily="66" charset="0"/>
              </a:rPr>
              <a:t>Kasih</a:t>
            </a:r>
            <a:endParaRPr lang="en-US" sz="8000" dirty="0">
              <a:latin typeface="Brush Script MT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9330022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6416" y="1346200"/>
            <a:ext cx="6591985" cy="2128520"/>
          </a:xfrm>
        </p:spPr>
        <p:txBody>
          <a:bodyPr/>
          <a:lstStyle/>
          <a:p>
            <a:r>
              <a:rPr lang="en-US" b="1" dirty="0"/>
              <a:t>TEKNIK PENDOKUMENTASIAN RM</a:t>
            </a:r>
            <a:endParaRPr lang="id-ID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1" y="3764281"/>
            <a:ext cx="8095059" cy="2049146"/>
          </a:xfrm>
        </p:spPr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id-ID" dirty="0"/>
              <a:t>.1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pendokumentasian</a:t>
            </a:r>
            <a:r>
              <a:rPr lang="en-US" dirty="0"/>
              <a:t> </a:t>
            </a:r>
            <a:r>
              <a:rPr lang="en-US" dirty="0" err="1"/>
              <a:t>klinis</a:t>
            </a:r>
            <a:endParaRPr lang="id-ID" dirty="0"/>
          </a:p>
          <a:p>
            <a:r>
              <a:rPr lang="en-US" dirty="0"/>
              <a:t>3</a:t>
            </a:r>
            <a:r>
              <a:rPr lang="id-ID" dirty="0"/>
              <a:t>.2</a:t>
            </a:r>
            <a:r>
              <a:rPr lang="en-US" dirty="0"/>
              <a:t>  </a:t>
            </a:r>
            <a:r>
              <a:rPr lang="en-US" dirty="0" err="1"/>
              <a:t>Pradigma</a:t>
            </a:r>
            <a:r>
              <a:rPr lang="en-US" dirty="0"/>
              <a:t> </a:t>
            </a:r>
            <a:r>
              <a:rPr lang="en-US" dirty="0" err="1"/>
              <a:t>Pendokumentasian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di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id-ID" dirty="0"/>
          </a:p>
          <a:p>
            <a:r>
              <a:rPr lang="en-US" dirty="0"/>
              <a:t>3</a:t>
            </a:r>
            <a:r>
              <a:rPr lang="id-ID" dirty="0"/>
              <a:t>.3 </a:t>
            </a:r>
            <a:r>
              <a:rPr lang="en-US" dirty="0" err="1"/>
              <a:t>Pendokumentasian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bukti</a:t>
            </a:r>
            <a:endParaRPr lang="id-ID" dirty="0"/>
          </a:p>
          <a:p>
            <a:r>
              <a:rPr lang="en-US" dirty="0"/>
              <a:t>3</a:t>
            </a:r>
            <a:r>
              <a:rPr lang="id-ID" dirty="0"/>
              <a:t>.4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pendokumentasian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yang </a:t>
            </a:r>
            <a:r>
              <a:rPr lang="en-US" dirty="0" err="1"/>
              <a:t>berkualitas</a:t>
            </a:r>
            <a:r>
              <a:rPr lang="en-US" dirty="0"/>
              <a:t> prima</a:t>
            </a:r>
          </a:p>
          <a:p>
            <a:r>
              <a:rPr lang="en-US" dirty="0"/>
              <a:t>3.5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medis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2780660" y="979744"/>
            <a:ext cx="331534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900" dirty="0">
                <a:latin typeface="Aharoni" panose="02010803020104030203" pitchFamily="2" charset="-79"/>
                <a:cs typeface="Aharoni" panose="02010803020104030203" pitchFamily="2" charset="-79"/>
              </a:rPr>
              <a:t>Prodi DIII Rekam Medis dan Informasi Kesehatan</a:t>
            </a:r>
          </a:p>
          <a:p>
            <a:r>
              <a:rPr lang="id-ID" sz="1050" dirty="0">
                <a:latin typeface="Aharoni" panose="02010803020104030203" pitchFamily="2" charset="-79"/>
                <a:cs typeface="Aharoni" panose="02010803020104030203" pitchFamily="2" charset="-79"/>
              </a:rPr>
              <a:t>FAKULTAS KESEHATAN</a:t>
            </a:r>
          </a:p>
          <a:p>
            <a:r>
              <a:rPr lang="id-ID" sz="1050" dirty="0">
                <a:latin typeface="Aharoni" panose="02010803020104030203" pitchFamily="2" charset="-79"/>
                <a:cs typeface="Aharoni" panose="02010803020104030203" pitchFamily="2" charset="-79"/>
              </a:rPr>
              <a:t>UNIVERSITAS DIAN NUSWANTORO</a:t>
            </a:r>
          </a:p>
          <a:p>
            <a:endParaRPr lang="id-ID" sz="900" dirty="0">
              <a:latin typeface="Bauhaus 93" panose="04030905020B02020C02" pitchFamily="82" charset="0"/>
              <a:cs typeface="Aharoni" panose="02010803020104030203" pitchFamily="2" charset="-79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7401" y="979743"/>
            <a:ext cx="723259" cy="66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839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2480"/>
            <a:ext cx="10515600" cy="898208"/>
          </a:xfrm>
        </p:spPr>
        <p:txBody>
          <a:bodyPr>
            <a:noAutofit/>
          </a:bodyPr>
          <a:lstStyle/>
          <a:p>
            <a:r>
              <a:rPr lang="en-US" sz="3200" b="1" dirty="0"/>
              <a:t>3</a:t>
            </a:r>
            <a:r>
              <a:rPr lang="id-ID" sz="3200" b="1" dirty="0"/>
              <a:t>.1 </a:t>
            </a:r>
            <a:r>
              <a:rPr lang="en-US" sz="3200" b="1" dirty="0" err="1"/>
              <a:t>Pengertian</a:t>
            </a:r>
            <a:r>
              <a:rPr lang="en-US" sz="3200" b="1" dirty="0"/>
              <a:t> </a:t>
            </a:r>
            <a:r>
              <a:rPr lang="en-US" sz="3200" b="1" dirty="0" err="1"/>
              <a:t>konsep</a:t>
            </a:r>
            <a:r>
              <a:rPr lang="en-US" sz="3200" b="1" dirty="0"/>
              <a:t> </a:t>
            </a:r>
            <a:r>
              <a:rPr lang="en-US" sz="3200" b="1" dirty="0" err="1"/>
              <a:t>pendokumentasian</a:t>
            </a:r>
            <a:r>
              <a:rPr lang="en-US" sz="3200" b="1" dirty="0"/>
              <a:t> </a:t>
            </a:r>
            <a:r>
              <a:rPr lang="en-US" sz="3200" b="1" dirty="0" err="1"/>
              <a:t>klinis</a:t>
            </a:r>
            <a:endParaRPr lang="id-ID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Pendokumentasian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manual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pemberi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. </a:t>
            </a:r>
            <a:r>
              <a:rPr lang="en-US" dirty="0" err="1"/>
              <a:t>Pendokumentasian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menggunakannya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mengobati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.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bermakna</a:t>
            </a:r>
            <a:r>
              <a:rPr lang="en-US" dirty="0"/>
              <a:t>,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,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Koder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Pendokumentasian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diagnose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RM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pengkodean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ICD-10, ICD-9CM </a:t>
            </a:r>
          </a:p>
        </p:txBody>
      </p:sp>
    </p:spTree>
    <p:extLst>
      <p:ext uri="{BB962C8B-B14F-4D97-AF65-F5344CB8AC3E}">
        <p14:creationId xmlns:p14="http://schemas.microsoft.com/office/powerpoint/2010/main" xmlns="" val="2852893135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82040" y="1112520"/>
            <a:ext cx="10515600" cy="54864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3.2 </a:t>
            </a:r>
            <a:r>
              <a:rPr lang="en-US" sz="3200" b="1" dirty="0" err="1"/>
              <a:t>Paradigma</a:t>
            </a:r>
            <a:r>
              <a:rPr lang="en-US" sz="3200" b="1" dirty="0"/>
              <a:t> </a:t>
            </a:r>
            <a:r>
              <a:rPr lang="en-US" sz="3200" b="1" dirty="0" err="1"/>
              <a:t>pendokumentasian</a:t>
            </a:r>
            <a:r>
              <a:rPr lang="en-US" sz="3200" b="1" dirty="0"/>
              <a:t> </a:t>
            </a:r>
            <a:r>
              <a:rPr lang="en-US" sz="3200" b="1" dirty="0" err="1"/>
              <a:t>klinis</a:t>
            </a:r>
            <a:r>
              <a:rPr lang="en-US" sz="3200" b="1" dirty="0"/>
              <a:t> di </a:t>
            </a:r>
            <a:r>
              <a:rPr lang="en-US" sz="3200" b="1" dirty="0" err="1"/>
              <a:t>asuhan</a:t>
            </a:r>
            <a:r>
              <a:rPr lang="en-US" sz="3200" b="1" dirty="0"/>
              <a:t> </a:t>
            </a:r>
            <a:r>
              <a:rPr lang="en-US" sz="3200" b="1" dirty="0" err="1"/>
              <a:t>kesehatan</a:t>
            </a:r>
            <a:r>
              <a:rPr lang="id-ID" sz="3200" b="1" dirty="0"/>
              <a:t/>
            </a:r>
            <a:br>
              <a:rPr lang="id-ID" sz="3200" b="1" dirty="0"/>
            </a:b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1960-an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proses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pendokumentasian</a:t>
            </a:r>
            <a:r>
              <a:rPr lang="en-US" dirty="0"/>
              <a:t> </a:t>
            </a:r>
            <a:r>
              <a:rPr lang="en-US" dirty="0" err="1"/>
              <a:t>klinisnya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2000-an,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di Amerika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i="1" dirty="0"/>
              <a:t>system diagnostic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.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i="1" dirty="0"/>
              <a:t>system software </a:t>
            </a:r>
            <a:r>
              <a:rPr lang="en-US" dirty="0"/>
              <a:t>yang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dipercaya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diagnostic,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/ </a:t>
            </a:r>
            <a:r>
              <a:rPr lang="en-US" dirty="0" err="1"/>
              <a:t>operasi</a:t>
            </a:r>
            <a:r>
              <a:rPr lang="en-US" dirty="0"/>
              <a:t>. </a:t>
            </a:r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2003 </a:t>
            </a:r>
            <a:r>
              <a:rPr lang="en-US" dirty="0" err="1"/>
              <a:t>timbullah</a:t>
            </a:r>
            <a:r>
              <a:rPr lang="en-US" dirty="0"/>
              <a:t> </a:t>
            </a:r>
            <a:r>
              <a:rPr lang="en-US" i="1" dirty="0"/>
              <a:t>Hybrid Health Record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Rekaman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yang </a:t>
            </a:r>
            <a:r>
              <a:rPr lang="en-US" dirty="0" err="1"/>
              <a:t>elektronik</a:t>
            </a:r>
            <a:r>
              <a:rPr lang="en-US" dirty="0"/>
              <a:t>. </a:t>
            </a:r>
          </a:p>
          <a:p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di Indonesia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i="1" dirty="0"/>
              <a:t>Hybrid Health Record,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melanjutkan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RKE. </a:t>
            </a:r>
          </a:p>
        </p:txBody>
      </p:sp>
    </p:spTree>
    <p:extLst>
      <p:ext uri="{BB962C8B-B14F-4D97-AF65-F5344CB8AC3E}">
        <p14:creationId xmlns:p14="http://schemas.microsoft.com/office/powerpoint/2010/main" xmlns="" val="645521110"/>
      </p:ext>
    </p:extLst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40340"/>
            <a:ext cx="10515600" cy="365759"/>
          </a:xfrm>
        </p:spPr>
        <p:txBody>
          <a:bodyPr>
            <a:noAutofit/>
          </a:bodyPr>
          <a:lstStyle/>
          <a:p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3</a:t>
            </a:r>
            <a:r>
              <a:rPr lang="id-ID" sz="3200" b="1" dirty="0"/>
              <a:t>.3 </a:t>
            </a:r>
            <a:r>
              <a:rPr lang="en-US" sz="3200" b="1" dirty="0" err="1"/>
              <a:t>Pendokumentasian</a:t>
            </a:r>
            <a:r>
              <a:rPr lang="en-US" sz="3200" b="1" dirty="0"/>
              <a:t> </a:t>
            </a:r>
            <a:r>
              <a:rPr lang="en-US" sz="3200" b="1" dirty="0" err="1"/>
              <a:t>berbasis</a:t>
            </a:r>
            <a:r>
              <a:rPr lang="en-US" sz="3200" b="1" dirty="0"/>
              <a:t> </a:t>
            </a:r>
            <a:r>
              <a:rPr lang="en-US" sz="3200" b="1" dirty="0" err="1"/>
              <a:t>bukti</a:t>
            </a:r>
            <a:r>
              <a:rPr lang="id-ID" sz="3200" b="1" dirty="0"/>
              <a:t/>
            </a:r>
            <a:br>
              <a:rPr lang="id-ID" sz="3200" b="1" dirty="0"/>
            </a:br>
            <a:r>
              <a:rPr lang="id-ID" sz="3200" b="1" dirty="0"/>
              <a:t/>
            </a:r>
            <a:br>
              <a:rPr lang="id-ID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0640" y="1630680"/>
            <a:ext cx="10043160" cy="481584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/>
              <a:t>Di Amerika, </a:t>
            </a:r>
            <a:r>
              <a:rPr lang="en-US" dirty="0" err="1"/>
              <a:t>Departement</a:t>
            </a:r>
            <a:r>
              <a:rPr lang="en-US" dirty="0"/>
              <a:t> of Health and Human Services (HHS)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i="1" dirty="0"/>
              <a:t>Office Inspector General </a:t>
            </a:r>
            <a:r>
              <a:rPr lang="en-US" dirty="0"/>
              <a:t>(OIG) </a:t>
            </a:r>
            <a:r>
              <a:rPr lang="en-US" dirty="0" err="1"/>
              <a:t>merekomendasikan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minimum </a:t>
            </a:r>
            <a:r>
              <a:rPr lang="en-US" dirty="0" err="1"/>
              <a:t>pendokumentasian</a:t>
            </a:r>
            <a:r>
              <a:rPr lang="en-US" dirty="0"/>
              <a:t> RM </a:t>
            </a:r>
            <a:r>
              <a:rPr lang="en-US" dirty="0" err="1"/>
              <a:t>wajib</a:t>
            </a:r>
            <a:r>
              <a:rPr lang="en-US" dirty="0"/>
              <a:t>: </a:t>
            </a:r>
          </a:p>
          <a:p>
            <a:pPr marL="514350" indent="-239713" algn="just">
              <a:buFont typeface="+mj-lt"/>
              <a:buAutoNum type="arabicPeriod"/>
            </a:pPr>
            <a:r>
              <a:rPr lang="nl-NL" dirty="0"/>
              <a:t>RM lengkap dan dapat dibaca </a:t>
            </a:r>
          </a:p>
          <a:p>
            <a:pPr marL="514350" indent="-239713" algn="just">
              <a:buFont typeface="+mj-lt"/>
              <a:buAutoNum type="arabicPeriod"/>
            </a:pP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diagnosa</a:t>
            </a:r>
            <a:r>
              <a:rPr lang="en-US" dirty="0"/>
              <a:t> yang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RK </a:t>
            </a:r>
          </a:p>
          <a:p>
            <a:pPr marL="514350" indent="-239713" algn="just">
              <a:buFont typeface="+mj-lt"/>
              <a:buAutoNum type="arabicPeriod"/>
            </a:pPr>
            <a:r>
              <a:rPr lang="en-US" dirty="0" err="1"/>
              <a:t>Mengidentifikasi</a:t>
            </a:r>
            <a:r>
              <a:rPr lang="en-US" dirty="0"/>
              <a:t> factor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</a:p>
          <a:p>
            <a:pPr marL="514350" indent="-239713" algn="just">
              <a:buFont typeface="+mj-lt"/>
              <a:buAutoNum type="arabicPeriod"/>
            </a:pPr>
            <a:r>
              <a:rPr lang="en-US" dirty="0"/>
              <a:t>Ada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diagnostik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	lain </a:t>
            </a:r>
          </a:p>
          <a:p>
            <a:pPr marL="514350" indent="-239713" algn="just">
              <a:buFont typeface="+mj-lt"/>
              <a:buAutoNum type="arabicPeriod"/>
            </a:pPr>
            <a:r>
              <a:rPr lang="en-US" dirty="0" err="1"/>
              <a:t>Mendokumentasikan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revisi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diagnose. </a:t>
            </a:r>
          </a:p>
          <a:p>
            <a:pPr marL="514350" indent="-239713" algn="just">
              <a:buFont typeface="+mj-lt"/>
              <a:buAutoNum type="arabicPeriod"/>
            </a:pPr>
            <a:r>
              <a:rPr lang="en-US" dirty="0" err="1"/>
              <a:t>Pendokumentasian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dirawat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riwayat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, </a:t>
            </a:r>
            <a:r>
              <a:rPr lang="en-US" dirty="0" err="1"/>
              <a:t>temuan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, </a:t>
            </a:r>
            <a:r>
              <a:rPr lang="en-US" dirty="0" err="1"/>
              <a:t>penilaian-penilaian</a:t>
            </a:r>
            <a:r>
              <a:rPr lang="en-US" dirty="0"/>
              <a:t>, </a:t>
            </a:r>
            <a:r>
              <a:rPr lang="en-US" dirty="0" err="1"/>
              <a:t>kesan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, diagnose,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,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pemberi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590283479"/>
      </p:ext>
    </p:extLst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69720"/>
            <a:ext cx="10515600" cy="4607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7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pendokumentasian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yang </a:t>
            </a:r>
            <a:r>
              <a:rPr lang="en-US" dirty="0" err="1"/>
              <a:t>berkualitas</a:t>
            </a:r>
            <a:endParaRPr lang="en-US" dirty="0"/>
          </a:p>
          <a:p>
            <a:pPr marL="715963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/</a:t>
            </a:r>
            <a:r>
              <a:rPr lang="en-US" i="1" dirty="0"/>
              <a:t>Legible</a:t>
            </a:r>
          </a:p>
          <a:p>
            <a:pPr marL="715963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dipercaya</a:t>
            </a:r>
            <a:r>
              <a:rPr lang="en-US" dirty="0"/>
              <a:t> / </a:t>
            </a:r>
            <a:r>
              <a:rPr lang="en-US" i="1" dirty="0"/>
              <a:t>Reliable</a:t>
            </a:r>
          </a:p>
          <a:p>
            <a:pPr marL="715963"/>
            <a:r>
              <a:rPr lang="en-US" dirty="0" err="1"/>
              <a:t>Tepat</a:t>
            </a:r>
            <a:r>
              <a:rPr lang="en-US" dirty="0"/>
              <a:t> / </a:t>
            </a:r>
            <a:r>
              <a:rPr lang="en-US" i="1" dirty="0"/>
              <a:t>Precise</a:t>
            </a:r>
          </a:p>
          <a:p>
            <a:pPr marL="715963"/>
            <a:r>
              <a:rPr lang="en-US" dirty="0" err="1"/>
              <a:t>Lengkap</a:t>
            </a:r>
            <a:r>
              <a:rPr lang="en-US" dirty="0"/>
              <a:t> / </a:t>
            </a:r>
            <a:r>
              <a:rPr lang="en-US" i="1" dirty="0"/>
              <a:t>Complete</a:t>
            </a:r>
          </a:p>
          <a:p>
            <a:pPr marL="715963"/>
            <a:r>
              <a:rPr lang="en-US" dirty="0" err="1"/>
              <a:t>Konsisten</a:t>
            </a:r>
            <a:r>
              <a:rPr lang="en-US" dirty="0"/>
              <a:t> / </a:t>
            </a:r>
            <a:r>
              <a:rPr lang="en-US" i="1" dirty="0"/>
              <a:t>Consistent</a:t>
            </a:r>
          </a:p>
          <a:p>
            <a:pPr marL="715963"/>
            <a:r>
              <a:rPr lang="en-US" dirty="0" err="1"/>
              <a:t>Jelas</a:t>
            </a:r>
            <a:r>
              <a:rPr lang="en-US" dirty="0"/>
              <a:t> /</a:t>
            </a:r>
            <a:r>
              <a:rPr lang="en-US" i="1" dirty="0"/>
              <a:t> Clear</a:t>
            </a:r>
          </a:p>
          <a:p>
            <a:pPr marL="715963"/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/ </a:t>
            </a:r>
            <a:r>
              <a:rPr lang="en-US" i="1" dirty="0"/>
              <a:t>Timely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310640"/>
            <a:ext cx="10515600" cy="518159"/>
          </a:xfrm>
        </p:spPr>
        <p:txBody>
          <a:bodyPr>
            <a:noAutofit/>
          </a:bodyPr>
          <a:lstStyle/>
          <a:p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3</a:t>
            </a:r>
            <a:r>
              <a:rPr lang="id-ID" sz="3200" b="1" dirty="0"/>
              <a:t>.</a:t>
            </a:r>
            <a:r>
              <a:rPr lang="en-US" sz="3200" b="1" dirty="0"/>
              <a:t>4</a:t>
            </a:r>
            <a:r>
              <a:rPr lang="id-ID" sz="3200" b="1" dirty="0"/>
              <a:t> </a:t>
            </a:r>
            <a:r>
              <a:rPr lang="en-US" sz="3200" b="1" dirty="0" err="1"/>
              <a:t>Kriteria</a:t>
            </a:r>
            <a:r>
              <a:rPr lang="en-US" sz="3200" b="1" dirty="0"/>
              <a:t> </a:t>
            </a:r>
            <a:r>
              <a:rPr lang="en-US" sz="3200" b="1" dirty="0" err="1"/>
              <a:t>pendokumentasian</a:t>
            </a:r>
            <a:r>
              <a:rPr lang="en-US" sz="3200" b="1" dirty="0"/>
              <a:t> </a:t>
            </a:r>
            <a:r>
              <a:rPr lang="en-US" sz="3200" b="1" dirty="0" err="1"/>
              <a:t>klinis</a:t>
            </a:r>
            <a:r>
              <a:rPr lang="en-US" sz="3200" b="1" dirty="0"/>
              <a:t> yang </a:t>
            </a:r>
            <a:r>
              <a:rPr lang="en-US" sz="3200" b="1" dirty="0" err="1"/>
              <a:t>berkualitas</a:t>
            </a:r>
            <a:r>
              <a:rPr lang="en-US" sz="3200" b="1" dirty="0"/>
              <a:t> prima</a:t>
            </a:r>
            <a:r>
              <a:rPr lang="id-ID" sz="3200" b="1" dirty="0"/>
              <a:t/>
            </a:r>
            <a:br>
              <a:rPr lang="id-ID" sz="3200" b="1" dirty="0"/>
            </a:br>
            <a:r>
              <a:rPr lang="id-ID" sz="3200" b="1" dirty="0"/>
              <a:t/>
            </a:r>
            <a:br>
              <a:rPr lang="id-ID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394348851"/>
      </p:ext>
    </p:extLst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3.5 </a:t>
            </a:r>
            <a:r>
              <a:rPr lang="en-US" sz="3200" b="1" dirty="0" err="1"/>
              <a:t>Faktor</a:t>
            </a:r>
            <a:r>
              <a:rPr lang="en-US" sz="3200" b="1" dirty="0"/>
              <a:t> yang </a:t>
            </a:r>
            <a:r>
              <a:rPr lang="en-US" sz="3200" b="1" dirty="0" err="1"/>
              <a:t>mempengaruhi</a:t>
            </a:r>
            <a:r>
              <a:rPr lang="en-US" sz="3200" b="1" dirty="0"/>
              <a:t> </a:t>
            </a:r>
            <a:r>
              <a:rPr lang="en-US" sz="3200" b="1" dirty="0" err="1"/>
              <a:t>isi</a:t>
            </a:r>
            <a:r>
              <a:rPr lang="en-US" sz="3200" b="1" dirty="0"/>
              <a:t> RM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1544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: </a:t>
            </a:r>
          </a:p>
          <a:p>
            <a:r>
              <a:rPr lang="en-US" dirty="0"/>
              <a:t>1.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</a:p>
          <a:p>
            <a:r>
              <a:rPr lang="nn-NO" dirty="0"/>
              <a:t>2. Tipe format rekam medis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0915505"/>
      </p:ext>
    </p:extLst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99160"/>
            <a:ext cx="10515600" cy="791528"/>
          </a:xfrm>
        </p:spPr>
        <p:txBody>
          <a:bodyPr>
            <a:normAutofit/>
          </a:bodyPr>
          <a:lstStyle/>
          <a:p>
            <a:r>
              <a:rPr lang="en-US" sz="3200" b="1" dirty="0"/>
              <a:t>1. </a:t>
            </a:r>
            <a:r>
              <a:rPr lang="en-US" sz="3200" b="1" dirty="0" err="1"/>
              <a:t>Jenis</a:t>
            </a:r>
            <a:r>
              <a:rPr lang="en-US" sz="3200" b="1" dirty="0"/>
              <a:t> </a:t>
            </a:r>
            <a:r>
              <a:rPr lang="en-US" sz="3200" b="1" dirty="0" err="1"/>
              <a:t>layanan</a:t>
            </a:r>
            <a:r>
              <a:rPr lang="en-US" sz="3200" b="1" dirty="0"/>
              <a:t> </a:t>
            </a:r>
            <a:r>
              <a:rPr lang="en-US" sz="3200" b="1" dirty="0" err="1"/>
              <a:t>kesehatan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layanan</a:t>
            </a:r>
            <a:r>
              <a:rPr lang="en-US" b="1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	a. </a:t>
            </a:r>
            <a:r>
              <a:rPr lang="en-US" i="1" dirty="0"/>
              <a:t>Ambulatory Care</a:t>
            </a:r>
            <a:r>
              <a:rPr lang="en-US" dirty="0"/>
              <a:t>/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b. </a:t>
            </a:r>
            <a:r>
              <a:rPr lang="en-US" i="1" dirty="0"/>
              <a:t>Hospital Acute Care/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Inap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Akut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c. </a:t>
            </a:r>
            <a:r>
              <a:rPr lang="en-US" i="1" dirty="0"/>
              <a:t>Long Term Care</a:t>
            </a:r>
            <a:r>
              <a:rPr lang="en-US" dirty="0"/>
              <a:t>/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Inap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	</a:t>
            </a:r>
            <a:r>
              <a:rPr lang="en-US" dirty="0" err="1"/>
              <a:t>Kronis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Rehabilitasi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689099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776288"/>
          </a:xfrm>
        </p:spPr>
        <p:txBody>
          <a:bodyPr>
            <a:normAutofit/>
          </a:bodyPr>
          <a:lstStyle/>
          <a:p>
            <a:r>
              <a:rPr lang="en-US" sz="3200" b="1" dirty="0"/>
              <a:t>2. </a:t>
            </a:r>
            <a:r>
              <a:rPr lang="en-US" sz="3200" b="1" dirty="0" err="1"/>
              <a:t>Tipe</a:t>
            </a:r>
            <a:r>
              <a:rPr lang="en-US" sz="3200" b="1" dirty="0"/>
              <a:t> Format </a:t>
            </a:r>
            <a:r>
              <a:rPr lang="en-US" sz="3200" b="1" dirty="0" err="1"/>
              <a:t>Rekam</a:t>
            </a:r>
            <a:r>
              <a:rPr lang="en-US" sz="3200" b="1" dirty="0"/>
              <a:t> </a:t>
            </a:r>
            <a:r>
              <a:rPr lang="en-US" sz="3200" b="1" dirty="0" err="1"/>
              <a:t>Medis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Ada 3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: </a:t>
            </a:r>
          </a:p>
          <a:p>
            <a:pPr marL="0" indent="0">
              <a:buNone/>
            </a:pPr>
            <a:r>
              <a:rPr lang="en-US" dirty="0"/>
              <a:t>	▪ Source Oriented Medical Record (SOMR) </a:t>
            </a:r>
          </a:p>
          <a:p>
            <a:pPr marL="0" indent="0">
              <a:buNone/>
            </a:pPr>
            <a:r>
              <a:rPr lang="en-US" dirty="0"/>
              <a:t>	▪ Problem Oriented Medical Record (POMR) </a:t>
            </a:r>
          </a:p>
          <a:p>
            <a:pPr marL="0" indent="0">
              <a:buNone/>
            </a:pPr>
            <a:r>
              <a:rPr lang="en-US" dirty="0"/>
              <a:t>	▪ </a:t>
            </a:r>
            <a:r>
              <a:rPr lang="en-US" b="1" i="1" dirty="0"/>
              <a:t>Integrated Medical Record (IMR)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7428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1886</TotalTime>
  <Words>847</Words>
  <Application>Microsoft Office PowerPoint</Application>
  <PresentationFormat>Custom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TEKNIK PENDOKUMENTASIAN RM</vt:lpstr>
      <vt:lpstr>3.1 Pengertian konsep pendokumentasian klinis</vt:lpstr>
      <vt:lpstr>3.2 Paradigma pendokumentasian klinis di asuhan kesehatan </vt:lpstr>
      <vt:lpstr> 3.3 Pendokumentasian berbasis bukti   </vt:lpstr>
      <vt:lpstr> 3.4 Kriteria pendokumentasian klinis yang berkualitas prima   </vt:lpstr>
      <vt:lpstr> 3.5 Faktor yang mempengaruhi isi RM </vt:lpstr>
      <vt:lpstr>1. Jenis layanan kesehatan</vt:lpstr>
      <vt:lpstr>2. Tipe Format Rekam Medis</vt:lpstr>
      <vt:lpstr>Slide 10</vt:lpstr>
      <vt:lpstr>Slide 11</vt:lpstr>
      <vt:lpstr>Slide 12</vt:lpstr>
      <vt:lpstr>Slide 13</vt:lpstr>
      <vt:lpstr>C. IMR (INTEGRATED MEDICAL RECORD)</vt:lpstr>
      <vt:lpstr>DISKUSIKAN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Faik</dc:creator>
  <cp:lastModifiedBy>Admisi_one</cp:lastModifiedBy>
  <cp:revision>54</cp:revision>
  <dcterms:created xsi:type="dcterms:W3CDTF">2020-09-07T02:07:37Z</dcterms:created>
  <dcterms:modified xsi:type="dcterms:W3CDTF">2021-09-07T04:57:53Z</dcterms:modified>
</cp:coreProperties>
</file>