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60" r:id="rId4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42A904-E41C-477B-9EB9-754F6BF64991}" type="datetimeFigureOut">
              <a:rPr lang="id-ID" smtClean="0"/>
              <a:t>28/09/2015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3B147B-D9FA-4110-9E85-4227DD0FF8C6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A904-E41C-477B-9EB9-754F6BF64991}" type="datetimeFigureOut">
              <a:rPr lang="id-ID" smtClean="0"/>
              <a:t>28/09/2015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147B-D9FA-4110-9E85-4227DD0FF8C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A904-E41C-477B-9EB9-754F6BF64991}" type="datetimeFigureOut">
              <a:rPr lang="id-ID" smtClean="0"/>
              <a:t>28/09/2015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73B147B-D9FA-4110-9E85-4227DD0FF8C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A904-E41C-477B-9EB9-754F6BF64991}" type="datetimeFigureOut">
              <a:rPr lang="id-ID" smtClean="0"/>
              <a:t>28/09/2015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147B-D9FA-4110-9E85-4227DD0FF8C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42A904-E41C-477B-9EB9-754F6BF64991}" type="datetimeFigureOut">
              <a:rPr lang="id-ID" smtClean="0"/>
              <a:t>28/09/2015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73B147B-D9FA-4110-9E85-4227DD0FF8C6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A904-E41C-477B-9EB9-754F6BF64991}" type="datetimeFigureOut">
              <a:rPr lang="id-ID" smtClean="0"/>
              <a:t>28/09/2015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147B-D9FA-4110-9E85-4227DD0FF8C6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A904-E41C-477B-9EB9-754F6BF64991}" type="datetimeFigureOut">
              <a:rPr lang="id-ID" smtClean="0"/>
              <a:t>28/09/2015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147B-D9FA-4110-9E85-4227DD0FF8C6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A904-E41C-477B-9EB9-754F6BF64991}" type="datetimeFigureOut">
              <a:rPr lang="id-ID" smtClean="0"/>
              <a:t>28/09/2015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147B-D9FA-4110-9E85-4227DD0FF8C6}" type="slidenum">
              <a:rPr lang="id-ID" smtClean="0"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A904-E41C-477B-9EB9-754F6BF64991}" type="datetimeFigureOut">
              <a:rPr lang="id-ID" smtClean="0"/>
              <a:t>28/09/2015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147B-D9FA-4110-9E85-4227DD0FF8C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A904-E41C-477B-9EB9-754F6BF64991}" type="datetimeFigureOut">
              <a:rPr lang="id-ID" smtClean="0"/>
              <a:t>28/09/2015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3B147B-D9FA-4110-9E85-4227DD0FF8C6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A904-E41C-477B-9EB9-754F6BF64991}" type="datetimeFigureOut">
              <a:rPr lang="id-ID" smtClean="0"/>
              <a:t>28/09/2015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147B-D9FA-4110-9E85-4227DD0FF8C6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342A904-E41C-477B-9EB9-754F6BF64991}" type="datetimeFigureOut">
              <a:rPr lang="id-ID" smtClean="0"/>
              <a:t>28/09/2015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73B147B-D9FA-4110-9E85-4227DD0FF8C6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http://www.nipponhyojun.co.jp/search/syakai/5_19eco1/4daikougai/kankyo_4_2.files/minamata.jpg" TargetMode="External"/><Relationship Id="rId3" Type="http://schemas.openxmlformats.org/officeDocument/2006/relationships/oleObject" Target="../embeddings/Microsoft_Word_97_-_2003_Document1.doc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http://www.unu.edu/unupress/unupbooks/uu21le/uu21le02.jpg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://www.teratology.org/jfs/minamata1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digitaljournalist.org/issue9712/images_9712/minamata.gif" TargetMode="External"/><Relationship Id="rId4" Type="http://schemas.openxmlformats.org/officeDocument/2006/relationships/image" Target="../media/image1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http://www.gbg.bonet.se/bwf/art/har/fig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http://www.kanazawa-med.ac.jp/~pubhealt/cadmium2/itaiitai-e/fig1-2e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ic.ucsc.edu/~flegal/etox80e/Images/itai-itai.jpg" TargetMode="Externa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http://www.kanazawa-med.ac.jp/~pubhealt/ikadai2/itaiitai-e/fig5.jpg" TargetMode="External"/><Relationship Id="rId7" Type="http://schemas.openxmlformats.org/officeDocument/2006/relationships/image" Target="http://www.kanazawa-med.ac.jp/~pubhealt/ikadai2/itaiitai-e/fig3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http://www.kanazawa-med.ac.jp/~pubhealt/ikadai2/itaiitai-e/fig6.jpg" TargetMode="External"/><Relationship Id="rId4" Type="http://schemas.openxmlformats.org/officeDocument/2006/relationships/image" Target="../media/image19.jpeg"/><Relationship Id="rId9" Type="http://schemas.openxmlformats.org/officeDocument/2006/relationships/image" Target="http://www.kanazawa-med.ac.jp/~pubhealt/ikadai2/itaiitai-e/fig4.jp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TM_2</a:t>
            </a:r>
          </a:p>
          <a:p>
            <a:r>
              <a:rPr lang="id-ID" dirty="0" smtClean="0"/>
              <a:t>Biomedik 2</a:t>
            </a:r>
          </a:p>
          <a:p>
            <a:r>
              <a:rPr lang="id-ID" dirty="0" smtClean="0"/>
              <a:t>UDINUS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AGENT KIMIA SEBAGAI PENYEBAB </a:t>
            </a:r>
            <a:r>
              <a:rPr lang="en-US" b="1" dirty="0" smtClean="0"/>
              <a:t>PENYAKIT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73090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Pestisida berasal dari kata </a:t>
            </a:r>
            <a:r>
              <a:rPr lang="id-ID" i="1" dirty="0"/>
              <a:t>pest </a:t>
            </a:r>
            <a:r>
              <a:rPr lang="id-ID" dirty="0"/>
              <a:t>yang berarti hama dan sida berasal dari kata </a:t>
            </a:r>
            <a:r>
              <a:rPr lang="id-ID" i="1" dirty="0"/>
              <a:t>caedo </a:t>
            </a:r>
            <a:r>
              <a:rPr lang="id-ID" dirty="0"/>
              <a:t>berarti </a:t>
            </a:r>
            <a:r>
              <a:rPr lang="id-ID" dirty="0" smtClean="0"/>
              <a:t>membunuh</a:t>
            </a:r>
          </a:p>
          <a:p>
            <a:r>
              <a:rPr lang="id-ID" dirty="0" smtClean="0"/>
              <a:t>Arti sederhana :pembunuh hama</a:t>
            </a:r>
          </a:p>
          <a:p>
            <a:r>
              <a:rPr lang="id-ID" dirty="0"/>
              <a:t>Menurut </a:t>
            </a:r>
            <a:r>
              <a:rPr lang="id-ID" i="1" dirty="0"/>
              <a:t>Food and Agricultural Organization</a:t>
            </a:r>
            <a:r>
              <a:rPr lang="id-ID" dirty="0"/>
              <a:t> (FAO) 1986 dan Peraturan Pemerintah RI No.7 Tahun 1973, </a:t>
            </a:r>
            <a:r>
              <a:rPr lang="id-ID" b="1" dirty="0"/>
              <a:t>pestisida</a:t>
            </a:r>
            <a:r>
              <a:rPr lang="id-ID" dirty="0"/>
              <a:t> adalah campuran bahan kimia yang digunakan untuk mencegah, membasmi dan mengendalikan hewan/tumbuhan pengganggu seperti binatang pengerat, termasuk serangga penyebar penyakit, dengan tujuan kesejahteraan manusia. </a:t>
            </a:r>
            <a:endParaRPr lang="id-ID" dirty="0" smtClean="0"/>
          </a:p>
          <a:p>
            <a:r>
              <a:rPr lang="id-ID" dirty="0"/>
              <a:t>Pestisida juga didefinikan sebagai zat atau senyawa kimia, zat pengatur tumbuh dan parangsang tumbuh, bahan lain, serta mikroorganisme atau virus yang digunakan untuk perlindungan tanaman (PP RI N0. 6 Tahun 1995).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pestisida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287"/>
            <a:ext cx="2409478" cy="13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94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b="1" dirty="0" smtClean="0"/>
              <a:t>Organophosphat: </a:t>
            </a:r>
            <a:r>
              <a:rPr lang="id-ID" dirty="0"/>
              <a:t>insektisida yang paling toksik diantara jenis pestisida lainnya dan sering menyebabkan keracunan pada orang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Karbamat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/>
              <a:t>: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toksisitasnya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mamalia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organofosfat</a:t>
            </a:r>
            <a:r>
              <a:rPr lang="en-US" dirty="0"/>
              <a:t>,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membunuh</a:t>
            </a:r>
            <a:r>
              <a:rPr lang="en-US" dirty="0"/>
              <a:t> </a:t>
            </a:r>
            <a:r>
              <a:rPr lang="en-US" dirty="0" err="1"/>
              <a:t>insekta</a:t>
            </a:r>
            <a:r>
              <a:rPr lang="en-US" dirty="0"/>
              <a:t>.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Organokhlorin</a:t>
            </a:r>
            <a:r>
              <a:rPr lang="en-US" b="1" dirty="0">
                <a:solidFill>
                  <a:schemeClr val="tx1"/>
                </a:solidFill>
              </a:rPr>
              <a:t> “</a:t>
            </a:r>
            <a:r>
              <a:rPr lang="en-US" b="1" i="1" dirty="0">
                <a:solidFill>
                  <a:schemeClr val="tx1"/>
                </a:solidFill>
              </a:rPr>
              <a:t>Chlorinated hydrocarbon</a:t>
            </a:r>
            <a:r>
              <a:rPr lang="en-US" b="1" dirty="0">
                <a:solidFill>
                  <a:schemeClr val="tx1"/>
                </a:solidFill>
              </a:rPr>
              <a:t>” : </a:t>
            </a:r>
            <a:r>
              <a:rPr lang="en-US" dirty="0"/>
              <a:t>paling </a:t>
            </a:r>
            <a:r>
              <a:rPr lang="en-US" dirty="0" err="1"/>
              <a:t>populer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disinthesis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“</a:t>
            </a:r>
            <a:r>
              <a:rPr lang="en-US" i="1" dirty="0" err="1"/>
              <a:t>Dichloro-diphenyl-trichloroethan</a:t>
            </a:r>
            <a:r>
              <a:rPr lang="en-US" dirty="0"/>
              <a:t>” =(DDT)</a:t>
            </a:r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d-ID" b="1" dirty="0"/>
              <a:t>Klasifikasi Pestisida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9408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Organofosfat</a:t>
            </a:r>
            <a:r>
              <a:rPr lang="en-US" dirty="0"/>
              <a:t> </a:t>
            </a: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pseudokholinesterase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plasma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kholinesterase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sinapsisnya</a:t>
            </a:r>
            <a:r>
              <a:rPr lang="en-US" dirty="0"/>
              <a:t>. </a:t>
            </a:r>
          </a:p>
          <a:p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normal </a:t>
            </a:r>
            <a:r>
              <a:rPr lang="en-US" b="1" dirty="0" err="1">
                <a:solidFill>
                  <a:srgbClr val="FF0000"/>
                </a:solidFill>
              </a:rPr>
              <a:t>menghidrolisis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asetylcholin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menjadi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asetat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kholin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dihambat</a:t>
            </a:r>
            <a:r>
              <a:rPr lang="en-US" dirty="0"/>
              <a:t> :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asetylkholin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berikatan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muskarinik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nikotinik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system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perifer</a:t>
            </a:r>
            <a:r>
              <a:rPr lang="en-US" dirty="0"/>
              <a:t>. </a:t>
            </a:r>
          </a:p>
          <a:p>
            <a:r>
              <a:rPr lang="en-US" dirty="0"/>
              <a:t>Hal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timbulnya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gejala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keracunan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>
                <a:solidFill>
                  <a:srgbClr val="FF0000"/>
                </a:solidFill>
              </a:rPr>
              <a:t>berpengaruh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seluruh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bagian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tubuh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id-ID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Efek pestisida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1427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muskarinik</a:t>
            </a:r>
            <a:r>
              <a:rPr lang="en-US" dirty="0"/>
              <a:t> :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polos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memperlambat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jantung</a:t>
            </a:r>
            <a:endParaRPr lang="en-US" dirty="0"/>
          </a:p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nitotinik</a:t>
            </a:r>
            <a:r>
              <a:rPr lang="en-US" dirty="0"/>
              <a:t> :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rangka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420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/>
              <a:t>Efek</a:t>
            </a:r>
            <a:r>
              <a:rPr lang="en-US" sz="2400" b="1" dirty="0"/>
              <a:t> </a:t>
            </a:r>
            <a:r>
              <a:rPr lang="en-US" sz="2400" b="1" dirty="0" err="1"/>
              <a:t>muskarinik</a:t>
            </a:r>
            <a:r>
              <a:rPr lang="en-US" sz="2400" b="1" dirty="0"/>
              <a:t>, </a:t>
            </a:r>
            <a:r>
              <a:rPr lang="en-US" sz="2400" b="1" dirty="0" err="1"/>
              <a:t>nikotinik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saraf</a:t>
            </a:r>
            <a:r>
              <a:rPr lang="en-US" sz="2400" b="1" dirty="0"/>
              <a:t> </a:t>
            </a:r>
            <a:r>
              <a:rPr lang="en-US" sz="2400" b="1" dirty="0" err="1"/>
              <a:t>pusat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toksisitas</a:t>
            </a:r>
            <a:r>
              <a:rPr lang="en-US" sz="2400" b="1" dirty="0"/>
              <a:t> </a:t>
            </a:r>
            <a:r>
              <a:rPr lang="en-US" sz="2400" b="1" dirty="0" err="1" smtClean="0"/>
              <a:t>organofosfat</a:t>
            </a:r>
            <a:endParaRPr lang="id-ID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451275"/>
            <a:ext cx="8294439" cy="5434109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2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Keracunan makanan dapat terjadi karena beberapa hal, diantaranya aktivitas mikroorganisme. Keracunan akibat mikroorganisme ini dapat dibedakan menjadi </a:t>
            </a:r>
            <a:r>
              <a:rPr lang="id-ID" b="1" i="1" dirty="0"/>
              <a:t>food intoxication</a:t>
            </a:r>
            <a:r>
              <a:rPr lang="id-ID" dirty="0"/>
              <a:t> dan </a:t>
            </a:r>
            <a:r>
              <a:rPr lang="id-ID" b="1" i="1" dirty="0"/>
              <a:t>food infection.</a:t>
            </a:r>
            <a:r>
              <a:rPr lang="id-ID" dirty="0"/>
              <a:t> </a:t>
            </a:r>
          </a:p>
          <a:p>
            <a:r>
              <a:rPr lang="id-ID" b="1" dirty="0"/>
              <a:t>Food intoxication</a:t>
            </a:r>
            <a:r>
              <a:rPr lang="id-ID" dirty="0"/>
              <a:t> adalah keracunan yang terjadi karena tercemarinya makanan oleh toksin yang ada dalam makanan. Kasus ini bisa disebabkan oleh tercemarnya makanan tersebut oleh </a:t>
            </a:r>
            <a:r>
              <a:rPr lang="id-ID" b="1" dirty="0"/>
              <a:t>eksotoksin</a:t>
            </a:r>
            <a:r>
              <a:rPr lang="id-ID" dirty="0"/>
              <a:t> yang dihasilkan oleh </a:t>
            </a:r>
            <a:r>
              <a:rPr lang="id-ID" b="1" i="1" dirty="0"/>
              <a:t>Clostridium botulinum</a:t>
            </a:r>
            <a:r>
              <a:rPr lang="id-ID" dirty="0"/>
              <a:t> maupun </a:t>
            </a:r>
            <a:r>
              <a:rPr lang="id-ID" b="1" dirty="0"/>
              <a:t>enterotoksin</a:t>
            </a:r>
            <a:r>
              <a:rPr lang="id-ID" dirty="0"/>
              <a:t> yang dihasilkan oleh </a:t>
            </a:r>
            <a:r>
              <a:rPr lang="id-ID" b="1" i="1" dirty="0"/>
              <a:t>Staphylococci</a:t>
            </a:r>
            <a:r>
              <a:rPr lang="id-ID" b="1" i="1" dirty="0" smtClean="0"/>
              <a:t>.</a:t>
            </a:r>
          </a:p>
          <a:p>
            <a:r>
              <a:rPr lang="id-ID" b="1" dirty="0"/>
              <a:t>food infection</a:t>
            </a:r>
            <a:r>
              <a:rPr lang="id-ID" dirty="0"/>
              <a:t> terjadi karena makanan terkontaminasi oleh parasit, protozoa atau bakteri patogen (penyebab sakit) seperti Salmonella, Proteus, Escherichia dan Pseudomonas yang ada dalam makanan tersebut. </a:t>
            </a:r>
            <a:endParaRPr lang="id-ID" dirty="0" smtClean="0"/>
          </a:p>
          <a:p>
            <a:r>
              <a:rPr lang="id-ID" dirty="0" smtClean="0"/>
              <a:t>Konsumsi makanan yg diolah sempurna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Food aditif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88459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Disebabkan o/ bahan kimia</a:t>
            </a:r>
          </a:p>
          <a:p>
            <a:r>
              <a:rPr lang="id-ID" b="1" dirty="0"/>
              <a:t>Bahan kimia</a:t>
            </a:r>
            <a:r>
              <a:rPr lang="id-ID" dirty="0"/>
              <a:t> yang sering kita kenal sebagai </a:t>
            </a:r>
            <a:r>
              <a:rPr lang="id-ID" b="1" dirty="0"/>
              <a:t>bahan tambahan makanan</a:t>
            </a:r>
            <a:r>
              <a:rPr lang="id-ID" dirty="0"/>
              <a:t> seperti </a:t>
            </a:r>
            <a:r>
              <a:rPr lang="id-ID" b="1" dirty="0"/>
              <a:t>pengawet, pewarna, pengental </a:t>
            </a:r>
            <a:r>
              <a:rPr lang="id-ID" dirty="0"/>
              <a:t>dan </a:t>
            </a:r>
            <a:r>
              <a:rPr lang="id-ID" b="1" dirty="0"/>
              <a:t>penyedap rasa</a:t>
            </a:r>
            <a:r>
              <a:rPr lang="id-ID" dirty="0"/>
              <a:t> pun dapat menjadi racun bagi tubuh kita apabila dikonsumsi dalam jumlah yang </a:t>
            </a:r>
            <a:r>
              <a:rPr lang="id-ID" dirty="0" smtClean="0"/>
              <a:t>berlebihan</a:t>
            </a:r>
          </a:p>
          <a:p>
            <a:pPr marL="45720" indent="0">
              <a:buNone/>
            </a:pPr>
            <a:endParaRPr lang="id-ID" dirty="0" smtClean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Keracunan makanan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08592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Pengawet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: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benzoat</a:t>
            </a:r>
            <a:r>
              <a:rPr lang="en-US" dirty="0" smtClean="0"/>
              <a:t>,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propionat</a:t>
            </a:r>
            <a:r>
              <a:rPr lang="en-US" dirty="0" smtClean="0"/>
              <a:t>,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sorbat</a:t>
            </a:r>
            <a:r>
              <a:rPr lang="en-US" dirty="0" smtClean="0"/>
              <a:t>, </a:t>
            </a:r>
            <a:r>
              <a:rPr lang="en-US" dirty="0" err="1" smtClean="0"/>
              <a:t>natrium</a:t>
            </a:r>
            <a:r>
              <a:rPr lang="en-US" dirty="0" smtClean="0"/>
              <a:t> </a:t>
            </a:r>
            <a:r>
              <a:rPr lang="en-US" dirty="0" err="1" smtClean="0"/>
              <a:t>benzoat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nisin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Pewarna</a:t>
            </a:r>
            <a:r>
              <a:rPr lang="en-US" dirty="0" smtClean="0"/>
              <a:t>: </a:t>
            </a:r>
            <a:r>
              <a:rPr lang="en-US" dirty="0" err="1" smtClean="0"/>
              <a:t>tartrazine</a:t>
            </a:r>
            <a:endParaRPr lang="en-US" dirty="0" smtClean="0"/>
          </a:p>
          <a:p>
            <a:pPr lvl="0"/>
            <a:r>
              <a:rPr lang="en-US" dirty="0" err="1" smtClean="0"/>
              <a:t>Pemanis</a:t>
            </a:r>
            <a:r>
              <a:rPr lang="en-US" dirty="0" smtClean="0"/>
              <a:t>: </a:t>
            </a:r>
            <a:r>
              <a:rPr lang="en-US" dirty="0" err="1" smtClean="0"/>
              <a:t>aspartam</a:t>
            </a:r>
            <a:r>
              <a:rPr lang="en-US" dirty="0" smtClean="0"/>
              <a:t>, </a:t>
            </a:r>
            <a:r>
              <a:rPr lang="en-US" dirty="0" err="1" smtClean="0"/>
              <a:t>sakarin</a:t>
            </a:r>
            <a:r>
              <a:rPr lang="en-US" dirty="0" smtClean="0"/>
              <a:t>, </a:t>
            </a:r>
            <a:r>
              <a:rPr lang="en-US" dirty="0" err="1" smtClean="0"/>
              <a:t>siklamat</a:t>
            </a:r>
            <a:endParaRPr lang="en-US" dirty="0" smtClean="0"/>
          </a:p>
          <a:p>
            <a:pPr lvl="0"/>
            <a:r>
              <a:rPr lang="en-US" dirty="0" err="1" smtClean="0"/>
              <a:t>Penyedap</a:t>
            </a:r>
            <a:r>
              <a:rPr lang="en-US" dirty="0" smtClean="0"/>
              <a:t> rasa dam aroma: monosodium </a:t>
            </a:r>
            <a:r>
              <a:rPr lang="en-US" dirty="0" err="1" smtClean="0"/>
              <a:t>glutamat</a:t>
            </a:r>
            <a:endParaRPr lang="en-US" dirty="0" smtClean="0"/>
          </a:p>
          <a:p>
            <a:pPr lvl="0"/>
            <a:r>
              <a:rPr lang="en-US" dirty="0" err="1" smtClean="0"/>
              <a:t>Antikempal</a:t>
            </a:r>
            <a:r>
              <a:rPr lang="en-US" dirty="0" smtClean="0"/>
              <a:t>: </a:t>
            </a:r>
            <a:r>
              <a:rPr lang="en-US" dirty="0" err="1" smtClean="0"/>
              <a:t>aluminium</a:t>
            </a:r>
            <a:r>
              <a:rPr lang="en-US" dirty="0" smtClean="0"/>
              <a:t> </a:t>
            </a:r>
            <a:r>
              <a:rPr lang="en-US" dirty="0" err="1" smtClean="0"/>
              <a:t>silikat</a:t>
            </a:r>
            <a:r>
              <a:rPr lang="en-US" dirty="0" smtClean="0"/>
              <a:t>, magnesium </a:t>
            </a:r>
            <a:r>
              <a:rPr lang="en-US" dirty="0" err="1" smtClean="0"/>
              <a:t>karbonat</a:t>
            </a:r>
            <a:r>
              <a:rPr lang="en-US" dirty="0" smtClean="0"/>
              <a:t>, </a:t>
            </a:r>
            <a:r>
              <a:rPr lang="en-US" dirty="0" err="1" smtClean="0"/>
              <a:t>trikalsium</a:t>
            </a:r>
            <a:r>
              <a:rPr lang="en-US" dirty="0" smtClean="0"/>
              <a:t> </a:t>
            </a:r>
            <a:r>
              <a:rPr lang="en-US" dirty="0" err="1" smtClean="0"/>
              <a:t>fosfat</a:t>
            </a:r>
            <a:endParaRPr lang="en-US" dirty="0" smtClean="0"/>
          </a:p>
          <a:p>
            <a:pPr lvl="0"/>
            <a:r>
              <a:rPr lang="en-US" dirty="0" smtClean="0"/>
              <a:t>Anti </a:t>
            </a:r>
            <a:r>
              <a:rPr lang="en-US" dirty="0" err="1" smtClean="0"/>
              <a:t>oksidan</a:t>
            </a:r>
            <a:r>
              <a:rPr lang="en-US" dirty="0" smtClean="0"/>
              <a:t>: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askorbat</a:t>
            </a:r>
            <a:r>
              <a:rPr lang="en-US" dirty="0" smtClean="0"/>
              <a:t>, </a:t>
            </a:r>
            <a:r>
              <a:rPr lang="en-US" dirty="0" err="1" smtClean="0"/>
              <a:t>alpa</a:t>
            </a:r>
            <a:r>
              <a:rPr lang="en-US" dirty="0" smtClean="0"/>
              <a:t> </a:t>
            </a:r>
            <a:r>
              <a:rPr lang="en-US" dirty="0" err="1" smtClean="0"/>
              <a:t>tokoferol</a:t>
            </a:r>
            <a:endParaRPr lang="en-US" dirty="0" smtClean="0"/>
          </a:p>
          <a:p>
            <a:pPr lvl="0"/>
            <a:r>
              <a:rPr lang="en-US" dirty="0" err="1" smtClean="0"/>
              <a:t>Pengemulsi</a:t>
            </a:r>
            <a:r>
              <a:rPr lang="en-US" dirty="0" smtClean="0"/>
              <a:t>, </a:t>
            </a:r>
            <a:r>
              <a:rPr lang="en-US" dirty="0" err="1" smtClean="0"/>
              <a:t>pemantap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pengental</a:t>
            </a:r>
            <a:r>
              <a:rPr lang="en-US" dirty="0" smtClean="0"/>
              <a:t>: </a:t>
            </a:r>
            <a:r>
              <a:rPr lang="en-US" dirty="0" err="1" smtClean="0"/>
              <a:t>lesitin</a:t>
            </a:r>
            <a:r>
              <a:rPr lang="en-US" dirty="0" smtClean="0"/>
              <a:t>, sodium </a:t>
            </a:r>
            <a:r>
              <a:rPr lang="en-US" dirty="0" err="1" smtClean="0"/>
              <a:t>laktat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potasium</a:t>
            </a:r>
            <a:r>
              <a:rPr lang="en-US" dirty="0" smtClean="0"/>
              <a:t> </a:t>
            </a:r>
            <a:r>
              <a:rPr lang="en-US" dirty="0" err="1" smtClean="0"/>
              <a:t>laktat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BTM yang </a:t>
            </a:r>
            <a:r>
              <a:rPr lang="en-US" dirty="0" err="1"/>
              <a:t>diijinkan</a:t>
            </a:r>
            <a:r>
              <a:rPr lang="en-US" dirty="0"/>
              <a:t> POM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88808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Natrium</a:t>
            </a:r>
            <a:r>
              <a:rPr lang="en-US" dirty="0" smtClean="0"/>
              <a:t> </a:t>
            </a:r>
            <a:r>
              <a:rPr lang="en-US" dirty="0" err="1" smtClean="0"/>
              <a:t>tetraborat</a:t>
            </a:r>
            <a:r>
              <a:rPr lang="en-US" dirty="0" smtClean="0"/>
              <a:t> (</a:t>
            </a:r>
            <a:r>
              <a:rPr lang="en-US" dirty="0" err="1" smtClean="0"/>
              <a:t>boraks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Formaldehida</a:t>
            </a:r>
            <a:r>
              <a:rPr lang="en-US" dirty="0" smtClean="0"/>
              <a:t> (formalin)</a:t>
            </a:r>
          </a:p>
          <a:p>
            <a:pPr lvl="0"/>
            <a:r>
              <a:rPr lang="en-US" dirty="0" err="1" smtClean="0"/>
              <a:t>Minyak</a:t>
            </a:r>
            <a:r>
              <a:rPr lang="en-US" dirty="0" smtClean="0"/>
              <a:t> </a:t>
            </a:r>
            <a:r>
              <a:rPr lang="en-US" dirty="0" err="1" smtClean="0"/>
              <a:t>nabati</a:t>
            </a:r>
            <a:r>
              <a:rPr lang="en-US" dirty="0" smtClean="0"/>
              <a:t> yang </a:t>
            </a:r>
            <a:r>
              <a:rPr lang="en-US" dirty="0" err="1" smtClean="0"/>
              <a:t>dibrominasi</a:t>
            </a:r>
            <a:endParaRPr lang="en-US" dirty="0" smtClean="0"/>
          </a:p>
          <a:p>
            <a:pPr lvl="0"/>
            <a:r>
              <a:rPr lang="en-US" dirty="0" err="1" smtClean="0"/>
              <a:t>Kloramfenikol</a:t>
            </a:r>
            <a:r>
              <a:rPr lang="en-US" dirty="0" smtClean="0"/>
              <a:t>, </a:t>
            </a:r>
            <a:r>
              <a:rPr lang="en-US" dirty="0" err="1" smtClean="0"/>
              <a:t>kalium</a:t>
            </a:r>
            <a:r>
              <a:rPr lang="en-US" dirty="0" smtClean="0"/>
              <a:t> </a:t>
            </a:r>
            <a:r>
              <a:rPr lang="en-US" dirty="0" err="1" smtClean="0"/>
              <a:t>klorat</a:t>
            </a:r>
            <a:endParaRPr lang="en-US" dirty="0" smtClean="0"/>
          </a:p>
          <a:p>
            <a:pPr lvl="0"/>
            <a:r>
              <a:rPr lang="en-US" dirty="0" err="1" smtClean="0"/>
              <a:t>Nitrofurazon</a:t>
            </a:r>
            <a:r>
              <a:rPr lang="en-US" dirty="0" smtClean="0"/>
              <a:t>, </a:t>
            </a:r>
            <a:r>
              <a:rPr lang="en-US" dirty="0" err="1" smtClean="0"/>
              <a:t>dietilpilokarbonat</a:t>
            </a:r>
            <a:endParaRPr lang="en-US" dirty="0" smtClean="0"/>
          </a:p>
          <a:p>
            <a:pPr lvl="0"/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salisilat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garamnya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BTM yang </a:t>
            </a:r>
            <a:r>
              <a:rPr lang="en-US" sz="2000" dirty="0" err="1"/>
              <a:t>yang</a:t>
            </a:r>
            <a:r>
              <a:rPr lang="en-US" sz="2000" dirty="0"/>
              <a:t> </a:t>
            </a:r>
            <a:r>
              <a:rPr lang="en-US" sz="2000" dirty="0" err="1"/>
              <a:t>dilarang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makanan</a:t>
            </a:r>
            <a:r>
              <a:rPr lang="en-US" sz="2000" dirty="0"/>
              <a:t> </a:t>
            </a:r>
            <a:r>
              <a:rPr lang="en-US" sz="2000" dirty="0" err="1"/>
              <a:t>menurut</a:t>
            </a:r>
            <a:r>
              <a:rPr lang="en-US" sz="2000" dirty="0"/>
              <a:t> </a:t>
            </a:r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Menteri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RI no 722/</a:t>
            </a:r>
            <a:r>
              <a:rPr lang="en-US" sz="2000" dirty="0" err="1"/>
              <a:t>Menkes</a:t>
            </a:r>
            <a:r>
              <a:rPr lang="en-US" sz="2000" dirty="0"/>
              <a:t>/Per/88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520297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rhodamin</a:t>
            </a:r>
            <a:r>
              <a:rPr lang="en-US" dirty="0" smtClean="0"/>
              <a:t> B (</a:t>
            </a:r>
            <a:r>
              <a:rPr lang="en-US" dirty="0" err="1" smtClean="0"/>
              <a:t>pewarna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), </a:t>
            </a:r>
          </a:p>
          <a:p>
            <a:r>
              <a:rPr lang="en-US" dirty="0" err="1" smtClean="0"/>
              <a:t>methanyl</a:t>
            </a:r>
            <a:r>
              <a:rPr lang="en-US" dirty="0" smtClean="0"/>
              <a:t> yellow (</a:t>
            </a:r>
            <a:r>
              <a:rPr lang="en-US" dirty="0" err="1" smtClean="0"/>
              <a:t>pewarna</a:t>
            </a:r>
            <a:r>
              <a:rPr lang="en-US" dirty="0" smtClean="0"/>
              <a:t> </a:t>
            </a:r>
            <a:r>
              <a:rPr lang="en-US" dirty="0" err="1" smtClean="0"/>
              <a:t>kuning</a:t>
            </a:r>
            <a:r>
              <a:rPr lang="en-US" dirty="0" smtClean="0"/>
              <a:t>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kalsium</a:t>
            </a:r>
            <a:r>
              <a:rPr lang="en-US" dirty="0" smtClean="0"/>
              <a:t> </a:t>
            </a:r>
            <a:r>
              <a:rPr lang="en-US" dirty="0" err="1" smtClean="0"/>
              <a:t>bromat</a:t>
            </a:r>
            <a:r>
              <a:rPr lang="en-US" dirty="0" smtClean="0"/>
              <a:t> (</a:t>
            </a:r>
            <a:r>
              <a:rPr lang="en-US" dirty="0" err="1" smtClean="0"/>
              <a:t>pengeras</a:t>
            </a:r>
            <a:r>
              <a:rPr lang="en-US" dirty="0" smtClean="0"/>
              <a:t>).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BTM yang </a:t>
            </a:r>
            <a:r>
              <a:rPr lang="en-US" sz="2800" dirty="0" err="1"/>
              <a:t>yang</a:t>
            </a:r>
            <a:r>
              <a:rPr lang="en-US" sz="2800" dirty="0"/>
              <a:t> </a:t>
            </a:r>
            <a:r>
              <a:rPr lang="en-US" sz="2800" dirty="0" err="1"/>
              <a:t>dilarang</a:t>
            </a:r>
            <a:r>
              <a:rPr lang="en-US" sz="2800" dirty="0"/>
              <a:t> </a:t>
            </a:r>
            <a:r>
              <a:rPr lang="en-US" sz="2800" dirty="0" err="1"/>
              <a:t>menurut</a:t>
            </a:r>
            <a:r>
              <a:rPr lang="en-US" sz="2800" dirty="0"/>
              <a:t> </a:t>
            </a:r>
            <a:r>
              <a:rPr lang="en-US" sz="2800" dirty="0" err="1"/>
              <a:t>Peraturan</a:t>
            </a:r>
            <a:r>
              <a:rPr lang="en-US" sz="2800" dirty="0"/>
              <a:t> </a:t>
            </a:r>
            <a:r>
              <a:rPr lang="en-US" sz="2800" dirty="0" err="1"/>
              <a:t>Menteri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RI </a:t>
            </a:r>
            <a:r>
              <a:rPr lang="en-US" sz="2800" dirty="0" err="1"/>
              <a:t>Nomor</a:t>
            </a:r>
            <a:r>
              <a:rPr lang="en-US" sz="2800" dirty="0"/>
              <a:t> 1168/</a:t>
            </a:r>
            <a:r>
              <a:rPr lang="en-US" sz="2800" dirty="0" err="1"/>
              <a:t>Menkes</a:t>
            </a:r>
            <a:r>
              <a:rPr lang="en-US" sz="2800" dirty="0"/>
              <a:t>/Per/X/1999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01412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Pada dasarnya bahan kimia = RACUN</a:t>
            </a:r>
          </a:p>
          <a:p>
            <a:r>
              <a:rPr lang="id-ID" dirty="0" smtClean="0"/>
              <a:t>Yang membedakan Racun atau Obat </a:t>
            </a:r>
            <a:r>
              <a:rPr lang="id-ID" dirty="0" smtClean="0">
                <a:sym typeface="Wingdings" pitchFamily="2" charset="2"/>
              </a:rPr>
              <a:t> DOSIS</a:t>
            </a:r>
          </a:p>
          <a:p>
            <a:r>
              <a:rPr lang="id-ID" dirty="0" smtClean="0">
                <a:sym typeface="Wingdings" pitchFamily="2" charset="2"/>
              </a:rPr>
              <a:t>Efek biologis timbul tergantung : Dosis, Absorpsi, distribusi, toleransi, nasib/perlakuan fate, eksresi, sensitivitas &amp; kumulasi.</a:t>
            </a:r>
          </a:p>
          <a:p>
            <a:r>
              <a:rPr lang="id-ID" dirty="0" smtClean="0">
                <a:sym typeface="Wingdings" pitchFamily="2" charset="2"/>
              </a:rPr>
              <a:t>Definisi keracunan atau Intoksikasi : “</a:t>
            </a:r>
            <a:r>
              <a:rPr lang="fi-FI" dirty="0"/>
              <a:t>k</a:t>
            </a:r>
            <a:r>
              <a:rPr lang="id-ID" dirty="0"/>
              <a:t>eadaan tidak normal akibat efek </a:t>
            </a:r>
            <a:r>
              <a:rPr lang="id-ID" dirty="0" smtClean="0"/>
              <a:t>racun”</a:t>
            </a:r>
          </a:p>
          <a:p>
            <a:r>
              <a:rPr lang="id-ID" dirty="0" smtClean="0"/>
              <a:t>Portal entri yang penting :</a:t>
            </a:r>
          </a:p>
          <a:p>
            <a:pPr lvl="1"/>
            <a:r>
              <a:rPr lang="id-ID" dirty="0" smtClean="0"/>
              <a:t>Oral </a:t>
            </a:r>
          </a:p>
          <a:p>
            <a:pPr lvl="1"/>
            <a:r>
              <a:rPr lang="id-ID" dirty="0" smtClean="0"/>
              <a:t>Per Inhalasi</a:t>
            </a:r>
          </a:p>
          <a:p>
            <a:pPr lvl="1"/>
            <a:r>
              <a:rPr lang="id-ID" dirty="0" smtClean="0"/>
              <a:t>Dermal</a:t>
            </a:r>
          </a:p>
          <a:p>
            <a:pPr lvl="1"/>
            <a:r>
              <a:rPr lang="id-ID" dirty="0" smtClean="0"/>
              <a:t>Parenteral/disuntikan dalam tubuh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Agent kimia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090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/>
              <a:t>Sakarin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en-US" dirty="0" smtClean="0"/>
              <a:t>Di Indonesia: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sakarin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minuman</a:t>
            </a:r>
            <a:r>
              <a:rPr lang="en-US" dirty="0" smtClean="0"/>
              <a:t> </a:t>
            </a:r>
            <a:r>
              <a:rPr lang="en-US" dirty="0" err="1" smtClean="0"/>
              <a:t>berkalori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DM : 300 mg/kg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(BB)</a:t>
            </a:r>
          </a:p>
          <a:p>
            <a:pPr lvl="0"/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sakarin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1 </a:t>
            </a:r>
            <a:r>
              <a:rPr lang="en-US" dirty="0" err="1" smtClean="0"/>
              <a:t>gr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endParaRPr lang="en-US" dirty="0" smtClean="0"/>
          </a:p>
          <a:p>
            <a:r>
              <a:rPr lang="en-US" dirty="0" err="1" smtClean="0"/>
              <a:t>Sakarin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melewati</a:t>
            </a:r>
            <a:r>
              <a:rPr lang="en-US" dirty="0" smtClean="0"/>
              <a:t> </a:t>
            </a:r>
            <a:r>
              <a:rPr lang="en-US" dirty="0" err="1" smtClean="0"/>
              <a:t>sawar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plasenta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menentap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67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Siklamat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en-US" dirty="0" smtClean="0"/>
              <a:t>Di Indonesia: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siklamat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minuman</a:t>
            </a:r>
            <a:r>
              <a:rPr lang="en-US" dirty="0" smtClean="0"/>
              <a:t> </a:t>
            </a:r>
            <a:r>
              <a:rPr lang="en-US" dirty="0" err="1" smtClean="0"/>
              <a:t>berkalori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DM : 3 mg/kg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/</a:t>
            </a:r>
            <a:r>
              <a:rPr lang="en-US" dirty="0" err="1" smtClean="0"/>
              <a:t>minuman</a:t>
            </a:r>
            <a:endParaRPr lang="en-US" dirty="0" smtClean="0"/>
          </a:p>
          <a:p>
            <a:pPr lvl="0"/>
            <a:r>
              <a:rPr lang="en-US" dirty="0" err="1" smtClean="0"/>
              <a:t>Menurut</a:t>
            </a:r>
            <a:r>
              <a:rPr lang="en-US" dirty="0" smtClean="0"/>
              <a:t> WHO: </a:t>
            </a:r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r>
              <a:rPr lang="en-US" dirty="0" smtClean="0"/>
              <a:t> yang </a:t>
            </a:r>
            <a:r>
              <a:rPr lang="en-US" dirty="0" err="1" smtClean="0"/>
              <a:t>aman</a:t>
            </a:r>
            <a:r>
              <a:rPr lang="en-US" dirty="0" smtClean="0"/>
              <a:t> / </a:t>
            </a:r>
            <a:r>
              <a:rPr lang="en-US" i="1" dirty="0" smtClean="0"/>
              <a:t>Acceptable Daily Intake</a:t>
            </a:r>
            <a:r>
              <a:rPr lang="en-US" dirty="0" smtClean="0"/>
              <a:t> (</a:t>
            </a:r>
            <a:r>
              <a:rPr lang="en-US" dirty="0" err="1" smtClean="0"/>
              <a:t>ADI</a:t>
            </a:r>
            <a:r>
              <a:rPr lang="en-US" dirty="0" smtClean="0"/>
              <a:t>) : 11 mg/kg BB</a:t>
            </a:r>
          </a:p>
          <a:p>
            <a:pPr lvl="0"/>
            <a:r>
              <a:rPr lang="en-US" dirty="0" err="1" smtClean="0"/>
              <a:t>Tikus</a:t>
            </a:r>
            <a:r>
              <a:rPr lang="en-US" dirty="0" smtClean="0"/>
              <a:t> yang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siklamat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sakarin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menderita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kantong</a:t>
            </a:r>
            <a:r>
              <a:rPr lang="en-US" dirty="0" smtClean="0"/>
              <a:t> </a:t>
            </a:r>
            <a:r>
              <a:rPr lang="en-US" dirty="0" err="1" smtClean="0"/>
              <a:t>kemih</a:t>
            </a:r>
            <a:endParaRPr lang="en-US" dirty="0" smtClean="0"/>
          </a:p>
          <a:p>
            <a:pPr lvl="0"/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siklamat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sikloheksiamin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karsinogenik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sekeresi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air </a:t>
            </a:r>
            <a:r>
              <a:rPr lang="en-US" dirty="0" err="1" smtClean="0"/>
              <a:t>kencing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merangang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tumor.</a:t>
            </a:r>
          </a:p>
          <a:p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siklamat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pengecilan</a:t>
            </a:r>
            <a:r>
              <a:rPr lang="en-US" dirty="0" smtClean="0"/>
              <a:t> testis (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pelir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34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Rhodamin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rhodamin</a:t>
            </a:r>
            <a:r>
              <a:rPr lang="en-US" dirty="0" smtClean="0"/>
              <a:t> B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lama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endParaRPr lang="en-US" dirty="0" smtClean="0"/>
          </a:p>
          <a:p>
            <a:pPr lvl="0"/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rhodamin</a:t>
            </a:r>
            <a:r>
              <a:rPr lang="en-US" dirty="0" smtClean="0"/>
              <a:t> B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Iritasi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pencernaan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keracunan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air </a:t>
            </a:r>
            <a:r>
              <a:rPr lang="en-US" dirty="0" err="1" smtClean="0"/>
              <a:t>kencing</a:t>
            </a:r>
            <a:r>
              <a:rPr lang="en-US" dirty="0" smtClean="0"/>
              <a:t> yang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endParaRPr lang="en-US" dirty="0" smtClean="0"/>
          </a:p>
          <a:p>
            <a:pPr lvl="0"/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rhodamin</a:t>
            </a:r>
            <a:r>
              <a:rPr lang="en-US" dirty="0" smtClean="0"/>
              <a:t> B </a:t>
            </a:r>
            <a:r>
              <a:rPr lang="en-US" dirty="0" err="1" smtClean="0"/>
              <a:t>terhirup</a:t>
            </a:r>
            <a:r>
              <a:rPr lang="en-US" dirty="0" smtClean="0"/>
              <a:t>,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iritasi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pernapasan</a:t>
            </a:r>
            <a:endParaRPr lang="en-US" dirty="0" smtClean="0"/>
          </a:p>
          <a:p>
            <a:pPr lvl="0"/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iritasi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kemerahan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timbunan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udem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838200" y="3124200"/>
            <a:ext cx="6705600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2000" b="1" dirty="0" err="1"/>
              <a:t>Toksisitas</a:t>
            </a:r>
            <a:r>
              <a:rPr lang="en-US" sz="2000" b="1" dirty="0"/>
              <a:t> </a:t>
            </a:r>
            <a:r>
              <a:rPr lang="en-US" sz="2000" b="1" dirty="0" err="1"/>
              <a:t>Arsen</a:t>
            </a:r>
            <a:r>
              <a:rPr lang="en-US" sz="2000" b="1" dirty="0"/>
              <a:t> (As)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38200" y="838200"/>
            <a:ext cx="6073775" cy="2219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/>
              <a:t>Bentuk</a:t>
            </a:r>
            <a:r>
              <a:rPr lang="en-US" sz="1400" b="1" dirty="0"/>
              <a:t>:</a:t>
            </a:r>
            <a:r>
              <a:rPr lang="en-US" sz="1400" dirty="0"/>
              <a:t> 	</a:t>
            </a:r>
            <a:r>
              <a:rPr lang="en-US" sz="1400" dirty="0" err="1"/>
              <a:t>garam</a:t>
            </a:r>
            <a:r>
              <a:rPr lang="en-US" sz="1400" dirty="0"/>
              <a:t> 		As</a:t>
            </a:r>
            <a:r>
              <a:rPr lang="en-US" sz="1400" baseline="-25000" dirty="0"/>
              <a:t>2</a:t>
            </a:r>
            <a:r>
              <a:rPr lang="en-US" sz="1400" dirty="0"/>
              <a:t>O</a:t>
            </a:r>
            <a:r>
              <a:rPr lang="en-US" sz="1400" baseline="-25000" dirty="0"/>
              <a:t>3</a:t>
            </a:r>
            <a:r>
              <a:rPr lang="en-US" sz="1400" dirty="0"/>
              <a:t>		</a:t>
            </a:r>
            <a:r>
              <a:rPr lang="en-US" sz="1400" dirty="0" err="1"/>
              <a:t>Toksik</a:t>
            </a:r>
            <a:endParaRPr lang="en-US" sz="1400" dirty="0"/>
          </a:p>
          <a:p>
            <a:r>
              <a:rPr lang="en-US" sz="1400" dirty="0"/>
              <a:t>	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arsenat</a:t>
            </a:r>
            <a:r>
              <a:rPr lang="en-US" sz="1400" dirty="0"/>
              <a:t> 	H</a:t>
            </a:r>
            <a:r>
              <a:rPr lang="en-US" sz="1400" baseline="-25000" dirty="0"/>
              <a:t>4</a:t>
            </a:r>
            <a:r>
              <a:rPr lang="en-US" sz="1400" dirty="0"/>
              <a:t>AsO</a:t>
            </a:r>
            <a:r>
              <a:rPr lang="en-US" sz="1400" baseline="-25000" dirty="0"/>
              <a:t>4</a:t>
            </a:r>
            <a:r>
              <a:rPr lang="en-US" sz="1400" dirty="0"/>
              <a:t>		</a:t>
            </a:r>
            <a:r>
              <a:rPr lang="en-US" sz="1400" dirty="0" err="1"/>
              <a:t>Toksik</a:t>
            </a:r>
            <a:endParaRPr lang="en-US" sz="1400" dirty="0"/>
          </a:p>
          <a:p>
            <a:r>
              <a:rPr lang="en-US" sz="1400" dirty="0"/>
              <a:t>	</a:t>
            </a:r>
            <a:r>
              <a:rPr lang="en-US" sz="1400" dirty="0" err="1"/>
              <a:t>Oksida</a:t>
            </a:r>
            <a:r>
              <a:rPr lang="en-US" sz="1400" dirty="0"/>
              <a:t>		A</a:t>
            </a:r>
            <a:r>
              <a:rPr lang="en-US" sz="1400" baseline="-25000" dirty="0"/>
              <a:t>2</a:t>
            </a:r>
            <a:r>
              <a:rPr lang="en-US" sz="1400" dirty="0"/>
              <a:t>O</a:t>
            </a:r>
            <a:r>
              <a:rPr lang="en-US" sz="1400" baseline="-25000" dirty="0"/>
              <a:t>5</a:t>
            </a:r>
            <a:r>
              <a:rPr lang="en-US" sz="1400" dirty="0"/>
              <a:t>		</a:t>
            </a:r>
            <a:r>
              <a:rPr lang="en-US" sz="1400" dirty="0" err="1"/>
              <a:t>Toksik</a:t>
            </a:r>
            <a:endParaRPr lang="en-US" sz="1400" dirty="0"/>
          </a:p>
          <a:p>
            <a:r>
              <a:rPr lang="en-US" sz="1400" dirty="0"/>
              <a:t>	</a:t>
            </a:r>
            <a:r>
              <a:rPr lang="en-US" sz="1400" dirty="0" err="1"/>
              <a:t>Garam</a:t>
            </a:r>
            <a:r>
              <a:rPr lang="en-US" sz="1400" dirty="0"/>
              <a:t> </a:t>
            </a:r>
            <a:r>
              <a:rPr lang="en-US" sz="1400" dirty="0" err="1"/>
              <a:t>komplek</a:t>
            </a:r>
            <a:r>
              <a:rPr lang="en-US" sz="1400" dirty="0"/>
              <a:t>	PbHAs5O</a:t>
            </a:r>
            <a:r>
              <a:rPr lang="en-US" sz="1400" baseline="-25000" dirty="0"/>
              <a:t>4		</a:t>
            </a:r>
            <a:r>
              <a:rPr lang="en-US" sz="1400" dirty="0" err="1"/>
              <a:t>Kurang</a:t>
            </a:r>
            <a:r>
              <a:rPr lang="en-US" sz="1400" dirty="0"/>
              <a:t> </a:t>
            </a:r>
            <a:r>
              <a:rPr lang="en-US" sz="1400" dirty="0" err="1"/>
              <a:t>toksik</a:t>
            </a:r>
            <a:endParaRPr lang="en-US" sz="1400" baseline="-25000" dirty="0"/>
          </a:p>
          <a:p>
            <a:r>
              <a:rPr lang="en-US" sz="1400" dirty="0"/>
              <a:t>	</a:t>
            </a:r>
            <a:r>
              <a:rPr lang="en-US" sz="1400" dirty="0" err="1"/>
              <a:t>Organik</a:t>
            </a:r>
            <a:r>
              <a:rPr lang="en-US" sz="1400" dirty="0"/>
              <a:t> As		</a:t>
            </a:r>
            <a:r>
              <a:rPr lang="en-US" sz="1400" dirty="0" err="1"/>
              <a:t>Ikatan</a:t>
            </a:r>
            <a:r>
              <a:rPr lang="en-US" sz="1400" dirty="0"/>
              <a:t> </a:t>
            </a:r>
            <a:r>
              <a:rPr lang="en-US" sz="1400" dirty="0" err="1"/>
              <a:t>kovalen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rantai</a:t>
            </a:r>
            <a:r>
              <a:rPr lang="en-US" sz="1400" dirty="0"/>
              <a:t> </a:t>
            </a:r>
            <a:r>
              <a:rPr lang="en-US" sz="1400" dirty="0" err="1"/>
              <a:t>karbon</a:t>
            </a:r>
            <a:r>
              <a:rPr lang="en-US" sz="1400" dirty="0"/>
              <a:t> </a:t>
            </a:r>
            <a:r>
              <a:rPr lang="en-US" sz="1400" dirty="0" err="1"/>
              <a:t>alifatik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			</a:t>
            </a:r>
          </a:p>
          <a:p>
            <a:r>
              <a:rPr lang="en-US" sz="1400" dirty="0"/>
              <a:t>			</a:t>
            </a:r>
            <a:r>
              <a:rPr lang="en-US" sz="1400" dirty="0" err="1"/>
              <a:t>Bentuk</a:t>
            </a:r>
            <a:r>
              <a:rPr lang="en-US" sz="1400" dirty="0"/>
              <a:t> </a:t>
            </a:r>
            <a:r>
              <a:rPr lang="en-US" sz="1400" dirty="0" err="1"/>
              <a:t>Trivalen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pentavalen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	Gas </a:t>
            </a:r>
            <a:r>
              <a:rPr lang="en-US" sz="1400" dirty="0" err="1"/>
              <a:t>arsin</a:t>
            </a:r>
            <a:r>
              <a:rPr lang="en-US" sz="1400" dirty="0"/>
              <a:t>		AsH3		Paling </a:t>
            </a:r>
            <a:r>
              <a:rPr lang="en-US" sz="1400" dirty="0" err="1"/>
              <a:t>toksik</a:t>
            </a:r>
            <a:endParaRPr lang="en-US" sz="1400" dirty="0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4876800" y="205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438400" y="990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191000" y="990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895600" y="1219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4419600" y="1219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2514600" y="1447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4114800" y="1447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3200400" y="167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4572000" y="1676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2743200" y="1905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2743200" y="2895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4191000" y="2895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050925" y="3211513"/>
            <a:ext cx="65944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		Mekanisme toksisitas As</a:t>
            </a:r>
          </a:p>
          <a:p>
            <a:r>
              <a:rPr lang="en-US" sz="1400"/>
              <a:t>	Normal			Toksisitas As</a:t>
            </a:r>
          </a:p>
          <a:p>
            <a:endParaRPr lang="en-US" sz="1400"/>
          </a:p>
          <a:p>
            <a:r>
              <a:rPr lang="en-US" sz="1400"/>
              <a:t>D-gliseraldehid 3-fosfat + NAD		D-gliseraldehid 3-fosfat + NAD</a:t>
            </a:r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1,3-difosfogliserat + NAD + H+		1-arseno-3-fosfogliserat</a:t>
            </a: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3-fosfogliserat + ATP			3-fosfogliserat + HAsO4 –2</a:t>
            </a:r>
          </a:p>
          <a:p>
            <a:r>
              <a:rPr lang="en-US" sz="1400"/>
              <a:t>				(ATP tidak diproduksi)</a:t>
            </a:r>
          </a:p>
          <a:p>
            <a:endParaRPr lang="en-US" sz="1400"/>
          </a:p>
          <a:p>
            <a:r>
              <a:rPr lang="en-US" sz="1400"/>
              <a:t>Reaksi pengikatan As dengan gliseraldehid-3 fosfat sehingga terhambatnya produksi ATP</a:t>
            </a: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990600" y="38100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4191000" y="3429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2209800" y="4191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2209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5715000" y="4191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5791200" y="480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Gejala</a:t>
            </a:r>
            <a:endParaRPr lang="en-US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5496" y="1701383"/>
            <a:ext cx="907094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/>
              <a:t>Akut</a:t>
            </a:r>
            <a:r>
              <a:rPr lang="en-US" sz="1600" b="1" dirty="0"/>
              <a:t>:</a:t>
            </a:r>
            <a:r>
              <a:rPr lang="en-US" sz="1600" dirty="0"/>
              <a:t>	</a:t>
            </a:r>
            <a:r>
              <a:rPr lang="en-US" sz="1600" dirty="0" err="1"/>
              <a:t>Bila</a:t>
            </a:r>
            <a:r>
              <a:rPr lang="en-US" sz="1600" dirty="0"/>
              <a:t> </a:t>
            </a:r>
            <a:r>
              <a:rPr lang="en-US" sz="1600" dirty="0" err="1"/>
              <a:t>termakan</a:t>
            </a:r>
            <a:r>
              <a:rPr lang="en-US" sz="1600" dirty="0"/>
              <a:t> </a:t>
            </a:r>
            <a:r>
              <a:rPr lang="en-US" sz="1600" dirty="0" err="1"/>
              <a:t>sedikit</a:t>
            </a:r>
            <a:r>
              <a:rPr lang="en-US" sz="1600" dirty="0"/>
              <a:t>		</a:t>
            </a:r>
            <a:r>
              <a:rPr lang="en-US" sz="1600" dirty="0" err="1"/>
              <a:t>gejala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jelas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err="1"/>
              <a:t>bila</a:t>
            </a:r>
            <a:r>
              <a:rPr lang="en-US" sz="1600" dirty="0"/>
              <a:t> </a:t>
            </a:r>
            <a:r>
              <a:rPr lang="en-US" sz="1600" dirty="0" err="1"/>
              <a:t>termakan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		</a:t>
            </a:r>
            <a:r>
              <a:rPr lang="en-US" sz="1600" dirty="0" err="1"/>
              <a:t>kematian</a:t>
            </a:r>
            <a:r>
              <a:rPr lang="en-US" sz="1600" dirty="0"/>
              <a:t>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cepat</a:t>
            </a:r>
            <a:r>
              <a:rPr lang="en-US" sz="1600" dirty="0"/>
              <a:t>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gejala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err="1"/>
              <a:t>Bau</a:t>
            </a:r>
            <a:r>
              <a:rPr lang="en-US" sz="1600" dirty="0"/>
              <a:t> </a:t>
            </a:r>
            <a:r>
              <a:rPr lang="en-US" sz="1600" dirty="0" err="1"/>
              <a:t>nafas</a:t>
            </a:r>
            <a:r>
              <a:rPr lang="en-US" sz="1600" dirty="0"/>
              <a:t> </a:t>
            </a:r>
            <a:r>
              <a:rPr lang="en-US" sz="1600" dirty="0" err="1"/>
              <a:t>khas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bawang</a:t>
            </a:r>
            <a:r>
              <a:rPr lang="en-US" sz="1600" dirty="0"/>
              <a:t> </a:t>
            </a:r>
            <a:r>
              <a:rPr lang="en-US" sz="1600" dirty="0" err="1"/>
              <a:t>bau</a:t>
            </a:r>
            <a:r>
              <a:rPr lang="en-US" sz="1600" dirty="0"/>
              <a:t> </a:t>
            </a:r>
            <a:r>
              <a:rPr lang="en-US" sz="1600" dirty="0" err="1"/>
              <a:t>bawang</a:t>
            </a:r>
            <a:r>
              <a:rPr lang="en-US" sz="1600" dirty="0"/>
              <a:t> </a:t>
            </a:r>
            <a:r>
              <a:rPr lang="en-US" sz="1600" dirty="0" err="1"/>
              <a:t>putih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err="1"/>
              <a:t>Kematian</a:t>
            </a:r>
            <a:r>
              <a:rPr lang="en-US" sz="1600" dirty="0"/>
              <a:t>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kolapsnya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peredaran</a:t>
            </a:r>
            <a:r>
              <a:rPr lang="en-US" sz="1600" dirty="0"/>
              <a:t> </a:t>
            </a:r>
            <a:r>
              <a:rPr lang="en-US" sz="1600" dirty="0" err="1"/>
              <a:t>darah</a:t>
            </a:r>
            <a:r>
              <a:rPr lang="en-US" sz="1600" dirty="0"/>
              <a:t>:</a:t>
            </a:r>
          </a:p>
          <a:p>
            <a:r>
              <a:rPr lang="en-US" sz="1600" dirty="0"/>
              <a:t>		</a:t>
            </a:r>
            <a:r>
              <a:rPr lang="en-US" sz="1600" dirty="0" err="1"/>
              <a:t>dilatasi</a:t>
            </a:r>
            <a:r>
              <a:rPr lang="en-US" sz="1600" dirty="0"/>
              <a:t> </a:t>
            </a:r>
            <a:r>
              <a:rPr lang="en-US" sz="1600" dirty="0" err="1"/>
              <a:t>pembuluh</a:t>
            </a:r>
            <a:r>
              <a:rPr lang="en-US" sz="1600" dirty="0"/>
              <a:t> </a:t>
            </a:r>
            <a:r>
              <a:rPr lang="en-US" sz="1600" dirty="0" err="1"/>
              <a:t>darah</a:t>
            </a:r>
            <a:endParaRPr lang="en-US" sz="1600" dirty="0"/>
          </a:p>
          <a:p>
            <a:r>
              <a:rPr lang="en-US" sz="1600" dirty="0"/>
              <a:t>		</a:t>
            </a:r>
            <a:r>
              <a:rPr lang="en-US" sz="1600" dirty="0" err="1"/>
              <a:t>radang</a:t>
            </a:r>
            <a:r>
              <a:rPr lang="en-US" sz="1600" dirty="0"/>
              <a:t> </a:t>
            </a:r>
            <a:r>
              <a:rPr lang="en-US" sz="1600" dirty="0" err="1"/>
              <a:t>lambung</a:t>
            </a:r>
            <a:r>
              <a:rPr lang="en-US" sz="1600" dirty="0"/>
              <a:t>, </a:t>
            </a:r>
            <a:r>
              <a:rPr lang="en-US" sz="1600" dirty="0" err="1"/>
              <a:t>usus</a:t>
            </a:r>
            <a:r>
              <a:rPr lang="en-US" sz="1600" dirty="0"/>
              <a:t> yang </a:t>
            </a:r>
            <a:r>
              <a:rPr lang="en-US" sz="1600" dirty="0" err="1"/>
              <a:t>parah</a:t>
            </a:r>
            <a:endParaRPr lang="en-US" sz="1600" dirty="0"/>
          </a:p>
          <a:p>
            <a:r>
              <a:rPr lang="en-US" sz="1600" dirty="0"/>
              <a:t>		</a:t>
            </a:r>
            <a:r>
              <a:rPr lang="en-US" sz="1600" dirty="0" err="1"/>
              <a:t>dimulai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rasa </a:t>
            </a:r>
            <a:r>
              <a:rPr lang="en-US" sz="1600" dirty="0" err="1"/>
              <a:t>terbakarnya</a:t>
            </a:r>
            <a:r>
              <a:rPr lang="en-US" sz="1600" dirty="0"/>
              <a:t> </a:t>
            </a:r>
            <a:r>
              <a:rPr lang="en-US" sz="1600" dirty="0" err="1"/>
              <a:t>tenggorokan</a:t>
            </a:r>
            <a:endParaRPr lang="en-US" sz="1600" dirty="0"/>
          </a:p>
          <a:p>
            <a:r>
              <a:rPr lang="en-US" sz="1600" dirty="0"/>
              <a:t>		</a:t>
            </a:r>
            <a:r>
              <a:rPr lang="en-US" sz="1600" dirty="0" err="1"/>
              <a:t>diaree</a:t>
            </a:r>
            <a:r>
              <a:rPr lang="en-US" sz="1600" dirty="0"/>
              <a:t> </a:t>
            </a:r>
            <a:r>
              <a:rPr lang="en-US" sz="1600" dirty="0" err="1"/>
              <a:t>campur</a:t>
            </a:r>
            <a:r>
              <a:rPr lang="en-US" sz="1600" dirty="0"/>
              <a:t> </a:t>
            </a:r>
            <a:r>
              <a:rPr lang="en-US" sz="1600" dirty="0" err="1"/>
              <a:t>darah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 err="1"/>
              <a:t>Kronis</a:t>
            </a:r>
            <a:r>
              <a:rPr lang="en-US" sz="1600" dirty="0"/>
              <a:t>:	</a:t>
            </a:r>
            <a:r>
              <a:rPr lang="en-US" sz="1600" dirty="0" err="1"/>
              <a:t>Kelemahan</a:t>
            </a:r>
            <a:r>
              <a:rPr lang="en-US" sz="1600" dirty="0"/>
              <a:t>, </a:t>
            </a:r>
            <a:r>
              <a:rPr lang="en-US" sz="1600" dirty="0" err="1"/>
              <a:t>kelelahan</a:t>
            </a:r>
            <a:r>
              <a:rPr lang="en-US" sz="1600" dirty="0"/>
              <a:t>, </a:t>
            </a:r>
            <a:r>
              <a:rPr lang="en-US" sz="1600" dirty="0" err="1"/>
              <a:t>kurang</a:t>
            </a:r>
            <a:r>
              <a:rPr lang="en-US" sz="1600" dirty="0"/>
              <a:t> </a:t>
            </a:r>
            <a:r>
              <a:rPr lang="en-US" sz="1600" dirty="0" err="1"/>
              <a:t>nafsu</a:t>
            </a:r>
            <a:r>
              <a:rPr lang="en-US" sz="1600" dirty="0"/>
              <a:t> </a:t>
            </a:r>
            <a:r>
              <a:rPr lang="en-US" sz="1600" dirty="0" err="1"/>
              <a:t>makan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err="1"/>
              <a:t>berat</a:t>
            </a:r>
            <a:r>
              <a:rPr lang="en-US" sz="1600" dirty="0"/>
              <a:t> </a:t>
            </a:r>
            <a:r>
              <a:rPr lang="en-US" sz="1600" dirty="0" err="1"/>
              <a:t>badan</a:t>
            </a:r>
            <a:r>
              <a:rPr lang="en-US" sz="1600" dirty="0"/>
              <a:t> </a:t>
            </a:r>
            <a:r>
              <a:rPr lang="en-US" sz="1600" dirty="0" err="1"/>
              <a:t>menurun</a:t>
            </a:r>
            <a:r>
              <a:rPr lang="en-US" sz="1600" dirty="0"/>
              <a:t>, </a:t>
            </a:r>
            <a:r>
              <a:rPr lang="en-US" sz="1600" dirty="0" err="1"/>
              <a:t>iritabilitas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err="1"/>
              <a:t>warna</a:t>
            </a:r>
            <a:r>
              <a:rPr lang="en-US" sz="1600" dirty="0"/>
              <a:t> </a:t>
            </a:r>
            <a:r>
              <a:rPr lang="en-US" sz="1600" dirty="0" err="1"/>
              <a:t>kulit</a:t>
            </a:r>
            <a:r>
              <a:rPr lang="en-US" sz="1600" dirty="0"/>
              <a:t> </a:t>
            </a:r>
            <a:r>
              <a:rPr lang="en-US" sz="1600" dirty="0" err="1"/>
              <a:t>coklat</a:t>
            </a:r>
            <a:r>
              <a:rPr lang="en-US" sz="1600" dirty="0"/>
              <a:t> </a:t>
            </a:r>
            <a:r>
              <a:rPr lang="en-US" sz="1600" dirty="0" err="1"/>
              <a:t>gelap</a:t>
            </a:r>
            <a:endParaRPr lang="en-US" sz="1600" dirty="0"/>
          </a:p>
          <a:p>
            <a:r>
              <a:rPr lang="en-US" sz="1600" dirty="0"/>
              <a:t>	kuku </a:t>
            </a:r>
            <a:r>
              <a:rPr lang="en-US" sz="1600" dirty="0" err="1"/>
              <a:t>menebal</a:t>
            </a:r>
            <a:r>
              <a:rPr lang="en-US" sz="1600" dirty="0"/>
              <a:t>,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garis</a:t>
            </a:r>
            <a:r>
              <a:rPr lang="en-US" sz="1600" dirty="0"/>
              <a:t> </a:t>
            </a:r>
            <a:r>
              <a:rPr lang="en-US" sz="1600" dirty="0" err="1"/>
              <a:t>putih</a:t>
            </a:r>
            <a:r>
              <a:rPr lang="en-US" sz="1600" dirty="0"/>
              <a:t> </a:t>
            </a:r>
            <a:r>
              <a:rPr lang="en-US" sz="1600" dirty="0" err="1"/>
              <a:t>didaerah</a:t>
            </a:r>
            <a:r>
              <a:rPr lang="en-US" sz="1600" dirty="0"/>
              <a:t> </a:t>
            </a:r>
            <a:r>
              <a:rPr lang="en-US" sz="1600" dirty="0" err="1"/>
              <a:t>persambungan</a:t>
            </a:r>
            <a:r>
              <a:rPr lang="en-US" sz="1600" dirty="0"/>
              <a:t> kuku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gangguan</a:t>
            </a:r>
            <a:r>
              <a:rPr lang="en-US" sz="1600" dirty="0"/>
              <a:t> </a:t>
            </a:r>
            <a:r>
              <a:rPr lang="en-US" sz="1600" dirty="0" err="1"/>
              <a:t>saraf</a:t>
            </a:r>
            <a:r>
              <a:rPr lang="en-US" sz="1600" dirty="0"/>
              <a:t> </a:t>
            </a:r>
            <a:r>
              <a:rPr lang="en-US" sz="1600" dirty="0" err="1"/>
              <a:t>perifer</a:t>
            </a:r>
            <a:r>
              <a:rPr lang="en-US" sz="1600" dirty="0"/>
              <a:t>, </a:t>
            </a:r>
            <a:r>
              <a:rPr lang="en-US" sz="1600" dirty="0" err="1"/>
              <a:t>saraf</a:t>
            </a:r>
            <a:r>
              <a:rPr lang="en-US" sz="1600" dirty="0"/>
              <a:t> kaki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parah</a:t>
            </a:r>
            <a:r>
              <a:rPr lang="en-US" sz="1600" dirty="0"/>
              <a:t> </a:t>
            </a:r>
            <a:r>
              <a:rPr lang="en-US" sz="1600" dirty="0" err="1"/>
              <a:t>daripada</a:t>
            </a:r>
            <a:r>
              <a:rPr lang="en-US" sz="1600" dirty="0"/>
              <a:t> </a:t>
            </a:r>
            <a:r>
              <a:rPr lang="en-US" sz="1600" dirty="0" err="1"/>
              <a:t>tangan</a:t>
            </a:r>
            <a:r>
              <a:rPr lang="en-US" sz="1600" dirty="0"/>
              <a:t>, </a:t>
            </a:r>
            <a:r>
              <a:rPr lang="en-US" sz="1600" dirty="0" err="1"/>
              <a:t>kelumpuhan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ulser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saluran</a:t>
            </a:r>
            <a:r>
              <a:rPr lang="en-US" sz="1600" dirty="0"/>
              <a:t> </a:t>
            </a:r>
            <a:r>
              <a:rPr lang="en-US" sz="1600" dirty="0" err="1"/>
              <a:t>cerna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err="1"/>
              <a:t>timbul</a:t>
            </a:r>
            <a:r>
              <a:rPr lang="en-US" sz="1600" dirty="0"/>
              <a:t> </a:t>
            </a:r>
            <a:r>
              <a:rPr lang="en-US" sz="1600" dirty="0" err="1"/>
              <a:t>kanker</a:t>
            </a:r>
            <a:r>
              <a:rPr lang="en-US" sz="1600" dirty="0"/>
              <a:t> </a:t>
            </a:r>
            <a:r>
              <a:rPr lang="en-US" sz="1600" dirty="0" err="1"/>
              <a:t>paru</a:t>
            </a:r>
            <a:r>
              <a:rPr lang="en-US" sz="1600" dirty="0"/>
              <a:t>, </a:t>
            </a:r>
            <a:r>
              <a:rPr lang="en-US" sz="1600" dirty="0" err="1"/>
              <a:t>kanker</a:t>
            </a:r>
            <a:r>
              <a:rPr lang="en-US" sz="1600" dirty="0"/>
              <a:t> </a:t>
            </a:r>
            <a:r>
              <a:rPr lang="en-US" sz="1600" dirty="0" err="1"/>
              <a:t>limfa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kanker</a:t>
            </a:r>
            <a:r>
              <a:rPr lang="en-US" sz="1600" dirty="0"/>
              <a:t> </a:t>
            </a:r>
            <a:r>
              <a:rPr lang="en-US" sz="1600" dirty="0" err="1"/>
              <a:t>kulit</a:t>
            </a:r>
            <a:endParaRPr lang="en-US" sz="1600" dirty="0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3581400" y="182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581400" y="2057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2400" b="1" dirty="0" err="1"/>
              <a:t>Toksisitas</a:t>
            </a:r>
            <a:r>
              <a:rPr lang="en-US" sz="2400" b="1" dirty="0"/>
              <a:t> </a:t>
            </a:r>
            <a:r>
              <a:rPr lang="en-US" sz="2400" b="1" dirty="0" err="1"/>
              <a:t>timbal</a:t>
            </a:r>
            <a:r>
              <a:rPr lang="en-US" sz="2400" b="1" dirty="0"/>
              <a:t> (</a:t>
            </a:r>
            <a:r>
              <a:rPr lang="en-US" sz="2400" b="1" dirty="0" err="1"/>
              <a:t>Pb</a:t>
            </a:r>
            <a:r>
              <a:rPr lang="en-US" sz="2400" b="1" dirty="0"/>
              <a:t>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93724" y="1341090"/>
            <a:ext cx="8226748" cy="42780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sz="1600" b="1" dirty="0" err="1"/>
              <a:t>Sumber</a:t>
            </a:r>
            <a:r>
              <a:rPr lang="en-US" sz="1600" b="1" dirty="0"/>
              <a:t>:</a:t>
            </a:r>
            <a:r>
              <a:rPr lang="en-US" sz="1600" dirty="0"/>
              <a:t>		</a:t>
            </a:r>
            <a:r>
              <a:rPr lang="en-US" sz="1600" dirty="0" err="1"/>
              <a:t>Produksi</a:t>
            </a:r>
            <a:r>
              <a:rPr lang="en-US" sz="1600" dirty="0"/>
              <a:t> </a:t>
            </a:r>
            <a:r>
              <a:rPr lang="en-US" sz="1600" dirty="0" err="1"/>
              <a:t>batery</a:t>
            </a:r>
            <a:endParaRPr lang="en-US" sz="1600" dirty="0"/>
          </a:p>
          <a:p>
            <a:pPr marL="457200" indent="-457200"/>
            <a:r>
              <a:rPr lang="en-US" sz="1600" dirty="0"/>
              <a:t>			Solder</a:t>
            </a:r>
          </a:p>
          <a:p>
            <a:pPr marL="457200" indent="-457200"/>
            <a:r>
              <a:rPr lang="en-US" sz="1600" dirty="0"/>
              <a:t>			</a:t>
            </a:r>
            <a:r>
              <a:rPr lang="en-US" sz="1600" dirty="0" err="1"/>
              <a:t>kabel</a:t>
            </a:r>
            <a:r>
              <a:rPr lang="en-US" sz="1600" dirty="0"/>
              <a:t> </a:t>
            </a:r>
            <a:r>
              <a:rPr lang="en-US" sz="1600" dirty="0" err="1"/>
              <a:t>listrik</a:t>
            </a:r>
            <a:endParaRPr lang="en-US" sz="1600" dirty="0"/>
          </a:p>
          <a:p>
            <a:pPr marL="457200" indent="-457200"/>
            <a:r>
              <a:rPr lang="en-US" sz="1600" dirty="0"/>
              <a:t>			</a:t>
            </a:r>
            <a:r>
              <a:rPr lang="en-US" sz="1600" dirty="0" err="1"/>
              <a:t>Pelapis</a:t>
            </a:r>
            <a:r>
              <a:rPr lang="en-US" sz="1600" dirty="0"/>
              <a:t> PVC (</a:t>
            </a:r>
            <a:r>
              <a:rPr lang="en-US" sz="1600" dirty="0" err="1"/>
              <a:t>pipa</a:t>
            </a:r>
            <a:r>
              <a:rPr lang="en-US" sz="1600" dirty="0"/>
              <a:t>)</a:t>
            </a:r>
          </a:p>
          <a:p>
            <a:pPr marL="457200" indent="-457200"/>
            <a:r>
              <a:rPr lang="en-US" sz="1600" dirty="0"/>
              <a:t>			</a:t>
            </a:r>
            <a:r>
              <a:rPr lang="en-US" sz="1600" dirty="0" err="1"/>
              <a:t>Campuran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bakar</a:t>
            </a:r>
            <a:r>
              <a:rPr lang="en-US" sz="1600" dirty="0"/>
              <a:t> </a:t>
            </a:r>
            <a:r>
              <a:rPr lang="en-US" sz="1600" dirty="0" err="1"/>
              <a:t>minyak</a:t>
            </a:r>
            <a:endParaRPr lang="en-US" sz="1600" dirty="0"/>
          </a:p>
          <a:p>
            <a:pPr marL="457200" indent="-457200"/>
            <a:r>
              <a:rPr lang="en-US" sz="1600" dirty="0"/>
              <a:t>			</a:t>
            </a:r>
            <a:r>
              <a:rPr lang="en-US" sz="1600" dirty="0" err="1"/>
              <a:t>Produksi</a:t>
            </a:r>
            <a:r>
              <a:rPr lang="en-US" sz="1600" dirty="0"/>
              <a:t> cat</a:t>
            </a:r>
          </a:p>
          <a:p>
            <a:pPr marL="457200" indent="-457200"/>
            <a:endParaRPr lang="en-US" sz="1600" dirty="0"/>
          </a:p>
          <a:p>
            <a:pPr marL="457200" indent="-457200"/>
            <a:r>
              <a:rPr lang="en-US" sz="1600" b="1" dirty="0" err="1"/>
              <a:t>Pb</a:t>
            </a:r>
            <a:r>
              <a:rPr lang="en-US" sz="1600" b="1" dirty="0"/>
              <a:t>		</a:t>
            </a:r>
            <a:r>
              <a:rPr lang="en-US" sz="1600" b="1" dirty="0" err="1"/>
              <a:t>Usus</a:t>
            </a:r>
            <a:r>
              <a:rPr lang="en-US" sz="1600" b="1" dirty="0"/>
              <a:t>		</a:t>
            </a:r>
            <a:r>
              <a:rPr lang="en-US" sz="1600" b="1" dirty="0" err="1"/>
              <a:t>darah</a:t>
            </a:r>
            <a:r>
              <a:rPr lang="en-US" sz="1600" b="1" dirty="0"/>
              <a:t>			</a:t>
            </a:r>
            <a:r>
              <a:rPr lang="en-US" sz="1600" b="1" dirty="0" err="1"/>
              <a:t>Jaringan</a:t>
            </a:r>
            <a:endParaRPr lang="en-US" sz="1600" b="1" dirty="0"/>
          </a:p>
          <a:p>
            <a:pPr marL="457200" indent="-457200"/>
            <a:endParaRPr lang="en-US" sz="1600" b="1" dirty="0"/>
          </a:p>
          <a:p>
            <a:pPr marL="457200" indent="-457200">
              <a:buFontTx/>
              <a:buAutoNum type="arabicPeriod"/>
            </a:pP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darah</a:t>
            </a:r>
            <a:r>
              <a:rPr lang="en-US" sz="1600" dirty="0"/>
              <a:t> (CDM)		t-1/2			25-30 </a:t>
            </a:r>
            <a:r>
              <a:rPr lang="en-US" sz="1600" dirty="0" err="1"/>
              <a:t>hari</a:t>
            </a:r>
            <a:endParaRPr lang="en-US" sz="1600" dirty="0"/>
          </a:p>
          <a:p>
            <a:pPr marL="457200" indent="-457200">
              <a:buFontTx/>
              <a:buAutoNum type="arabicPeriod"/>
            </a:pPr>
            <a:r>
              <a:rPr lang="en-US" sz="1600" dirty="0" err="1"/>
              <a:t>Jaringan</a:t>
            </a:r>
            <a:r>
              <a:rPr lang="en-US" sz="1600" dirty="0"/>
              <a:t> </a:t>
            </a:r>
            <a:r>
              <a:rPr lang="en-US" sz="1600" dirty="0" err="1"/>
              <a:t>lunak</a:t>
            </a:r>
            <a:r>
              <a:rPr lang="en-US" sz="1600" dirty="0"/>
              <a:t>	(</a:t>
            </a:r>
            <a:r>
              <a:rPr lang="en-US" sz="1600" dirty="0" err="1"/>
              <a:t>hati</a:t>
            </a:r>
            <a:r>
              <a:rPr lang="en-US" sz="1600" dirty="0"/>
              <a:t>, </a:t>
            </a:r>
            <a:r>
              <a:rPr lang="en-US" sz="1600" dirty="0" err="1"/>
              <a:t>ginjal</a:t>
            </a:r>
            <a:r>
              <a:rPr lang="en-US" sz="1600" dirty="0"/>
              <a:t>)	t-1/2			2 </a:t>
            </a:r>
            <a:r>
              <a:rPr lang="en-US" sz="1600" dirty="0" err="1"/>
              <a:t>bulan</a:t>
            </a:r>
            <a:endParaRPr lang="en-US" sz="1600" dirty="0"/>
          </a:p>
          <a:p>
            <a:pPr marL="457200" indent="-457200">
              <a:buFontTx/>
              <a:buAutoNum type="arabicPeriod"/>
            </a:pPr>
            <a:r>
              <a:rPr lang="en-US" sz="1600" dirty="0" err="1"/>
              <a:t>Jaringan</a:t>
            </a:r>
            <a:r>
              <a:rPr lang="en-US" sz="1600" dirty="0"/>
              <a:t> </a:t>
            </a:r>
            <a:r>
              <a:rPr lang="en-US" sz="1600" dirty="0" err="1"/>
              <a:t>keras</a:t>
            </a:r>
            <a:r>
              <a:rPr lang="en-US" sz="1600" dirty="0"/>
              <a:t> (</a:t>
            </a:r>
            <a:r>
              <a:rPr lang="en-US" sz="1600" dirty="0" err="1"/>
              <a:t>tulang</a:t>
            </a:r>
            <a:r>
              <a:rPr lang="en-US" sz="1600" dirty="0"/>
              <a:t>, </a:t>
            </a:r>
            <a:r>
              <a:rPr lang="en-US" sz="1600" dirty="0" err="1"/>
              <a:t>gigi</a:t>
            </a:r>
            <a:r>
              <a:rPr lang="en-US" sz="1600" dirty="0"/>
              <a:t>)	t-1/2			30-40 </a:t>
            </a:r>
            <a:r>
              <a:rPr lang="en-US" sz="1600" dirty="0" err="1"/>
              <a:t>tahun</a:t>
            </a:r>
            <a:endParaRPr lang="en-US" sz="1600" dirty="0"/>
          </a:p>
          <a:p>
            <a:pPr marL="457200" indent="-457200">
              <a:buFontTx/>
              <a:buAutoNum type="arabicPeriod"/>
            </a:pPr>
            <a:endParaRPr lang="en-US" sz="1600" dirty="0"/>
          </a:p>
          <a:p>
            <a:pPr marL="457200" indent="-457200"/>
            <a:r>
              <a:rPr lang="en-US" sz="1600" b="1" dirty="0" err="1"/>
              <a:t>Termakan</a:t>
            </a:r>
            <a:r>
              <a:rPr lang="en-US" sz="1600" dirty="0"/>
              <a:t>:	0,3 mg		normal</a:t>
            </a:r>
          </a:p>
          <a:p>
            <a:pPr marL="457200" indent="-457200"/>
            <a:r>
              <a:rPr lang="en-US" sz="1600" dirty="0"/>
              <a:t>			0,6 mg		</a:t>
            </a:r>
            <a:r>
              <a:rPr lang="en-US" sz="1600" dirty="0" err="1"/>
              <a:t>gejala</a:t>
            </a:r>
            <a:r>
              <a:rPr lang="en-US" sz="1600" dirty="0"/>
              <a:t> </a:t>
            </a:r>
            <a:r>
              <a:rPr lang="en-US" sz="1600" dirty="0" err="1"/>
              <a:t>kronis</a:t>
            </a:r>
            <a:endParaRPr lang="en-US" sz="1600" dirty="0"/>
          </a:p>
          <a:p>
            <a:pPr marL="457200" indent="-457200"/>
            <a:r>
              <a:rPr lang="en-US" sz="1600" dirty="0"/>
              <a:t>			2,5 mg/</a:t>
            </a:r>
            <a:r>
              <a:rPr lang="en-US" sz="1600" dirty="0" err="1"/>
              <a:t>hr</a:t>
            </a:r>
            <a:r>
              <a:rPr lang="en-US" sz="1600" dirty="0"/>
              <a:t>		</a:t>
            </a:r>
            <a:r>
              <a:rPr lang="en-US" sz="1600" dirty="0" err="1"/>
              <a:t>toksik</a:t>
            </a:r>
            <a:r>
              <a:rPr lang="en-US" sz="1600" dirty="0"/>
              <a:t> (</a:t>
            </a:r>
            <a:r>
              <a:rPr lang="en-US" sz="1600" dirty="0" err="1"/>
              <a:t>jangka</a:t>
            </a:r>
            <a:r>
              <a:rPr lang="en-US" sz="1600" dirty="0"/>
              <a:t> 4 </a:t>
            </a:r>
            <a:r>
              <a:rPr lang="en-US" sz="1600" dirty="0" err="1"/>
              <a:t>tahun</a:t>
            </a:r>
            <a:r>
              <a:rPr lang="en-US" sz="1600" dirty="0"/>
              <a:t>)</a:t>
            </a:r>
          </a:p>
          <a:p>
            <a:pPr marL="457200" indent="-457200"/>
            <a:r>
              <a:rPr lang="en-US" sz="1600" dirty="0"/>
              <a:t>			3,5 mg/</a:t>
            </a:r>
            <a:r>
              <a:rPr lang="en-US" sz="1600" dirty="0" err="1"/>
              <a:t>hr</a:t>
            </a:r>
            <a:r>
              <a:rPr lang="en-US" sz="1600" dirty="0"/>
              <a:t>		</a:t>
            </a:r>
            <a:r>
              <a:rPr lang="en-US" sz="1600" dirty="0" err="1"/>
              <a:t>toksik</a:t>
            </a:r>
            <a:r>
              <a:rPr lang="en-US" sz="1600" dirty="0"/>
              <a:t> (</a:t>
            </a:r>
            <a:r>
              <a:rPr lang="en-US" sz="1600" dirty="0" err="1"/>
              <a:t>jangka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 smtClean="0"/>
              <a:t>bulan</a:t>
            </a:r>
            <a:r>
              <a:rPr lang="en-US" sz="1600" dirty="0" smtClean="0"/>
              <a:t>)</a:t>
            </a:r>
            <a:r>
              <a:rPr lang="id-ID" sz="1600" dirty="0" smtClean="0"/>
              <a:t>z</a:t>
            </a:r>
            <a:endParaRPr lang="en-US" sz="1600" dirty="0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600200" y="1447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9906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133600" y="3200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038600" y="3200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9" name="AutoShape 9"/>
          <p:cNvSpPr>
            <a:spLocks/>
          </p:cNvSpPr>
          <p:nvPr/>
        </p:nvSpPr>
        <p:spPr bwMode="auto">
          <a:xfrm>
            <a:off x="2362200" y="1447800"/>
            <a:ext cx="76200" cy="1295400"/>
          </a:xfrm>
          <a:prstGeom prst="leftBrace">
            <a:avLst>
              <a:gd name="adj1" fmla="val 1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AutoShape 10"/>
          <p:cNvSpPr>
            <a:spLocks/>
          </p:cNvSpPr>
          <p:nvPr/>
        </p:nvSpPr>
        <p:spPr bwMode="auto">
          <a:xfrm>
            <a:off x="2438400" y="4572000"/>
            <a:ext cx="76200" cy="838200"/>
          </a:xfrm>
          <a:prstGeom prst="lef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1752600" y="4648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3200400" y="3657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4876800" y="3657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7338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4876800" y="3886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3733800" y="4191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4953000" y="4114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3276600" y="4648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3276600" y="4953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3429000" y="5105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35052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19100" y="2514600"/>
            <a:ext cx="8305800" cy="381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7848600" cy="457200"/>
          </a:xfrm>
        </p:spPr>
        <p:txBody>
          <a:bodyPr/>
          <a:lstStyle/>
          <a:p>
            <a:r>
              <a:rPr lang="en-US" sz="2000" b="1" dirty="0" err="1"/>
              <a:t>Mekanisme</a:t>
            </a:r>
            <a:r>
              <a:rPr lang="en-US" sz="2000" b="1" dirty="0"/>
              <a:t> </a:t>
            </a:r>
            <a:r>
              <a:rPr lang="en-US" sz="2000" b="1" dirty="0" err="1"/>
              <a:t>toksisitas</a:t>
            </a:r>
            <a:r>
              <a:rPr lang="en-US" sz="2000" b="1" dirty="0"/>
              <a:t> </a:t>
            </a:r>
            <a:r>
              <a:rPr lang="en-US" sz="2000" b="1" dirty="0" err="1"/>
              <a:t>Pb</a:t>
            </a:r>
            <a:endParaRPr lang="en-US" sz="2000" b="1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543236" cy="1600438"/>
          </a:xfrm>
          <a:prstGeom prst="rect">
            <a:avLst/>
          </a:prstGeom>
          <a:solidFill>
            <a:srgbClr val="F1750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hemopoietik</a:t>
            </a:r>
            <a:r>
              <a:rPr lang="en-US" sz="1400" dirty="0"/>
              <a:t>:	</a:t>
            </a:r>
            <a:r>
              <a:rPr lang="en-US" sz="1400" dirty="0" err="1"/>
              <a:t>menghambat</a:t>
            </a:r>
            <a:r>
              <a:rPr lang="en-US" sz="1400" dirty="0"/>
              <a:t> </a:t>
            </a:r>
            <a:r>
              <a:rPr lang="en-US" sz="1400" dirty="0" err="1"/>
              <a:t>pembentukan</a:t>
            </a:r>
            <a:r>
              <a:rPr lang="en-US" sz="1400" dirty="0"/>
              <a:t> </a:t>
            </a:r>
            <a:r>
              <a:rPr lang="en-US" sz="1400" dirty="0" err="1"/>
              <a:t>Hb</a:t>
            </a:r>
            <a:r>
              <a:rPr lang="en-US" sz="1400" dirty="0"/>
              <a:t>	anemia</a:t>
            </a:r>
          </a:p>
          <a:p>
            <a:pPr marL="457200" indent="-457200">
              <a:buFontTx/>
              <a:buAutoNum type="arabicPeriod"/>
            </a:pP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saraf</a:t>
            </a:r>
            <a:r>
              <a:rPr lang="en-US" sz="1400" dirty="0"/>
              <a:t> </a:t>
            </a:r>
            <a:r>
              <a:rPr lang="en-US" sz="1400" dirty="0" err="1"/>
              <a:t>pusat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tepi</a:t>
            </a:r>
            <a:r>
              <a:rPr lang="en-US" sz="1400" dirty="0"/>
              <a:t>	</a:t>
            </a:r>
            <a:r>
              <a:rPr lang="en-US" sz="1400" dirty="0" err="1"/>
              <a:t>ensepalopaty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neuropaty</a:t>
            </a:r>
            <a:r>
              <a:rPr lang="en-US" sz="1400" dirty="0"/>
              <a:t>	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terkoordinasi</a:t>
            </a:r>
            <a:endParaRPr lang="en-US" sz="1400" dirty="0"/>
          </a:p>
          <a:p>
            <a:pPr marL="457200" indent="-457200">
              <a:buFontTx/>
              <a:buAutoNum type="arabicPeriod"/>
            </a:pP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ginjal</a:t>
            </a:r>
            <a:r>
              <a:rPr lang="en-US" sz="1400" dirty="0"/>
              <a:t>		fibrosis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nefropaty</a:t>
            </a:r>
            <a:r>
              <a:rPr lang="en-US" sz="1400" dirty="0"/>
              <a:t>		</a:t>
            </a:r>
            <a:r>
              <a:rPr lang="en-US" sz="1400" dirty="0" err="1"/>
              <a:t>glukosuria</a:t>
            </a:r>
            <a:r>
              <a:rPr lang="en-US" sz="1400" dirty="0"/>
              <a:t>, </a:t>
            </a:r>
            <a:r>
              <a:rPr lang="en-US" sz="1400" dirty="0" err="1"/>
              <a:t>fosfaturia</a:t>
            </a:r>
            <a:r>
              <a:rPr lang="en-US" sz="1400" dirty="0"/>
              <a:t>, </a:t>
            </a:r>
            <a:r>
              <a:rPr lang="en-US" sz="1400" dirty="0" err="1"/>
              <a:t>aminoasiduria</a:t>
            </a:r>
            <a:endParaRPr lang="en-US" sz="1400" dirty="0"/>
          </a:p>
          <a:p>
            <a:pPr marL="457200" indent="-457200">
              <a:buFontTx/>
              <a:buAutoNum type="arabicPeriod"/>
            </a:pPr>
            <a:r>
              <a:rPr lang="en-US" sz="1400" dirty="0" err="1"/>
              <a:t>Sistem</a:t>
            </a:r>
            <a:r>
              <a:rPr lang="en-US" sz="1400" dirty="0"/>
              <a:t> gastro-intestinal	</a:t>
            </a:r>
            <a:r>
              <a:rPr lang="en-US" sz="1400" dirty="0" err="1"/>
              <a:t>iritasi</a:t>
            </a:r>
            <a:r>
              <a:rPr lang="en-US" sz="1400" dirty="0"/>
              <a:t>			</a:t>
            </a:r>
            <a:r>
              <a:rPr lang="en-US" sz="1400" dirty="0" err="1"/>
              <a:t>kolik</a:t>
            </a:r>
            <a:r>
              <a:rPr lang="en-US" sz="1400" dirty="0"/>
              <a:t>, </a:t>
            </a:r>
            <a:r>
              <a:rPr lang="en-US" sz="1400" dirty="0" err="1"/>
              <a:t>konstipasi</a:t>
            </a:r>
            <a:endParaRPr lang="en-US" sz="1400" dirty="0"/>
          </a:p>
          <a:p>
            <a:pPr marL="457200" indent="-457200">
              <a:buFontTx/>
              <a:buAutoNum type="arabicPeriod"/>
            </a:pP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kardiovaskuler</a:t>
            </a:r>
            <a:r>
              <a:rPr lang="en-US" sz="1400" dirty="0"/>
              <a:t>	</a:t>
            </a:r>
            <a:r>
              <a:rPr lang="en-US" sz="1400" dirty="0" err="1"/>
              <a:t>permiabilitas</a:t>
            </a:r>
            <a:r>
              <a:rPr lang="en-US" sz="1400" dirty="0"/>
              <a:t> </a:t>
            </a:r>
            <a:r>
              <a:rPr lang="en-US" sz="1400" dirty="0" err="1"/>
              <a:t>kapiler</a:t>
            </a:r>
            <a:r>
              <a:rPr lang="en-US" sz="1400" dirty="0"/>
              <a:t> </a:t>
            </a:r>
            <a:r>
              <a:rPr lang="en-US" sz="1400" dirty="0" err="1"/>
              <a:t>meningkat</a:t>
            </a:r>
            <a:r>
              <a:rPr lang="en-US" sz="1400" dirty="0"/>
              <a:t>	</a:t>
            </a:r>
            <a:r>
              <a:rPr lang="en-US" sz="1400" dirty="0" err="1"/>
              <a:t>perdarahan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endParaRPr lang="en-US" sz="1400" dirty="0"/>
          </a:p>
          <a:p>
            <a:pPr marL="457200" indent="-457200">
              <a:buFontTx/>
              <a:buAutoNum type="arabicPeriod"/>
            </a:pP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reproduksi</a:t>
            </a:r>
            <a:r>
              <a:rPr lang="en-US" sz="1400" dirty="0"/>
              <a:t>	</a:t>
            </a:r>
            <a:r>
              <a:rPr lang="en-US" sz="1400" dirty="0" err="1" smtClean="0"/>
              <a:t>degenerasi</a:t>
            </a:r>
            <a:r>
              <a:rPr lang="en-US" sz="1400" dirty="0"/>
              <a:t>		</a:t>
            </a:r>
            <a:r>
              <a:rPr lang="en-US" sz="1400" dirty="0" err="1" smtClean="0"/>
              <a:t>kematian</a:t>
            </a:r>
            <a:r>
              <a:rPr lang="en-US" sz="1400" dirty="0" smtClean="0"/>
              <a:t> </a:t>
            </a:r>
            <a:r>
              <a:rPr lang="en-US" sz="1400" dirty="0" err="1"/>
              <a:t>janin</a:t>
            </a:r>
            <a:r>
              <a:rPr lang="en-US" sz="1400" dirty="0"/>
              <a:t>, </a:t>
            </a:r>
            <a:r>
              <a:rPr lang="en-US" sz="1400" dirty="0" err="1"/>
              <a:t>hipospermi</a:t>
            </a:r>
            <a:r>
              <a:rPr lang="en-US" sz="1400" dirty="0"/>
              <a:t>, </a:t>
            </a:r>
            <a:r>
              <a:rPr lang="en-US" sz="1400" dirty="0" err="1"/>
              <a:t>terato-spermi</a:t>
            </a:r>
            <a:endParaRPr lang="en-US" sz="1400" dirty="0"/>
          </a:p>
          <a:p>
            <a:pPr marL="457200" indent="-457200">
              <a:buFontTx/>
              <a:buAutoNum type="arabicPeriod"/>
            </a:pP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endokrin</a:t>
            </a:r>
            <a:r>
              <a:rPr lang="en-US" sz="1400" dirty="0"/>
              <a:t>		</a:t>
            </a:r>
            <a:r>
              <a:rPr lang="en-US" sz="1400" dirty="0" err="1"/>
              <a:t>degenerasi</a:t>
            </a:r>
            <a:r>
              <a:rPr lang="en-US" sz="1400" dirty="0"/>
              <a:t>			</a:t>
            </a:r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dirty="0" err="1"/>
              <a:t>tyroid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adrenal </a:t>
            </a:r>
            <a:r>
              <a:rPr lang="en-US" sz="1400" dirty="0" err="1"/>
              <a:t>terganggu</a:t>
            </a:r>
            <a:endParaRPr lang="en-US" sz="1400" dirty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93725" y="2449513"/>
            <a:ext cx="805338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			</a:t>
            </a:r>
            <a:r>
              <a:rPr lang="en-US" sz="1400" dirty="0" err="1"/>
              <a:t>Succynil</a:t>
            </a:r>
            <a:r>
              <a:rPr lang="en-US" sz="1400" dirty="0"/>
              <a:t> CoA + </a:t>
            </a:r>
            <a:r>
              <a:rPr lang="en-US" sz="1400" dirty="0" err="1"/>
              <a:t>glisin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	</a:t>
            </a:r>
            <a:r>
              <a:rPr lang="en-US" sz="1400" dirty="0" err="1"/>
              <a:t>syntesis</a:t>
            </a:r>
            <a:r>
              <a:rPr lang="en-US" sz="1400" dirty="0"/>
              <a:t> ALA</a:t>
            </a:r>
          </a:p>
          <a:p>
            <a:endParaRPr lang="en-US" sz="1400" dirty="0"/>
          </a:p>
          <a:p>
            <a:r>
              <a:rPr lang="en-US" sz="1400" dirty="0"/>
              <a:t>			Delta-</a:t>
            </a:r>
            <a:r>
              <a:rPr lang="en-US" sz="1400" dirty="0" err="1"/>
              <a:t>aminolevulinik</a:t>
            </a:r>
            <a:r>
              <a:rPr lang="en-US" sz="1400" dirty="0"/>
              <a:t> </a:t>
            </a:r>
            <a:r>
              <a:rPr lang="en-US" sz="1400" dirty="0" err="1"/>
              <a:t>asid</a:t>
            </a:r>
            <a:r>
              <a:rPr lang="en-US" sz="1400" dirty="0"/>
              <a:t>	</a:t>
            </a:r>
            <a:r>
              <a:rPr lang="en-US" sz="1400" dirty="0" err="1"/>
              <a:t>ekskresi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urin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	delta ALA</a:t>
            </a:r>
          </a:p>
          <a:p>
            <a:r>
              <a:rPr lang="en-US" sz="1400" dirty="0"/>
              <a:t>			</a:t>
            </a:r>
            <a:r>
              <a:rPr lang="en-US" sz="1400" dirty="0" err="1"/>
              <a:t>Forfobilinogen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			</a:t>
            </a:r>
            <a:r>
              <a:rPr lang="en-US" sz="1400" dirty="0" err="1"/>
              <a:t>uroporfirinogen</a:t>
            </a:r>
            <a:r>
              <a:rPr lang="en-US" sz="1400" dirty="0"/>
              <a:t> III</a:t>
            </a:r>
          </a:p>
          <a:p>
            <a:endParaRPr lang="en-US" sz="1400" dirty="0"/>
          </a:p>
          <a:p>
            <a:r>
              <a:rPr lang="en-US" sz="1400" dirty="0"/>
              <a:t>			Co-</a:t>
            </a:r>
            <a:r>
              <a:rPr lang="en-US" sz="1400" dirty="0" err="1"/>
              <a:t>porfirinogen</a:t>
            </a:r>
            <a:r>
              <a:rPr lang="en-US" sz="1400" dirty="0"/>
              <a:t> III		</a:t>
            </a:r>
            <a:r>
              <a:rPr lang="en-US" sz="1400" dirty="0" err="1"/>
              <a:t>ekskresi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urin</a:t>
            </a:r>
            <a:endParaRPr lang="en-US" sz="1400" dirty="0"/>
          </a:p>
          <a:p>
            <a:r>
              <a:rPr lang="en-US" sz="1400" dirty="0"/>
              <a:t>Co-</a:t>
            </a:r>
            <a:r>
              <a:rPr lang="en-US" sz="1400" dirty="0" err="1"/>
              <a:t>porfirinogen</a:t>
            </a:r>
            <a:r>
              <a:rPr lang="en-US" sz="1400" dirty="0"/>
              <a:t> </a:t>
            </a:r>
            <a:r>
              <a:rPr lang="en-US" sz="1400" dirty="0" err="1"/>
              <a:t>dekarboksilase</a:t>
            </a:r>
            <a:endParaRPr lang="en-US" sz="1400" dirty="0"/>
          </a:p>
          <a:p>
            <a:r>
              <a:rPr lang="en-US" sz="1400" dirty="0"/>
              <a:t>			</a:t>
            </a:r>
            <a:r>
              <a:rPr lang="en-US" sz="1400" dirty="0" err="1"/>
              <a:t>Protoporfirin</a:t>
            </a:r>
            <a:r>
              <a:rPr lang="en-US" sz="1400" dirty="0"/>
              <a:t> IX		</a:t>
            </a:r>
            <a:r>
              <a:rPr lang="en-US" sz="1400" dirty="0" err="1"/>
              <a:t>akumulasi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sel</a:t>
            </a:r>
            <a:r>
              <a:rPr lang="en-US" sz="1400" dirty="0"/>
              <a:t> </a:t>
            </a:r>
            <a:r>
              <a:rPr lang="en-US" sz="1400" dirty="0" err="1"/>
              <a:t>darah</a:t>
            </a:r>
            <a:r>
              <a:rPr lang="en-US" sz="1400" dirty="0"/>
              <a:t> </a:t>
            </a:r>
            <a:r>
              <a:rPr lang="en-US" sz="1400" dirty="0" err="1"/>
              <a:t>merah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	+Fe2+ </a:t>
            </a:r>
            <a:r>
              <a:rPr lang="en-US" sz="1400" dirty="0" err="1"/>
              <a:t>ferokelatase</a:t>
            </a:r>
            <a:endParaRPr lang="en-US" sz="1400" dirty="0"/>
          </a:p>
          <a:p>
            <a:r>
              <a:rPr lang="en-US" sz="1400" dirty="0"/>
              <a:t>			</a:t>
            </a:r>
            <a:r>
              <a:rPr lang="en-US" sz="1400" dirty="0" err="1"/>
              <a:t>Heme</a:t>
            </a:r>
            <a:r>
              <a:rPr lang="en-US" sz="1400" dirty="0"/>
              <a:t> (</a:t>
            </a:r>
            <a:r>
              <a:rPr lang="en-US" sz="1400" dirty="0" err="1"/>
              <a:t>Hb</a:t>
            </a:r>
            <a:r>
              <a:rPr lang="en-US" sz="1400" dirty="0"/>
              <a:t>)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3886200" y="2819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38100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3810000" y="4191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3886200" y="4648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38862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39624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2667000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514600" y="3886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200400" y="518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3048000" y="5791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5410200" y="3429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4953000" y="4953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4953000" y="5410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000" b="1">
                <a:solidFill>
                  <a:srgbClr val="808000"/>
                </a:solidFill>
              </a:rPr>
              <a:t>Gejala toksisitas Pb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25550" y="1295400"/>
            <a:ext cx="7378898" cy="3970318"/>
          </a:xfrm>
          <a:prstGeom prst="rect">
            <a:avLst/>
          </a:prstGeom>
          <a:solidFill>
            <a:srgbClr val="F1750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err="1"/>
              <a:t>Toksisitas</a:t>
            </a:r>
            <a:r>
              <a:rPr lang="en-US" sz="1400" b="1" dirty="0"/>
              <a:t> </a:t>
            </a:r>
            <a:r>
              <a:rPr lang="en-US" sz="1400" b="1" dirty="0" err="1"/>
              <a:t>pada</a:t>
            </a:r>
            <a:r>
              <a:rPr lang="en-US" sz="1400" b="1" dirty="0"/>
              <a:t> </a:t>
            </a:r>
            <a:r>
              <a:rPr lang="en-US" sz="1400" b="1" dirty="0" err="1"/>
              <a:t>anak</a:t>
            </a:r>
            <a:r>
              <a:rPr lang="en-US" sz="1400" dirty="0"/>
              <a:t>:	</a:t>
            </a:r>
            <a:r>
              <a:rPr lang="en-US" sz="1400" dirty="0" err="1"/>
              <a:t>Anak</a:t>
            </a:r>
            <a:r>
              <a:rPr lang="en-US" sz="1400" dirty="0"/>
              <a:t> </a:t>
            </a:r>
            <a:r>
              <a:rPr lang="en-US" sz="1400" dirty="0" err="1"/>
              <a:t>usia</a:t>
            </a:r>
            <a:r>
              <a:rPr lang="en-US" sz="1400" dirty="0"/>
              <a:t> </a:t>
            </a:r>
            <a:r>
              <a:rPr lang="en-US" sz="1400" dirty="0" err="1"/>
              <a:t>pra</a:t>
            </a:r>
            <a:r>
              <a:rPr lang="en-US" sz="1400" dirty="0"/>
              <a:t> </a:t>
            </a:r>
            <a:r>
              <a:rPr lang="en-US" sz="1400" dirty="0" err="1"/>
              <a:t>sekolah</a:t>
            </a:r>
            <a:endParaRPr lang="en-US" sz="1400" dirty="0"/>
          </a:p>
          <a:p>
            <a:r>
              <a:rPr lang="en-US" sz="1400" dirty="0"/>
              <a:t>		</a:t>
            </a:r>
            <a:r>
              <a:rPr lang="en-US" sz="1400" dirty="0" err="1"/>
              <a:t>Hidup</a:t>
            </a:r>
            <a:r>
              <a:rPr lang="en-US" sz="1400" dirty="0"/>
              <a:t> di </a:t>
            </a:r>
            <a:r>
              <a:rPr lang="en-US" sz="1400" dirty="0" err="1"/>
              <a:t>daerah</a:t>
            </a:r>
            <a:r>
              <a:rPr lang="en-US" sz="1400" dirty="0"/>
              <a:t> </a:t>
            </a:r>
            <a:r>
              <a:rPr lang="en-US" sz="1400" dirty="0" err="1"/>
              <a:t>miskin</a:t>
            </a:r>
            <a:r>
              <a:rPr lang="en-US" sz="1400" dirty="0"/>
              <a:t> (</a:t>
            </a:r>
            <a:r>
              <a:rPr lang="en-US" sz="1400" dirty="0" err="1"/>
              <a:t>kumuh</a:t>
            </a:r>
            <a:r>
              <a:rPr lang="en-US" sz="1400" dirty="0"/>
              <a:t>)</a:t>
            </a:r>
          </a:p>
          <a:p>
            <a:r>
              <a:rPr lang="en-US" sz="1400" dirty="0"/>
              <a:t>			</a:t>
            </a:r>
            <a:r>
              <a:rPr lang="en-US" sz="1400" dirty="0" err="1"/>
              <a:t>kasus</a:t>
            </a:r>
            <a:r>
              <a:rPr lang="en-US" sz="1400" dirty="0"/>
              <a:t>:		45%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debu</a:t>
            </a:r>
            <a:endParaRPr lang="en-US" sz="1400" dirty="0"/>
          </a:p>
          <a:p>
            <a:r>
              <a:rPr lang="en-US" sz="1400" dirty="0"/>
              <a:t>					45%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makanan</a:t>
            </a:r>
            <a:endParaRPr lang="en-US" sz="1400" dirty="0"/>
          </a:p>
          <a:p>
            <a:r>
              <a:rPr lang="en-US" sz="1400" dirty="0"/>
              <a:t>					9%  </a:t>
            </a:r>
            <a:r>
              <a:rPr lang="en-US" sz="1400" dirty="0" err="1"/>
              <a:t>dari</a:t>
            </a:r>
            <a:r>
              <a:rPr lang="en-US" sz="1400" dirty="0"/>
              <a:t> air </a:t>
            </a:r>
            <a:r>
              <a:rPr lang="en-US" sz="1400" dirty="0" err="1"/>
              <a:t>terkontaminasi</a:t>
            </a:r>
            <a:endParaRPr lang="en-US" sz="1400" dirty="0"/>
          </a:p>
          <a:p>
            <a:r>
              <a:rPr lang="en-US" sz="1400" dirty="0"/>
              <a:t>					1% 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udara</a:t>
            </a:r>
            <a:endParaRPr lang="en-US" sz="1400" dirty="0"/>
          </a:p>
          <a:p>
            <a:r>
              <a:rPr lang="en-US" sz="1400" dirty="0"/>
              <a:t>		</a:t>
            </a:r>
            <a:r>
              <a:rPr lang="en-US" sz="1400" dirty="0" err="1"/>
              <a:t>Gejala</a:t>
            </a:r>
            <a:r>
              <a:rPr lang="en-US" sz="1400" dirty="0"/>
              <a:t>:	</a:t>
            </a:r>
            <a:r>
              <a:rPr lang="en-US" sz="1400" dirty="0" err="1"/>
              <a:t>Nafsu</a:t>
            </a:r>
            <a:r>
              <a:rPr lang="en-US" sz="1400" dirty="0"/>
              <a:t> </a:t>
            </a:r>
            <a:r>
              <a:rPr lang="en-US" sz="1400" dirty="0" err="1"/>
              <a:t>makan</a:t>
            </a:r>
            <a:r>
              <a:rPr lang="en-US" sz="1400" dirty="0"/>
              <a:t> </a:t>
            </a:r>
            <a:r>
              <a:rPr lang="en-US" sz="1400" dirty="0" err="1"/>
              <a:t>menurun</a:t>
            </a:r>
            <a:endParaRPr lang="en-US" sz="1400" dirty="0"/>
          </a:p>
          <a:p>
            <a:r>
              <a:rPr lang="en-US" sz="1400" dirty="0"/>
              <a:t>			</a:t>
            </a:r>
            <a:r>
              <a:rPr lang="en-US" sz="1400" dirty="0" err="1"/>
              <a:t>Sakit</a:t>
            </a:r>
            <a:r>
              <a:rPr lang="en-US" sz="1400" dirty="0"/>
              <a:t> </a:t>
            </a:r>
            <a:r>
              <a:rPr lang="en-US" sz="1400" dirty="0" err="1"/>
              <a:t>perut</a:t>
            </a:r>
            <a:r>
              <a:rPr lang="en-US" sz="1400" dirty="0"/>
              <a:t>, </a:t>
            </a:r>
            <a:r>
              <a:rPr lang="en-US" sz="1400" dirty="0" err="1"/>
              <a:t>muntah-muntah</a:t>
            </a:r>
            <a:endParaRPr lang="en-US" sz="1400" dirty="0"/>
          </a:p>
          <a:p>
            <a:r>
              <a:rPr lang="en-US" sz="1400" dirty="0"/>
              <a:t>			</a:t>
            </a:r>
            <a:r>
              <a:rPr lang="en-US" sz="1400" dirty="0" err="1"/>
              <a:t>Lemah</a:t>
            </a:r>
            <a:r>
              <a:rPr lang="en-US" sz="1400" dirty="0"/>
              <a:t>, </a:t>
            </a:r>
            <a:r>
              <a:rPr lang="en-US" sz="1400" dirty="0" err="1"/>
              <a:t>bergerak</a:t>
            </a:r>
            <a:r>
              <a:rPr lang="en-US" sz="1400" dirty="0"/>
              <a:t> </a:t>
            </a:r>
            <a:r>
              <a:rPr lang="en-US" sz="1400" dirty="0" err="1"/>
              <a:t>kaku</a:t>
            </a:r>
            <a:r>
              <a:rPr lang="en-US" sz="1400" dirty="0"/>
              <a:t>, </a:t>
            </a:r>
            <a:r>
              <a:rPr lang="en-US" sz="1400" dirty="0" err="1"/>
              <a:t>sempoyongan</a:t>
            </a:r>
            <a:endParaRPr lang="en-US" sz="1400" dirty="0"/>
          </a:p>
          <a:p>
            <a:r>
              <a:rPr lang="en-US" sz="1400" dirty="0"/>
              <a:t>			</a:t>
            </a:r>
            <a:r>
              <a:rPr lang="en-US" sz="1400" dirty="0" err="1"/>
              <a:t>Sulit</a:t>
            </a:r>
            <a:r>
              <a:rPr lang="en-US" sz="1400" dirty="0"/>
              <a:t> </a:t>
            </a:r>
            <a:r>
              <a:rPr lang="en-US" sz="1400" dirty="0" err="1"/>
              <a:t>bicara</a:t>
            </a:r>
            <a:r>
              <a:rPr lang="en-US" sz="1400" dirty="0"/>
              <a:t>, </a:t>
            </a:r>
            <a:r>
              <a:rPr lang="en-US" sz="1400" dirty="0" err="1"/>
              <a:t>terbata-bata</a:t>
            </a:r>
            <a:endParaRPr lang="en-US" sz="1400" dirty="0"/>
          </a:p>
          <a:p>
            <a:r>
              <a:rPr lang="en-US" sz="1400" dirty="0"/>
              <a:t>			</a:t>
            </a:r>
            <a:r>
              <a:rPr lang="en-US" sz="1400" dirty="0" err="1"/>
              <a:t>Ensepalopaty</a:t>
            </a:r>
            <a:r>
              <a:rPr lang="en-US" sz="1400" dirty="0"/>
              <a:t> (</a:t>
            </a:r>
            <a:r>
              <a:rPr lang="en-US" sz="1400" dirty="0" err="1"/>
              <a:t>degenerasi</a:t>
            </a:r>
            <a:r>
              <a:rPr lang="en-US" sz="1400" dirty="0"/>
              <a:t> </a:t>
            </a:r>
            <a:r>
              <a:rPr lang="en-US" sz="1400" dirty="0" err="1"/>
              <a:t>otak</a:t>
            </a:r>
            <a:r>
              <a:rPr lang="en-US" sz="1400" dirty="0"/>
              <a:t>)</a:t>
            </a:r>
          </a:p>
          <a:p>
            <a:r>
              <a:rPr lang="en-US" sz="1400" dirty="0"/>
              <a:t>			</a:t>
            </a:r>
            <a:r>
              <a:rPr lang="en-US" sz="1400" dirty="0" err="1"/>
              <a:t>Koma</a:t>
            </a:r>
            <a:endParaRPr lang="en-US" sz="1400" dirty="0"/>
          </a:p>
          <a:p>
            <a:endParaRPr lang="en-US" sz="1400" dirty="0"/>
          </a:p>
          <a:p>
            <a:r>
              <a:rPr lang="en-US" sz="1400" b="1" dirty="0" err="1"/>
              <a:t>Kronik</a:t>
            </a:r>
            <a:r>
              <a:rPr lang="en-US" sz="1400" b="1" dirty="0"/>
              <a:t> </a:t>
            </a:r>
            <a:r>
              <a:rPr lang="en-US" sz="1400" b="1" dirty="0" err="1"/>
              <a:t>pada</a:t>
            </a:r>
            <a:r>
              <a:rPr lang="en-US" sz="1400" b="1" dirty="0"/>
              <a:t> </a:t>
            </a:r>
            <a:r>
              <a:rPr lang="en-US" sz="1400" b="1" dirty="0" err="1"/>
              <a:t>anak</a:t>
            </a:r>
            <a:r>
              <a:rPr lang="en-US" sz="1400" dirty="0"/>
              <a:t>		</a:t>
            </a:r>
            <a:r>
              <a:rPr lang="en-US" sz="1400" dirty="0" err="1"/>
              <a:t>gangguan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dewasa</a:t>
            </a:r>
            <a:r>
              <a:rPr lang="en-US" sz="1400" dirty="0"/>
              <a:t>:</a:t>
            </a:r>
          </a:p>
          <a:p>
            <a:r>
              <a:rPr lang="en-US" sz="1400" dirty="0"/>
              <a:t>				</a:t>
            </a:r>
            <a:r>
              <a:rPr lang="en-US" sz="1400" dirty="0" err="1"/>
              <a:t>Bodoh</a:t>
            </a:r>
            <a:r>
              <a:rPr lang="en-US" sz="1400" dirty="0"/>
              <a:t>, </a:t>
            </a:r>
            <a:r>
              <a:rPr lang="en-US" sz="1400" dirty="0" err="1"/>
              <a:t>gangguan</a:t>
            </a:r>
            <a:r>
              <a:rPr lang="en-US" sz="1400" dirty="0"/>
              <a:t> </a:t>
            </a:r>
            <a:r>
              <a:rPr lang="en-US" sz="1400" dirty="0" err="1"/>
              <a:t>neurologi</a:t>
            </a:r>
            <a:endParaRPr lang="en-US" sz="1400" dirty="0"/>
          </a:p>
          <a:p>
            <a:r>
              <a:rPr lang="en-US" sz="1400" dirty="0"/>
              <a:t>				</a:t>
            </a:r>
            <a:r>
              <a:rPr lang="en-US" sz="1400" dirty="0" err="1"/>
              <a:t>Sulit</a:t>
            </a:r>
            <a:r>
              <a:rPr lang="en-US" sz="1400" dirty="0"/>
              <a:t> </a:t>
            </a:r>
            <a:r>
              <a:rPr lang="en-US" sz="1400" dirty="0" err="1"/>
              <a:t>berfikir</a:t>
            </a:r>
            <a:endParaRPr lang="en-US" sz="1400" dirty="0"/>
          </a:p>
          <a:p>
            <a:r>
              <a:rPr lang="en-US" sz="1400" dirty="0"/>
              <a:t>				</a:t>
            </a:r>
            <a:r>
              <a:rPr lang="en-US" sz="1400" dirty="0" err="1"/>
              <a:t>Gangguan</a:t>
            </a:r>
            <a:r>
              <a:rPr lang="en-US" sz="1400" dirty="0"/>
              <a:t> mental</a:t>
            </a:r>
          </a:p>
          <a:p>
            <a:r>
              <a:rPr lang="en-US" sz="1400" dirty="0"/>
              <a:t>				</a:t>
            </a:r>
            <a:r>
              <a:rPr lang="en-US" sz="1400" dirty="0" err="1"/>
              <a:t>Kerusakan</a:t>
            </a:r>
            <a:r>
              <a:rPr lang="en-US" sz="1400" dirty="0"/>
              <a:t> </a:t>
            </a:r>
            <a:r>
              <a:rPr lang="en-US" sz="1400" dirty="0" err="1"/>
              <a:t>otak</a:t>
            </a:r>
            <a:r>
              <a:rPr lang="en-US" sz="1400" dirty="0"/>
              <a:t> </a:t>
            </a:r>
            <a:r>
              <a:rPr lang="en-US" sz="1400" dirty="0" err="1"/>
              <a:t>permanen</a:t>
            </a:r>
            <a:endParaRPr lang="en-US" sz="1400" dirty="0"/>
          </a:p>
        </p:txBody>
      </p:sp>
      <p:sp>
        <p:nvSpPr>
          <p:cNvPr id="7174" name="AutoShape 6"/>
          <p:cNvSpPr>
            <a:spLocks/>
          </p:cNvSpPr>
          <p:nvPr/>
        </p:nvSpPr>
        <p:spPr bwMode="auto">
          <a:xfrm>
            <a:off x="5562600" y="1905000"/>
            <a:ext cx="76200" cy="6858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572000" y="1905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7" name="AutoShape 9"/>
          <p:cNvSpPr>
            <a:spLocks/>
          </p:cNvSpPr>
          <p:nvPr/>
        </p:nvSpPr>
        <p:spPr bwMode="auto">
          <a:xfrm>
            <a:off x="3733800" y="2743200"/>
            <a:ext cx="76200" cy="1066800"/>
          </a:xfrm>
          <a:prstGeom prst="lef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514600" y="4267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9" name="AutoShape 11"/>
          <p:cNvSpPr>
            <a:spLocks/>
          </p:cNvSpPr>
          <p:nvPr/>
        </p:nvSpPr>
        <p:spPr bwMode="auto">
          <a:xfrm>
            <a:off x="4800600" y="4419600"/>
            <a:ext cx="76200" cy="6858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algn="l"/>
            <a:r>
              <a:rPr lang="en-US" sz="1600" b="1"/>
              <a:t>Toksisitas Pb pada orang dewasa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39713" y="838200"/>
            <a:ext cx="8662987" cy="571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/>
              <a:t>Terjadi</a:t>
            </a:r>
            <a:r>
              <a:rPr lang="en-US" sz="1600" b="1" dirty="0"/>
              <a:t> </a:t>
            </a:r>
            <a:r>
              <a:rPr lang="en-US" sz="1600" b="1" dirty="0" err="1"/>
              <a:t>pada</a:t>
            </a:r>
            <a:r>
              <a:rPr lang="en-US" sz="1600" b="1" dirty="0"/>
              <a:t> </a:t>
            </a:r>
            <a:r>
              <a:rPr lang="en-US" sz="1600" b="1" dirty="0" err="1"/>
              <a:t>tempat</a:t>
            </a:r>
            <a:r>
              <a:rPr lang="en-US" sz="1600" b="1" dirty="0"/>
              <a:t> </a:t>
            </a:r>
            <a:r>
              <a:rPr lang="en-US" sz="1600" b="1" dirty="0" err="1"/>
              <a:t>kerja</a:t>
            </a:r>
            <a:r>
              <a:rPr lang="en-US" sz="1600" b="1" dirty="0"/>
              <a:t>:</a:t>
            </a:r>
            <a:r>
              <a:rPr lang="en-US" sz="1600" dirty="0"/>
              <a:t>	</a:t>
            </a:r>
            <a:r>
              <a:rPr lang="en-US" sz="1600" dirty="0" err="1"/>
              <a:t>Polisi</a:t>
            </a:r>
            <a:r>
              <a:rPr lang="en-US" sz="1600" dirty="0"/>
              <a:t> </a:t>
            </a:r>
            <a:r>
              <a:rPr lang="en-US" sz="1600" dirty="0" err="1"/>
              <a:t>lalulintas</a:t>
            </a:r>
            <a:endParaRPr lang="en-US" sz="1600" dirty="0"/>
          </a:p>
          <a:p>
            <a:r>
              <a:rPr lang="en-US" sz="1600" dirty="0"/>
              <a:t>			</a:t>
            </a:r>
            <a:r>
              <a:rPr lang="en-US" sz="1600" dirty="0" err="1"/>
              <a:t>Pekerja</a:t>
            </a:r>
            <a:r>
              <a:rPr lang="en-US" sz="1600" dirty="0"/>
              <a:t> </a:t>
            </a:r>
            <a:r>
              <a:rPr lang="en-US" sz="1600" dirty="0" err="1"/>
              <a:t>perbaikan</a:t>
            </a:r>
            <a:r>
              <a:rPr lang="en-US" sz="1600" dirty="0"/>
              <a:t> </a:t>
            </a:r>
            <a:r>
              <a:rPr lang="en-US" sz="1600" dirty="0" err="1"/>
              <a:t>jalan</a:t>
            </a:r>
            <a:endParaRPr lang="en-US" sz="1600" dirty="0"/>
          </a:p>
          <a:p>
            <a:r>
              <a:rPr lang="en-US" sz="1600" dirty="0"/>
              <a:t>			</a:t>
            </a:r>
            <a:r>
              <a:rPr lang="en-US" sz="1600" dirty="0" err="1"/>
              <a:t>Pekerja</a:t>
            </a:r>
            <a:r>
              <a:rPr lang="en-US" sz="1600" dirty="0"/>
              <a:t> </a:t>
            </a:r>
            <a:r>
              <a:rPr lang="en-US" sz="1600" dirty="0" err="1"/>
              <a:t>pabrik</a:t>
            </a:r>
            <a:r>
              <a:rPr lang="en-US" sz="1600" dirty="0"/>
              <a:t> </a:t>
            </a:r>
            <a:r>
              <a:rPr lang="en-US" sz="1600" dirty="0" err="1"/>
              <a:t>listrik</a:t>
            </a:r>
            <a:endParaRPr lang="en-US" sz="1600" dirty="0"/>
          </a:p>
          <a:p>
            <a:r>
              <a:rPr lang="en-US" sz="1600" dirty="0"/>
              <a:t>			</a:t>
            </a:r>
            <a:r>
              <a:rPr lang="en-US" sz="1600" dirty="0" err="1"/>
              <a:t>Pekerja</a:t>
            </a:r>
            <a:r>
              <a:rPr lang="en-US" sz="1600" dirty="0"/>
              <a:t> </a:t>
            </a:r>
            <a:r>
              <a:rPr lang="en-US" sz="1600" dirty="0" err="1"/>
              <a:t>pertambangan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 err="1"/>
              <a:t>Tempat</a:t>
            </a:r>
            <a:r>
              <a:rPr lang="en-US" sz="1600" b="1" dirty="0"/>
              <a:t> </a:t>
            </a:r>
            <a:r>
              <a:rPr lang="en-US" sz="1600" b="1" dirty="0" err="1"/>
              <a:t>tinggal</a:t>
            </a:r>
            <a:r>
              <a:rPr lang="en-US" sz="1600" dirty="0"/>
              <a:t>:		</a:t>
            </a:r>
            <a:r>
              <a:rPr lang="en-US" sz="1600" dirty="0" err="1"/>
              <a:t>Kawasan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endParaRPr lang="en-US" sz="1600" dirty="0"/>
          </a:p>
          <a:p>
            <a:r>
              <a:rPr lang="en-US" sz="1600" dirty="0"/>
              <a:t>			</a:t>
            </a:r>
            <a:r>
              <a:rPr lang="en-US" sz="1600" dirty="0" err="1"/>
              <a:t>Pertambangan</a:t>
            </a:r>
            <a:endParaRPr lang="en-US" sz="1600" dirty="0"/>
          </a:p>
          <a:p>
            <a:r>
              <a:rPr lang="en-US" sz="1600" dirty="0"/>
              <a:t>			</a:t>
            </a:r>
            <a:r>
              <a:rPr lang="en-US" sz="1600" dirty="0" err="1"/>
              <a:t>Perkotaan</a:t>
            </a:r>
            <a:r>
              <a:rPr lang="en-US" sz="1600" dirty="0"/>
              <a:t> yang </a:t>
            </a:r>
            <a:r>
              <a:rPr lang="en-US" sz="1600" dirty="0" err="1"/>
              <a:t>padat</a:t>
            </a:r>
            <a:endParaRPr lang="en-US" sz="1600" dirty="0"/>
          </a:p>
          <a:p>
            <a:r>
              <a:rPr lang="en-US" sz="1600" dirty="0"/>
              <a:t>			</a:t>
            </a:r>
            <a:r>
              <a:rPr lang="en-US" sz="1600" dirty="0" err="1"/>
              <a:t>Didaerah</a:t>
            </a:r>
            <a:r>
              <a:rPr lang="en-US" sz="1600" dirty="0"/>
              <a:t> </a:t>
            </a:r>
            <a:r>
              <a:rPr lang="en-US" sz="1600" dirty="0" err="1"/>
              <a:t>kumuh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 err="1"/>
              <a:t>Gejala</a:t>
            </a:r>
            <a:r>
              <a:rPr lang="en-US" sz="1600" dirty="0"/>
              <a:t>:			</a:t>
            </a:r>
            <a:r>
              <a:rPr lang="en-US" sz="1600" dirty="0" err="1"/>
              <a:t>Sakit</a:t>
            </a:r>
            <a:r>
              <a:rPr lang="en-US" sz="1600" dirty="0"/>
              <a:t> </a:t>
            </a:r>
            <a:r>
              <a:rPr lang="en-US" sz="1600" dirty="0" err="1"/>
              <a:t>perut</a:t>
            </a:r>
            <a:endParaRPr lang="en-US" sz="1600" dirty="0"/>
          </a:p>
          <a:p>
            <a:r>
              <a:rPr lang="en-US" sz="1600" dirty="0"/>
              <a:t>			</a:t>
            </a:r>
            <a:r>
              <a:rPr lang="en-US" sz="1600" dirty="0" err="1"/>
              <a:t>mual</a:t>
            </a:r>
            <a:r>
              <a:rPr lang="en-US" sz="1600" dirty="0"/>
              <a:t>, </a:t>
            </a:r>
            <a:r>
              <a:rPr lang="en-US" sz="1600" dirty="0" err="1"/>
              <a:t>diaree</a:t>
            </a:r>
            <a:endParaRPr lang="en-US" sz="1600" dirty="0"/>
          </a:p>
          <a:p>
            <a:r>
              <a:rPr lang="en-US" sz="1600" dirty="0"/>
              <a:t>			</a:t>
            </a:r>
            <a:r>
              <a:rPr lang="en-US" sz="1600" dirty="0" err="1"/>
              <a:t>nuropaty</a:t>
            </a:r>
            <a:r>
              <a:rPr lang="en-US" sz="1600" dirty="0"/>
              <a:t> </a:t>
            </a:r>
            <a:r>
              <a:rPr lang="en-US" sz="1600" dirty="0" err="1"/>
              <a:t>saraf</a:t>
            </a:r>
            <a:r>
              <a:rPr lang="en-US" sz="1600" dirty="0"/>
              <a:t> </a:t>
            </a:r>
            <a:r>
              <a:rPr lang="en-US" sz="1600" dirty="0" err="1"/>
              <a:t>perifer</a:t>
            </a:r>
            <a:endParaRPr lang="en-US" sz="1600" dirty="0"/>
          </a:p>
          <a:p>
            <a:r>
              <a:rPr lang="en-US" sz="1600" dirty="0"/>
              <a:t>			</a:t>
            </a:r>
            <a:r>
              <a:rPr lang="en-US" sz="1600" dirty="0" err="1"/>
              <a:t>lemah</a:t>
            </a:r>
            <a:r>
              <a:rPr lang="en-US" sz="1600" dirty="0"/>
              <a:t> </a:t>
            </a:r>
            <a:r>
              <a:rPr lang="en-US" sz="1600" dirty="0" err="1"/>
              <a:t>otot</a:t>
            </a:r>
            <a:r>
              <a:rPr lang="en-US" sz="1600" dirty="0"/>
              <a:t>, </a:t>
            </a:r>
            <a:r>
              <a:rPr lang="en-US" sz="1600" dirty="0" err="1"/>
              <a:t>tangan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kaki</a:t>
            </a:r>
          </a:p>
          <a:p>
            <a:r>
              <a:rPr lang="en-US" sz="1600" dirty="0"/>
              <a:t>			</a:t>
            </a:r>
            <a:r>
              <a:rPr lang="en-US" sz="1600" dirty="0" err="1"/>
              <a:t>sakit</a:t>
            </a:r>
            <a:r>
              <a:rPr lang="en-US" sz="1600" dirty="0"/>
              <a:t> </a:t>
            </a:r>
            <a:r>
              <a:rPr lang="en-US" sz="1600" dirty="0" err="1"/>
              <a:t>kepala</a:t>
            </a:r>
            <a:endParaRPr lang="en-US" sz="1600" dirty="0"/>
          </a:p>
          <a:p>
            <a:r>
              <a:rPr lang="en-US" sz="1600" dirty="0"/>
              <a:t>			anemia</a:t>
            </a:r>
          </a:p>
          <a:p>
            <a:r>
              <a:rPr lang="en-US" sz="1600" dirty="0"/>
              <a:t>			</a:t>
            </a:r>
            <a:r>
              <a:rPr lang="en-US" sz="1600" dirty="0" err="1"/>
              <a:t>hiper-iritasi</a:t>
            </a:r>
            <a:endParaRPr lang="en-US" sz="1600" dirty="0"/>
          </a:p>
          <a:p>
            <a:r>
              <a:rPr lang="en-US" sz="1600" dirty="0"/>
              <a:t>			</a:t>
            </a:r>
            <a:r>
              <a:rPr lang="en-US" sz="1600" dirty="0" err="1"/>
              <a:t>depresi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 err="1"/>
              <a:t>Neurotoksikologi</a:t>
            </a:r>
            <a:r>
              <a:rPr lang="en-US" sz="1600" dirty="0"/>
              <a:t>	</a:t>
            </a:r>
            <a:r>
              <a:rPr lang="en-US" sz="1600" dirty="0" err="1"/>
              <a:t>ensepalopaty</a:t>
            </a:r>
            <a:r>
              <a:rPr lang="en-US" sz="1600" dirty="0"/>
              <a:t>	</a:t>
            </a:r>
            <a:r>
              <a:rPr lang="en-US" sz="1600" dirty="0" err="1"/>
              <a:t>anak-anak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parah</a:t>
            </a:r>
            <a:r>
              <a:rPr lang="en-US" sz="1600" dirty="0"/>
              <a:t> </a:t>
            </a:r>
            <a:r>
              <a:rPr lang="en-US" sz="1600" dirty="0" err="1"/>
              <a:t>daripada</a:t>
            </a:r>
            <a:r>
              <a:rPr lang="en-US" sz="1600" dirty="0"/>
              <a:t> </a:t>
            </a:r>
            <a:r>
              <a:rPr lang="en-US" sz="1600" dirty="0" err="1"/>
              <a:t>dewasa</a:t>
            </a:r>
            <a:endParaRPr lang="en-US" sz="1600" dirty="0"/>
          </a:p>
          <a:p>
            <a:r>
              <a:rPr lang="en-US" sz="1600" dirty="0"/>
              <a:t>		</a:t>
            </a:r>
            <a:r>
              <a:rPr lang="en-US" sz="1600" dirty="0" err="1"/>
              <a:t>Kerusakan</a:t>
            </a:r>
            <a:r>
              <a:rPr lang="en-US" sz="1600" dirty="0"/>
              <a:t> </a:t>
            </a:r>
            <a:r>
              <a:rPr lang="en-US" sz="1600" dirty="0" err="1"/>
              <a:t>otak</a:t>
            </a:r>
            <a:r>
              <a:rPr lang="en-US" sz="1600" dirty="0"/>
              <a:t>	</a:t>
            </a:r>
            <a:r>
              <a:rPr lang="en-US" sz="1600" dirty="0" err="1"/>
              <a:t>kapiler</a:t>
            </a:r>
            <a:r>
              <a:rPr lang="en-US" sz="1600" dirty="0"/>
              <a:t> </a:t>
            </a:r>
            <a:r>
              <a:rPr lang="en-US" sz="1600" dirty="0" err="1"/>
              <a:t>darah</a:t>
            </a:r>
            <a:r>
              <a:rPr lang="en-US" sz="1600" dirty="0"/>
              <a:t> </a:t>
            </a:r>
            <a:r>
              <a:rPr lang="en-US" sz="1600" dirty="0" err="1"/>
              <a:t>melebar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kortek</a:t>
            </a:r>
            <a:r>
              <a:rPr lang="en-US" sz="1600" dirty="0"/>
              <a:t>, </a:t>
            </a:r>
            <a:r>
              <a:rPr lang="en-US" sz="1600" dirty="0" err="1"/>
              <a:t>serebelum</a:t>
            </a:r>
            <a:r>
              <a:rPr lang="en-US" sz="1600" dirty="0"/>
              <a:t>, </a:t>
            </a:r>
            <a:r>
              <a:rPr lang="en-US" sz="1600" dirty="0" err="1"/>
              <a:t>hipokampus</a:t>
            </a:r>
            <a:endParaRPr lang="en-US" sz="1600" dirty="0"/>
          </a:p>
          <a:p>
            <a:r>
              <a:rPr lang="en-US" sz="1600" dirty="0"/>
              <a:t>				</a:t>
            </a:r>
            <a:r>
              <a:rPr lang="en-US" sz="1600" dirty="0" err="1"/>
              <a:t>menghambat</a:t>
            </a:r>
            <a:r>
              <a:rPr lang="en-US" sz="1600" dirty="0"/>
              <a:t> </a:t>
            </a:r>
            <a:r>
              <a:rPr lang="en-US" sz="1600" dirty="0" err="1"/>
              <a:t>pembebasan</a:t>
            </a:r>
            <a:r>
              <a:rPr lang="en-US" sz="1600" dirty="0"/>
              <a:t> </a:t>
            </a:r>
            <a:r>
              <a:rPr lang="en-US" sz="1600" dirty="0" err="1"/>
              <a:t>asetyl-kholin</a:t>
            </a:r>
            <a:endParaRPr lang="en-US" sz="1600" dirty="0"/>
          </a:p>
          <a:p>
            <a:r>
              <a:rPr lang="en-US" sz="16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4724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104"/>
            <a:ext cx="7772400" cy="609600"/>
          </a:xfrm>
        </p:spPr>
        <p:txBody>
          <a:bodyPr/>
          <a:lstStyle/>
          <a:p>
            <a:r>
              <a:rPr lang="en-US" sz="2400" b="1"/>
              <a:t>Toksisitas merkuri (Hg)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76425" y="990600"/>
            <a:ext cx="5389563" cy="5226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/>
              <a:t>Bentuk</a:t>
            </a:r>
            <a:r>
              <a:rPr lang="en-US" sz="1600" b="1" dirty="0"/>
              <a:t> </a:t>
            </a:r>
            <a:r>
              <a:rPr lang="en-US" sz="1600" b="1" dirty="0" err="1"/>
              <a:t>inorganik</a:t>
            </a:r>
            <a:r>
              <a:rPr lang="en-US" sz="1600" dirty="0"/>
              <a:t>:	</a:t>
            </a:r>
            <a:r>
              <a:rPr lang="en-US" sz="1600" dirty="0" err="1"/>
              <a:t>Murni</a:t>
            </a:r>
            <a:r>
              <a:rPr lang="en-US" sz="1600" dirty="0"/>
              <a:t> (</a:t>
            </a:r>
            <a:r>
              <a:rPr lang="en-US" sz="1600" dirty="0" err="1"/>
              <a:t>cair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suhu</a:t>
            </a:r>
            <a:r>
              <a:rPr lang="en-US" sz="1600" dirty="0"/>
              <a:t> </a:t>
            </a:r>
            <a:r>
              <a:rPr lang="en-US" sz="1600" dirty="0" err="1"/>
              <a:t>kamar</a:t>
            </a:r>
            <a:r>
              <a:rPr lang="en-US" sz="1600" dirty="0"/>
              <a:t>)</a:t>
            </a:r>
          </a:p>
          <a:p>
            <a:r>
              <a:rPr lang="en-US" sz="1600" dirty="0"/>
              <a:t>		</a:t>
            </a:r>
            <a:r>
              <a:rPr lang="en-US" sz="1600" dirty="0" err="1"/>
              <a:t>Industri</a:t>
            </a:r>
            <a:r>
              <a:rPr lang="en-US" sz="1600" dirty="0"/>
              <a:t> </a:t>
            </a:r>
            <a:r>
              <a:rPr lang="en-US" sz="1600" dirty="0" err="1"/>
              <a:t>logam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err="1"/>
              <a:t>sifat</a:t>
            </a:r>
            <a:r>
              <a:rPr lang="en-US" sz="1600" dirty="0"/>
              <a:t>:	</a:t>
            </a:r>
            <a:r>
              <a:rPr lang="en-US" sz="1600" dirty="0" err="1"/>
              <a:t>Korosif</a:t>
            </a:r>
            <a:endParaRPr lang="en-US" sz="1600" dirty="0"/>
          </a:p>
          <a:p>
            <a:r>
              <a:rPr lang="en-US" sz="1600" dirty="0"/>
              <a:t>		HgCl2 &gt;</a:t>
            </a:r>
            <a:r>
              <a:rPr lang="en-US" sz="1600" dirty="0" err="1"/>
              <a:t>toksik</a:t>
            </a:r>
            <a:r>
              <a:rPr lang="en-US" sz="1600" dirty="0"/>
              <a:t> </a:t>
            </a:r>
            <a:r>
              <a:rPr lang="en-US" sz="1600" dirty="0" err="1"/>
              <a:t>drpd</a:t>
            </a:r>
            <a:r>
              <a:rPr lang="en-US" sz="1600" dirty="0"/>
              <a:t> </a:t>
            </a:r>
            <a:r>
              <a:rPr lang="en-US" sz="1600" dirty="0" err="1"/>
              <a:t>HgCl</a:t>
            </a:r>
            <a:endParaRPr lang="en-US" sz="1600" dirty="0"/>
          </a:p>
          <a:p>
            <a:r>
              <a:rPr lang="en-US" sz="1600" dirty="0"/>
              <a:t>		</a:t>
            </a:r>
            <a:r>
              <a:rPr lang="en-US" sz="1600" dirty="0" err="1"/>
              <a:t>divalen</a:t>
            </a:r>
            <a:r>
              <a:rPr lang="en-US" sz="1600" dirty="0"/>
              <a:t>&gt;</a:t>
            </a:r>
            <a:r>
              <a:rPr lang="en-US" sz="1600" dirty="0" err="1"/>
              <a:t>mudah</a:t>
            </a:r>
            <a:r>
              <a:rPr lang="en-US" sz="1600" dirty="0"/>
              <a:t> </a:t>
            </a:r>
            <a:r>
              <a:rPr lang="en-US" sz="1600" dirty="0" err="1"/>
              <a:t>lartut</a:t>
            </a:r>
            <a:r>
              <a:rPr lang="en-US" sz="1600" dirty="0"/>
              <a:t> </a:t>
            </a:r>
            <a:r>
              <a:rPr lang="en-US" sz="1600" dirty="0" err="1"/>
              <a:t>drpd</a:t>
            </a:r>
            <a:r>
              <a:rPr lang="en-US" sz="1600" dirty="0"/>
              <a:t> </a:t>
            </a:r>
            <a:r>
              <a:rPr lang="en-US" sz="1600" dirty="0" err="1"/>
              <a:t>monovalen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 err="1"/>
              <a:t>Bentuk</a:t>
            </a:r>
            <a:r>
              <a:rPr lang="en-US" sz="1600" b="1" dirty="0"/>
              <a:t> </a:t>
            </a:r>
            <a:r>
              <a:rPr lang="en-US" sz="1600" b="1" dirty="0" err="1"/>
              <a:t>organik</a:t>
            </a:r>
            <a:r>
              <a:rPr lang="en-US" sz="1600" dirty="0"/>
              <a:t>:	</a:t>
            </a:r>
            <a:r>
              <a:rPr lang="en-US" sz="1600" dirty="0" err="1"/>
              <a:t>Pestisida</a:t>
            </a:r>
            <a:r>
              <a:rPr lang="en-US" sz="1600" dirty="0"/>
              <a:t>, </a:t>
            </a:r>
            <a:r>
              <a:rPr lang="en-US" sz="1600" dirty="0" err="1"/>
              <a:t>fungisida</a:t>
            </a:r>
            <a:endParaRPr lang="en-US" sz="1600" dirty="0"/>
          </a:p>
          <a:p>
            <a:r>
              <a:rPr lang="en-US" sz="1600" dirty="0"/>
              <a:t>		Methyl </a:t>
            </a:r>
            <a:r>
              <a:rPr lang="en-US" sz="1600" dirty="0" err="1"/>
              <a:t>merkuri</a:t>
            </a:r>
            <a:endParaRPr lang="en-US" sz="1600" dirty="0"/>
          </a:p>
          <a:p>
            <a:r>
              <a:rPr lang="en-US" sz="1600" dirty="0"/>
              <a:t>		</a:t>
            </a:r>
            <a:r>
              <a:rPr lang="en-US" sz="1600" dirty="0" err="1"/>
              <a:t>Pengawet</a:t>
            </a:r>
            <a:endParaRPr lang="en-US" sz="1600" dirty="0"/>
          </a:p>
          <a:p>
            <a:r>
              <a:rPr lang="en-US" sz="1600" dirty="0"/>
              <a:t>		</a:t>
            </a:r>
            <a:r>
              <a:rPr lang="en-US" sz="1600" dirty="0" err="1"/>
              <a:t>Kosmetik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err="1"/>
              <a:t>Sifat</a:t>
            </a:r>
            <a:r>
              <a:rPr lang="en-US" sz="1600" dirty="0"/>
              <a:t>:	</a:t>
            </a:r>
            <a:r>
              <a:rPr lang="en-US" sz="1600" dirty="0" err="1"/>
              <a:t>Diabsorpsi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usus</a:t>
            </a:r>
            <a:endParaRPr lang="en-US" sz="1600" dirty="0"/>
          </a:p>
          <a:p>
            <a:r>
              <a:rPr lang="en-US" sz="1600" dirty="0"/>
              <a:t>		</a:t>
            </a:r>
            <a:r>
              <a:rPr lang="en-US" sz="1600" dirty="0" err="1"/>
              <a:t>menembus</a:t>
            </a:r>
            <a:r>
              <a:rPr lang="en-US" sz="1600" dirty="0"/>
              <a:t> </a:t>
            </a:r>
            <a:r>
              <a:rPr lang="en-US" sz="1600" dirty="0" err="1"/>
              <a:t>sawar</a:t>
            </a:r>
            <a:r>
              <a:rPr lang="en-US" sz="1600" dirty="0"/>
              <a:t> </a:t>
            </a:r>
            <a:r>
              <a:rPr lang="en-US" sz="1600" dirty="0" err="1"/>
              <a:t>darah</a:t>
            </a:r>
            <a:r>
              <a:rPr lang="en-US" sz="1600" dirty="0"/>
              <a:t> </a:t>
            </a:r>
            <a:r>
              <a:rPr lang="en-US" sz="1600" dirty="0" err="1"/>
              <a:t>otak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plasenta</a:t>
            </a:r>
            <a:endParaRPr lang="en-US" sz="1600" dirty="0"/>
          </a:p>
          <a:p>
            <a:r>
              <a:rPr lang="en-US" sz="1600" dirty="0"/>
              <a:t>		</a:t>
            </a:r>
            <a:r>
              <a:rPr lang="en-US" sz="1600" dirty="0" err="1"/>
              <a:t>teratogenik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gangguan</a:t>
            </a:r>
            <a:r>
              <a:rPr lang="en-US" sz="1600" dirty="0"/>
              <a:t> </a:t>
            </a:r>
            <a:r>
              <a:rPr lang="en-US" sz="1600" dirty="0" err="1"/>
              <a:t>saraf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en-US" sz="1600" b="1" dirty="0" err="1"/>
              <a:t>Mekanisme</a:t>
            </a:r>
            <a:r>
              <a:rPr lang="en-US" sz="1600" b="1" dirty="0"/>
              <a:t>:</a:t>
            </a:r>
            <a:r>
              <a:rPr lang="en-US" sz="1600" dirty="0"/>
              <a:t>	proses </a:t>
            </a:r>
            <a:r>
              <a:rPr lang="en-US" sz="1600" dirty="0" err="1"/>
              <a:t>presipitasi</a:t>
            </a:r>
            <a:r>
              <a:rPr lang="en-US" sz="1600" dirty="0"/>
              <a:t> protein</a:t>
            </a:r>
          </a:p>
          <a:p>
            <a:r>
              <a:rPr lang="en-US" sz="1600" dirty="0"/>
              <a:t>		</a:t>
            </a:r>
            <a:r>
              <a:rPr lang="en-US" sz="1600" dirty="0" err="1"/>
              <a:t>Menghambat</a:t>
            </a:r>
            <a:r>
              <a:rPr lang="en-US" sz="1600" dirty="0"/>
              <a:t> </a:t>
            </a:r>
            <a:r>
              <a:rPr lang="en-US" sz="1600" dirty="0" err="1"/>
              <a:t>aktifitas</a:t>
            </a:r>
            <a:r>
              <a:rPr lang="en-US" sz="1600" dirty="0"/>
              <a:t> </a:t>
            </a:r>
            <a:r>
              <a:rPr lang="en-US" sz="1600" dirty="0" err="1"/>
              <a:t>enzim</a:t>
            </a:r>
            <a:endParaRPr lang="en-US" sz="1600" dirty="0"/>
          </a:p>
          <a:p>
            <a:r>
              <a:rPr lang="en-US" sz="1600" dirty="0"/>
              <a:t>		</a:t>
            </a:r>
            <a:r>
              <a:rPr lang="en-US" sz="1600" dirty="0" err="1"/>
              <a:t>Berikatan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:</a:t>
            </a:r>
          </a:p>
          <a:p>
            <a:r>
              <a:rPr lang="en-US" sz="1600" dirty="0"/>
              <a:t>			-SH-</a:t>
            </a:r>
          </a:p>
          <a:p>
            <a:r>
              <a:rPr lang="en-US" sz="1600" dirty="0"/>
              <a:t>			-COOH</a:t>
            </a:r>
          </a:p>
          <a:p>
            <a:r>
              <a:rPr lang="en-US" sz="1600" dirty="0"/>
              <a:t>			-NH3</a:t>
            </a:r>
          </a:p>
          <a:p>
            <a:r>
              <a:rPr lang="en-US" sz="1600" dirty="0"/>
              <a:t>			-NH2</a:t>
            </a:r>
          </a:p>
        </p:txBody>
      </p:sp>
    </p:spTree>
    <p:extLst>
      <p:ext uri="{BB962C8B-B14F-4D97-AF65-F5344CB8AC3E}">
        <p14:creationId xmlns:p14="http://schemas.microsoft.com/office/powerpoint/2010/main" val="7166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Proses dalam keracuanan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2401724"/>
            <a:ext cx="208823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Absorpsi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7904" y="1556792"/>
            <a:ext cx="208823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Paparan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904" y="3284984"/>
            <a:ext cx="208823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Distribusi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07904" y="4149080"/>
            <a:ext cx="223224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metabolisme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07904" y="5013176"/>
            <a:ext cx="208823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Interaksi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79912" y="5877272"/>
            <a:ext cx="208823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Efek Toksik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72200" y="4293096"/>
            <a:ext cx="2376264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Pergantian/ perbaikan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44208" y="3284984"/>
            <a:ext cx="223224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Ekskresi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9592" y="4293096"/>
            <a:ext cx="223224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Akumulasi</a:t>
            </a:r>
          </a:p>
        </p:txBody>
      </p:sp>
      <p:cxnSp>
        <p:nvCxnSpPr>
          <p:cNvPr id="26" name="Straight Arrow Connector 25"/>
          <p:cNvCxnSpPr>
            <a:stCxn id="16" idx="2"/>
            <a:endCxn id="15" idx="0"/>
          </p:cNvCxnSpPr>
          <p:nvPr/>
        </p:nvCxnSpPr>
        <p:spPr>
          <a:xfrm>
            <a:off x="4752020" y="2080012"/>
            <a:ext cx="0" cy="32171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788024" y="2924944"/>
            <a:ext cx="0" cy="32171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88024" y="3827368"/>
            <a:ext cx="0" cy="32171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88024" y="4653136"/>
            <a:ext cx="0" cy="32171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788024" y="5517232"/>
            <a:ext cx="0" cy="32171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1"/>
          </p:cNvCxnSpPr>
          <p:nvPr/>
        </p:nvCxnSpPr>
        <p:spPr>
          <a:xfrm flipH="1">
            <a:off x="3131840" y="4410690"/>
            <a:ext cx="57606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3"/>
          </p:cNvCxnSpPr>
          <p:nvPr/>
        </p:nvCxnSpPr>
        <p:spPr>
          <a:xfrm>
            <a:off x="5940152" y="4410690"/>
            <a:ext cx="432048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2" idx="0"/>
            <a:endCxn id="23" idx="2"/>
          </p:cNvCxnSpPr>
          <p:nvPr/>
        </p:nvCxnSpPr>
        <p:spPr>
          <a:xfrm flipV="1">
            <a:off x="7560332" y="3808204"/>
            <a:ext cx="0" cy="48489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8" idx="3"/>
            <a:endCxn id="23" idx="1"/>
          </p:cNvCxnSpPr>
          <p:nvPr/>
        </p:nvCxnSpPr>
        <p:spPr>
          <a:xfrm>
            <a:off x="5796136" y="3546594"/>
            <a:ext cx="648072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91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20000" cy="609600"/>
          </a:xfrm>
        </p:spPr>
        <p:txBody>
          <a:bodyPr/>
          <a:lstStyle/>
          <a:p>
            <a:r>
              <a:rPr lang="en-US" sz="2400"/>
              <a:t>Minamata disease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295650" y="1671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572000" y="1219200"/>
          <a:ext cx="4100513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3" imgW="5762160" imgH="2779200" progId="Word.Document.8">
                  <p:embed/>
                </p:oleObj>
              </mc:Choice>
              <mc:Fallback>
                <p:oleObj name="Document" r:id="rId3" imgW="5762160" imgH="2779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19200"/>
                        <a:ext cx="4100513" cy="197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295650" y="1671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47" name="Picture 7" descr="http://www.unu.edu/unupress/unupbooks/uu21le/uu21le02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685800" y="1219200"/>
            <a:ext cx="3708400" cy="5105400"/>
          </a:xfrm>
          <a:prstGeom prst="rect">
            <a:avLst/>
          </a:prstGeom>
          <a:noFill/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42900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49" name="Picture 9" descr="http://www.nipponhyojun.co.jp/search/syakai/5_19eco1/4daikougai/kankyo_4_2.files/minamata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5029200" y="3489325"/>
            <a:ext cx="3581400" cy="2779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80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sz="2400"/>
              <a:t>Bahaya toksisitas merkuri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04800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268" name="Picture 4" descr="http://www.teratology.org/jfs/minamata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52400" y="1066800"/>
            <a:ext cx="4419600" cy="4060825"/>
          </a:xfrm>
          <a:prstGeom prst="rect">
            <a:avLst/>
          </a:prstGeom>
          <a:noFill/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252788" y="256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270" name="Picture 6" descr="http://www.digitaljournalist.org/issue9712/images_9712/minamata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00600" y="990600"/>
            <a:ext cx="4114800" cy="2703513"/>
          </a:xfrm>
          <a:prstGeom prst="rect">
            <a:avLst/>
          </a:prstGeom>
          <a:noFill/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479925" y="4354513"/>
            <a:ext cx="289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Gejala miamata disease congenital:</a:t>
            </a:r>
          </a:p>
          <a:p>
            <a:r>
              <a:rPr lang="en-US" sz="1400"/>
              <a:t>	- serebralpasy</a:t>
            </a:r>
          </a:p>
          <a:p>
            <a:r>
              <a:rPr lang="en-US" sz="1400"/>
              <a:t>	- gangguan saraf</a:t>
            </a:r>
          </a:p>
          <a:p>
            <a:r>
              <a:rPr lang="en-US" sz="1400"/>
              <a:t>	- pertumbuhan terhambat</a:t>
            </a:r>
          </a:p>
        </p:txBody>
      </p:sp>
    </p:spTree>
    <p:extLst>
      <p:ext uri="{BB962C8B-B14F-4D97-AF65-F5344CB8AC3E}">
        <p14:creationId xmlns:p14="http://schemas.microsoft.com/office/powerpoint/2010/main" val="17173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1128"/>
            <a:ext cx="7772400" cy="609600"/>
          </a:xfrm>
        </p:spPr>
        <p:txBody>
          <a:bodyPr/>
          <a:lstStyle/>
          <a:p>
            <a:r>
              <a:rPr lang="en-US" sz="2400" dirty="0" err="1"/>
              <a:t>Patologi</a:t>
            </a:r>
            <a:r>
              <a:rPr lang="en-US" sz="2400" dirty="0"/>
              <a:t> Hg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otak</a:t>
            </a:r>
            <a:endParaRPr lang="en-US" sz="2400" dirty="0"/>
          </a:p>
        </p:txBody>
      </p:sp>
      <p:graphicFrame>
        <p:nvGraphicFramePr>
          <p:cNvPr id="12291" name="Object 3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000655630"/>
              </p:ext>
            </p:extLst>
          </p:nvPr>
        </p:nvGraphicFramePr>
        <p:xfrm>
          <a:off x="990600" y="1387425"/>
          <a:ext cx="6934200" cy="564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Document" r:id="rId3" imgW="5895360" imgH="4799880" progId="Word.Document.8">
                  <p:embed/>
                </p:oleObj>
              </mc:Choice>
              <mc:Fallback>
                <p:oleObj name="Document" r:id="rId3" imgW="5895360" imgH="47998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87425"/>
                        <a:ext cx="6934200" cy="564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0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14536"/>
            <a:ext cx="7620000" cy="838200"/>
          </a:xfrm>
        </p:spPr>
        <p:txBody>
          <a:bodyPr/>
          <a:lstStyle/>
          <a:p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bahaya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gejala</a:t>
            </a:r>
            <a:r>
              <a:rPr lang="en-US" sz="2400" dirty="0"/>
              <a:t> </a:t>
            </a:r>
            <a:r>
              <a:rPr lang="en-US" sz="2400" dirty="0" err="1"/>
              <a:t>klinis</a:t>
            </a:r>
            <a:r>
              <a:rPr lang="en-US" sz="2400" dirty="0"/>
              <a:t> </a:t>
            </a:r>
            <a:r>
              <a:rPr lang="en-US" sz="2400" dirty="0" err="1"/>
              <a:t>toksisitas</a:t>
            </a:r>
            <a:r>
              <a:rPr lang="en-US" sz="2400" dirty="0"/>
              <a:t> </a:t>
            </a:r>
            <a:r>
              <a:rPr lang="en-US" sz="2400" dirty="0" err="1"/>
              <a:t>merkuri</a:t>
            </a:r>
            <a:endParaRPr lang="en-US" sz="2400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381375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22325" y="1230313"/>
            <a:ext cx="7131050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err="1"/>
              <a:t>Berbahaya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: 	</a:t>
            </a:r>
            <a:r>
              <a:rPr lang="en-US" sz="1400" dirty="0" err="1"/>
              <a:t>mudah</a:t>
            </a:r>
            <a:r>
              <a:rPr lang="en-US" sz="1400" dirty="0"/>
              <a:t> </a:t>
            </a:r>
            <a:r>
              <a:rPr lang="en-US" sz="1400" dirty="0" err="1"/>
              <a:t>larut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lemak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air</a:t>
            </a:r>
          </a:p>
          <a:p>
            <a:r>
              <a:rPr lang="en-US" sz="1400" dirty="0"/>
              <a:t>		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menembus</a:t>
            </a:r>
            <a:r>
              <a:rPr lang="en-US" sz="1400" dirty="0"/>
              <a:t> </a:t>
            </a:r>
            <a:r>
              <a:rPr lang="en-US" sz="1400" dirty="0" err="1"/>
              <a:t>membran</a:t>
            </a:r>
            <a:r>
              <a:rPr lang="en-US" sz="1400" dirty="0"/>
              <a:t> </a:t>
            </a:r>
            <a:r>
              <a:rPr lang="en-US" sz="1400" dirty="0" err="1"/>
              <a:t>sel</a:t>
            </a:r>
            <a:r>
              <a:rPr lang="en-US" sz="1400" dirty="0"/>
              <a:t> </a:t>
            </a:r>
            <a:r>
              <a:rPr lang="en-US" sz="1400" dirty="0" err="1"/>
              <a:t>saraf</a:t>
            </a:r>
            <a:r>
              <a:rPr lang="en-US" sz="1400" dirty="0"/>
              <a:t> </a:t>
            </a:r>
            <a:r>
              <a:rPr lang="en-US" sz="1400" dirty="0" err="1"/>
              <a:t>pusat</a:t>
            </a:r>
            <a:endParaRPr lang="en-US" sz="1400" dirty="0"/>
          </a:p>
          <a:p>
            <a:r>
              <a:rPr lang="en-US" sz="1400" dirty="0"/>
              <a:t>		</a:t>
            </a:r>
            <a:r>
              <a:rPr lang="en-US" sz="1400" dirty="0" err="1"/>
              <a:t>mudah</a:t>
            </a:r>
            <a:r>
              <a:rPr lang="en-US" sz="1400" dirty="0"/>
              <a:t> </a:t>
            </a:r>
            <a:r>
              <a:rPr lang="en-US" sz="1400" dirty="0" err="1"/>
              <a:t>teroksidasi</a:t>
            </a:r>
            <a:r>
              <a:rPr lang="en-US" sz="1400" dirty="0"/>
              <a:t>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bersifat</a:t>
            </a:r>
            <a:r>
              <a:rPr lang="en-US" sz="1400" dirty="0"/>
              <a:t> </a:t>
            </a:r>
            <a:r>
              <a:rPr lang="en-US" sz="1400" dirty="0" err="1"/>
              <a:t>korosif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merusak</a:t>
            </a:r>
            <a:r>
              <a:rPr lang="en-US" sz="1400" dirty="0"/>
              <a:t> </a:t>
            </a:r>
            <a:r>
              <a:rPr lang="en-US" sz="1400" dirty="0" err="1"/>
              <a:t>ginjal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Gejala</a:t>
            </a:r>
            <a:r>
              <a:rPr lang="en-US" sz="1400" dirty="0"/>
              <a:t> </a:t>
            </a:r>
            <a:r>
              <a:rPr lang="en-US" sz="1400" dirty="0" err="1"/>
              <a:t>klinis</a:t>
            </a:r>
            <a:r>
              <a:rPr lang="en-US" sz="1400" dirty="0"/>
              <a:t>: 	</a:t>
            </a:r>
            <a:r>
              <a:rPr lang="en-US" sz="1400" dirty="0" err="1"/>
              <a:t>Gangguan</a:t>
            </a:r>
            <a:r>
              <a:rPr lang="en-US" sz="1400" dirty="0"/>
              <a:t> </a:t>
            </a:r>
            <a:r>
              <a:rPr lang="en-US" sz="1400" dirty="0" err="1"/>
              <a:t>saraf</a:t>
            </a:r>
            <a:r>
              <a:rPr lang="en-US" sz="1400" dirty="0"/>
              <a:t> </a:t>
            </a:r>
            <a:r>
              <a:rPr lang="en-US" sz="1400" dirty="0" err="1"/>
              <a:t>sensoris</a:t>
            </a:r>
            <a:endParaRPr lang="en-US" sz="1400" dirty="0"/>
          </a:p>
          <a:p>
            <a:r>
              <a:rPr lang="en-US" sz="1400" dirty="0"/>
              <a:t>		</a:t>
            </a:r>
            <a:r>
              <a:rPr lang="en-US" sz="1400" dirty="0" err="1"/>
              <a:t>Gangguan</a:t>
            </a:r>
            <a:r>
              <a:rPr lang="en-US" sz="1400" dirty="0"/>
              <a:t> </a:t>
            </a:r>
            <a:r>
              <a:rPr lang="en-US" sz="1400" dirty="0" err="1"/>
              <a:t>saraf</a:t>
            </a:r>
            <a:r>
              <a:rPr lang="en-US" sz="1400" dirty="0"/>
              <a:t> </a:t>
            </a:r>
            <a:r>
              <a:rPr lang="en-US" sz="1400" dirty="0" err="1"/>
              <a:t>motorik</a:t>
            </a:r>
            <a:r>
              <a:rPr lang="en-US" sz="1400" dirty="0"/>
              <a:t>:	</a:t>
            </a:r>
            <a:r>
              <a:rPr lang="en-US" sz="1400" dirty="0" err="1"/>
              <a:t>lemah</a:t>
            </a:r>
            <a:r>
              <a:rPr lang="en-US" sz="1400" dirty="0"/>
              <a:t>, tremor</a:t>
            </a:r>
          </a:p>
          <a:p>
            <a:r>
              <a:rPr lang="en-US" sz="1400" dirty="0"/>
              <a:t>		</a:t>
            </a:r>
            <a:r>
              <a:rPr lang="en-US" sz="1400" dirty="0" err="1"/>
              <a:t>Gangguan</a:t>
            </a:r>
            <a:r>
              <a:rPr lang="en-US" sz="1400" dirty="0"/>
              <a:t> lain:	mental</a:t>
            </a:r>
          </a:p>
          <a:p>
            <a:r>
              <a:rPr lang="en-US" sz="1400" dirty="0"/>
              <a:t>				</a:t>
            </a:r>
            <a:r>
              <a:rPr lang="en-US" sz="1400" dirty="0" err="1"/>
              <a:t>sakit</a:t>
            </a:r>
            <a:r>
              <a:rPr lang="en-US" sz="1400" dirty="0"/>
              <a:t> </a:t>
            </a:r>
            <a:r>
              <a:rPr lang="en-US" sz="1400" dirty="0" err="1"/>
              <a:t>kepala</a:t>
            </a:r>
            <a:endParaRPr lang="en-US" sz="1400" dirty="0"/>
          </a:p>
          <a:p>
            <a:r>
              <a:rPr lang="en-US" sz="1400" dirty="0"/>
              <a:t>				</a:t>
            </a:r>
            <a:r>
              <a:rPr lang="en-US" sz="1400" dirty="0" err="1"/>
              <a:t>hipersalivasi</a:t>
            </a:r>
            <a:endParaRPr lang="en-US" sz="1400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790825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320" name="Picture 8" descr="http://www.gbg.bonet.se/bwf/art/har/fig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43000" y="3429000"/>
            <a:ext cx="2362200" cy="3028950"/>
          </a:xfrm>
          <a:prstGeom prst="rect">
            <a:avLst/>
          </a:prstGeom>
          <a:noFill/>
        </p:spPr>
      </p:pic>
      <p:pic>
        <p:nvPicPr>
          <p:cNvPr id="13322" name="Picture 10" descr="nimd_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657600"/>
            <a:ext cx="38100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9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28600"/>
            <a:ext cx="7696200" cy="609600"/>
          </a:xfrm>
        </p:spPr>
        <p:txBody>
          <a:bodyPr/>
          <a:lstStyle/>
          <a:p>
            <a:r>
              <a:rPr lang="en-US" sz="2400"/>
              <a:t>Permasalahan dan usaha pencegahan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31774" y="1143000"/>
            <a:ext cx="8912225" cy="37548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err="1"/>
              <a:t>Permasalahan</a:t>
            </a:r>
            <a:r>
              <a:rPr lang="en-US" sz="1400" b="1" dirty="0"/>
              <a:t>:</a:t>
            </a:r>
            <a:r>
              <a:rPr lang="en-US" sz="1400" dirty="0"/>
              <a:t>		</a:t>
            </a:r>
            <a:r>
              <a:rPr lang="en-US" sz="1400" dirty="0" err="1"/>
              <a:t>Residu</a:t>
            </a:r>
            <a:r>
              <a:rPr lang="en-US" sz="1400" dirty="0"/>
              <a:t> </a:t>
            </a:r>
            <a:r>
              <a:rPr lang="en-US" sz="1400" dirty="0" err="1"/>
              <a:t>didalam</a:t>
            </a:r>
            <a:r>
              <a:rPr lang="en-US" sz="1400" dirty="0"/>
              <a:t> </a:t>
            </a:r>
            <a:r>
              <a:rPr lang="en-US" sz="1400" dirty="0" err="1"/>
              <a:t>sedimen</a:t>
            </a:r>
            <a:r>
              <a:rPr lang="en-US" sz="1400" dirty="0"/>
              <a:t> </a:t>
            </a:r>
            <a:r>
              <a:rPr lang="en-US" sz="1400" dirty="0" err="1"/>
              <a:t>bertahan</a:t>
            </a:r>
            <a:r>
              <a:rPr lang="en-US" sz="1400" dirty="0"/>
              <a:t> lama (40-70 </a:t>
            </a:r>
            <a:r>
              <a:rPr lang="en-US" sz="1400" dirty="0" err="1"/>
              <a:t>th</a:t>
            </a:r>
            <a:r>
              <a:rPr lang="en-US" sz="1400" dirty="0"/>
              <a:t>), </a:t>
            </a:r>
            <a:r>
              <a:rPr lang="en-US" sz="1400" dirty="0" err="1"/>
              <a:t>shg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masuk</a:t>
            </a:r>
            <a:r>
              <a:rPr lang="en-US" sz="1400" dirty="0"/>
              <a:t> </a:t>
            </a:r>
            <a:r>
              <a:rPr lang="en-US" sz="1400" dirty="0" err="1"/>
              <a:t>rantai</a:t>
            </a:r>
            <a:r>
              <a:rPr lang="en-US" sz="1400" dirty="0"/>
              <a:t> </a:t>
            </a:r>
            <a:r>
              <a:rPr lang="en-US" sz="1400" dirty="0" err="1"/>
              <a:t>pakan</a:t>
            </a:r>
            <a:endParaRPr lang="en-US" sz="1400" dirty="0"/>
          </a:p>
          <a:p>
            <a:r>
              <a:rPr lang="en-US" sz="1400" dirty="0"/>
              <a:t>			</a:t>
            </a:r>
            <a:r>
              <a:rPr lang="en-US" sz="1400" dirty="0" err="1"/>
              <a:t>Kandungan</a:t>
            </a:r>
            <a:r>
              <a:rPr lang="en-US" sz="1400" dirty="0"/>
              <a:t> normal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ikan</a:t>
            </a:r>
            <a:r>
              <a:rPr lang="en-US" sz="1400" dirty="0"/>
              <a:t> : 0,1 – 0,2 mg/Kg bb</a:t>
            </a:r>
          </a:p>
          <a:p>
            <a:r>
              <a:rPr lang="en-US" sz="1400" dirty="0"/>
              <a:t>			Daerah </a:t>
            </a:r>
            <a:r>
              <a:rPr lang="en-US" sz="1400" dirty="0" err="1"/>
              <a:t>terkontaminasi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mencapai</a:t>
            </a:r>
            <a:r>
              <a:rPr lang="en-US" sz="1400" dirty="0"/>
              <a:t> 9 – 22 mg/Kg</a:t>
            </a:r>
          </a:p>
          <a:p>
            <a:r>
              <a:rPr lang="en-US" sz="1400" dirty="0"/>
              <a:t>			</a:t>
            </a:r>
            <a:r>
              <a:rPr lang="en-US" sz="1400" dirty="0" err="1"/>
              <a:t>Mengkonsumsi</a:t>
            </a:r>
            <a:r>
              <a:rPr lang="en-US" sz="1400" dirty="0"/>
              <a:t> </a:t>
            </a:r>
            <a:r>
              <a:rPr lang="en-US" sz="1400" dirty="0" err="1"/>
              <a:t>ikan</a:t>
            </a:r>
            <a:r>
              <a:rPr lang="en-US" sz="1400" dirty="0"/>
              <a:t> tuna </a:t>
            </a:r>
            <a:r>
              <a:rPr lang="en-US" sz="1400" dirty="0" err="1"/>
              <a:t>sampai</a:t>
            </a:r>
            <a:r>
              <a:rPr lang="en-US" sz="1400" dirty="0"/>
              <a:t> 85 g/</a:t>
            </a:r>
            <a:r>
              <a:rPr lang="en-US" sz="1400" dirty="0" err="1"/>
              <a:t>hari</a:t>
            </a:r>
            <a:r>
              <a:rPr lang="en-US" sz="1400" dirty="0"/>
              <a:t>, </a:t>
            </a:r>
            <a:r>
              <a:rPr lang="en-US" sz="1400" dirty="0" err="1"/>
              <a:t>berbahaya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ibu</a:t>
            </a:r>
            <a:r>
              <a:rPr lang="en-US" sz="1400" dirty="0"/>
              <a:t> </a:t>
            </a:r>
            <a:r>
              <a:rPr lang="en-US" sz="1400" dirty="0" err="1"/>
              <a:t>hamil</a:t>
            </a:r>
            <a:endParaRPr lang="en-US" sz="1400" dirty="0"/>
          </a:p>
          <a:p>
            <a:r>
              <a:rPr lang="en-US" sz="1400" dirty="0"/>
              <a:t>			</a:t>
            </a:r>
            <a:r>
              <a:rPr lang="en-US" sz="1400" dirty="0" err="1"/>
              <a:t>Masih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industri</a:t>
            </a:r>
            <a:r>
              <a:rPr lang="en-US" sz="1400" dirty="0"/>
              <a:t> yang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merkuri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b="1" dirty="0"/>
              <a:t>Usaha </a:t>
            </a:r>
            <a:r>
              <a:rPr lang="en-US" sz="1400" b="1" dirty="0" err="1"/>
              <a:t>pencegahan</a:t>
            </a:r>
            <a:r>
              <a:rPr lang="en-US" sz="1400" dirty="0"/>
              <a:t>:		</a:t>
            </a:r>
            <a:r>
              <a:rPr lang="en-US" sz="1400" dirty="0" err="1"/>
              <a:t>Bergantung</a:t>
            </a:r>
            <a:r>
              <a:rPr lang="en-US" sz="1400" dirty="0"/>
              <a:t> </a:t>
            </a:r>
            <a:r>
              <a:rPr lang="en-US" sz="1400" dirty="0" err="1"/>
              <a:t>bentuk</a:t>
            </a:r>
            <a:r>
              <a:rPr lang="en-US" sz="1400" dirty="0"/>
              <a:t> </a:t>
            </a:r>
            <a:r>
              <a:rPr lang="en-US" sz="1400" dirty="0" err="1"/>
              <a:t>senyawa</a:t>
            </a:r>
            <a:r>
              <a:rPr lang="en-US" sz="1400" dirty="0"/>
              <a:t> Hg</a:t>
            </a:r>
          </a:p>
          <a:p>
            <a:r>
              <a:rPr lang="en-US" sz="1400" dirty="0"/>
              <a:t>			</a:t>
            </a:r>
            <a:r>
              <a:rPr lang="en-US" sz="1400" dirty="0" err="1"/>
              <a:t>Memindahkan</a:t>
            </a:r>
            <a:r>
              <a:rPr lang="en-US" sz="1400" dirty="0"/>
              <a:t> </a:t>
            </a:r>
            <a:r>
              <a:rPr lang="en-US" sz="1400" dirty="0" err="1"/>
              <a:t>korban</a:t>
            </a:r>
            <a:r>
              <a:rPr lang="en-US" sz="1400" dirty="0"/>
              <a:t>/</a:t>
            </a:r>
            <a:r>
              <a:rPr lang="en-US" sz="1400" dirty="0" err="1"/>
              <a:t>penduduk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daerah</a:t>
            </a:r>
            <a:r>
              <a:rPr lang="en-US" sz="1400" dirty="0"/>
              <a:t> </a:t>
            </a:r>
            <a:r>
              <a:rPr lang="en-US" sz="1400" dirty="0" err="1"/>
              <a:t>polusi</a:t>
            </a:r>
            <a:endParaRPr lang="en-US" sz="1400" dirty="0"/>
          </a:p>
          <a:p>
            <a:r>
              <a:rPr lang="en-US" sz="1400" dirty="0"/>
              <a:t>			</a:t>
            </a:r>
            <a:r>
              <a:rPr lang="en-US" sz="1400" dirty="0" err="1"/>
              <a:t>pertama</a:t>
            </a:r>
            <a:r>
              <a:rPr lang="en-US" sz="1400" dirty="0"/>
              <a:t> kali </a:t>
            </a:r>
            <a:r>
              <a:rPr lang="en-US" sz="1400" dirty="0" err="1"/>
              <a:t>dilakukakan</a:t>
            </a:r>
            <a:r>
              <a:rPr lang="en-US" sz="1400" dirty="0"/>
              <a:t> </a:t>
            </a:r>
            <a:r>
              <a:rPr lang="en-US" sz="1400" dirty="0" err="1"/>
              <a:t>bila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kasus</a:t>
            </a:r>
            <a:r>
              <a:rPr lang="en-US" sz="1400" dirty="0"/>
              <a:t> </a:t>
            </a:r>
            <a:r>
              <a:rPr lang="en-US" sz="1400" dirty="0" err="1"/>
              <a:t>segera</a:t>
            </a:r>
            <a:r>
              <a:rPr lang="en-US" sz="1400" dirty="0"/>
              <a:t> </a:t>
            </a:r>
            <a:r>
              <a:rPr lang="en-US" sz="1400" dirty="0" err="1"/>
              <a:t>diberi</a:t>
            </a:r>
            <a:r>
              <a:rPr lang="en-US" sz="1400" dirty="0"/>
              <a:t>: </a:t>
            </a:r>
            <a:r>
              <a:rPr lang="en-US" sz="1400" dirty="0" err="1"/>
              <a:t>putih</a:t>
            </a:r>
            <a:r>
              <a:rPr lang="en-US" sz="1400" dirty="0"/>
              <a:t> </a:t>
            </a:r>
            <a:r>
              <a:rPr lang="en-US" sz="1400" dirty="0" err="1"/>
              <a:t>telur</a:t>
            </a:r>
            <a:r>
              <a:rPr lang="en-US" sz="1400" dirty="0"/>
              <a:t>, </a:t>
            </a:r>
            <a:r>
              <a:rPr lang="en-US" sz="1400" dirty="0" err="1"/>
              <a:t>atau</a:t>
            </a:r>
            <a:r>
              <a:rPr lang="en-US" sz="1400" dirty="0"/>
              <a:t>  </a:t>
            </a:r>
            <a:r>
              <a:rPr lang="en-US" sz="1400" dirty="0" err="1"/>
              <a:t>susu</a:t>
            </a:r>
            <a:endParaRPr lang="en-US" sz="1400" dirty="0"/>
          </a:p>
          <a:p>
            <a:r>
              <a:rPr lang="en-US" sz="1400" dirty="0"/>
              <a:t>			</a:t>
            </a:r>
            <a:r>
              <a:rPr lang="en-US" sz="1400" dirty="0" err="1"/>
              <a:t>Diberi</a:t>
            </a:r>
            <a:r>
              <a:rPr lang="en-US" sz="1400" dirty="0"/>
              <a:t> </a:t>
            </a:r>
            <a:r>
              <a:rPr lang="en-US" sz="1400" dirty="0" err="1"/>
              <a:t>obat</a:t>
            </a:r>
            <a:r>
              <a:rPr lang="en-US" sz="1400" dirty="0"/>
              <a:t> </a:t>
            </a:r>
            <a:r>
              <a:rPr lang="en-US" sz="1400" dirty="0" err="1"/>
              <a:t>pencahar</a:t>
            </a:r>
            <a:endParaRPr lang="en-US" sz="1400" dirty="0"/>
          </a:p>
          <a:p>
            <a:r>
              <a:rPr lang="en-US" sz="1400" dirty="0"/>
              <a:t>			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khelator</a:t>
            </a:r>
            <a:r>
              <a:rPr lang="en-US" sz="1400" dirty="0"/>
              <a:t> : 	BAL</a:t>
            </a:r>
          </a:p>
          <a:p>
            <a:r>
              <a:rPr lang="en-US" sz="1400" dirty="0"/>
              <a:t>					N-</a:t>
            </a:r>
            <a:r>
              <a:rPr lang="en-US" sz="1400" dirty="0" err="1"/>
              <a:t>asetylat</a:t>
            </a:r>
            <a:endParaRPr lang="en-US" sz="1400" dirty="0"/>
          </a:p>
          <a:p>
            <a:r>
              <a:rPr lang="en-US" sz="1400" dirty="0"/>
              <a:t>					N-</a:t>
            </a:r>
            <a:r>
              <a:rPr lang="en-US" sz="1400" dirty="0" err="1"/>
              <a:t>asetyl</a:t>
            </a:r>
            <a:r>
              <a:rPr lang="en-US" sz="1400" dirty="0"/>
              <a:t> </a:t>
            </a:r>
            <a:r>
              <a:rPr lang="en-US" sz="1400" dirty="0" err="1"/>
              <a:t>penisilamin</a:t>
            </a:r>
            <a:endParaRPr lang="en-US" sz="1400" dirty="0"/>
          </a:p>
          <a:p>
            <a:r>
              <a:rPr lang="en-US" sz="1400" dirty="0"/>
              <a:t>			</a:t>
            </a:r>
            <a:r>
              <a:rPr lang="en-US" sz="1400" dirty="0" err="1"/>
              <a:t>bentuk</a:t>
            </a:r>
            <a:r>
              <a:rPr lang="en-US" sz="1400" dirty="0"/>
              <a:t> </a:t>
            </a:r>
            <a:r>
              <a:rPr lang="en-US" sz="1400" dirty="0" err="1"/>
              <a:t>alkil</a:t>
            </a:r>
            <a:r>
              <a:rPr lang="en-US" sz="1400" dirty="0"/>
              <a:t> </a:t>
            </a:r>
            <a:r>
              <a:rPr lang="en-US" sz="1400" dirty="0" err="1"/>
              <a:t>sulit</a:t>
            </a:r>
            <a:r>
              <a:rPr lang="en-US" sz="1400" dirty="0"/>
              <a:t> </a:t>
            </a:r>
            <a:r>
              <a:rPr lang="en-US" sz="1400" dirty="0" err="1"/>
              <a:t>diobati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73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533400"/>
          </a:xfrm>
        </p:spPr>
        <p:txBody>
          <a:bodyPr/>
          <a:lstStyle/>
          <a:p>
            <a:r>
              <a:rPr lang="en-US" sz="2400"/>
              <a:t>Toksisitas kadmium (Cd)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98525" y="1001713"/>
            <a:ext cx="7966075" cy="5289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err="1"/>
              <a:t>Kegunaan</a:t>
            </a:r>
            <a:r>
              <a:rPr lang="en-US" sz="1400" dirty="0"/>
              <a:t>:		</a:t>
            </a:r>
            <a:r>
              <a:rPr lang="en-US" sz="1400" dirty="0" err="1"/>
              <a:t>Industri</a:t>
            </a:r>
            <a:r>
              <a:rPr lang="en-US" sz="1400" dirty="0"/>
              <a:t> </a:t>
            </a:r>
            <a:r>
              <a:rPr lang="en-US" sz="1400" dirty="0" err="1"/>
              <a:t>pelapisan</a:t>
            </a:r>
            <a:r>
              <a:rPr lang="en-US" sz="1400" dirty="0"/>
              <a:t> </a:t>
            </a:r>
            <a:r>
              <a:rPr lang="en-US" sz="1400" dirty="0" err="1"/>
              <a:t>logam</a:t>
            </a:r>
            <a:endParaRPr lang="en-US" sz="1400" dirty="0"/>
          </a:p>
          <a:p>
            <a:r>
              <a:rPr lang="en-US" sz="1400" dirty="0"/>
              <a:t>		</a:t>
            </a:r>
            <a:r>
              <a:rPr lang="en-US" sz="1400" dirty="0" err="1"/>
              <a:t>Industri</a:t>
            </a:r>
            <a:r>
              <a:rPr lang="en-US" sz="1400" dirty="0"/>
              <a:t> Ni-Cd </a:t>
            </a:r>
            <a:r>
              <a:rPr lang="en-US" sz="1400" dirty="0" err="1"/>
              <a:t>bateri</a:t>
            </a:r>
            <a:endParaRPr lang="en-US" sz="1400" dirty="0"/>
          </a:p>
          <a:p>
            <a:r>
              <a:rPr lang="en-US" sz="1400" dirty="0"/>
              <a:t>		Proses </a:t>
            </a:r>
            <a:r>
              <a:rPr lang="en-US" sz="1400" dirty="0" err="1"/>
              <a:t>fotografi</a:t>
            </a:r>
            <a:endParaRPr lang="en-US" sz="1400" dirty="0"/>
          </a:p>
          <a:p>
            <a:r>
              <a:rPr lang="en-US" sz="1400" dirty="0"/>
              <a:t>		</a:t>
            </a:r>
            <a:r>
              <a:rPr lang="en-US" sz="1400" dirty="0" err="1"/>
              <a:t>Pabrik</a:t>
            </a:r>
            <a:r>
              <a:rPr lang="en-US" sz="1400" dirty="0"/>
              <a:t> </a:t>
            </a:r>
            <a:r>
              <a:rPr lang="en-US" sz="1400" dirty="0" err="1"/>
              <a:t>gelas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campuran</a:t>
            </a:r>
            <a:r>
              <a:rPr lang="en-US" sz="1400" dirty="0"/>
              <a:t> </a:t>
            </a:r>
            <a:r>
              <a:rPr lang="en-US" sz="1400" dirty="0" err="1"/>
              <a:t>perak</a:t>
            </a:r>
            <a:endParaRPr lang="en-US" sz="1400" dirty="0"/>
          </a:p>
          <a:p>
            <a:r>
              <a:rPr lang="en-US" sz="1400" dirty="0"/>
              <a:t>		</a:t>
            </a:r>
            <a:r>
              <a:rPr lang="en-US" sz="1400" dirty="0" err="1"/>
              <a:t>Produksi</a:t>
            </a:r>
            <a:r>
              <a:rPr lang="en-US" sz="1400" dirty="0"/>
              <a:t> </a:t>
            </a:r>
            <a:r>
              <a:rPr lang="en-US" sz="1400" dirty="0" err="1"/>
              <a:t>foto-elektrik</a:t>
            </a:r>
            <a:endParaRPr lang="en-US" sz="1400" dirty="0"/>
          </a:p>
          <a:p>
            <a:r>
              <a:rPr lang="en-US" sz="1400" dirty="0"/>
              <a:t>		</a:t>
            </a:r>
            <a:r>
              <a:rPr lang="en-US" sz="1400" dirty="0" err="1"/>
              <a:t>Fotokonduktor</a:t>
            </a:r>
            <a:endParaRPr lang="en-US" sz="1400" dirty="0"/>
          </a:p>
          <a:p>
            <a:r>
              <a:rPr lang="en-US" sz="1400" dirty="0"/>
              <a:t>		</a:t>
            </a:r>
            <a:r>
              <a:rPr lang="en-US" sz="1400" dirty="0" err="1"/>
              <a:t>Industri</a:t>
            </a:r>
            <a:r>
              <a:rPr lang="en-US" sz="1400" dirty="0"/>
              <a:t> </a:t>
            </a:r>
            <a:r>
              <a:rPr lang="en-US" sz="1400" dirty="0" err="1"/>
              <a:t>porselin</a:t>
            </a:r>
            <a:r>
              <a:rPr lang="en-US" sz="1400" dirty="0"/>
              <a:t> </a:t>
            </a:r>
            <a:r>
              <a:rPr lang="en-US" sz="1400" dirty="0" err="1"/>
              <a:t>danm</a:t>
            </a:r>
            <a:r>
              <a:rPr lang="en-US" sz="1400" dirty="0"/>
              <a:t> </a:t>
            </a:r>
            <a:r>
              <a:rPr lang="en-US" sz="1400" dirty="0" err="1"/>
              <a:t>keramik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Mekanisme</a:t>
            </a:r>
            <a:r>
              <a:rPr lang="en-US" sz="1400" dirty="0"/>
              <a:t> </a:t>
            </a:r>
            <a:r>
              <a:rPr lang="en-US" sz="1400" dirty="0" err="1"/>
              <a:t>toksisitas</a:t>
            </a:r>
            <a:r>
              <a:rPr lang="en-US" sz="1400" dirty="0"/>
              <a:t>:	</a:t>
            </a:r>
            <a:r>
              <a:rPr lang="en-US" sz="1400" dirty="0" err="1"/>
              <a:t>Diabsorpsi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saluran</a:t>
            </a:r>
            <a:r>
              <a:rPr lang="en-US" sz="1400" dirty="0"/>
              <a:t> </a:t>
            </a:r>
            <a:r>
              <a:rPr lang="en-US" sz="1400" dirty="0" err="1"/>
              <a:t>pencernaan</a:t>
            </a:r>
            <a:endParaRPr lang="en-US" sz="1400" dirty="0"/>
          </a:p>
          <a:p>
            <a:r>
              <a:rPr lang="en-US" sz="1400" dirty="0"/>
              <a:t>		</a:t>
            </a:r>
            <a:r>
              <a:rPr lang="en-US" sz="1400" dirty="0" err="1"/>
              <a:t>Terakumulasi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dlam</a:t>
            </a:r>
            <a:r>
              <a:rPr lang="en-US" sz="1400" dirty="0"/>
              <a:t> </a:t>
            </a:r>
            <a:r>
              <a:rPr lang="en-US" sz="1400" dirty="0" err="1"/>
              <a:t>ginjal</a:t>
            </a:r>
            <a:r>
              <a:rPr lang="en-US" sz="1400" dirty="0"/>
              <a:t>, </a:t>
            </a:r>
            <a:r>
              <a:rPr lang="en-US" sz="1400" dirty="0" err="1"/>
              <a:t>membentuk</a:t>
            </a:r>
            <a:r>
              <a:rPr lang="en-US" sz="1400" dirty="0"/>
              <a:t> </a:t>
            </a:r>
            <a:r>
              <a:rPr lang="en-US" sz="1400" dirty="0" err="1"/>
              <a:t>ikatan</a:t>
            </a:r>
            <a:r>
              <a:rPr lang="en-US" sz="1400" dirty="0"/>
              <a:t> protein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metalothionein</a:t>
            </a:r>
            <a:endParaRPr lang="en-US" sz="1400" dirty="0"/>
          </a:p>
          <a:p>
            <a:r>
              <a:rPr lang="en-US" sz="1400" dirty="0"/>
              <a:t>		</a:t>
            </a:r>
            <a:r>
              <a:rPr lang="en-US" sz="1400" dirty="0" err="1"/>
              <a:t>berikatan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enzim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gugus</a:t>
            </a:r>
            <a:r>
              <a:rPr lang="en-US" sz="1400" dirty="0"/>
              <a:t>: 	</a:t>
            </a:r>
            <a:r>
              <a:rPr lang="en-US" sz="1400" dirty="0" err="1"/>
              <a:t>Karboksil</a:t>
            </a:r>
            <a:endParaRPr lang="en-US" sz="1400" dirty="0"/>
          </a:p>
          <a:p>
            <a:r>
              <a:rPr lang="en-US" sz="1400" dirty="0"/>
              <a:t>						</a:t>
            </a:r>
            <a:r>
              <a:rPr lang="en-US" sz="1400" dirty="0" err="1"/>
              <a:t>histidil</a:t>
            </a:r>
            <a:endParaRPr lang="en-US" sz="1400" dirty="0"/>
          </a:p>
          <a:p>
            <a:r>
              <a:rPr lang="en-US" sz="1400" dirty="0"/>
              <a:t>						</a:t>
            </a:r>
            <a:r>
              <a:rPr lang="en-US" sz="1400" dirty="0" err="1"/>
              <a:t>hidroksil</a:t>
            </a:r>
            <a:endParaRPr lang="en-US" sz="1400" dirty="0"/>
          </a:p>
          <a:p>
            <a:r>
              <a:rPr lang="en-US" sz="1400" dirty="0"/>
              <a:t>						</a:t>
            </a:r>
            <a:r>
              <a:rPr lang="en-US" sz="1400" dirty="0" err="1"/>
              <a:t>fosfatil</a:t>
            </a:r>
            <a:endParaRPr lang="en-US" sz="1400" dirty="0"/>
          </a:p>
          <a:p>
            <a:r>
              <a:rPr lang="en-US" sz="1400" dirty="0"/>
              <a:t>		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enzim</a:t>
            </a:r>
            <a:r>
              <a:rPr lang="en-US" sz="1400" dirty="0"/>
              <a:t> </a:t>
            </a:r>
            <a:r>
              <a:rPr lang="en-US" sz="1400" dirty="0" err="1"/>
              <a:t>terhambat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Gejala</a:t>
            </a:r>
            <a:r>
              <a:rPr lang="en-US" sz="1400" dirty="0"/>
              <a:t>:		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beracun</a:t>
            </a:r>
            <a:r>
              <a:rPr lang="en-US" sz="1400" dirty="0"/>
              <a:t> </a:t>
            </a:r>
            <a:r>
              <a:rPr lang="en-US" sz="1400" dirty="0" err="1"/>
              <a:t>bila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inhalasi</a:t>
            </a:r>
            <a:r>
              <a:rPr lang="en-US" sz="1400" dirty="0"/>
              <a:t>		</a:t>
            </a:r>
            <a:r>
              <a:rPr lang="en-US" sz="1400" dirty="0" err="1"/>
              <a:t>akut</a:t>
            </a:r>
            <a:r>
              <a:rPr lang="en-US" sz="1400" dirty="0"/>
              <a:t>	</a:t>
            </a:r>
            <a:r>
              <a:rPr lang="en-US" sz="1400" dirty="0" err="1"/>
              <a:t>empisema</a:t>
            </a:r>
            <a:r>
              <a:rPr lang="en-US" sz="1400" dirty="0"/>
              <a:t> </a:t>
            </a:r>
            <a:r>
              <a:rPr lang="en-US" sz="1400" dirty="0" err="1"/>
              <a:t>paru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							</a:t>
            </a:r>
            <a:r>
              <a:rPr lang="en-US" sz="1400" dirty="0" err="1"/>
              <a:t>mati</a:t>
            </a:r>
            <a:endParaRPr lang="en-US" sz="1400" dirty="0"/>
          </a:p>
          <a:p>
            <a:r>
              <a:rPr lang="en-US" sz="1400" dirty="0"/>
              <a:t>		</a:t>
            </a:r>
            <a:r>
              <a:rPr lang="en-US" sz="1400" dirty="0" err="1"/>
              <a:t>Kronis</a:t>
            </a:r>
            <a:r>
              <a:rPr lang="en-US" sz="1400" dirty="0"/>
              <a:t>:	</a:t>
            </a:r>
            <a:r>
              <a:rPr lang="en-US" sz="1400" dirty="0" err="1"/>
              <a:t>nefrotoksisitas</a:t>
            </a:r>
            <a:r>
              <a:rPr lang="en-US" sz="1400" dirty="0"/>
              <a:t>, proteinuria, </a:t>
            </a:r>
            <a:r>
              <a:rPr lang="en-US" sz="1400" dirty="0" err="1"/>
              <a:t>glikosuria</a:t>
            </a:r>
            <a:r>
              <a:rPr lang="en-US" sz="1400" dirty="0"/>
              <a:t>, </a:t>
            </a:r>
            <a:r>
              <a:rPr lang="en-US" sz="1400" dirty="0" err="1"/>
              <a:t>aminoasiduria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		</a:t>
            </a:r>
          </a:p>
          <a:p>
            <a:endParaRPr lang="en-US" sz="1400" dirty="0"/>
          </a:p>
          <a:p>
            <a:r>
              <a:rPr lang="en-US" sz="1400" dirty="0"/>
              <a:t>		</a:t>
            </a:r>
            <a:r>
              <a:rPr lang="en-US" sz="2000" b="1" dirty="0" err="1"/>
              <a:t>Itai-itai</a:t>
            </a:r>
            <a:r>
              <a:rPr lang="en-US" sz="2000" b="1" dirty="0"/>
              <a:t> disease</a:t>
            </a:r>
            <a:endParaRPr lang="en-US" sz="1400" dirty="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5410200" y="4572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6858000" y="4572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7543800" y="4724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685800"/>
          </a:xfrm>
        </p:spPr>
        <p:txBody>
          <a:bodyPr/>
          <a:lstStyle/>
          <a:p>
            <a:r>
              <a:rPr lang="en-US" sz="2400"/>
              <a:t>Itai-itai disease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171700" y="1671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88" name="Picture 4" descr="http://www.kanazawa-med.ac.jp/~pubhealt/cadmium2/itaiitai-e/fig1-2e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04800" y="2957513"/>
            <a:ext cx="5029200" cy="3681412"/>
          </a:xfrm>
          <a:prstGeom prst="rect">
            <a:avLst/>
          </a:prstGeom>
          <a:noFill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643313" y="1671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90" name="Picture 6" descr="http://ic.ucsc.edu/~flegal/etox80e/Images/itai-itai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324600" y="2971800"/>
            <a:ext cx="1857375" cy="3514725"/>
          </a:xfrm>
          <a:prstGeom prst="rect">
            <a:avLst/>
          </a:prstGeom>
          <a:noFill/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22325" y="925513"/>
            <a:ext cx="6602413" cy="15811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-</a:t>
            </a:r>
            <a:r>
              <a:rPr lang="en-US" sz="1400" dirty="0" err="1"/>
              <a:t>Pertama</a:t>
            </a:r>
            <a:r>
              <a:rPr lang="en-US" sz="1400" dirty="0"/>
              <a:t> </a:t>
            </a:r>
            <a:r>
              <a:rPr lang="en-US" sz="1400" dirty="0" err="1"/>
              <a:t>ditemukan</a:t>
            </a:r>
            <a:r>
              <a:rPr lang="en-US" sz="1400" dirty="0"/>
              <a:t> di habitat S. </a:t>
            </a:r>
            <a:r>
              <a:rPr lang="en-US" sz="1400" dirty="0" err="1"/>
              <a:t>Jinzu</a:t>
            </a:r>
            <a:r>
              <a:rPr lang="en-US" sz="1400" dirty="0"/>
              <a:t> di </a:t>
            </a:r>
            <a:r>
              <a:rPr lang="en-US" sz="1400" dirty="0" err="1"/>
              <a:t>Jepang</a:t>
            </a:r>
            <a:endParaRPr lang="en-US" sz="1400" dirty="0"/>
          </a:p>
          <a:p>
            <a:pPr>
              <a:buFontTx/>
              <a:buChar char="-"/>
            </a:pPr>
            <a:r>
              <a:rPr lang="en-US" sz="1400" dirty="0" err="1"/>
              <a:t>kasus</a:t>
            </a:r>
            <a:r>
              <a:rPr lang="en-US" sz="1400" dirty="0"/>
              <a:t>, </a:t>
            </a:r>
            <a:r>
              <a:rPr lang="en-US" sz="1400" dirty="0" err="1"/>
              <a:t>korban</a:t>
            </a:r>
            <a:r>
              <a:rPr lang="en-US" sz="1400" dirty="0"/>
              <a:t> </a:t>
            </a:r>
            <a:r>
              <a:rPr lang="en-US" sz="1400" dirty="0" err="1"/>
              <a:t>merasa</a:t>
            </a:r>
            <a:r>
              <a:rPr lang="en-US" sz="1400" dirty="0"/>
              <a:t> </a:t>
            </a:r>
            <a:r>
              <a:rPr lang="en-US" sz="1400" dirty="0" err="1"/>
              <a:t>sakit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tulang</a:t>
            </a:r>
            <a:r>
              <a:rPr lang="en-US" sz="1400" dirty="0"/>
              <a:t>: </a:t>
            </a:r>
            <a:r>
              <a:rPr lang="en-US" sz="1400" dirty="0" err="1"/>
              <a:t>daerah</a:t>
            </a:r>
            <a:r>
              <a:rPr lang="en-US" sz="1400" dirty="0"/>
              <a:t> </a:t>
            </a:r>
            <a:r>
              <a:rPr lang="en-US" sz="1400" dirty="0" err="1"/>
              <a:t>pinggul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iga</a:t>
            </a:r>
            <a:endParaRPr lang="en-US" sz="1400" dirty="0"/>
          </a:p>
          <a:p>
            <a:pPr>
              <a:buFontTx/>
              <a:buChar char="-"/>
            </a:pPr>
            <a:r>
              <a:rPr lang="en-US" sz="1400" dirty="0" err="1"/>
              <a:t>Gejala</a:t>
            </a:r>
            <a:r>
              <a:rPr lang="en-US" sz="1400" dirty="0"/>
              <a:t> </a:t>
            </a:r>
            <a:r>
              <a:rPr lang="en-US" sz="1400" dirty="0" err="1"/>
              <a:t>mirip</a:t>
            </a:r>
            <a:r>
              <a:rPr lang="en-US" sz="1400" dirty="0"/>
              <a:t> :</a:t>
            </a:r>
            <a:r>
              <a:rPr lang="en-US" sz="1400" dirty="0" err="1"/>
              <a:t>rheumatik</a:t>
            </a:r>
            <a:r>
              <a:rPr lang="en-US" sz="1400" dirty="0"/>
              <a:t>, neuralgia, neuritis</a:t>
            </a:r>
          </a:p>
          <a:p>
            <a:pPr>
              <a:buFontTx/>
              <a:buChar char="-"/>
            </a:pPr>
            <a:r>
              <a:rPr lang="en-US" sz="1400" dirty="0"/>
              <a:t>Rasa </a:t>
            </a:r>
            <a:r>
              <a:rPr lang="en-US" sz="1400" dirty="0" err="1"/>
              <a:t>sakit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pinggul</a:t>
            </a:r>
            <a:r>
              <a:rPr lang="en-US" sz="1400" dirty="0"/>
              <a:t>: </a:t>
            </a:r>
            <a:r>
              <a:rPr lang="en-US" sz="1400" dirty="0" err="1"/>
              <a:t>pinggul</a:t>
            </a:r>
            <a:r>
              <a:rPr lang="en-US" sz="1400" dirty="0"/>
              <a:t> </a:t>
            </a:r>
            <a:r>
              <a:rPr lang="en-US" sz="1400" dirty="0" err="1"/>
              <a:t>diangkat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bebek</a:t>
            </a:r>
            <a:endParaRPr lang="en-US" sz="1400" dirty="0"/>
          </a:p>
          <a:p>
            <a:pPr>
              <a:buFontTx/>
              <a:buChar char="-"/>
            </a:pP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wanita</a:t>
            </a:r>
            <a:r>
              <a:rPr lang="en-US" sz="1400" dirty="0"/>
              <a:t> </a:t>
            </a:r>
            <a:r>
              <a:rPr lang="en-US" sz="1400" dirty="0" err="1"/>
              <a:t>umur</a:t>
            </a:r>
            <a:r>
              <a:rPr lang="en-US" sz="1400" dirty="0"/>
              <a:t> 40 – 50 </a:t>
            </a:r>
            <a:r>
              <a:rPr lang="en-US" sz="1400" dirty="0" err="1"/>
              <a:t>tahun</a:t>
            </a:r>
            <a:r>
              <a:rPr lang="en-US" sz="1400" dirty="0"/>
              <a:t>, </a:t>
            </a:r>
            <a:r>
              <a:rPr lang="en-US" sz="1400" dirty="0" err="1"/>
              <a:t>hidup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lokasi</a:t>
            </a:r>
            <a:r>
              <a:rPr lang="en-US" sz="1400" dirty="0"/>
              <a:t> </a:t>
            </a:r>
            <a:r>
              <a:rPr lang="en-US" sz="1400" dirty="0" err="1"/>
              <a:t>ytersebut</a:t>
            </a:r>
            <a:r>
              <a:rPr lang="en-US" sz="1400" dirty="0"/>
              <a:t> &gt;30 </a:t>
            </a:r>
            <a:r>
              <a:rPr lang="en-US" sz="1400" dirty="0" err="1"/>
              <a:t>tahun</a:t>
            </a:r>
            <a:endParaRPr lang="en-US" sz="1400" dirty="0"/>
          </a:p>
          <a:p>
            <a:pPr>
              <a:buFontTx/>
              <a:buChar char="-"/>
            </a:pPr>
            <a:r>
              <a:rPr lang="en-US" sz="1400" dirty="0" err="1"/>
              <a:t>Penyakit</a:t>
            </a:r>
            <a:r>
              <a:rPr lang="en-US" sz="1400" dirty="0"/>
              <a:t> </a:t>
            </a:r>
            <a:r>
              <a:rPr lang="en-US" sz="1400" dirty="0" err="1"/>
              <a:t>terus</a:t>
            </a:r>
            <a:r>
              <a:rPr lang="en-US" sz="1400" dirty="0"/>
              <a:t> </a:t>
            </a:r>
            <a:r>
              <a:rPr lang="en-US" sz="1400" dirty="0" err="1"/>
              <a:t>berlanjut</a:t>
            </a:r>
            <a:r>
              <a:rPr lang="en-US" sz="1400" dirty="0"/>
              <a:t> </a:t>
            </a:r>
            <a:r>
              <a:rPr lang="en-US" sz="1400" dirty="0" err="1"/>
              <a:t>sampai</a:t>
            </a:r>
            <a:r>
              <a:rPr lang="en-US" sz="1400" dirty="0"/>
              <a:t> 10 </a:t>
            </a:r>
            <a:r>
              <a:rPr lang="en-US" sz="1400" dirty="0" err="1"/>
              <a:t>tahun</a:t>
            </a:r>
            <a:endParaRPr lang="en-US" sz="1400" dirty="0"/>
          </a:p>
          <a:p>
            <a:pPr>
              <a:buFontTx/>
              <a:buChar char="-"/>
            </a:pP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/>
              <a:t>patah</a:t>
            </a:r>
            <a:r>
              <a:rPr lang="en-US" sz="1400" dirty="0"/>
              <a:t> </a:t>
            </a:r>
            <a:r>
              <a:rPr lang="en-US" sz="1400" dirty="0" err="1"/>
              <a:t>tulang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lokasi</a:t>
            </a:r>
            <a:r>
              <a:rPr lang="en-US" sz="1400" dirty="0"/>
              <a:t>: 28 </a:t>
            </a:r>
            <a:r>
              <a:rPr lang="en-US" sz="1400" dirty="0" err="1"/>
              <a:t>pd</a:t>
            </a:r>
            <a:r>
              <a:rPr lang="en-US" sz="1400" dirty="0"/>
              <a:t> </a:t>
            </a:r>
            <a:r>
              <a:rPr lang="en-US" sz="1400" dirty="0" err="1"/>
              <a:t>tulang</a:t>
            </a:r>
            <a:r>
              <a:rPr lang="en-US" sz="1400" dirty="0"/>
              <a:t> </a:t>
            </a:r>
            <a:r>
              <a:rPr lang="en-US" sz="1400" dirty="0" err="1"/>
              <a:t>iga</a:t>
            </a:r>
            <a:r>
              <a:rPr lang="en-US" sz="1400" dirty="0"/>
              <a:t>; </a:t>
            </a:r>
            <a:r>
              <a:rPr lang="en-US" sz="1400" dirty="0" err="1"/>
              <a:t>dan</a:t>
            </a:r>
            <a:r>
              <a:rPr lang="en-US" sz="1400" dirty="0"/>
              <a:t> 72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tulang</a:t>
            </a:r>
            <a:r>
              <a:rPr lang="en-US" sz="1400" dirty="0"/>
              <a:t> yang lain</a:t>
            </a:r>
          </a:p>
        </p:txBody>
      </p:sp>
    </p:spTree>
    <p:extLst>
      <p:ext uri="{BB962C8B-B14F-4D97-AF65-F5344CB8AC3E}">
        <p14:creationId xmlns:p14="http://schemas.microsoft.com/office/powerpoint/2010/main" val="11237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7848600" cy="685800"/>
          </a:xfrm>
        </p:spPr>
        <p:txBody>
          <a:bodyPr/>
          <a:lstStyle/>
          <a:p>
            <a:r>
              <a:rPr lang="en-US" sz="2400"/>
              <a:t>Pemeriksaan laboratorium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46125" y="1230313"/>
            <a:ext cx="6415088" cy="730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/>
              <a:t>osteo-malasea</a:t>
            </a:r>
            <a:r>
              <a:rPr lang="en-US" sz="1400" dirty="0"/>
              <a:t>		osteoporosis</a:t>
            </a:r>
          </a:p>
          <a:p>
            <a:pPr>
              <a:buFontTx/>
              <a:buChar char="-"/>
            </a:pPr>
            <a:r>
              <a:rPr lang="en-US" sz="1400" dirty="0"/>
              <a:t>Mineral </a:t>
            </a:r>
            <a:r>
              <a:rPr lang="en-US" sz="1400" dirty="0" err="1"/>
              <a:t>terbongkar</a:t>
            </a:r>
            <a:r>
              <a:rPr lang="en-US" sz="1400" dirty="0"/>
              <a:t>, </a:t>
            </a: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/>
              <a:t>interaksi</a:t>
            </a:r>
            <a:r>
              <a:rPr lang="en-US" sz="1400" dirty="0"/>
              <a:t> </a:t>
            </a:r>
            <a:r>
              <a:rPr lang="en-US" sz="1400" dirty="0" err="1"/>
              <a:t>ikatan</a:t>
            </a:r>
            <a:r>
              <a:rPr lang="en-US" sz="1400" dirty="0"/>
              <a:t> </a:t>
            </a:r>
            <a:r>
              <a:rPr lang="en-US" sz="1400" dirty="0" err="1"/>
              <a:t>Ca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Cd: </a:t>
            </a:r>
            <a:r>
              <a:rPr lang="en-US" sz="1400" dirty="0" err="1"/>
              <a:t>Ca</a:t>
            </a:r>
            <a:r>
              <a:rPr lang="en-US" sz="1400" dirty="0"/>
              <a:t> </a:t>
            </a:r>
            <a:r>
              <a:rPr lang="en-US" sz="1400" dirty="0" err="1"/>
              <a:t>menurun</a:t>
            </a:r>
            <a:r>
              <a:rPr lang="en-US" sz="1400" dirty="0"/>
              <a:t>, Cd </a:t>
            </a:r>
            <a:r>
              <a:rPr lang="en-US" sz="1400" dirty="0" err="1"/>
              <a:t>meningkat</a:t>
            </a:r>
            <a:endParaRPr lang="en-US" sz="1400" dirty="0"/>
          </a:p>
          <a:p>
            <a:pPr>
              <a:buFontTx/>
              <a:buChar char="-"/>
            </a:pPr>
            <a:r>
              <a:rPr lang="en-US" sz="1400" dirty="0" err="1"/>
              <a:t>Ginjal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berfungsi</a:t>
            </a:r>
            <a:r>
              <a:rPr lang="en-US" sz="1400" dirty="0"/>
              <a:t>: </a:t>
            </a:r>
            <a:r>
              <a:rPr lang="en-US" sz="1400" dirty="0" err="1"/>
              <a:t>glikosuria</a:t>
            </a:r>
            <a:r>
              <a:rPr lang="en-US" sz="1400" dirty="0"/>
              <a:t>., proteinuria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738313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413" name="Picture 5" descr="http://www.kanazawa-med.ac.jp/~pubhealt/ikadai2/itaiitai-e/fig5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04800" y="2133600"/>
            <a:ext cx="3214688" cy="1987550"/>
          </a:xfrm>
          <a:prstGeom prst="rect">
            <a:avLst/>
          </a:prstGeom>
          <a:noFill/>
        </p:spPr>
      </p:pic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514600" y="1371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795463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416" name="Picture 8" descr="http://www.kanazawa-med.ac.jp/~pubhealt/ikadai2/itaiitai-e/fig6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04800" y="4343400"/>
            <a:ext cx="3233738" cy="2157413"/>
          </a:xfrm>
          <a:prstGeom prst="rect">
            <a:avLst/>
          </a:prstGeom>
          <a:noFill/>
        </p:spPr>
      </p:pic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2081213" y="1766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418" name="Picture 10" descr="http://www.kanazawa-med.ac.jp/~pubhealt/ikadai2/itaiitai-e/fig3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4572000" y="2057400"/>
            <a:ext cx="3252788" cy="2170113"/>
          </a:xfrm>
          <a:prstGeom prst="rect">
            <a:avLst/>
          </a:prstGeom>
          <a:noFill/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909763" y="1652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420" name="Picture 12" descr="http://www.kanazawa-med.ac.jp/~pubhealt/ikadai2/itaiitai-e/fig4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4572000" y="4419600"/>
            <a:ext cx="3124200" cy="2084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20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err="1" smtClean="0"/>
              <a:t>Carilah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BTM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Carilah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narkotika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obat-obatan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E:\gambar utk ppt\4t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63200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1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30"/>
          </a:xfrm>
        </p:spPr>
        <p:txBody>
          <a:bodyPr>
            <a:normAutofit/>
          </a:bodyPr>
          <a:lstStyle/>
          <a:p>
            <a:r>
              <a:rPr lang="id-ID" dirty="0" smtClean="0"/>
              <a:t>Paling sering</a:t>
            </a:r>
          </a:p>
          <a:p>
            <a:r>
              <a:rPr lang="id-ID" dirty="0" smtClean="0"/>
              <a:t>Tidak mudah mencapai darah</a:t>
            </a:r>
          </a:p>
          <a:p>
            <a:r>
              <a:rPr lang="id-ID" dirty="0" smtClean="0"/>
              <a:t>Beberapa Hal penting :</a:t>
            </a:r>
          </a:p>
          <a:p>
            <a:pPr lvl="1"/>
            <a:r>
              <a:rPr lang="id-ID" dirty="0" smtClean="0"/>
              <a:t>Enzim (alfa amilase, ptialin) dalam mulut </a:t>
            </a:r>
          </a:p>
          <a:p>
            <a:pPr lvl="1"/>
            <a:r>
              <a:rPr lang="id-ID" dirty="0" smtClean="0"/>
              <a:t>Asam lambung (menghancurkan kimia yg tdk tahan asam)</a:t>
            </a:r>
          </a:p>
          <a:p>
            <a:pPr lvl="1"/>
            <a:r>
              <a:rPr lang="id-ID" dirty="0" smtClean="0"/>
              <a:t>Enzim di usus halus bersifat basa </a:t>
            </a:r>
            <a:r>
              <a:rPr lang="id-ID" dirty="0" smtClean="0">
                <a:sym typeface="Wingdings" pitchFamily="2" charset="2"/>
              </a:rPr>
              <a:t>menetral kimia asam</a:t>
            </a:r>
          </a:p>
          <a:p>
            <a:pPr lvl="1"/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/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“</a:t>
            </a:r>
            <a:r>
              <a:rPr lang="en-US" dirty="0" err="1"/>
              <a:t>pengenceran</a:t>
            </a:r>
            <a:r>
              <a:rPr lang="en-US" dirty="0"/>
              <a:t>”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 smtClean="0"/>
              <a:t>kimia</a:t>
            </a:r>
            <a:endParaRPr lang="id-ID" dirty="0" smtClean="0"/>
          </a:p>
          <a:p>
            <a:pPr lvl="1"/>
            <a:r>
              <a:rPr lang="en-US" dirty="0" err="1"/>
              <a:t>Peristaltik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anus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dibuang</a:t>
            </a:r>
            <a:endParaRPr lang="id-ID" dirty="0" smtClean="0"/>
          </a:p>
          <a:p>
            <a:pPr lvl="1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pun </a:t>
            </a:r>
            <a:r>
              <a:rPr lang="en-US" dirty="0" err="1"/>
              <a:t>ada</a:t>
            </a:r>
            <a:r>
              <a:rPr lang="en-US" dirty="0"/>
              <a:t> proses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 smtClean="0"/>
              <a:t>absorpsi</a:t>
            </a:r>
            <a:endParaRPr lang="id-ID" dirty="0" smtClean="0"/>
          </a:p>
          <a:p>
            <a:pPr lvl="1"/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bereaksi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 smtClean="0"/>
              <a:t>logam</a:t>
            </a:r>
            <a:endParaRPr lang="id-ID" dirty="0" smtClean="0"/>
          </a:p>
          <a:p>
            <a:pPr lvl="1"/>
            <a:r>
              <a:rPr lang="en-US" dirty="0" err="1"/>
              <a:t>Sistim</a:t>
            </a:r>
            <a:r>
              <a:rPr lang="en-US" dirty="0"/>
              <a:t> </a:t>
            </a:r>
            <a:r>
              <a:rPr lang="en-US" dirty="0" err="1"/>
              <a:t>pencernaan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sekret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absorpsi</a:t>
            </a:r>
            <a:endParaRPr lang="id-ID" dirty="0" smtClean="0">
              <a:sym typeface="Wingdings" pitchFamily="2" charset="2"/>
            </a:endParaRPr>
          </a:p>
          <a:p>
            <a:pPr lvl="1"/>
            <a:endParaRPr lang="id-ID" dirty="0" smtClean="0"/>
          </a:p>
          <a:p>
            <a:pPr lvl="1"/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1800" dirty="0"/>
              <a:t>Portal </a:t>
            </a:r>
            <a:r>
              <a:rPr lang="id-ID" sz="1800" dirty="0" smtClean="0"/>
              <a:t>entri </a:t>
            </a:r>
            <a:r>
              <a:rPr lang="id-ID" sz="4000" dirty="0" smtClean="0"/>
              <a:t>ORAL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3584278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/>
              <a:t>Xenobiotik</a:t>
            </a:r>
            <a:r>
              <a:rPr lang="id-ID" dirty="0"/>
              <a:t> berasal dari bahasa Yunani: Xenos yang artinya asing. </a:t>
            </a:r>
            <a:r>
              <a:rPr lang="id-ID" i="1" dirty="0"/>
              <a:t>Xenobiotik adalah</a:t>
            </a:r>
            <a:r>
              <a:rPr lang="id-ID" dirty="0"/>
              <a:t> zat asing yang masuk dalam tubuh manusia</a:t>
            </a:r>
            <a:r>
              <a:rPr lang="id-ID" dirty="0" smtClean="0"/>
              <a:t>.</a:t>
            </a:r>
          </a:p>
          <a:p>
            <a:r>
              <a:rPr lang="id-ID" dirty="0" smtClean="0"/>
              <a:t>EnteroHepatik : sistem menghubungkan </a:t>
            </a:r>
            <a:r>
              <a:rPr lang="id-ID" dirty="0"/>
              <a:t>antara hepar dan intestinal yang membantu proses pencernaan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Istilah2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6694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Terdiri dari 3 bagian yi/: Bagian Nasofaring yang teratas, trakeo-bronkial, alveoli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1800" dirty="0"/>
              <a:t>Portal </a:t>
            </a:r>
            <a:r>
              <a:rPr lang="id-ID" sz="1800" dirty="0" smtClean="0"/>
              <a:t>entri </a:t>
            </a:r>
            <a:r>
              <a:rPr lang="id-ID" sz="3600" dirty="0" smtClean="0"/>
              <a:t>Per inhalasi 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680520" cy="292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6625"/>
            <a:ext cx="1296144" cy="132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36912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sz="2000" dirty="0"/>
              <a:t>memudahkan bahan kimia masuk ke peredaran darah karena tipisnya dinding paru-paru (selapis sel alveoli) yang berhadapan dengan dinding kapiler darah yang juga hanya terdiri atas selapis sel</a:t>
            </a:r>
          </a:p>
        </p:txBody>
      </p:sp>
    </p:spTree>
    <p:extLst>
      <p:ext uri="{BB962C8B-B14F-4D97-AF65-F5344CB8AC3E}">
        <p14:creationId xmlns:p14="http://schemas.microsoft.com/office/powerpoint/2010/main" val="2889780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Gas mudah masuk ke saluran pernapasan krn:</a:t>
            </a:r>
          </a:p>
          <a:p>
            <a:pPr lvl="1"/>
            <a:r>
              <a:rPr lang="id-ID" dirty="0" smtClean="0"/>
              <a:t>Gas-Tissue interface luas</a:t>
            </a:r>
          </a:p>
          <a:p>
            <a:pPr lvl="1"/>
            <a:r>
              <a:rPr lang="id-ID" dirty="0" smtClean="0"/>
              <a:t>Gas yg mudah larut dlm air cepat diserap nasofaring</a:t>
            </a:r>
          </a:p>
          <a:p>
            <a:pPr lvl="1"/>
            <a:r>
              <a:rPr lang="id-ID" dirty="0" smtClean="0"/>
              <a:t>Gas yg mudah larut dalam lemak masuk alveoli, darah, disimpan dan dihancurkan</a:t>
            </a:r>
          </a:p>
          <a:p>
            <a:pPr lvl="1"/>
            <a:r>
              <a:rPr lang="id-ID" dirty="0" smtClean="0"/>
              <a:t>Gas yg terabsorpsi pada partikulat masuk alveoli bersama patikulat</a:t>
            </a:r>
          </a:p>
          <a:p>
            <a:pPr marL="3175" lvl="1" indent="0">
              <a:buNone/>
            </a:pPr>
            <a:endParaRPr lang="id-ID" dirty="0"/>
          </a:p>
          <a:p>
            <a:pPr marL="3175" lvl="1" indent="0">
              <a:buNone/>
            </a:pPr>
            <a:r>
              <a:rPr lang="id-ID" dirty="0" smtClean="0"/>
              <a:t>Partikulat </a:t>
            </a:r>
            <a:r>
              <a:rPr lang="id-ID" dirty="0" smtClean="0">
                <a:sym typeface="Wingdings" pitchFamily="2" charset="2"/>
              </a:rPr>
              <a:t> ukuran yg dpt msk sal pernapasan &lt;10 µm, yg terendap di alveoli (2-5 mikroon), toksisitas dipengaruhi o/ ukuran, laju &amp; dlm nya pernapasan, kemudahan masuk, diameter aerodinamis (ukuran, bentu, densitas/masa jenis), luasnya permukaan, kelarutan, &amp; sifat higroskopis (kemampuan suatu sat menyerap molekul air) &amp; reaktifitas Biokimia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dirty="0"/>
              <a:t>Portal entri</a:t>
            </a:r>
            <a:r>
              <a:rPr lang="id-ID" dirty="0"/>
              <a:t> </a:t>
            </a:r>
            <a:r>
              <a:rPr lang="id-ID" sz="4400" dirty="0"/>
              <a:t>Per inhalasi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0758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Lebih mudah masuk keperedaran darah</a:t>
            </a:r>
          </a:p>
          <a:p>
            <a:r>
              <a:rPr lang="id-ID" dirty="0" smtClean="0"/>
              <a:t>4 </a:t>
            </a:r>
            <a:r>
              <a:rPr lang="id-ID" dirty="0" smtClean="0"/>
              <a:t>kemungkinan jika kulit kontak dng bahan kimia </a:t>
            </a:r>
            <a:r>
              <a:rPr lang="id-ID" dirty="0" smtClean="0"/>
              <a:t>:</a:t>
            </a:r>
          </a:p>
          <a:p>
            <a:pPr lvl="1"/>
            <a:r>
              <a:rPr lang="id-ID" dirty="0" smtClean="0"/>
              <a:t>tidak </a:t>
            </a:r>
            <a:r>
              <a:rPr lang="id-ID" dirty="0"/>
              <a:t>terjadi </a:t>
            </a:r>
            <a:r>
              <a:rPr lang="id-ID" dirty="0" smtClean="0"/>
              <a:t>apa-apa,berarti </a:t>
            </a:r>
            <a:r>
              <a:rPr lang="id-ID" i="1" dirty="0"/>
              <a:t>barrier </a:t>
            </a:r>
            <a:r>
              <a:rPr lang="id-ID" dirty="0"/>
              <a:t>kulit efektif; </a:t>
            </a:r>
            <a:endParaRPr lang="id-ID" dirty="0" smtClean="0"/>
          </a:p>
          <a:p>
            <a:pPr lvl="1"/>
            <a:r>
              <a:rPr lang="id-ID" dirty="0" smtClean="0"/>
              <a:t>Bereaksi dengan </a:t>
            </a:r>
            <a:r>
              <a:rPr lang="id-ID" dirty="0"/>
              <a:t>kulit setempat, maka bahan kimia disebut irritan </a:t>
            </a:r>
            <a:r>
              <a:rPr lang="id-ID" dirty="0" smtClean="0"/>
              <a:t>primer;</a:t>
            </a:r>
          </a:p>
          <a:p>
            <a:pPr lvl="1"/>
            <a:r>
              <a:rPr lang="id-ID" dirty="0" smtClean="0"/>
              <a:t>Menembus kulit </a:t>
            </a:r>
            <a:r>
              <a:rPr lang="id-ID" dirty="0"/>
              <a:t>dan berkonyugasi dengan protein jaringan sehingga disebut </a:t>
            </a:r>
            <a:r>
              <a:rPr lang="id-ID" i="1" dirty="0" smtClean="0"/>
              <a:t>sensitizers</a:t>
            </a:r>
            <a:r>
              <a:rPr lang="id-ID" dirty="0" smtClean="0"/>
              <a:t>;</a:t>
            </a:r>
          </a:p>
          <a:p>
            <a:pPr lvl="1"/>
            <a:r>
              <a:rPr lang="id-ID" dirty="0" smtClean="0"/>
              <a:t>Menembus kulit </a:t>
            </a:r>
            <a:r>
              <a:rPr lang="id-ID" dirty="0"/>
              <a:t>atau </a:t>
            </a:r>
            <a:r>
              <a:rPr lang="id-ID" i="1" dirty="0"/>
              <a:t>transdermal</a:t>
            </a:r>
            <a:r>
              <a:rPr lang="id-ID" dirty="0"/>
              <a:t>, dapat memasuki peredaran darah, kelenjar pilosebasea, folikel rambut dan kelenjar sebasea.</a:t>
            </a:r>
          </a:p>
          <a:p>
            <a:pPr lvl="1"/>
            <a:endParaRPr lang="id-ID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1600" dirty="0"/>
              <a:t>Portal entri</a:t>
            </a:r>
            <a:r>
              <a:rPr lang="id-ID" dirty="0"/>
              <a:t> </a:t>
            </a:r>
            <a:r>
              <a:rPr lang="id-ID" dirty="0" smtClean="0"/>
              <a:t>Dermal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89044"/>
            <a:ext cx="2860948" cy="206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0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anorganik</a:t>
            </a:r>
            <a:r>
              <a:rPr lang="en-US" sz="2400" dirty="0"/>
              <a:t>,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apa-apa</a:t>
            </a:r>
            <a:endParaRPr lang="en-US" sz="2400" dirty="0"/>
          </a:p>
          <a:p>
            <a:pPr lvl="0"/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organik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diserap</a:t>
            </a:r>
            <a:endParaRPr lang="en-US" sz="2400" dirty="0"/>
          </a:p>
          <a:p>
            <a:pPr lvl="0"/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lipo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hidro-filik</a:t>
            </a:r>
            <a:r>
              <a:rPr lang="en-US" sz="2400" dirty="0"/>
              <a:t> paling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diserap</a:t>
            </a:r>
            <a:r>
              <a:rPr lang="en-US" sz="2400" dirty="0"/>
              <a:t>,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per </a:t>
            </a:r>
            <a:r>
              <a:rPr lang="en-US" sz="2400" dirty="0" err="1"/>
              <a:t>inhalasi</a:t>
            </a:r>
            <a:r>
              <a:rPr lang="en-US" sz="2400" dirty="0"/>
              <a:t> </a:t>
            </a:r>
            <a:r>
              <a:rPr lang="en-US" sz="2400" dirty="0" err="1"/>
              <a:t>ataupun</a:t>
            </a:r>
            <a:r>
              <a:rPr lang="en-US" sz="2400" dirty="0"/>
              <a:t> per oral.</a:t>
            </a:r>
          </a:p>
          <a:p>
            <a:pPr marL="45720" indent="0">
              <a:buNone/>
            </a:pPr>
            <a:endParaRPr lang="id-ID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reaksinya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sz="1000" dirty="0"/>
              <a:t>……………….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23364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i="1" dirty="0"/>
              <a:t>Portal entri parenteral</a:t>
            </a:r>
            <a:r>
              <a:rPr lang="id-ID" sz="2400" dirty="0"/>
              <a:t> adalah masuknya </a:t>
            </a:r>
            <a:r>
              <a:rPr lang="id-ID" sz="2400" i="1" dirty="0"/>
              <a:t>xenobiotik</a:t>
            </a:r>
            <a:r>
              <a:rPr lang="id-ID" sz="2400" dirty="0"/>
              <a:t> lewat suntikan, dapat langsung masuk ke dalam darah (</a:t>
            </a:r>
            <a:r>
              <a:rPr lang="id-ID" sz="2400" i="1" dirty="0"/>
              <a:t>intravena</a:t>
            </a:r>
            <a:r>
              <a:rPr lang="id-ID" sz="2400" dirty="0"/>
              <a:t>), atau tidak langsung lewat otot (</a:t>
            </a:r>
            <a:r>
              <a:rPr lang="id-ID" sz="2400" i="1" dirty="0"/>
              <a:t>intramuskuler</a:t>
            </a:r>
            <a:r>
              <a:rPr lang="id-ID" sz="2400" dirty="0"/>
              <a:t> = IM), lewat </a:t>
            </a:r>
            <a:r>
              <a:rPr lang="id-ID" sz="2400" i="1" dirty="0"/>
              <a:t>peritoneum</a:t>
            </a:r>
            <a:r>
              <a:rPr lang="id-ID" sz="2400" dirty="0"/>
              <a:t> (</a:t>
            </a:r>
            <a:r>
              <a:rPr lang="id-ID" sz="2400" i="1" dirty="0"/>
              <a:t>intraperitoneal</a:t>
            </a:r>
            <a:r>
              <a:rPr lang="id-ID" sz="2400" dirty="0"/>
              <a:t> = IP), lewat bawah kulit atau </a:t>
            </a:r>
            <a:r>
              <a:rPr lang="id-ID" sz="2400" i="1" dirty="0"/>
              <a:t>subcutan </a:t>
            </a:r>
            <a:r>
              <a:rPr lang="id-ID" sz="2400" dirty="0"/>
              <a:t>(SC), dan lain-lain.</a:t>
            </a:r>
          </a:p>
          <a:p>
            <a:pPr marL="45720" indent="0">
              <a:buNone/>
            </a:pPr>
            <a:endParaRPr lang="id-ID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000" dirty="0"/>
              <a:t>Portal entri </a:t>
            </a:r>
            <a:r>
              <a:rPr lang="id-ID" dirty="0" smtClean="0"/>
              <a:t>Parentral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75983"/>
            <a:ext cx="3275856" cy="318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718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258</TotalTime>
  <Words>1456</Words>
  <Application>Microsoft Office PowerPoint</Application>
  <PresentationFormat>On-screen Show (4:3)</PresentationFormat>
  <Paragraphs>347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Grid</vt:lpstr>
      <vt:lpstr>Document</vt:lpstr>
      <vt:lpstr>AGENT KIMIA SEBAGAI PENYEBAB PENYAKIT</vt:lpstr>
      <vt:lpstr>Agent kimia</vt:lpstr>
      <vt:lpstr>Proses dalam keracuanan</vt:lpstr>
      <vt:lpstr>Portal entri ORAL</vt:lpstr>
      <vt:lpstr>Portal entri Per inhalasi </vt:lpstr>
      <vt:lpstr>Portal entri Per inhalasi </vt:lpstr>
      <vt:lpstr>Portal entri Dermal</vt:lpstr>
      <vt:lpstr>Contoh beberapa zat serta reaksinya pada kulit adalah sbb……………….</vt:lpstr>
      <vt:lpstr>Portal entri Parentral</vt:lpstr>
      <vt:lpstr>pestisida</vt:lpstr>
      <vt:lpstr>Klasifikasi Pestisida</vt:lpstr>
      <vt:lpstr>Efek pestisida</vt:lpstr>
      <vt:lpstr>PowerPoint Presentation</vt:lpstr>
      <vt:lpstr>Efek muskarinik, nikotinik dan saraf pusat  pada toksisitas organofosfat</vt:lpstr>
      <vt:lpstr>Food aditif</vt:lpstr>
      <vt:lpstr>Keracunan makanan</vt:lpstr>
      <vt:lpstr>BTM yang diijinkan POM</vt:lpstr>
      <vt:lpstr>BTM yang yang dilarang digunakan dalam makanan menurut peraturan Menteri Kesehatan RI no 722/Menkes/Per/88</vt:lpstr>
      <vt:lpstr>BTM yang yang dilarang menurut Peraturan Menteri Kesehatan RI Nomor 1168/Menkes/Per/X/1999</vt:lpstr>
      <vt:lpstr>Sakarin</vt:lpstr>
      <vt:lpstr>Siklamat</vt:lpstr>
      <vt:lpstr>Rhodamin B</vt:lpstr>
      <vt:lpstr>Toksisitas Arsen (As)</vt:lpstr>
      <vt:lpstr>Gejala</vt:lpstr>
      <vt:lpstr>Toksisitas timbal (Pb)</vt:lpstr>
      <vt:lpstr>Mekanisme toksisitas Pb</vt:lpstr>
      <vt:lpstr>Gejala toksisitas Pb</vt:lpstr>
      <vt:lpstr>Toksisitas Pb pada orang dewasa</vt:lpstr>
      <vt:lpstr>Toksisitas merkuri (Hg)</vt:lpstr>
      <vt:lpstr>Minamata disease</vt:lpstr>
      <vt:lpstr>Bahaya toksisitas merkuri</vt:lpstr>
      <vt:lpstr>Patologi Hg pada otak</vt:lpstr>
      <vt:lpstr>Faktor bahaya dan gejala klinis toksisitas merkuri</vt:lpstr>
      <vt:lpstr>Permasalahan dan usaha pencegahan</vt:lpstr>
      <vt:lpstr>Toksisitas kadmium (Cd)</vt:lpstr>
      <vt:lpstr>Itai-itai disease</vt:lpstr>
      <vt:lpstr>Pemeriksaan laboratorium</vt:lpstr>
      <vt:lpstr>Tugas Mandiri:</vt:lpstr>
      <vt:lpstr>PowerPoint Presentation</vt:lpstr>
      <vt:lpstr>Istilah2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 KIMIA SEBAGAI PENYEBAB PENYAKIT</dc:title>
  <dc:creator>Toshiba</dc:creator>
  <cp:lastModifiedBy>Toshiba</cp:lastModifiedBy>
  <cp:revision>16</cp:revision>
  <dcterms:created xsi:type="dcterms:W3CDTF">2015-09-27T13:57:14Z</dcterms:created>
  <dcterms:modified xsi:type="dcterms:W3CDTF">2015-09-28T03:23:23Z</dcterms:modified>
</cp:coreProperties>
</file>