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0039"/>
    <a:srgbClr val="FF9900"/>
    <a:srgbClr val="5EEC3C"/>
    <a:srgbClr val="FFDC47"/>
    <a:srgbClr val="FFABC9"/>
    <a:srgbClr val="FFFF21"/>
    <a:srgbClr val="9900CC"/>
    <a:srgbClr val="D99B01"/>
    <a:srgbClr val="FF66CC"/>
    <a:srgbClr val="FF6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724455"/>
            <a:ext cx="8246070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251505"/>
            <a:ext cx="8246070" cy="61082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0003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7100" y="3975608"/>
            <a:ext cx="1410310" cy="50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89199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000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02814"/>
            <a:ext cx="8246070" cy="320680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433880"/>
            <a:ext cx="595549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000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198559"/>
            <a:ext cx="595549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739290"/>
            <a:ext cx="8246071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000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3481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66339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3481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39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029865"/>
            <a:ext cx="7024430" cy="1374345"/>
          </a:xfrm>
        </p:spPr>
        <p:txBody>
          <a:bodyPr>
            <a:normAutofit/>
          </a:bodyPr>
          <a:lstStyle/>
          <a:p>
            <a:r>
              <a:rPr lang="id-ID" dirty="0" smtClean="0"/>
              <a:t>Tinjauan standar kualitas air minum </a:t>
            </a:r>
            <a:br>
              <a:rPr lang="id-ID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251505"/>
            <a:ext cx="7024430" cy="755175"/>
          </a:xfrm>
        </p:spPr>
        <p:txBody>
          <a:bodyPr>
            <a:normAutofit/>
          </a:bodyPr>
          <a:lstStyle/>
          <a:p>
            <a:r>
              <a:rPr lang="id-ID" dirty="0" smtClean="0"/>
              <a:t>Pengaruh bahan-bahan pencemar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Dengan ditetapkannya standar warna sebagai salah satu peryaratan kualitas, maka diharapkan distribusi air ke masyarakat akan lebih baik dari sisi kualitasnya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66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Bau &amp; Rasa </a:t>
            </a:r>
          </a:p>
          <a:p>
            <a:pPr lvl="1"/>
            <a:r>
              <a:rPr lang="id-ID" dirty="0" smtClean="0"/>
              <a:t>Ketidak sempurnaan dalam proses pengolahan air, adakalanya akan menyisakan bau dan warna</a:t>
            </a:r>
          </a:p>
          <a:p>
            <a:pPr lvl="1"/>
            <a:r>
              <a:rPr lang="id-ID" dirty="0" smtClean="0"/>
              <a:t>Hal ini dapat mempengaruhi presepsi masyarakat terhadap kualitas air yang diterima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317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Kekeruhan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Apabila air mengandung banyak partikel tersuspensi sehingga memberikan warna/rupa yang berlumpur atau kotor</a:t>
            </a:r>
          </a:p>
          <a:p>
            <a:r>
              <a:rPr lang="id-ID" dirty="0" smtClean="0"/>
              <a:t>Disebabkan karena tanahliat, lumpur, dan bahan-bahan organik serta partikel yang tersebar, maupun tersuspensi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14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Menunjukkan banyaknya bahan tersuspensi </a:t>
            </a:r>
          </a:p>
          <a:p>
            <a:r>
              <a:rPr lang="id-ID" dirty="0" smtClean="0"/>
              <a:t>Menurut standar U.S public servis ,mengenai kekeruhan batas maksimalnya adalah 10 ppm,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05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Ph</a:t>
            </a:r>
          </a:p>
          <a:p>
            <a:pPr lvl="1"/>
            <a:r>
              <a:rPr lang="id-ID" dirty="0" smtClean="0"/>
              <a:t>Merupakan istilah untuk menyatakan intensitas keadaan asam atau basa sesuatu larutan. </a:t>
            </a:r>
          </a:p>
          <a:p>
            <a:pPr lvl="1"/>
            <a:r>
              <a:rPr lang="id-ID" dirty="0" smtClean="0"/>
              <a:t>Menyatakan banyaknya konsentrasi ion H+</a:t>
            </a:r>
          </a:p>
          <a:p>
            <a:pPr lvl="1"/>
            <a:r>
              <a:rPr lang="id-ID" dirty="0" smtClean="0"/>
              <a:t>Ph menjadi indikator penting terhadap kehidupan mikroorganisme dalam air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44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Zat padat (TDS)</a:t>
            </a:r>
          </a:p>
          <a:p>
            <a:pPr lvl="1"/>
            <a:r>
              <a:rPr lang="id-ID" dirty="0" smtClean="0"/>
              <a:t>Bahan yang tertinggal sebagai risidu pada penguapan-pengeringan pada suhu 103- 105</a:t>
            </a:r>
            <a:r>
              <a:rPr lang="id-ID" baseline="30000" dirty="0"/>
              <a:t>0</a:t>
            </a:r>
            <a:r>
              <a:rPr lang="id-ID" dirty="0"/>
              <a:t>C</a:t>
            </a:r>
          </a:p>
          <a:p>
            <a:pPr lvl="1"/>
            <a:r>
              <a:rPr lang="id-ID" dirty="0" smtClean="0"/>
              <a:t>Terdiri dari disolved solids dan undisolved solids</a:t>
            </a:r>
          </a:p>
          <a:p>
            <a:pPr lvl="1"/>
            <a:r>
              <a:rPr lang="id-ID" dirty="0" smtClean="0"/>
              <a:t>Volatile solids dan fix solids</a:t>
            </a:r>
          </a:p>
          <a:p>
            <a:pPr lvl="1"/>
            <a:r>
              <a:rPr lang="id-ID" dirty="0" smtClean="0"/>
              <a:t>Settleabel solids dan unsettlebele solids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34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Zat organik </a:t>
            </a:r>
          </a:p>
          <a:p>
            <a:pPr lvl="1"/>
            <a:r>
              <a:rPr lang="id-ID" dirty="0" smtClean="0"/>
              <a:t>Dapat berasal dari alam : minyak tumbuh-tumbuhan, serat minyak, dan lemak hewan, alkohol, selulose, gula, pati, dsb</a:t>
            </a:r>
          </a:p>
          <a:p>
            <a:pPr lvl="1"/>
            <a:r>
              <a:rPr lang="id-ID" dirty="0" smtClean="0"/>
              <a:t>Sintesa: berbagai persenyawaan dan buah-buahan yang dihasilkan dari proses pabrik</a:t>
            </a:r>
          </a:p>
          <a:p>
            <a:pPr lvl="1"/>
            <a:r>
              <a:rPr lang="id-ID" dirty="0" smtClean="0"/>
              <a:t>Fermentasi : alkohol, aceton, yang berasal dari kegiatan mikroorganisme terhadap bahan-bahan organik </a:t>
            </a:r>
          </a:p>
          <a:p>
            <a:r>
              <a:rPr lang="id-ID" dirty="0" smtClean="0"/>
              <a:t>Sumber utamanya adalah kegiatan rumah tangga dan proses industri tanpa mengesampingkan adanya bahan-bahan organik lainya yang berasal dari pertanian, peternakan dan pertambangan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59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Standar yang diperkenankan adalah 10mg/l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58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CO2</a:t>
            </a:r>
          </a:p>
          <a:p>
            <a:pPr lvl="1" algn="just"/>
            <a:r>
              <a:rPr lang="id-ID" dirty="0" smtClean="0"/>
              <a:t>Kadar CO2 yang tinggi dalam sample air akan menyebabkan terjadinya korosif pada perpipaan </a:t>
            </a:r>
          </a:p>
          <a:p>
            <a:r>
              <a:rPr lang="id-ID" dirty="0" smtClean="0"/>
              <a:t>Kesadahan </a:t>
            </a:r>
          </a:p>
          <a:p>
            <a:pPr lvl="1" algn="just"/>
            <a:r>
              <a:rPr lang="id-ID" dirty="0" smtClean="0"/>
              <a:t>Kesadahan sebagian besar berasal dari kontak air dengan batuan , terutama batuan kapur</a:t>
            </a:r>
          </a:p>
          <a:p>
            <a:pPr lvl="1"/>
            <a:r>
              <a:rPr lang="id-ID" dirty="0" smtClean="0"/>
              <a:t>Kesadahan total </a:t>
            </a:r>
          </a:p>
          <a:p>
            <a:pPr lvl="1"/>
            <a:r>
              <a:rPr lang="id-ID" dirty="0" smtClean="0"/>
              <a:t>Kesadahan yang disebabkan oleh adanya ion Ca++ dan Mg++ secara bersama sama, nilai yang diperkenan kan adalah 5-10</a:t>
            </a:r>
            <a:r>
              <a:rPr lang="id-ID" baseline="30000" dirty="0" smtClean="0"/>
              <a:t>0</a:t>
            </a:r>
            <a:r>
              <a:rPr lang="id-ID" dirty="0" smtClean="0"/>
              <a:t> sadah</a:t>
            </a:r>
            <a:endParaRPr lang="id-ID" dirty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939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Kalsium , magnesium </a:t>
            </a:r>
          </a:p>
          <a:p>
            <a:pPr algn="just"/>
            <a:r>
              <a:rPr lang="id-ID" dirty="0" smtClean="0"/>
              <a:t>Merupakan sebagian dari komponen penyebab kesadahan ,meneyebabkan timbulnya kerak pada alat masak. Perpipaan dan menurunnya kualitas sabun  </a:t>
            </a:r>
          </a:p>
          <a:p>
            <a:pPr algn="just"/>
            <a:r>
              <a:rPr lang="id-ID" dirty="0" smtClean="0"/>
              <a:t>Kadar yang diperkenankan adalah 75-200 mg/l (Ca) dan 150 mg /L ( Mg)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9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Pendahuluan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Kenapa air dibutuhkan oleh manusia?</a:t>
            </a:r>
          </a:p>
          <a:p>
            <a:pPr lvl="1"/>
            <a:r>
              <a:rPr lang="id-ID" dirty="0" smtClean="0"/>
              <a:t>Kemampuan air untuk melarutkan bahan-bahan padat , mengabsorsi gas dan bahan cair lainnya. Sehingga secara alami maka air mengandung semua mineral yang ada di alam </a:t>
            </a:r>
          </a:p>
          <a:p>
            <a:pPr lvl="1"/>
            <a:r>
              <a:rPr lang="id-ID" dirty="0" smtClean="0"/>
              <a:t>Air sebagai faktor utama dalam penularan berbagai penyakit infeksi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Besi </a:t>
            </a:r>
          </a:p>
          <a:p>
            <a:pPr lvl="1"/>
            <a:r>
              <a:rPr lang="id-ID" dirty="0" smtClean="0"/>
              <a:t>Dibutuhkan oleh tubuh kurang lebih 7-35 mg/ hari</a:t>
            </a:r>
          </a:p>
          <a:p>
            <a:pPr lvl="1"/>
            <a:r>
              <a:rPr lang="id-ID" dirty="0" smtClean="0"/>
              <a:t>Konsentrasi dalam air tidak boleh lebih dari 2mg/lt, menyebabkan bercak noda pada peralatan (0,1-1 mg/l)</a:t>
            </a:r>
          </a:p>
          <a:p>
            <a:pPr lvl="1"/>
            <a:r>
              <a:rPr lang="id-ID" dirty="0" smtClean="0"/>
              <a:t>Menimbulkan bau dan warna , serta koloid pada air (kemerahan)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716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Mangan (Mn)</a:t>
            </a:r>
          </a:p>
          <a:p>
            <a:pPr lvl="1"/>
            <a:r>
              <a:rPr lang="id-ID" dirty="0" smtClean="0"/>
              <a:t>Konsentrasi yang lebih dari abtas yang diperkenankan (0,05-0,5 mg/l)</a:t>
            </a:r>
          </a:p>
          <a:p>
            <a:pPr lvl="1"/>
            <a:r>
              <a:rPr lang="id-ID" dirty="0" smtClean="0"/>
              <a:t>Kadar yang melebihi batas akan menyebabkan rasa yang aneh pada minuman, serta warna kesoklatan pada bahan pakaian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08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Tembaga</a:t>
            </a:r>
          </a:p>
          <a:p>
            <a:pPr lvl="1"/>
            <a:r>
              <a:rPr lang="id-ID" dirty="0" smtClean="0"/>
              <a:t>Konsentrasi maksimal yang diperkenankan adalah 0,05 mg/l</a:t>
            </a:r>
          </a:p>
          <a:p>
            <a:pPr lvl="1"/>
            <a:r>
              <a:rPr lang="id-ID" dirty="0" smtClean="0"/>
              <a:t>Batas yang melebihi kadar akan menyebabkan rasa pada air dan menyebabkan kerusakan hati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56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Zink </a:t>
            </a:r>
          </a:p>
          <a:p>
            <a:pPr lvl="1"/>
            <a:r>
              <a:rPr lang="id-ID" dirty="0" smtClean="0"/>
              <a:t>Konsentrasi maksimal yang diperkenankan adalah 1-15 mg/l</a:t>
            </a:r>
          </a:p>
          <a:p>
            <a:pPr lvl="1" algn="just"/>
            <a:r>
              <a:rPr lang="id-ID" dirty="0" smtClean="0"/>
              <a:t>Dalam kondisi normal tubuh membutuhkan zink untuk mendukung pertumbuhan anak, jika kadar berlebih akan menyebabkan rasa pahit pada air minum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94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Chlorida</a:t>
            </a:r>
          </a:p>
          <a:p>
            <a:pPr lvl="1"/>
            <a:r>
              <a:rPr lang="id-ID" dirty="0" smtClean="0"/>
              <a:t>Tidak boleh melebihi 250 mg/l</a:t>
            </a:r>
          </a:p>
          <a:p>
            <a:pPr lvl="1"/>
            <a:r>
              <a:rPr lang="id-ID" dirty="0" smtClean="0"/>
              <a:t>Dapat menyebabkan rasa asin. </a:t>
            </a:r>
          </a:p>
          <a:p>
            <a:pPr lvl="1"/>
            <a:r>
              <a:rPr lang="id-ID" dirty="0" smtClean="0"/>
              <a:t>Dapat digunakan sebagai indikator pencemaran air</a:t>
            </a:r>
          </a:p>
          <a:p>
            <a:pPr marL="457200" lvl="1" indent="0">
              <a:buNone/>
            </a:pPr>
            <a:endParaRPr lang="id-ID" dirty="0"/>
          </a:p>
          <a:p>
            <a:pPr marL="457200" lvl="1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4792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Sulfat (SO4)</a:t>
            </a:r>
          </a:p>
          <a:p>
            <a:pPr lvl="1"/>
            <a:r>
              <a:rPr lang="id-ID" dirty="0" smtClean="0"/>
              <a:t>Salah satu anion yang banyak terjadi pada air alam. </a:t>
            </a:r>
          </a:p>
          <a:p>
            <a:pPr lvl="1"/>
            <a:r>
              <a:rPr lang="id-ID" dirty="0" smtClean="0"/>
              <a:t>Dapat menyebabkan efek pencucian perut pada kadar yang melebihi batas yang diperkenankan</a:t>
            </a:r>
          </a:p>
          <a:p>
            <a:pPr lvl="1"/>
            <a:r>
              <a:rPr lang="id-ID" dirty="0" smtClean="0"/>
              <a:t>So4 + bahan organik bakteria, maka dapat berubah menajdi H2SO4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60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Sulfida </a:t>
            </a:r>
          </a:p>
          <a:p>
            <a:pPr lvl="1"/>
            <a:r>
              <a:rPr lang="id-ID" dirty="0" smtClean="0"/>
              <a:t>Adanya H2S maupun S=, dalam air bisa merupakan kelanjutan dari SO4 dalam air yang telah tereduksi bahan bahan anaerob</a:t>
            </a:r>
          </a:p>
          <a:p>
            <a:pPr lvl="1"/>
            <a:r>
              <a:rPr lang="id-ID" dirty="0" smtClean="0"/>
              <a:t>Merupakan bahan yang berbahaya, dan beracun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09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Fluorida</a:t>
            </a:r>
          </a:p>
          <a:p>
            <a:pPr lvl="1"/>
            <a:r>
              <a:rPr lang="id-ID" dirty="0" smtClean="0"/>
              <a:t>Menjadi indikator pencemaran air yang diakibatkan oleh karena cryolite, dalam usaha produksi alumunium </a:t>
            </a:r>
          </a:p>
          <a:p>
            <a:pPr lvl="1"/>
            <a:r>
              <a:rPr lang="id-ID" dirty="0" smtClean="0"/>
              <a:t>Kandungan dalam air yang berlebih dapat menyebabkan gangguan pada tulang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40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d-ID" dirty="0" smtClean="0"/>
              <a:t>Amonia (NH3+)</a:t>
            </a:r>
          </a:p>
          <a:p>
            <a:pPr lvl="1" algn="just"/>
            <a:r>
              <a:rPr lang="id-ID" dirty="0" smtClean="0"/>
              <a:t>Terbentuk akibat :</a:t>
            </a:r>
          </a:p>
          <a:p>
            <a:pPr lvl="1" algn="just"/>
            <a:r>
              <a:rPr lang="id-ID" dirty="0" smtClean="0"/>
              <a:t>Dekomposisi bahan-bahan organik yang mengandung N, baik yang berasal dari hewan (feses) maupun bakteri</a:t>
            </a:r>
          </a:p>
          <a:p>
            <a:pPr lvl="1" algn="just"/>
            <a:r>
              <a:rPr lang="id-ID" dirty="0" smtClean="0"/>
              <a:t>Hydrolisa urea pada urin hewan</a:t>
            </a:r>
          </a:p>
          <a:p>
            <a:pPr lvl="1" algn="just"/>
            <a:r>
              <a:rPr lang="id-ID" dirty="0" smtClean="0"/>
              <a:t>Dekomposisi bahan-bahan organik dari tumbuh-tumbuhan yang mati oleh bakteri</a:t>
            </a:r>
          </a:p>
          <a:p>
            <a:pPr lvl="1" algn="just"/>
            <a:r>
              <a:rPr lang="id-ID" dirty="0" smtClean="0"/>
              <a:t>Dari N2 atmosfir, berubah menjadi N2O5, dan akan menjadi HNO3, karena pengaruh hujan dan pembentukan protein organik maka terbentuklah amonia</a:t>
            </a:r>
          </a:p>
          <a:p>
            <a:pPr lvl="1" algn="just"/>
            <a:r>
              <a:rPr lang="id-ID" dirty="0" smtClean="0"/>
              <a:t>Dari Reduksi No2 oleh bakteri</a:t>
            </a:r>
          </a:p>
          <a:p>
            <a:pPr lvl="1"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12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See u next week....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21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129" y="281175"/>
            <a:ext cx="6260905" cy="763525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Beberapa standar kualitas air minum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4131" y="1197405"/>
            <a:ext cx="6260904" cy="3512215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Permenkes RI No. 01/birhukmas/I/1995 tentang syarat-syarat dan pengawasan kualitas air minum </a:t>
            </a:r>
          </a:p>
          <a:p>
            <a:r>
              <a:rPr lang="id-ID" dirty="0" smtClean="0"/>
              <a:t>WHO’s European standar for drinking water , 1961</a:t>
            </a:r>
          </a:p>
          <a:p>
            <a:r>
              <a:rPr lang="id-ID" dirty="0"/>
              <a:t>WHO’s </a:t>
            </a:r>
            <a:r>
              <a:rPr lang="id-ID" dirty="0" smtClean="0"/>
              <a:t>International </a:t>
            </a:r>
            <a:r>
              <a:rPr lang="id-ID" dirty="0"/>
              <a:t>standar for drinking water , </a:t>
            </a:r>
            <a:r>
              <a:rPr lang="id-ID" dirty="0" smtClean="0"/>
              <a:t>1963</a:t>
            </a:r>
            <a:endParaRPr lang="id-ID" dirty="0"/>
          </a:p>
          <a:p>
            <a:endParaRPr lang="id-ID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Public health dringking water standar ,1962</a:t>
            </a:r>
          </a:p>
          <a:p>
            <a:r>
              <a:rPr lang="id-ID" dirty="0" smtClean="0"/>
              <a:t>American water work association’s quality goals for portable water, 1968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3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Parameter yang dinilai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Pengaruh adanya unsur-unsur dalam air tersebut </a:t>
            </a:r>
          </a:p>
          <a:p>
            <a:r>
              <a:rPr lang="id-ID" dirty="0" smtClean="0"/>
              <a:t>Sumber/ asal unsur-unsur tersebut</a:t>
            </a:r>
          </a:p>
          <a:p>
            <a:r>
              <a:rPr lang="id-ID" dirty="0" smtClean="0"/>
              <a:t>Beberapa sifat yang perludiketahui dari unsur tersebut</a:t>
            </a:r>
          </a:p>
          <a:p>
            <a:r>
              <a:rPr lang="id-ID" dirty="0" smtClean="0"/>
              <a:t>Efek yang ditimbulkan terhadap kesehatan manusia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pengaruh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Suhu </a:t>
            </a:r>
          </a:p>
          <a:p>
            <a:pPr lvl="1"/>
            <a:r>
              <a:rPr lang="id-ID" dirty="0" smtClean="0"/>
              <a:t>Temperatur air mempengaruhi reaksi kimia dalam pengelolaan, terutama apabila temperatue tersebut sangat tinggi</a:t>
            </a:r>
          </a:p>
          <a:p>
            <a:pPr lvl="1"/>
            <a:r>
              <a:rPr lang="id-ID" dirty="0" smtClean="0"/>
              <a:t>Temperatur yang diperkenankan adalah 10-15</a:t>
            </a:r>
            <a:r>
              <a:rPr lang="id-ID" baseline="30000" dirty="0"/>
              <a:t>0</a:t>
            </a:r>
            <a:r>
              <a:rPr lang="id-ID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411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Suhu mempengaruhi penerimaan masyarakat terhadap air minum yang dibutuhkan</a:t>
            </a:r>
          </a:p>
          <a:p>
            <a:r>
              <a:rPr lang="id-ID" dirty="0" smtClean="0"/>
              <a:t>Menjaga derajat toksisitas dan kelarutan bahan-bahan yang mungkin terdapat dalam air, serendah mungkin </a:t>
            </a:r>
          </a:p>
          <a:p>
            <a:r>
              <a:rPr lang="id-ID" dirty="0" smtClean="0"/>
              <a:t>Menjaga adanya temperatur air, guna pertumbuhan mikroorganisme yang dibutuhkan (menguntungkan)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014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Warna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Secara alami air yang berasal dari daerah rawa-rawa akan berwarna</a:t>
            </a:r>
          </a:p>
          <a:p>
            <a:r>
              <a:rPr lang="id-ID" dirty="0" smtClean="0"/>
              <a:t>Disebabkan oleh banyak hal</a:t>
            </a:r>
          </a:p>
          <a:p>
            <a:pPr lvl="1"/>
            <a:r>
              <a:rPr lang="id-ID" dirty="0" smtClean="0"/>
              <a:t>APPARENT COLOR</a:t>
            </a:r>
          </a:p>
          <a:p>
            <a:pPr lvl="2"/>
            <a:r>
              <a:rPr lang="id-ID" dirty="0" smtClean="0"/>
              <a:t>Warna yang disebabkan oleh karena adanya bahan-bahan tersuspensi</a:t>
            </a:r>
          </a:p>
          <a:p>
            <a:pPr lvl="1"/>
            <a:r>
              <a:rPr lang="id-ID" dirty="0" smtClean="0"/>
              <a:t>TRUE COLOR </a:t>
            </a:r>
          </a:p>
          <a:p>
            <a:pPr lvl="2"/>
            <a:r>
              <a:rPr lang="id-ID" dirty="0"/>
              <a:t>Disebabkan oleh karena kekentalan organis atau </a:t>
            </a:r>
            <a:r>
              <a:rPr lang="id-ID" dirty="0" smtClean="0"/>
              <a:t>tumbuh2an yang membentuk koloidal</a:t>
            </a:r>
            <a:endParaRPr lang="id-ID" dirty="0"/>
          </a:p>
          <a:p>
            <a:pPr lvl="2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6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Air yang berwarna dalam tingkatan tertentu akan mengurangi segi estetika, dan tidak diterima oleh masyarakat</a:t>
            </a:r>
          </a:p>
          <a:p>
            <a:r>
              <a:rPr lang="id-ID" dirty="0" smtClean="0"/>
              <a:t>Tidak diterimanya air yang berasal dari penyediaan air minum akan menimbulkan kekahawatiran bahwa masyarakat akan mencari sumber air minum yang lain, dan belum diketahui keamanannya.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35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</TotalTime>
  <Words>896</Words>
  <Application>Microsoft Office PowerPoint</Application>
  <PresentationFormat>On-screen Show (16:9)</PresentationFormat>
  <Paragraphs>101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Tinjauan standar kualitas air minum  </vt:lpstr>
      <vt:lpstr>Pendahuluan </vt:lpstr>
      <vt:lpstr>Beberapa standar kualitas air minum </vt:lpstr>
      <vt:lpstr>PowerPoint Presentation</vt:lpstr>
      <vt:lpstr>Parameter yang dinilai</vt:lpstr>
      <vt:lpstr>Faktor pengaruh</vt:lpstr>
      <vt:lpstr>PowerPoint Presentation</vt:lpstr>
      <vt:lpstr>Warna </vt:lpstr>
      <vt:lpstr>PowerPoint Presentation</vt:lpstr>
      <vt:lpstr>PowerPoint Presentation</vt:lpstr>
      <vt:lpstr>PowerPoint Presentation</vt:lpstr>
      <vt:lpstr>Kekeruhan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Asus</cp:lastModifiedBy>
  <cp:revision>166</cp:revision>
  <dcterms:created xsi:type="dcterms:W3CDTF">2013-08-21T19:17:07Z</dcterms:created>
  <dcterms:modified xsi:type="dcterms:W3CDTF">2018-10-11T02:48:05Z</dcterms:modified>
</cp:coreProperties>
</file>