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60"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30D7845-1190-44B6-9939-E5D0B62E6071}"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0D7845-1190-44B6-9939-E5D0B62E607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0D7845-1190-44B6-9939-E5D0B62E607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30D7845-1190-44B6-9939-E5D0B62E6071}"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30D7845-1190-44B6-9939-E5D0B62E6071}"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0D7845-1190-44B6-9939-E5D0B62E6071}"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30D7845-1190-44B6-9939-E5D0B62E6071}"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30D7845-1190-44B6-9939-E5D0B62E607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30D7845-1190-44B6-9939-E5D0B62E607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30D7845-1190-44B6-9939-E5D0B62E6071}"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8B64FC-31DA-4349-AC77-FFE3EC3BB772}" type="datetimeFigureOut">
              <a:rPr lang="id-ID" smtClean="0"/>
              <a:pPr/>
              <a:t>30/04/2016</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C30D7845-1190-44B6-9939-E5D0B62E6071}"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58B64FC-31DA-4349-AC77-FFE3EC3BB772}" type="datetimeFigureOut">
              <a:rPr lang="id-ID" smtClean="0"/>
              <a:pPr/>
              <a:t>30/04/2016</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30D7845-1190-44B6-9939-E5D0B62E607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id-ID"/>
          </a:p>
        </p:txBody>
      </p:sp>
      <p:sp>
        <p:nvSpPr>
          <p:cNvPr id="2" name="Title 1"/>
          <p:cNvSpPr>
            <a:spLocks noGrp="1"/>
          </p:cNvSpPr>
          <p:nvPr>
            <p:ph type="ctrTitle"/>
          </p:nvPr>
        </p:nvSpPr>
        <p:spPr/>
        <p:txBody>
          <a:bodyPr/>
          <a:lstStyle/>
          <a:p>
            <a:r>
              <a:rPr lang="id-ID" dirty="0" smtClean="0"/>
              <a:t>HIV/AIDS</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Tindakan Pencegahan</a:t>
            </a:r>
            <a:endParaRPr lang="id-ID" dirty="0"/>
          </a:p>
        </p:txBody>
      </p:sp>
      <p:sp>
        <p:nvSpPr>
          <p:cNvPr id="3" name="Content Placeholder 2"/>
          <p:cNvSpPr>
            <a:spLocks noGrp="1"/>
          </p:cNvSpPr>
          <p:nvPr>
            <p:ph sz="quarter" idx="1"/>
          </p:nvPr>
        </p:nvSpPr>
        <p:spPr/>
        <p:txBody>
          <a:bodyPr/>
          <a:lstStyle/>
          <a:p>
            <a:r>
              <a:rPr lang="id-ID" dirty="0" smtClean="0"/>
              <a:t>Tujuan:</a:t>
            </a:r>
          </a:p>
          <a:p>
            <a:pPr lvl="1"/>
            <a:r>
              <a:rPr lang="id-ID" dirty="0"/>
              <a:t>M</a:t>
            </a:r>
            <a:r>
              <a:rPr lang="id-ID" dirty="0" smtClean="0"/>
              <a:t>enjamin tersedianya peralatan, pelayanan, informasi dan dukungan untuk setiap orang yang ingin melindungi dirinya dan orang lain terhadap penularan HIV</a:t>
            </a:r>
          </a:p>
          <a:p>
            <a:pPr lvl="1"/>
            <a:endParaRPr lang="id-ID" dirty="0"/>
          </a:p>
        </p:txBody>
      </p:sp>
      <p:sp>
        <p:nvSpPr>
          <p:cNvPr id="1026" name="AutoShape 2" descr="Image result for tindakan pencegahan HIV"/>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sp>
        <p:nvSpPr>
          <p:cNvPr id="24578" name="AutoShape 2" descr="Image result for tindakan pencegahan HIV"/>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24580" name="Picture 4" descr="http://veherba.com/wp-content/uploads/2015/08/hiv.jpg"/>
          <p:cNvPicPr>
            <a:picLocks noChangeAspect="1" noChangeArrowheads="1"/>
          </p:cNvPicPr>
          <p:nvPr/>
        </p:nvPicPr>
        <p:blipFill>
          <a:blip r:embed="rId2"/>
          <a:srcRect/>
          <a:stretch>
            <a:fillRect/>
          </a:stretch>
        </p:blipFill>
        <p:spPr bwMode="auto">
          <a:xfrm>
            <a:off x="571472" y="348797"/>
            <a:ext cx="8001056" cy="600916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Testing dan Konseling HIV</a:t>
            </a:r>
            <a:endParaRPr lang="id-ID" dirty="0"/>
          </a:p>
        </p:txBody>
      </p:sp>
      <p:sp>
        <p:nvSpPr>
          <p:cNvPr id="3" name="Content Placeholder 2"/>
          <p:cNvSpPr>
            <a:spLocks noGrp="1"/>
          </p:cNvSpPr>
          <p:nvPr>
            <p:ph sz="quarter" idx="1"/>
          </p:nvPr>
        </p:nvSpPr>
        <p:spPr/>
        <p:txBody>
          <a:bodyPr/>
          <a:lstStyle/>
          <a:p>
            <a:r>
              <a:rPr lang="id-ID" dirty="0" smtClean="0"/>
              <a:t>VCT (Voluntary Counseling and tetsing)</a:t>
            </a:r>
          </a:p>
          <a:p>
            <a:pPr lvl="1"/>
            <a:r>
              <a:rPr lang="id-ID" dirty="0" smtClean="0"/>
              <a:t>Tes secara sukarela yang diawali dengan konseling mengenai HIV/AIDS</a:t>
            </a:r>
          </a:p>
          <a:p>
            <a:r>
              <a:rPr lang="id-ID" dirty="0" smtClean="0"/>
              <a:t>PITC (Provider Initiative Testing and Counseling)</a:t>
            </a:r>
          </a:p>
          <a:p>
            <a:pPr lvl="1"/>
            <a:r>
              <a:rPr lang="id-ID" dirty="0" smtClean="0"/>
              <a:t>Tes yang dilakukan atas saran petugas kesehatan karena melihat gejala yang mengarah ke HIV, dites dahulu baru dikonseling</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Pengobatan, Pelayanan dan Pengobatan (CST)</a:t>
            </a:r>
            <a:endParaRPr lang="id-ID" dirty="0"/>
          </a:p>
        </p:txBody>
      </p:sp>
      <p:sp>
        <p:nvSpPr>
          <p:cNvPr id="3" name="Content Placeholder 2"/>
          <p:cNvSpPr>
            <a:spLocks noGrp="1"/>
          </p:cNvSpPr>
          <p:nvPr>
            <p:ph sz="quarter" idx="1"/>
          </p:nvPr>
        </p:nvSpPr>
        <p:spPr/>
        <p:txBody>
          <a:bodyPr>
            <a:normAutofit/>
          </a:bodyPr>
          <a:lstStyle/>
          <a:p>
            <a:r>
              <a:rPr lang="id-ID" dirty="0" smtClean="0"/>
              <a:t>Perwatan komprehensif</a:t>
            </a:r>
          </a:p>
          <a:p>
            <a:pPr lvl="1"/>
            <a:r>
              <a:rPr lang="id-ID" dirty="0" smtClean="0"/>
              <a:t>Perawatan yang melibatkan suatu jejaring sumberdaya dan pelayanan dukungan secara holistik, komprehensif dan luas untuk ODHA (Orang Dengan HIV Aids), dan keluarganya </a:t>
            </a:r>
          </a:p>
          <a:p>
            <a:r>
              <a:rPr lang="id-ID" dirty="0" smtClean="0"/>
              <a:t>Perawatan berkesinambungan</a:t>
            </a:r>
          </a:p>
          <a:p>
            <a:pPr lvl="1"/>
            <a:r>
              <a:rPr lang="id-ID" dirty="0" smtClean="0"/>
              <a:t>Perawatan yang melibatkan suatu jejaring sumberdaya dan pelayanan dukungan secara holistik, komprehensif dan luas untuk ODHA (Orang Dengan HIV Aids), dan keluarganya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MITOS seputar HIV/AIDS</a:t>
            </a:r>
            <a:endParaRPr lang="id-ID" dirty="0"/>
          </a:p>
        </p:txBody>
      </p:sp>
      <p:sp>
        <p:nvSpPr>
          <p:cNvPr id="3" name="Content Placeholder 2"/>
          <p:cNvSpPr>
            <a:spLocks noGrp="1"/>
          </p:cNvSpPr>
          <p:nvPr>
            <p:ph sz="quarter" idx="1"/>
          </p:nvPr>
        </p:nvSpPr>
        <p:spPr>
          <a:xfrm>
            <a:off x="571472" y="1357298"/>
            <a:ext cx="8229600" cy="4525963"/>
          </a:xfrm>
        </p:spPr>
        <p:txBody>
          <a:bodyPr>
            <a:noAutofit/>
          </a:bodyPr>
          <a:lstStyle/>
          <a:p>
            <a:r>
              <a:rPr lang="id-ID" sz="2000" dirty="0" smtClean="0"/>
              <a:t>HIV/AIDS merupakan penyakit kutukan Tuhan</a:t>
            </a:r>
          </a:p>
          <a:p>
            <a:pPr lvl="1"/>
            <a:r>
              <a:rPr lang="id-ID" sz="2000" dirty="0" smtClean="0"/>
              <a:t>Tidak benar karena semua orang bisa tertular baik remaja, dewasa, anak-anak maupun bayi</a:t>
            </a:r>
          </a:p>
          <a:p>
            <a:r>
              <a:rPr lang="id-ID" sz="2000" dirty="0" smtClean="0"/>
              <a:t>HIV/AIDS merupakan penyakit orang barat/turis</a:t>
            </a:r>
          </a:p>
          <a:p>
            <a:pPr lvl="1"/>
            <a:r>
              <a:rPr lang="id-ID" sz="2000" dirty="0" smtClean="0"/>
              <a:t>Tidak benar karena penyebaran HIV tidak berdasarkan pada ras</a:t>
            </a:r>
          </a:p>
          <a:p>
            <a:r>
              <a:rPr lang="id-ID" sz="2000" dirty="0" smtClean="0"/>
              <a:t>HIV/AIDS hanya menular lewat hubungan seks</a:t>
            </a:r>
          </a:p>
          <a:p>
            <a:pPr lvl="1"/>
            <a:r>
              <a:rPr lang="id-ID" sz="2000" dirty="0" smtClean="0"/>
              <a:t>Tidak benar, penularan bisa melalui semua aktifitas yang berhubungan dengan pertukaran cairan tubuh</a:t>
            </a:r>
          </a:p>
          <a:p>
            <a:r>
              <a:rPr lang="id-ID" sz="2000" dirty="0" smtClean="0"/>
              <a:t>HIV/AIDS penyakit kaum homoseksual</a:t>
            </a:r>
          </a:p>
          <a:p>
            <a:pPr lvl="1"/>
            <a:r>
              <a:rPr lang="id-ID" sz="2000" dirty="0" smtClean="0"/>
              <a:t>Tidak benar, semua golongan dapat terular</a:t>
            </a:r>
          </a:p>
          <a:p>
            <a:r>
              <a:rPr lang="id-ID" sz="2000" dirty="0" smtClean="0"/>
              <a:t>HIV/AIDS banyak diderita oleh pekerja seks</a:t>
            </a:r>
          </a:p>
          <a:p>
            <a:pPr lvl="1"/>
            <a:r>
              <a:rPr lang="id-ID" sz="2000" dirty="0" smtClean="0"/>
              <a:t>Tidak benar, setiap orang beresiko untuk tertular</a:t>
            </a:r>
          </a:p>
          <a:p>
            <a:r>
              <a:rPr lang="id-ID" sz="2000" dirty="0" smtClean="0"/>
              <a:t>HIV/AIDS dapat menular melalui kontakk sosial sehari-hari</a:t>
            </a:r>
          </a:p>
          <a:p>
            <a:pPr lvl="1"/>
            <a:r>
              <a:rPr lang="id-ID" sz="2000" dirty="0" smtClean="0"/>
              <a:t>Tidak benar, HIV/AIDS tidak dapat menular tanpa ada pertukaran cairan tubuh</a:t>
            </a:r>
            <a:endParaRPr lang="id-ID"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HIV/AIDS</a:t>
            </a:r>
            <a:endParaRPr lang="id-ID" dirty="0"/>
          </a:p>
        </p:txBody>
      </p:sp>
      <p:sp>
        <p:nvSpPr>
          <p:cNvPr id="3" name="Content Placeholder 2"/>
          <p:cNvSpPr>
            <a:spLocks noGrp="1"/>
          </p:cNvSpPr>
          <p:nvPr>
            <p:ph sz="quarter" idx="1"/>
          </p:nvPr>
        </p:nvSpPr>
        <p:spPr/>
        <p:txBody>
          <a:bodyPr>
            <a:normAutofit fontScale="85000" lnSpcReduction="20000"/>
          </a:bodyPr>
          <a:lstStyle/>
          <a:p>
            <a:r>
              <a:rPr lang="id-ID" dirty="0" smtClean="0"/>
              <a:t>Tipe: viral</a:t>
            </a:r>
          </a:p>
          <a:p>
            <a:r>
              <a:rPr lang="id-ID" dirty="0" smtClean="0"/>
              <a:t>Cara penularan: </a:t>
            </a:r>
          </a:p>
          <a:p>
            <a:pPr lvl="1"/>
            <a:r>
              <a:rPr lang="id-ID" dirty="0" smtClean="0"/>
              <a:t>hubungan seks vaginal, oral dan anal. </a:t>
            </a:r>
          </a:p>
          <a:p>
            <a:pPr lvl="1"/>
            <a:r>
              <a:rPr lang="id-ID" dirty="0" smtClean="0"/>
              <a:t>Darah/produk darah yang terinfeksi</a:t>
            </a:r>
          </a:p>
          <a:p>
            <a:pPr lvl="1"/>
            <a:r>
              <a:rPr lang="id-ID" dirty="0" smtClean="0"/>
              <a:t>Penggunaan jarum suntik bergantian</a:t>
            </a:r>
          </a:p>
          <a:p>
            <a:pPr lvl="1"/>
            <a:r>
              <a:rPr lang="id-ID" dirty="0" smtClean="0"/>
              <a:t>Penularan dari ibu ke bayi saat mengandung, melahirkan maupun menyusui</a:t>
            </a:r>
          </a:p>
          <a:p>
            <a:pPr lvl="1"/>
            <a:r>
              <a:rPr lang="id-ID" dirty="0" smtClean="0"/>
              <a:t>Prinsip penularan : ESSE</a:t>
            </a:r>
          </a:p>
          <a:p>
            <a:r>
              <a:rPr lang="id-ID" dirty="0" smtClean="0"/>
              <a:t>Gejala:</a:t>
            </a:r>
          </a:p>
          <a:p>
            <a:pPr lvl="1"/>
            <a:r>
              <a:rPr lang="id-ID" dirty="0" smtClean="0"/>
              <a:t>Tidak ada gejala pada saat terinfeksi pertama kali</a:t>
            </a:r>
          </a:p>
          <a:p>
            <a:pPr lvl="1"/>
            <a:r>
              <a:rPr lang="id-ID" dirty="0" smtClean="0"/>
              <a:t>Gejala awal seperti flu, demam, kehilangan nafsu makan, BB menurun, lemah dan pembengkakan saluran getah bening (menghilang setelah seminggu sampai satu bulan)</a:t>
            </a:r>
          </a:p>
          <a:p>
            <a:pPr lvl="1"/>
            <a:r>
              <a:rPr lang="id-ID" dirty="0" smtClean="0"/>
              <a:t>Virus akan dormant selama beberapa tahun</a:t>
            </a:r>
          </a:p>
          <a:p>
            <a:pPr lvl="1"/>
            <a:r>
              <a:rPr lang="id-ID" dirty="0" smtClean="0"/>
              <a:t>Virus melemahkan sistem kekebala tubuh sehingga menimbulkan infeksi oportunistik</a:t>
            </a:r>
          </a:p>
          <a:p>
            <a:pPr lvl="1"/>
            <a:endParaRPr lang="id-ID"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HIV/AIDS</a:t>
            </a:r>
            <a:endParaRPr lang="id-ID" dirty="0"/>
          </a:p>
        </p:txBody>
      </p:sp>
      <p:sp>
        <p:nvSpPr>
          <p:cNvPr id="3" name="Content Placeholder 2"/>
          <p:cNvSpPr>
            <a:spLocks noGrp="1"/>
          </p:cNvSpPr>
          <p:nvPr>
            <p:ph sz="quarter" idx="1"/>
          </p:nvPr>
        </p:nvSpPr>
        <p:spPr/>
        <p:txBody>
          <a:bodyPr>
            <a:normAutofit fontScale="92500" lnSpcReduction="20000"/>
          </a:bodyPr>
          <a:lstStyle/>
          <a:p>
            <a:r>
              <a:rPr lang="id-ID" dirty="0" smtClean="0"/>
              <a:t>Pengobatan: </a:t>
            </a:r>
          </a:p>
          <a:p>
            <a:pPr lvl="1"/>
            <a:r>
              <a:rPr lang="id-ID" dirty="0" smtClean="0"/>
              <a:t>Belum ada pengobatan</a:t>
            </a:r>
          </a:p>
          <a:p>
            <a:pPr lvl="1"/>
            <a:r>
              <a:rPr lang="id-ID" dirty="0" smtClean="0"/>
              <a:t>Anti retroviral terapi untuk memblok perkembangan virus</a:t>
            </a:r>
          </a:p>
          <a:p>
            <a:pPr lvl="1"/>
            <a:r>
              <a:rPr lang="id-ID" dirty="0" smtClean="0"/>
              <a:t>Pengobatan infeksi oportunistik</a:t>
            </a:r>
          </a:p>
          <a:p>
            <a:r>
              <a:rPr lang="id-ID" dirty="0" smtClean="0"/>
              <a:t>Konsekuensi yang mungkin: </a:t>
            </a:r>
          </a:p>
          <a:p>
            <a:pPr lvl="1"/>
            <a:r>
              <a:rPr lang="id-ID" dirty="0" smtClean="0"/>
              <a:t>Hampir semua penderita akan menjadi AIDS dan meninggal karena IO</a:t>
            </a:r>
          </a:p>
          <a:p>
            <a:pPr lvl="1"/>
            <a:r>
              <a:rPr lang="id-ID" dirty="0" smtClean="0"/>
              <a:t>Pada bayi dengan ibu Hiv kemungkinan tertular 20-30% tanpa adanya pencegahan</a:t>
            </a:r>
          </a:p>
          <a:p>
            <a:r>
              <a:rPr lang="id-ID" dirty="0" smtClean="0"/>
              <a:t>Pencegahan: </a:t>
            </a:r>
          </a:p>
          <a:p>
            <a:pPr lvl="1"/>
            <a:r>
              <a:rPr lang="id-ID" dirty="0" smtClean="0"/>
              <a:t>Tidak melakukan hubungan seksual dengan penderita Hiv</a:t>
            </a:r>
          </a:p>
          <a:p>
            <a:pPr lvl="1"/>
            <a:r>
              <a:rPr lang="id-ID" dirty="0" smtClean="0"/>
              <a:t>Penggunaan kondom menurunkan resiko penularan</a:t>
            </a:r>
          </a:p>
          <a:p>
            <a:pPr lvl="1"/>
            <a:r>
              <a:rPr lang="id-ID" dirty="0" smtClean="0"/>
              <a:t>Pemeriksaan pada darah donor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HIV/AIDS</a:t>
            </a:r>
            <a:endParaRPr lang="id-ID" dirty="0"/>
          </a:p>
        </p:txBody>
      </p:sp>
      <p:sp>
        <p:nvSpPr>
          <p:cNvPr id="3" name="Content Placeholder 2"/>
          <p:cNvSpPr>
            <a:spLocks noGrp="1"/>
          </p:cNvSpPr>
          <p:nvPr>
            <p:ph sz="quarter" idx="1"/>
          </p:nvPr>
        </p:nvSpPr>
        <p:spPr/>
        <p:txBody>
          <a:bodyPr>
            <a:normAutofit/>
          </a:bodyPr>
          <a:lstStyle/>
          <a:p>
            <a:r>
              <a:rPr lang="id-ID" dirty="0" smtClean="0"/>
              <a:t>Tidak menular melalui:</a:t>
            </a:r>
          </a:p>
          <a:p>
            <a:pPr lvl="1"/>
            <a:r>
              <a:rPr lang="id-ID" dirty="0" smtClean="0"/>
              <a:t>Bersentuhan, pelukan, ciuman</a:t>
            </a:r>
          </a:p>
          <a:p>
            <a:pPr lvl="1"/>
            <a:r>
              <a:rPr lang="id-ID" dirty="0" smtClean="0"/>
              <a:t>Sharing alat makan dan minum</a:t>
            </a:r>
          </a:p>
          <a:p>
            <a:pPr lvl="1"/>
            <a:r>
              <a:rPr lang="id-ID" dirty="0" smtClean="0"/>
              <a:t>Gigitan nyamuk</a:t>
            </a:r>
          </a:p>
          <a:p>
            <a:pPr lvl="1"/>
            <a:r>
              <a:rPr lang="id-ID" dirty="0" smtClean="0"/>
              <a:t>Keringat, air mata, air kencing, ludah</a:t>
            </a:r>
          </a:p>
          <a:p>
            <a:pPr lvl="1"/>
            <a:r>
              <a:rPr lang="id-ID" dirty="0" smtClean="0"/>
              <a:t>Berenang bersama</a:t>
            </a:r>
          </a:p>
          <a:p>
            <a:pPr lvl="1"/>
            <a:r>
              <a:rPr lang="id-ID" dirty="0" smtClean="0"/>
              <a:t>Memakai WC umum</a:t>
            </a:r>
          </a:p>
          <a:p>
            <a:r>
              <a:rPr lang="id-ID" dirty="0" smtClean="0"/>
              <a:t>Deteksi dini hanya dengan tes HIV</a:t>
            </a:r>
          </a:p>
          <a:p>
            <a:pPr lvl="1"/>
            <a:r>
              <a:rPr lang="id-ID" dirty="0" smtClean="0"/>
              <a:t>VCT</a:t>
            </a:r>
          </a:p>
          <a:p>
            <a:pPr lvl="1"/>
            <a:r>
              <a:rPr lang="id-ID" dirty="0" smtClean="0"/>
              <a:t>PITC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PROGRAM HIV AIDS</a:t>
            </a:r>
            <a:endParaRPr lang="id-ID" dirty="0"/>
          </a:p>
        </p:txBody>
      </p:sp>
      <p:sp>
        <p:nvSpPr>
          <p:cNvPr id="3" name="Content Placeholder 2"/>
          <p:cNvSpPr>
            <a:spLocks noGrp="1"/>
          </p:cNvSpPr>
          <p:nvPr>
            <p:ph sz="quarter" idx="1"/>
          </p:nvPr>
        </p:nvSpPr>
        <p:spPr/>
        <p:txBody>
          <a:bodyPr/>
          <a:lstStyle/>
          <a:p>
            <a:r>
              <a:rPr lang="id-ID" dirty="0" smtClean="0"/>
              <a:t>Komunikasi, Informasi dan Edukasi (KIE)</a:t>
            </a:r>
          </a:p>
          <a:p>
            <a:r>
              <a:rPr lang="id-ID" dirty="0" smtClean="0"/>
              <a:t>Tindakan Pencegahan</a:t>
            </a:r>
          </a:p>
          <a:p>
            <a:r>
              <a:rPr lang="id-ID" dirty="0" smtClean="0"/>
              <a:t>Testing dan konseling</a:t>
            </a:r>
          </a:p>
          <a:p>
            <a:r>
              <a:rPr lang="id-ID" dirty="0" smtClean="0"/>
              <a:t>Pengobatan, Pelayanan dan perawatan</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KIE</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Tujuan:</a:t>
            </a:r>
          </a:p>
          <a:p>
            <a:pPr lvl="1"/>
            <a:r>
              <a:rPr lang="id-ID" dirty="0"/>
              <a:t>M</a:t>
            </a:r>
            <a:r>
              <a:rPr lang="id-ID" dirty="0" smtClean="0"/>
              <a:t>elaksanakan pendidikan dan memberikan informasi yang tepat dan benar tentang HIV/AIDS kepada masyarakat luas agar dapat mengembangkan sikap dan perilaku positif untuk melindungi dirinya dan orang lain dari penularan HIV; </a:t>
            </a:r>
          </a:p>
          <a:p>
            <a:pPr lvl="1"/>
            <a:r>
              <a:rPr lang="id-ID" dirty="0"/>
              <a:t>M</a:t>
            </a:r>
            <a:r>
              <a:rPr lang="id-ID" dirty="0" smtClean="0"/>
              <a:t>engembangkan jiwa dan semangat saling membantu dan non diskriminasi terhadap para mengidap HIV/penderita AIDS serta lingkungannya yang terdekat : isteri/suami, keluarga, teman sekerja dan sepergaulan; </a:t>
            </a:r>
          </a:p>
          <a:p>
            <a:pPr lvl="1"/>
            <a:r>
              <a:rPr lang="id-ID" dirty="0"/>
              <a:t>M</a:t>
            </a:r>
            <a:r>
              <a:rPr lang="id-ID" dirty="0" smtClean="0"/>
              <a:t>emberikan penjelasan luas tentang Kebijaksanaan dan Strategi Nasional Penanggulangan HIV/AIDS di Indonesia serta pelaksanaannya sesuai situasi dan kondisi setempat. </a:t>
            </a:r>
          </a:p>
          <a:p>
            <a:pPr lvl="1"/>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Kelompok Sasaran KIE</a:t>
            </a:r>
            <a:endParaRPr lang="id-ID" dirty="0"/>
          </a:p>
        </p:txBody>
      </p:sp>
      <p:sp>
        <p:nvSpPr>
          <p:cNvPr id="3" name="Content Placeholder 2"/>
          <p:cNvSpPr>
            <a:spLocks noGrp="1"/>
          </p:cNvSpPr>
          <p:nvPr>
            <p:ph sz="quarter" idx="1"/>
          </p:nvPr>
        </p:nvSpPr>
        <p:spPr/>
        <p:txBody>
          <a:bodyPr>
            <a:normAutofit/>
          </a:bodyPr>
          <a:lstStyle/>
          <a:p>
            <a:r>
              <a:rPr lang="id-ID" dirty="0" smtClean="0"/>
              <a:t>Masyarakat umum:</a:t>
            </a:r>
          </a:p>
          <a:p>
            <a:pPr lvl="1"/>
            <a:r>
              <a:rPr lang="id-ID" dirty="0" smtClean="0"/>
              <a:t>Cara penularan, kemungkinan dampak, cera pencegahan,  pemberian informasi yang tepat dan benar</a:t>
            </a:r>
          </a:p>
          <a:p>
            <a:r>
              <a:rPr lang="id-ID" dirty="0" smtClean="0"/>
              <a:t>Petugas kesehatan (swasta, pemerintah dna masyarakat)</a:t>
            </a:r>
          </a:p>
          <a:p>
            <a:pPr lvl="1"/>
            <a:r>
              <a:rPr lang="id-ID" dirty="0"/>
              <a:t>P</a:t>
            </a:r>
            <a:r>
              <a:rPr lang="id-ID" dirty="0" smtClean="0"/>
              <a:t>emberian informasi dasar tentang penularan dan penyebaran HIV serta cara pencegahannya, pemeriksaan untuk deteksi dini, motivasi pasien untuk pemeriksaan HIV sukarela dan melakukan konseling yang tepat. melaksanakan kewaspadaan (universal precautions) dalam perawatan penderita untuk melindungi dirinya dan penderita lain.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Kelompok Sasaran KIE</a:t>
            </a:r>
            <a:endParaRPr lang="id-ID" dirty="0"/>
          </a:p>
        </p:txBody>
      </p:sp>
      <p:sp>
        <p:nvSpPr>
          <p:cNvPr id="3" name="Content Placeholder 2"/>
          <p:cNvSpPr>
            <a:spLocks noGrp="1"/>
          </p:cNvSpPr>
          <p:nvPr>
            <p:ph sz="quarter" idx="1"/>
          </p:nvPr>
        </p:nvSpPr>
        <p:spPr/>
        <p:txBody>
          <a:bodyPr>
            <a:normAutofit/>
          </a:bodyPr>
          <a:lstStyle/>
          <a:p>
            <a:r>
              <a:rPr lang="id-ID" dirty="0" smtClean="0"/>
              <a:t>Perorangan dan lembaga-lembaga</a:t>
            </a:r>
          </a:p>
          <a:p>
            <a:pPr lvl="1"/>
            <a:r>
              <a:rPr lang="id-ID" dirty="0"/>
              <a:t>G</a:t>
            </a:r>
            <a:r>
              <a:rPr lang="id-ID" dirty="0" smtClean="0"/>
              <a:t>erakan pendidikan pencegahan HIV/AIDS misainya, para guru dan pemimpin/pemuka-pemuka agama dan masyarakat, lembaga keagamaan dan media massa. </a:t>
            </a:r>
          </a:p>
          <a:p>
            <a:r>
              <a:rPr lang="id-ID" dirty="0" smtClean="0"/>
              <a:t>Wanita dan Remaja</a:t>
            </a:r>
          </a:p>
          <a:p>
            <a:pPr lvl="1"/>
            <a:r>
              <a:rPr lang="id-ID" dirty="0" smtClean="0"/>
              <a:t>Wanita dan remaja penting sekali baik sebagai anggota masyarakat yang dalam hidup sehari-hari rawan terhadap penularan HIV/AIDS tetapi juga berpotensi sebagai pendidik dan motivasi yang sangat ampuh</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Kelompok Sasaran KIE</a:t>
            </a:r>
            <a:endParaRPr lang="id-ID" dirty="0"/>
          </a:p>
        </p:txBody>
      </p:sp>
      <p:sp>
        <p:nvSpPr>
          <p:cNvPr id="3" name="Content Placeholder 2"/>
          <p:cNvSpPr>
            <a:spLocks noGrp="1"/>
          </p:cNvSpPr>
          <p:nvPr>
            <p:ph sz="quarter" idx="1"/>
          </p:nvPr>
        </p:nvSpPr>
        <p:spPr/>
        <p:txBody>
          <a:bodyPr>
            <a:normAutofit lnSpcReduction="10000"/>
          </a:bodyPr>
          <a:lstStyle/>
          <a:p>
            <a:r>
              <a:rPr lang="id-ID" dirty="0" smtClean="0"/>
              <a:t>Orang beresiko Tinggi</a:t>
            </a:r>
          </a:p>
          <a:p>
            <a:pPr lvl="1"/>
            <a:r>
              <a:rPr lang="id-ID" dirty="0" smtClean="0"/>
              <a:t>Orang-orang yang pekerjaan atau gaya hidupnya menyebabkan mereka menghadapi kemungkinan resiko lebih tinggi untuk ketularan dan menularkan HIV seperti misalnya : para tuna susila, pasangan dari suami/isterinya, pecandu narkotika suntikan dan orang-orang tertentu yang karena pekerjaannya menyebabkan dia terpisah dari keluarga untuk waktu lama dan melibatkan diri dalam hubungan seksual dengan "pasangan sementara“</a:t>
            </a:r>
          </a:p>
          <a:p>
            <a:r>
              <a:rPr lang="id-ID" dirty="0" smtClean="0"/>
              <a:t>Penderita HIV dan AIDS</a:t>
            </a:r>
          </a:p>
          <a:p>
            <a:pPr lvl="1"/>
            <a:r>
              <a:rPr lang="id-ID" dirty="0" smtClean="0"/>
              <a:t>diberi pengetahuan tentang hidup dengan penyakitnya dan cara-cara untuk mencegah penularan kepada orang lain. </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227</TotalTime>
  <Words>743</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HIV/AIDS</vt:lpstr>
      <vt:lpstr>HIV/AIDS</vt:lpstr>
      <vt:lpstr>HIV/AIDS</vt:lpstr>
      <vt:lpstr>HIV/AIDS</vt:lpstr>
      <vt:lpstr>PROGRAM HIV AIDS</vt:lpstr>
      <vt:lpstr>KIE</vt:lpstr>
      <vt:lpstr>Kelompok Sasaran KIE</vt:lpstr>
      <vt:lpstr>Kelompok Sasaran KIE</vt:lpstr>
      <vt:lpstr>Kelompok Sasaran KIE</vt:lpstr>
      <vt:lpstr>Tindakan Pencegahan</vt:lpstr>
      <vt:lpstr>Slide 11</vt:lpstr>
      <vt:lpstr>Testing dan Konseling HIV</vt:lpstr>
      <vt:lpstr>Pengobatan, Pelayanan dan Pengobatan (CST)</vt:lpstr>
      <vt:lpstr>MITOS seputar HIV/AIDS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HIV/AIDS</dc:title>
  <dc:creator>zyrex</dc:creator>
  <cp:lastModifiedBy>zyrex</cp:lastModifiedBy>
  <cp:revision>9</cp:revision>
  <dcterms:created xsi:type="dcterms:W3CDTF">2016-04-19T01:07:25Z</dcterms:created>
  <dcterms:modified xsi:type="dcterms:W3CDTF">2016-04-30T15:36:03Z</dcterms:modified>
</cp:coreProperties>
</file>