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266D-D240-4A28-8C31-F44FD61E20F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5106568-388A-4F51-A641-FCBDEB8AF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266D-D240-4A28-8C31-F44FD61E20F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106568-388A-4F51-A641-FCBDEB8AF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7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266D-D240-4A28-8C31-F44FD61E20F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106568-388A-4F51-A641-FCBDEB8AF30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0542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266D-D240-4A28-8C31-F44FD61E20F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106568-388A-4F51-A641-FCBDEB8AF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58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266D-D240-4A28-8C31-F44FD61E20F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106568-388A-4F51-A641-FCBDEB8AF30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9388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266D-D240-4A28-8C31-F44FD61E20F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106568-388A-4F51-A641-FCBDEB8AF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62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266D-D240-4A28-8C31-F44FD61E20F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6568-388A-4F51-A641-FCBDEB8AF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56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266D-D240-4A28-8C31-F44FD61E20F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6568-388A-4F51-A641-FCBDEB8AF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6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266D-D240-4A28-8C31-F44FD61E20F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6568-388A-4F51-A641-FCBDEB8AF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3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266D-D240-4A28-8C31-F44FD61E20F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106568-388A-4F51-A641-FCBDEB8AF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1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266D-D240-4A28-8C31-F44FD61E20F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106568-388A-4F51-A641-FCBDEB8AF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3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266D-D240-4A28-8C31-F44FD61E20F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106568-388A-4F51-A641-FCBDEB8AF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4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266D-D240-4A28-8C31-F44FD61E20F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6568-388A-4F51-A641-FCBDEB8AF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5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266D-D240-4A28-8C31-F44FD61E20F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6568-388A-4F51-A641-FCBDEB8AF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3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266D-D240-4A28-8C31-F44FD61E20F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6568-388A-4F51-A641-FCBDEB8AF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0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266D-D240-4A28-8C31-F44FD61E20F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106568-388A-4F51-A641-FCBDEB8AF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8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A266D-D240-4A28-8C31-F44FD61E20F7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5106568-388A-4F51-A641-FCBDEB8AF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0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4413" y="1371600"/>
            <a:ext cx="8915399" cy="2262781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Teknik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Kriptografi</a:t>
            </a:r>
            <a:r>
              <a:rPr lang="en-US" b="1" dirty="0" smtClean="0">
                <a:solidFill>
                  <a:srgbClr val="C00000"/>
                </a:solidFill>
              </a:rPr>
              <a:t> HILL </a:t>
            </a:r>
            <a:r>
              <a:rPr lang="en-US" b="1" dirty="0" smtClean="0">
                <a:solidFill>
                  <a:srgbClr val="C00000"/>
                </a:solidFill>
              </a:rPr>
              <a:t>Cipher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5577479"/>
            <a:ext cx="8915399" cy="1126283"/>
          </a:xfrm>
        </p:spPr>
        <p:txBody>
          <a:bodyPr>
            <a:normAutofit fontScale="70000" lnSpcReduction="20000"/>
          </a:bodyPr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Minggu</a:t>
            </a:r>
            <a:r>
              <a:rPr lang="en-US" sz="2800" b="1" dirty="0" smtClean="0">
                <a:solidFill>
                  <a:schemeClr val="tx1"/>
                </a:solidFill>
              </a:rPr>
              <a:t> 4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800" b="1" dirty="0" err="1" smtClean="0">
                <a:solidFill>
                  <a:schemeClr val="tx1"/>
                </a:solidFill>
              </a:rPr>
              <a:t>Novita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Kurnia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Ningrum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77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dirty="0"/>
              <a:t>Proses </a:t>
            </a:r>
            <a:r>
              <a:rPr lang="en-US" sz="2400" b="1" dirty="0" err="1"/>
              <a:t>enkripsi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Hill Cipher </a:t>
            </a:r>
            <a:r>
              <a:rPr lang="en-US" sz="2400" b="1" dirty="0" err="1"/>
              <a:t>dilakukan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per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blok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/>
              <a:t>plaintext</a:t>
            </a:r>
          </a:p>
          <a:p>
            <a:pPr algn="just"/>
            <a:r>
              <a:rPr lang="en-US" sz="2400" b="1" dirty="0" err="1"/>
              <a:t>Ukuran</a:t>
            </a:r>
            <a:r>
              <a:rPr lang="en-US" sz="2400" b="1" dirty="0"/>
              <a:t> </a:t>
            </a:r>
            <a:r>
              <a:rPr lang="en-US" sz="2400" b="1" dirty="0" err="1"/>
              <a:t>blok</a:t>
            </a:r>
            <a:r>
              <a:rPr lang="en-US" sz="2400" b="1" dirty="0"/>
              <a:t> </a:t>
            </a:r>
            <a:r>
              <a:rPr lang="en-US" sz="2400" b="1" dirty="0" err="1"/>
              <a:t>sama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ukuran</a:t>
            </a:r>
            <a:r>
              <a:rPr lang="en-US" sz="2400" b="1" dirty="0"/>
              <a:t> </a:t>
            </a:r>
            <a:r>
              <a:rPr lang="en-US" sz="2400" b="1" dirty="0" err="1"/>
              <a:t>matriks</a:t>
            </a:r>
            <a:r>
              <a:rPr lang="en-US" sz="2400" b="1" dirty="0"/>
              <a:t> </a:t>
            </a:r>
            <a:r>
              <a:rPr lang="en-US" sz="2400" b="1" dirty="0" err="1"/>
              <a:t>kunci</a:t>
            </a:r>
            <a:r>
              <a:rPr lang="en-US" sz="2400" b="1" dirty="0"/>
              <a:t>.</a:t>
            </a:r>
          </a:p>
          <a:p>
            <a:r>
              <a:rPr lang="en-US" sz="2400" b="1" dirty="0" err="1"/>
              <a:t>Setiap</a:t>
            </a:r>
            <a:r>
              <a:rPr lang="en-US" sz="2400" b="1" dirty="0"/>
              <a:t> </a:t>
            </a:r>
            <a:r>
              <a:rPr lang="en-US" sz="2400" b="1" dirty="0" err="1"/>
              <a:t>karakter</a:t>
            </a:r>
            <a:r>
              <a:rPr lang="en-US" sz="2400" b="1" dirty="0"/>
              <a:t> </a:t>
            </a:r>
            <a:r>
              <a:rPr lang="en-US" sz="2400" b="1" dirty="0" err="1"/>
              <a:t>dikonversi</a:t>
            </a:r>
            <a:r>
              <a:rPr lang="en-US" sz="2400" b="1" dirty="0"/>
              <a:t> </a:t>
            </a:r>
            <a:r>
              <a:rPr lang="en-US" sz="2400" b="1" dirty="0" err="1"/>
              <a:t>menjadi</a:t>
            </a:r>
            <a:r>
              <a:rPr lang="en-US" sz="2400" b="1" dirty="0"/>
              <a:t> </a:t>
            </a:r>
            <a:r>
              <a:rPr lang="en-US" sz="2400" b="1" dirty="0" err="1"/>
              <a:t>angka</a:t>
            </a:r>
            <a:endParaRPr lang="en-US" sz="2400" b="1" dirty="0"/>
          </a:p>
          <a:p>
            <a:endParaRPr lang="en-US" sz="2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902132"/>
              </p:ext>
            </p:extLst>
          </p:nvPr>
        </p:nvGraphicFramePr>
        <p:xfrm>
          <a:off x="2851150" y="4427862"/>
          <a:ext cx="812799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230"/>
                <a:gridCol w="625230"/>
                <a:gridCol w="625230"/>
                <a:gridCol w="625230"/>
                <a:gridCol w="625230"/>
                <a:gridCol w="625230"/>
                <a:gridCol w="625230"/>
                <a:gridCol w="625230"/>
                <a:gridCol w="625230"/>
                <a:gridCol w="625230"/>
                <a:gridCol w="625230"/>
                <a:gridCol w="625230"/>
                <a:gridCol w="62523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J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Q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W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Z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952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HILL Cipher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7900" y="2133600"/>
            <a:ext cx="9256712" cy="3777622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Kunci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 Hill Cipher 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matriks</a:t>
            </a:r>
            <a:r>
              <a:rPr lang="en-US" sz="2400" b="1" dirty="0"/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>
                <a:solidFill>
                  <a:srgbClr val="FF0000"/>
                </a:solidFill>
              </a:rPr>
              <a:t> x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/>
              <a:t> </a:t>
            </a:r>
            <a:r>
              <a:rPr lang="en-US" sz="2400" b="1" dirty="0" err="1"/>
              <a:t>merupakan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ukuran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blok</a:t>
            </a:r>
            <a:r>
              <a:rPr lang="en-US" sz="2400" b="1" dirty="0"/>
              <a:t>.</a:t>
            </a:r>
          </a:p>
          <a:p>
            <a:r>
              <a:rPr lang="en-US" sz="2400" b="1" dirty="0" err="1"/>
              <a:t>Matriks</a:t>
            </a:r>
            <a:r>
              <a:rPr lang="en-US" sz="2400" b="1" dirty="0"/>
              <a:t> K yang </a:t>
            </a:r>
            <a:r>
              <a:rPr lang="en-US" sz="2400" b="1" dirty="0" err="1"/>
              <a:t>menjadi</a:t>
            </a:r>
            <a:r>
              <a:rPr lang="en-US" sz="2400" b="1" dirty="0"/>
              <a:t> </a:t>
            </a:r>
            <a:r>
              <a:rPr lang="en-US" sz="2400" b="1" dirty="0" err="1"/>
              <a:t>kunci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harus</a:t>
            </a:r>
            <a:r>
              <a:rPr lang="en-US" sz="2400" b="1" dirty="0"/>
              <a:t> </a:t>
            </a:r>
            <a:r>
              <a:rPr lang="en-US" sz="2400" b="1" dirty="0" err="1"/>
              <a:t>memenuhi</a:t>
            </a:r>
            <a:r>
              <a:rPr lang="en-US" sz="2400" b="1" dirty="0"/>
              <a:t> </a:t>
            </a:r>
            <a:r>
              <a:rPr lang="en-US" sz="2400" b="1" dirty="0" err="1"/>
              <a:t>syarat</a:t>
            </a:r>
            <a:r>
              <a:rPr lang="en-US" sz="2400" b="1" dirty="0"/>
              <a:t> 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err="1"/>
              <a:t>Merupakan</a:t>
            </a:r>
            <a:r>
              <a:rPr lang="en-US" sz="2400" b="1" dirty="0"/>
              <a:t> </a:t>
            </a:r>
            <a:r>
              <a:rPr lang="en-US" sz="2400" b="1" dirty="0" err="1"/>
              <a:t>matriks</a:t>
            </a:r>
            <a:r>
              <a:rPr lang="en-US" sz="2400" b="1" dirty="0"/>
              <a:t> yang </a:t>
            </a:r>
            <a:r>
              <a:rPr lang="en-US" sz="2400" b="1" dirty="0">
                <a:solidFill>
                  <a:srgbClr val="FF0000"/>
                </a:solidFill>
              </a:rPr>
              <a:t>invertible</a:t>
            </a:r>
            <a:r>
              <a:rPr lang="en-US" sz="2400" b="1" dirty="0"/>
              <a:t>,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memiliki</a:t>
            </a:r>
            <a:r>
              <a:rPr lang="en-US" sz="2400" b="1" dirty="0"/>
              <a:t> inverse K</a:t>
            </a:r>
            <a:r>
              <a:rPr lang="en-US" sz="2400" b="1" baseline="30000" dirty="0"/>
              <a:t>-1</a:t>
            </a:r>
            <a:r>
              <a:rPr lang="en-US" sz="2400" b="1" dirty="0"/>
              <a:t> </a:t>
            </a:r>
            <a:r>
              <a:rPr lang="en-US" sz="2400" b="1" dirty="0" err="1"/>
              <a:t>sehingga</a:t>
            </a:r>
            <a:r>
              <a:rPr lang="en-US" sz="2400" b="1" dirty="0"/>
              <a:t> :</a:t>
            </a:r>
          </a:p>
          <a:p>
            <a:pPr marL="914400" lvl="1" indent="-514350" algn="ctr"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K.K</a:t>
            </a:r>
            <a:r>
              <a:rPr lang="en-US" sz="2400" b="1" i="1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=I</a:t>
            </a:r>
            <a:endParaRPr lang="en-US" sz="2400" b="1" dirty="0"/>
          </a:p>
          <a:p>
            <a:pPr marL="914400" lvl="1" indent="-514350">
              <a:buFont typeface="+mj-lt"/>
              <a:buAutoNum type="arabicPeriod" startAt="2"/>
            </a:pPr>
            <a:r>
              <a:rPr lang="en-US" sz="2400" b="1" dirty="0" err="1"/>
              <a:t>Nilai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determinan</a:t>
            </a:r>
            <a:r>
              <a:rPr lang="en-US" sz="2400" b="1" dirty="0"/>
              <a:t> </a:t>
            </a:r>
            <a:r>
              <a:rPr lang="en-US" sz="2400" b="1" dirty="0" err="1"/>
              <a:t>matriks</a:t>
            </a:r>
            <a:r>
              <a:rPr lang="en-US" sz="2400" b="1" dirty="0"/>
              <a:t> </a:t>
            </a:r>
            <a:r>
              <a:rPr lang="en-US" sz="2400" b="1" dirty="0" err="1"/>
              <a:t>kunci</a:t>
            </a:r>
            <a:r>
              <a:rPr lang="en-US" sz="2400" b="1" dirty="0"/>
              <a:t> </a:t>
            </a:r>
            <a:r>
              <a:rPr lang="en-US" sz="2400" b="1" dirty="0" err="1"/>
              <a:t>harus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koprima</a:t>
            </a:r>
            <a:r>
              <a:rPr lang="en-US" sz="2400" b="1" dirty="0"/>
              <a:t> (</a:t>
            </a:r>
            <a:r>
              <a:rPr lang="en-US" sz="2400" b="1" i="1" dirty="0" err="1"/>
              <a:t>coprime</a:t>
            </a:r>
            <a:r>
              <a:rPr lang="en-US" sz="2400" b="1" dirty="0"/>
              <a:t> / </a:t>
            </a:r>
            <a:r>
              <a:rPr lang="en-US" sz="2400" b="1" i="1" dirty="0"/>
              <a:t>relatively</a:t>
            </a:r>
            <a:r>
              <a:rPr lang="en-US" sz="2400" b="1" dirty="0"/>
              <a:t> </a:t>
            </a:r>
            <a:r>
              <a:rPr lang="en-US" sz="2400" b="1" i="1" dirty="0"/>
              <a:t>prime</a:t>
            </a:r>
            <a:r>
              <a:rPr lang="en-US" sz="2400" b="1" dirty="0"/>
              <a:t>) </a:t>
            </a:r>
            <a:r>
              <a:rPr lang="en-US" sz="2400" b="1" dirty="0" err="1"/>
              <a:t>terhadap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26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48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Kriptografi</a:t>
            </a:r>
            <a:r>
              <a:rPr lang="en-US" b="1" dirty="0" smtClean="0"/>
              <a:t>  HILL Cipher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b="1" dirty="0" err="1"/>
              <a:t>Enkripsi</a:t>
            </a:r>
            <a:r>
              <a:rPr lang="en-US" sz="2400" b="1" dirty="0"/>
              <a:t>:</a:t>
            </a:r>
          </a:p>
          <a:p>
            <a:pPr algn="just">
              <a:buNone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			C = 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K,C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= KP mod26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/>
              <a:t>Dekripsi</a:t>
            </a:r>
            <a:r>
              <a:rPr lang="en-US" sz="2400" b="1" dirty="0"/>
              <a:t>:</a:t>
            </a:r>
          </a:p>
          <a:p>
            <a:pPr algn="just">
              <a:buNone/>
            </a:pPr>
            <a:r>
              <a:rPr lang="en-US" sz="2400" b="1" i="1" dirty="0"/>
              <a:t>			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P = 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K,P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= K</a:t>
            </a:r>
            <a:r>
              <a:rPr lang="en-US" sz="2400" b="1" i="1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 mod26</a:t>
            </a:r>
            <a:r>
              <a:rPr lang="en-US" sz="2400" b="1" i="1" dirty="0"/>
              <a:t>	</a:t>
            </a:r>
            <a:endParaRPr lang="en-US" sz="2400" b="1" dirty="0"/>
          </a:p>
          <a:p>
            <a:pPr marL="457200" lvl="1" indent="0" algn="just">
              <a:buNone/>
            </a:pPr>
            <a:endParaRPr lang="en-US" sz="2400" b="1" dirty="0"/>
          </a:p>
          <a:p>
            <a:pPr lvl="1" algn="just"/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i="1" dirty="0"/>
              <a:t> </a:t>
            </a:r>
            <a:r>
              <a:rPr lang="en-US" sz="2400" b="1" dirty="0"/>
              <a:t>= </a:t>
            </a:r>
            <a:r>
              <a:rPr lang="en-US" sz="2400" b="1" i="1" dirty="0" err="1"/>
              <a:t>Ciphertext</a:t>
            </a:r>
            <a:endParaRPr lang="en-US" sz="2400" b="1" dirty="0"/>
          </a:p>
          <a:p>
            <a:pPr lvl="1" algn="just"/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i="1" dirty="0"/>
              <a:t> </a:t>
            </a:r>
            <a:r>
              <a:rPr lang="en-US" sz="2400" b="1" dirty="0"/>
              <a:t>= </a:t>
            </a:r>
            <a:r>
              <a:rPr lang="en-US" sz="2400" b="1" dirty="0" err="1"/>
              <a:t>Kunci</a:t>
            </a:r>
            <a:endParaRPr lang="en-US" sz="2400" b="1" dirty="0"/>
          </a:p>
          <a:p>
            <a:pPr lvl="1" algn="just"/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1" i="1" dirty="0"/>
              <a:t> </a:t>
            </a:r>
            <a:r>
              <a:rPr lang="en-US" sz="2400" b="1" dirty="0"/>
              <a:t>= </a:t>
            </a:r>
            <a:r>
              <a:rPr lang="en-US" sz="2400" b="1" i="1" dirty="0"/>
              <a:t>Plaintext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5528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Enkripsi</a:t>
            </a:r>
            <a:r>
              <a:rPr lang="en-US" dirty="0" smtClean="0"/>
              <a:t> HILL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>
                <a:solidFill>
                  <a:schemeClr val="tx1"/>
                </a:solidFill>
              </a:rPr>
              <a:t>Contoh</a:t>
            </a:r>
            <a:r>
              <a:rPr lang="en-US" sz="2400" b="1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Plaintext	: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UDINUS</a:t>
            </a:r>
          </a:p>
          <a:p>
            <a:pPr lvl="1"/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400" b="1" dirty="0" err="1">
                <a:solidFill>
                  <a:schemeClr val="tx1"/>
                </a:solidFill>
                <a:cs typeface="Courier New" pitchFamily="49" charset="0"/>
              </a:rPr>
              <a:t>Kunci</a:t>
            </a: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		: </a:t>
            </a:r>
          </a:p>
          <a:p>
            <a:pPr lvl="1"/>
            <a:endParaRPr lang="en-US" sz="2400" b="1" dirty="0">
              <a:solidFill>
                <a:schemeClr val="tx1"/>
              </a:solidFill>
              <a:cs typeface="Courier New" pitchFamily="49" charset="0"/>
            </a:endParaRPr>
          </a:p>
          <a:p>
            <a:pPr lvl="1"/>
            <a:r>
              <a:rPr lang="en-US" sz="2400" b="1" dirty="0" err="1">
                <a:solidFill>
                  <a:schemeClr val="tx1"/>
                </a:solidFill>
                <a:cs typeface="Courier New" pitchFamily="49" charset="0"/>
              </a:rPr>
              <a:t>Ciphertext</a:t>
            </a:r>
            <a:r>
              <a:rPr lang="en-US" sz="2400" b="1" dirty="0">
                <a:solidFill>
                  <a:schemeClr val="tx1"/>
                </a:solidFill>
                <a:cs typeface="Courier New" pitchFamily="49" charset="0"/>
              </a:rPr>
              <a:t>	: ? ? ?</a:t>
            </a:r>
          </a:p>
          <a:p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87867"/>
              </p:ext>
            </p:extLst>
          </p:nvPr>
        </p:nvGraphicFramePr>
        <p:xfrm>
          <a:off x="5200650" y="3558067"/>
          <a:ext cx="105727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520560" imgH="457200" progId="Equation.3">
                  <p:embed/>
                </p:oleObj>
              </mc:Choice>
              <mc:Fallback>
                <p:oleObj name="Equation" r:id="rId3" imgW="520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3558067"/>
                        <a:ext cx="1057275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898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Enkripsi</a:t>
            </a:r>
            <a:r>
              <a:rPr lang="en-US" b="1" dirty="0" smtClean="0"/>
              <a:t> HILL Cipher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7762" y="1834287"/>
            <a:ext cx="8915400" cy="3777622"/>
          </a:xfrm>
        </p:spPr>
        <p:txBody>
          <a:bodyPr>
            <a:normAutofit/>
          </a:bodyPr>
          <a:lstStyle/>
          <a:p>
            <a:r>
              <a:rPr lang="en-US" sz="2400" b="1" dirty="0"/>
              <a:t>Proses </a:t>
            </a:r>
            <a:r>
              <a:rPr lang="en-US" sz="2400" b="1" dirty="0" err="1"/>
              <a:t>Enkripsi</a:t>
            </a:r>
            <a:r>
              <a:rPr lang="en-US" sz="2400" b="1" dirty="0"/>
              <a:t>:</a:t>
            </a:r>
          </a:p>
          <a:p>
            <a:pPr lvl="1"/>
            <a:r>
              <a:rPr lang="en-US" sz="2400" b="1" dirty="0" err="1">
                <a:cs typeface="Courier New" pitchFamily="49" charset="0"/>
              </a:rPr>
              <a:t>Ukuran</a:t>
            </a:r>
            <a:r>
              <a:rPr lang="en-US" sz="2400" b="1" dirty="0">
                <a:cs typeface="Courier New" pitchFamily="49" charset="0"/>
              </a:rPr>
              <a:t> </a:t>
            </a:r>
            <a:r>
              <a:rPr lang="en-US" sz="2400" b="1" dirty="0" err="1">
                <a:cs typeface="Courier New" pitchFamily="49" charset="0"/>
              </a:rPr>
              <a:t>kunci</a:t>
            </a:r>
            <a:r>
              <a:rPr lang="en-US" sz="2400" b="1" dirty="0">
                <a:cs typeface="Courier New" pitchFamily="49" charset="0"/>
              </a:rPr>
              <a:t> 2x2, </a:t>
            </a:r>
            <a:r>
              <a:rPr lang="en-US" sz="2400" b="1" dirty="0" err="1">
                <a:cs typeface="Courier New" pitchFamily="49" charset="0"/>
              </a:rPr>
              <a:t>bagi</a:t>
            </a:r>
            <a:r>
              <a:rPr lang="en-US" sz="2400" b="1" dirty="0">
                <a:cs typeface="Courier New" pitchFamily="49" charset="0"/>
              </a:rPr>
              <a:t> plaintext </a:t>
            </a:r>
            <a:r>
              <a:rPr lang="en-US" sz="2400" b="1" dirty="0" err="1">
                <a:cs typeface="Courier New" pitchFamily="49" charset="0"/>
              </a:rPr>
              <a:t>menjadi</a:t>
            </a:r>
            <a:r>
              <a:rPr lang="en-US" sz="2400" b="1" dirty="0">
                <a:cs typeface="Courier New" pitchFamily="49" charset="0"/>
              </a:rPr>
              <a:t> </a:t>
            </a:r>
            <a:r>
              <a:rPr lang="en-US" sz="2400" b="1" dirty="0" err="1">
                <a:cs typeface="Courier New" pitchFamily="49" charset="0"/>
              </a:rPr>
              <a:t>blok</a:t>
            </a:r>
            <a:r>
              <a:rPr lang="en-US" sz="2400" b="1" dirty="0">
                <a:cs typeface="Courier New" pitchFamily="49" charset="0"/>
              </a:rPr>
              <a:t> 2 </a:t>
            </a:r>
            <a:r>
              <a:rPr lang="en-US" sz="2400" b="1" dirty="0" err="1">
                <a:cs typeface="Courier New" pitchFamily="49" charset="0"/>
              </a:rPr>
              <a:t>berisi</a:t>
            </a:r>
            <a:r>
              <a:rPr lang="en-US" sz="2400" b="1" dirty="0">
                <a:cs typeface="Courier New" pitchFamily="49" charset="0"/>
              </a:rPr>
              <a:t> </a:t>
            </a:r>
            <a:r>
              <a:rPr lang="en-US" sz="2400" b="1" dirty="0" err="1">
                <a:cs typeface="Courier New" pitchFamily="49" charset="0"/>
              </a:rPr>
              <a:t>karakter</a:t>
            </a:r>
            <a:endParaRPr lang="en-US" sz="2400" b="1" dirty="0"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271028"/>
              </p:ext>
            </p:extLst>
          </p:nvPr>
        </p:nvGraphicFramePr>
        <p:xfrm>
          <a:off x="3138487" y="3204211"/>
          <a:ext cx="14954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3" imgW="736560" imgH="457200" progId="Equation.3">
                  <p:embed/>
                </p:oleObj>
              </mc:Choice>
              <mc:Fallback>
                <p:oleObj name="Equation" r:id="rId3" imgW="736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7" y="3204211"/>
                        <a:ext cx="1495425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146270"/>
              </p:ext>
            </p:extLst>
          </p:nvPr>
        </p:nvGraphicFramePr>
        <p:xfrm>
          <a:off x="3165474" y="4210779"/>
          <a:ext cx="1468438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5" imgW="723600" imgH="457200" progId="Equation.3">
                  <p:embed/>
                </p:oleObj>
              </mc:Choice>
              <mc:Fallback>
                <p:oleObj name="Equation" r:id="rId5" imgW="723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474" y="4210779"/>
                        <a:ext cx="1468438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887117"/>
              </p:ext>
            </p:extLst>
          </p:nvPr>
        </p:nvGraphicFramePr>
        <p:xfrm>
          <a:off x="3186649" y="5217346"/>
          <a:ext cx="14954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7" imgW="736560" imgH="457200" progId="Equation.3">
                  <p:embed/>
                </p:oleObj>
              </mc:Choice>
              <mc:Fallback>
                <p:oleObj name="Equation" r:id="rId7" imgW="736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649" y="5217346"/>
                        <a:ext cx="1495425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904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Proses </a:t>
            </a:r>
            <a:r>
              <a:rPr lang="en-US" b="1" dirty="0" err="1" smtClean="0"/>
              <a:t>Enkripsi</a:t>
            </a:r>
            <a:r>
              <a:rPr lang="en-US" b="1" dirty="0" smtClean="0"/>
              <a:t> HILL Cipher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Proses </a:t>
            </a:r>
            <a:r>
              <a:rPr lang="en-US" sz="2000" b="1" dirty="0" err="1"/>
              <a:t>Enkripsi</a:t>
            </a:r>
            <a:r>
              <a:rPr lang="en-US" sz="2000" b="1" dirty="0"/>
              <a:t>:</a:t>
            </a:r>
          </a:p>
          <a:p>
            <a:pPr lvl="1"/>
            <a:r>
              <a:rPr lang="en-US" sz="2000" b="1" dirty="0" err="1">
                <a:cs typeface="Courier New" pitchFamily="49" charset="0"/>
              </a:rPr>
              <a:t>Perkalian</a:t>
            </a:r>
            <a:r>
              <a:rPr lang="en-US" sz="2000" b="1" dirty="0">
                <a:cs typeface="Courier New" pitchFamily="49" charset="0"/>
              </a:rPr>
              <a:t> matrix </a:t>
            </a:r>
            <a:r>
              <a:rPr lang="en-US" sz="2000" b="1" dirty="0" err="1">
                <a:cs typeface="Courier New" pitchFamily="49" charset="0"/>
              </a:rPr>
              <a:t>kunci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 err="1">
                <a:cs typeface="Courier New" pitchFamily="49" charset="0"/>
              </a:rPr>
              <a:t>dan</a:t>
            </a:r>
            <a:r>
              <a:rPr lang="en-US" sz="2000" b="1" dirty="0">
                <a:cs typeface="Courier New" pitchFamily="49" charset="0"/>
              </a:rPr>
              <a:t> plaintext </a:t>
            </a:r>
            <a:r>
              <a:rPr lang="en-US" sz="2000" b="1" dirty="0" err="1">
                <a:cs typeface="Courier New" pitchFamily="49" charset="0"/>
              </a:rPr>
              <a:t>dengan</a:t>
            </a:r>
            <a:r>
              <a:rPr lang="en-US" sz="2000" b="1" dirty="0">
                <a:cs typeface="Courier New" pitchFamily="49" charset="0"/>
              </a:rPr>
              <a:t> modulo26 </a:t>
            </a:r>
            <a:r>
              <a:rPr lang="en-US" sz="2000" b="1" dirty="0" err="1">
                <a:cs typeface="Courier New" pitchFamily="49" charset="0"/>
              </a:rPr>
              <a:t>untuk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 err="1">
                <a:cs typeface="Courier New" pitchFamily="49" charset="0"/>
              </a:rPr>
              <a:t>mendapatkan</a:t>
            </a:r>
            <a:r>
              <a:rPr lang="en-US" sz="2000" b="1" dirty="0">
                <a:cs typeface="Courier New" pitchFamily="49" charset="0"/>
              </a:rPr>
              <a:t> block </a:t>
            </a:r>
            <a:r>
              <a:rPr lang="en-US" sz="2000" b="1" dirty="0" err="1">
                <a:cs typeface="Courier New" pitchFamily="49" charset="0"/>
              </a:rPr>
              <a:t>ciphertext</a:t>
            </a:r>
            <a:endParaRPr lang="en-US" sz="2000" b="1" dirty="0">
              <a:cs typeface="Courier New" pitchFamily="49" charset="0"/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113436"/>
              </p:ext>
            </p:extLst>
          </p:nvPr>
        </p:nvGraphicFramePr>
        <p:xfrm>
          <a:off x="2805113" y="3490913"/>
          <a:ext cx="745172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" imgW="3670200" imgH="457200" progId="Equation.3">
                  <p:embed/>
                </p:oleObj>
              </mc:Choice>
              <mc:Fallback>
                <p:oleObj name="Equation" r:id="rId3" imgW="3670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113" y="3490913"/>
                        <a:ext cx="7451725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549267"/>
              </p:ext>
            </p:extLst>
          </p:nvPr>
        </p:nvGraphicFramePr>
        <p:xfrm>
          <a:off x="2817813" y="4557713"/>
          <a:ext cx="7424737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5" imgW="3657600" imgH="457200" progId="Equation.3">
                  <p:embed/>
                </p:oleObj>
              </mc:Choice>
              <mc:Fallback>
                <p:oleObj name="Equation" r:id="rId5" imgW="3657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4557713"/>
                        <a:ext cx="7424737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400897"/>
              </p:ext>
            </p:extLst>
          </p:nvPr>
        </p:nvGraphicFramePr>
        <p:xfrm>
          <a:off x="2803525" y="5638800"/>
          <a:ext cx="7478713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7" imgW="3682800" imgH="457200" progId="Equation.3">
                  <p:embed/>
                </p:oleObj>
              </mc:Choice>
              <mc:Fallback>
                <p:oleObj name="Equation" r:id="rId7" imgW="3682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3525" y="5638800"/>
                        <a:ext cx="7478713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29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77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Proses </a:t>
            </a:r>
            <a:r>
              <a:rPr lang="en-US" b="1" dirty="0" err="1"/>
              <a:t>Enkripsi</a:t>
            </a:r>
            <a:r>
              <a:rPr lang="en-US" b="1" dirty="0"/>
              <a:t> HILL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24000"/>
            <a:ext cx="8915400" cy="4387222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Hasil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Enkripsi</a:t>
            </a:r>
            <a:r>
              <a:rPr lang="en-US" sz="2400" b="1" dirty="0"/>
              <a:t>:</a:t>
            </a:r>
          </a:p>
          <a:p>
            <a:pPr lvl="1"/>
            <a:r>
              <a:rPr lang="en-US" sz="2400" b="1" dirty="0" err="1">
                <a:cs typeface="Courier New" pitchFamily="49" charset="0"/>
              </a:rPr>
              <a:t>Ciphertext</a:t>
            </a:r>
            <a:r>
              <a:rPr lang="en-US" sz="2400" b="1" dirty="0">
                <a:cs typeface="Courier New" pitchFamily="49" charset="0"/>
              </a:rPr>
              <a:t> :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ULOTKE</a:t>
            </a:r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52139"/>
              </p:ext>
            </p:extLst>
          </p:nvPr>
        </p:nvGraphicFramePr>
        <p:xfrm>
          <a:off x="3657600" y="2596522"/>
          <a:ext cx="14954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" imgW="736560" imgH="457200" progId="Equation.3">
                  <p:embed/>
                </p:oleObj>
              </mc:Choice>
              <mc:Fallback>
                <p:oleObj name="Equation" r:id="rId3" imgW="736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596522"/>
                        <a:ext cx="1495425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59520"/>
              </p:ext>
            </p:extLst>
          </p:nvPr>
        </p:nvGraphicFramePr>
        <p:xfrm>
          <a:off x="3692525" y="3649035"/>
          <a:ext cx="1443038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5" imgW="711000" imgH="457200" progId="Equation.3">
                  <p:embed/>
                </p:oleObj>
              </mc:Choice>
              <mc:Fallback>
                <p:oleObj name="Equation" r:id="rId5" imgW="711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25" y="3649035"/>
                        <a:ext cx="1443038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24984"/>
              </p:ext>
            </p:extLst>
          </p:nvPr>
        </p:nvGraphicFramePr>
        <p:xfrm>
          <a:off x="3679825" y="4715835"/>
          <a:ext cx="1468438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7" imgW="723600" imgH="457200" progId="Equation.3">
                  <p:embed/>
                </p:oleObj>
              </mc:Choice>
              <mc:Fallback>
                <p:oleObj name="Equation" r:id="rId7" imgW="723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825" y="4715835"/>
                        <a:ext cx="1468438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989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Dekripsi</a:t>
            </a:r>
            <a:r>
              <a:rPr lang="en-US" b="1" dirty="0" smtClean="0"/>
              <a:t> HILL CIPHER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Menghitung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</a:t>
            </a:r>
            <a:r>
              <a:rPr lang="en-US" sz="2400" b="1" dirty="0" err="1" smtClean="0">
                <a:solidFill>
                  <a:srgbClr val="FF0000"/>
                </a:solidFill>
              </a:rPr>
              <a:t>ilai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Determinan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	Proses </a:t>
            </a:r>
            <a:r>
              <a:rPr lang="en-US" sz="2400" b="1" dirty="0" err="1"/>
              <a:t>dekripsi</a:t>
            </a:r>
            <a:r>
              <a:rPr lang="en-US" sz="2400" b="1" dirty="0"/>
              <a:t> </a:t>
            </a:r>
            <a:r>
              <a:rPr lang="en-US" sz="2400" b="1" dirty="0" err="1"/>
              <a:t>diawali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mencari</a:t>
            </a:r>
            <a:r>
              <a:rPr lang="en-US" sz="2400" b="1" dirty="0"/>
              <a:t> </a:t>
            </a:r>
            <a:r>
              <a:rPr lang="en-US" sz="2400" b="1" dirty="0" err="1"/>
              <a:t>nilai</a:t>
            </a:r>
            <a:r>
              <a:rPr lang="en-US" sz="2400" b="1" dirty="0"/>
              <a:t> </a:t>
            </a:r>
            <a:r>
              <a:rPr lang="en-US" sz="2400" b="1" dirty="0" smtClean="0"/>
              <a:t>	</a:t>
            </a:r>
            <a:r>
              <a:rPr lang="en-US" sz="2400" b="1" dirty="0" err="1" smtClean="0">
                <a:solidFill>
                  <a:srgbClr val="FF0000"/>
                </a:solidFill>
              </a:rPr>
              <a:t>Determinan</a:t>
            </a:r>
            <a:r>
              <a:rPr lang="en-US" sz="2400" b="1" dirty="0" smtClean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matrix </a:t>
            </a:r>
            <a:r>
              <a:rPr lang="en-US" sz="2400" b="1" dirty="0" err="1">
                <a:solidFill>
                  <a:srgbClr val="FF0000"/>
                </a:solidFill>
              </a:rPr>
              <a:t>kunci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modulo26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		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K=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endParaRPr lang="en-US" sz="24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811165"/>
              </p:ext>
            </p:extLst>
          </p:nvPr>
        </p:nvGraphicFramePr>
        <p:xfrm>
          <a:off x="4171950" y="3695700"/>
          <a:ext cx="3971925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3" imgW="1955520" imgH="927000" progId="Equation.3">
                  <p:embed/>
                </p:oleObj>
              </mc:Choice>
              <mc:Fallback>
                <p:oleObj name="Equation" r:id="rId3" imgW="195552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1950" y="3695700"/>
                        <a:ext cx="3971925" cy="188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339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89212" y="2152650"/>
            <a:ext cx="8229600" cy="200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 smtClean="0">
                <a:solidFill>
                  <a:srgbClr val="FF0000"/>
                </a:solidFill>
              </a:rPr>
              <a:t>Menghitung</a:t>
            </a:r>
            <a:r>
              <a:rPr lang="en-US" sz="2400" b="1" dirty="0" smtClean="0">
                <a:solidFill>
                  <a:srgbClr val="FF0000"/>
                </a:solidFill>
              </a:rPr>
              <a:t> Invers </a:t>
            </a:r>
            <a:r>
              <a:rPr lang="en-US" sz="2400" b="1" dirty="0" err="1" smtClean="0">
                <a:solidFill>
                  <a:srgbClr val="FF0000"/>
                </a:solidFill>
              </a:rPr>
              <a:t>Matriks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Kunci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err="1" smtClean="0"/>
              <a:t>Selanjutnya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mencari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nilai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Invers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matriks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kunci</a:t>
            </a:r>
            <a:r>
              <a:rPr lang="en-US" sz="2400" b="1" dirty="0" smtClean="0"/>
              <a:t> </a:t>
            </a:r>
            <a:r>
              <a:rPr lang="en-US" sz="2400" b="1" dirty="0" smtClean="0"/>
              <a:t>	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modulo26</a:t>
            </a:r>
          </a:p>
          <a:p>
            <a:endParaRPr lang="en-US" sz="2400" b="1" dirty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378952"/>
              </p:ext>
            </p:extLst>
          </p:nvPr>
        </p:nvGraphicFramePr>
        <p:xfrm>
          <a:off x="3015455" y="4152900"/>
          <a:ext cx="7377113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3" imgW="3632040" imgH="457200" progId="Equation.3">
                  <p:embed/>
                </p:oleObj>
              </mc:Choice>
              <mc:Fallback>
                <p:oleObj name="Equation" r:id="rId3" imgW="3632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5455" y="4152900"/>
                        <a:ext cx="7377113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8079325" y="5007917"/>
            <a:ext cx="0" cy="914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45725" y="5922317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FF0000"/>
                </a:solidFill>
              </a:rPr>
              <a:t>Modular Inverse</a:t>
            </a:r>
            <a:endParaRPr lang="id-ID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47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Modular Inverse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b="1" dirty="0"/>
              <a:t>Modular Inverse</a:t>
            </a:r>
          </a:p>
          <a:p>
            <a:pPr lvl="1"/>
            <a:r>
              <a:rPr lang="id-ID" sz="2400" b="1" dirty="0"/>
              <a:t>Dalam </a:t>
            </a:r>
            <a:r>
              <a:rPr lang="id-ID" sz="2400" b="1" i="1" dirty="0"/>
              <a:t>modular arithmetic </a:t>
            </a:r>
            <a:r>
              <a:rPr lang="id-ID" sz="2400" b="1" dirty="0"/>
              <a:t>tidak terdapat operasi pembagian. Namun terdapat operasi </a:t>
            </a:r>
            <a:r>
              <a:rPr lang="id-ID" sz="2400" b="1" i="1" dirty="0"/>
              <a:t>modular inverse</a:t>
            </a:r>
          </a:p>
          <a:p>
            <a:pPr lvl="1"/>
            <a:r>
              <a:rPr lang="id-ID" sz="2400" b="1" dirty="0"/>
              <a:t>Modular inverse dari X mod Z adalah X</a:t>
            </a:r>
            <a:r>
              <a:rPr lang="id-ID" sz="2400" b="1" baseline="30000" dirty="0"/>
              <a:t>-1</a:t>
            </a:r>
          </a:p>
          <a:p>
            <a:pPr lvl="1"/>
            <a:r>
              <a:rPr lang="id-ID" sz="2400" b="1" dirty="0"/>
              <a:t>(X*X</a:t>
            </a:r>
            <a:r>
              <a:rPr lang="id-ID" sz="2400" b="1" baseline="30000" dirty="0"/>
              <a:t>-1</a:t>
            </a:r>
            <a:r>
              <a:rPr lang="id-ID" sz="2400" b="1" dirty="0"/>
              <a:t>) ≡ 1 (mod Z) atau (X*X</a:t>
            </a:r>
            <a:r>
              <a:rPr lang="id-ID" sz="2400" b="1" baseline="30000" dirty="0"/>
              <a:t>-1</a:t>
            </a:r>
            <a:r>
              <a:rPr lang="id-ID" sz="2400" b="1" dirty="0"/>
              <a:t>)mod Z = 1</a:t>
            </a:r>
          </a:p>
          <a:p>
            <a:pPr lvl="1"/>
            <a:r>
              <a:rPr lang="id-ID" sz="2400" b="1" dirty="0"/>
              <a:t>Bilangan yang mempunyai modular inverse terhadap (mod Z) hanya bilangan yang koprima terhadap Z </a:t>
            </a: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58219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Kompetensi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/>
              <a:t>Mahasiswa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mampu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mengguasai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Hill Cipher</a:t>
            </a:r>
          </a:p>
          <a:p>
            <a:r>
              <a:rPr lang="en-US" sz="2400" b="1" dirty="0" err="1" smtClean="0"/>
              <a:t>Mahasiswa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mampu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menguasai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Vigener</a:t>
            </a:r>
            <a:r>
              <a:rPr lang="en-US" sz="2400" b="1" dirty="0" smtClean="0"/>
              <a:t> Cipher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40607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Modular Inverse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400" b="1" dirty="0"/>
              <a:t>Menghitung Modular Inverse</a:t>
            </a:r>
          </a:p>
          <a:p>
            <a:pPr lvl="1"/>
            <a:r>
              <a:rPr lang="id-ID" sz="2400" dirty="0"/>
              <a:t>Hitung :</a:t>
            </a:r>
          </a:p>
          <a:p>
            <a:pPr lvl="1">
              <a:buNone/>
            </a:pPr>
            <a:r>
              <a:rPr lang="id-ID" sz="2400" dirty="0"/>
              <a:t>	   (X*Y) mod Z, dimana 0 </a:t>
            </a:r>
            <a:r>
              <a:rPr lang="id-ID" sz="2400" u="sng" dirty="0"/>
              <a:t>&lt;</a:t>
            </a:r>
            <a:r>
              <a:rPr lang="id-ID" sz="2400" dirty="0"/>
              <a:t> Y </a:t>
            </a:r>
            <a:r>
              <a:rPr lang="id-ID" sz="2400" u="sng" dirty="0"/>
              <a:t>&lt;</a:t>
            </a:r>
            <a:r>
              <a:rPr lang="id-ID" sz="2400" dirty="0"/>
              <a:t> Z-1</a:t>
            </a:r>
          </a:p>
          <a:p>
            <a:pPr lvl="1"/>
            <a:r>
              <a:rPr lang="id-ID" sz="2400" dirty="0"/>
              <a:t>Modular invers dari X mod Z adalah nilai Y yang membuat (X*Y) mod Z = 1</a:t>
            </a:r>
          </a:p>
          <a:p>
            <a:pPr lvl="1"/>
            <a:r>
              <a:rPr lang="id-ID" sz="2400" dirty="0"/>
              <a:t>Nilai Y adalah X</a:t>
            </a:r>
            <a:r>
              <a:rPr lang="id-ID" sz="2400" baseline="30000" dirty="0"/>
              <a:t>-1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218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129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Modular Inverse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85206"/>
            <a:ext cx="8915400" cy="3777622"/>
          </a:xfrm>
        </p:spPr>
        <p:txBody>
          <a:bodyPr>
            <a:noAutofit/>
          </a:bodyPr>
          <a:lstStyle/>
          <a:p>
            <a:r>
              <a:rPr lang="id-ID" sz="2400" b="1" dirty="0"/>
              <a:t>Menghitung Modular Inverse</a:t>
            </a:r>
          </a:p>
          <a:p>
            <a:pPr lvl="1"/>
            <a:r>
              <a:rPr lang="id-ID" sz="2400" dirty="0"/>
              <a:t>Contoh:</a:t>
            </a:r>
          </a:p>
          <a:p>
            <a:pPr lvl="1">
              <a:buNone/>
            </a:pPr>
            <a:r>
              <a:rPr lang="id-ID" sz="2400" dirty="0"/>
              <a:t>	X = 9 ; Z = 26 </a:t>
            </a:r>
          </a:p>
          <a:p>
            <a:pPr lvl="1">
              <a:buNone/>
            </a:pPr>
            <a:r>
              <a:rPr lang="id-ID" sz="2400" dirty="0"/>
              <a:t>	maka:</a:t>
            </a:r>
          </a:p>
          <a:p>
            <a:pPr lvl="1">
              <a:buNone/>
            </a:pPr>
            <a:endParaRPr lang="id-ID" sz="2400" dirty="0"/>
          </a:p>
          <a:p>
            <a:pPr lvl="1">
              <a:buNone/>
            </a:pPr>
            <a:endParaRPr lang="id-ID" sz="2400" dirty="0"/>
          </a:p>
          <a:p>
            <a:pPr lvl="1">
              <a:buNone/>
            </a:pPr>
            <a:endParaRPr lang="id-ID" sz="2400" dirty="0"/>
          </a:p>
          <a:p>
            <a:pPr lvl="1">
              <a:buNone/>
            </a:pPr>
            <a:endParaRPr lang="id-ID" sz="2400" dirty="0"/>
          </a:p>
          <a:p>
            <a:pPr lvl="1">
              <a:buNone/>
            </a:pPr>
            <a:endParaRPr lang="id-ID" sz="2400" dirty="0"/>
          </a:p>
          <a:p>
            <a:pPr lvl="1">
              <a:buNone/>
            </a:pPr>
            <a:r>
              <a:rPr lang="id-ID" sz="2400" dirty="0"/>
              <a:t>Nilai Y = 3</a:t>
            </a:r>
          </a:p>
          <a:p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364263"/>
              </p:ext>
            </p:extLst>
          </p:nvPr>
        </p:nvGraphicFramePr>
        <p:xfrm>
          <a:off x="4682257" y="3171571"/>
          <a:ext cx="4729309" cy="2191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3" imgW="1917360" imgH="888840" progId="Equation.3">
                  <p:embed/>
                </p:oleObj>
              </mc:Choice>
              <mc:Fallback>
                <p:oleObj name="Equation" r:id="rId3" imgW="191736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2257" y="3171571"/>
                        <a:ext cx="4729309" cy="21912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4529857" y="5319512"/>
            <a:ext cx="304800" cy="762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76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Modular Inverse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Autofit/>
          </a:bodyPr>
          <a:lstStyle/>
          <a:p>
            <a:r>
              <a:rPr lang="id-ID" sz="2400" b="1" dirty="0"/>
              <a:t>Menghitung Modular Inverse</a:t>
            </a:r>
          </a:p>
          <a:p>
            <a:pPr lvl="1">
              <a:buNone/>
            </a:pPr>
            <a:r>
              <a:rPr lang="id-ID" sz="2400" dirty="0"/>
              <a:t>	X = 9 ; Z = 26; Y = 3</a:t>
            </a:r>
          </a:p>
          <a:p>
            <a:pPr lvl="1"/>
            <a:r>
              <a:rPr lang="id-ID" sz="2400" dirty="0"/>
              <a:t>Modular Inverse dari  X mod Z adalah X-1</a:t>
            </a:r>
          </a:p>
          <a:p>
            <a:pPr lvl="1"/>
            <a:r>
              <a:rPr lang="id-ID" sz="2400" dirty="0"/>
              <a:t>Nilai Y adalah X</a:t>
            </a:r>
            <a:r>
              <a:rPr lang="id-ID" sz="2400" baseline="30000" dirty="0"/>
              <a:t>-1</a:t>
            </a:r>
          </a:p>
          <a:p>
            <a:pPr lvl="1">
              <a:buNone/>
            </a:pPr>
            <a:r>
              <a:rPr lang="id-ID" sz="2400" dirty="0"/>
              <a:t>	Maka:</a:t>
            </a:r>
          </a:p>
          <a:p>
            <a:pPr lvl="2">
              <a:tabLst>
                <a:tab pos="3314700" algn="l"/>
                <a:tab pos="5829300" algn="l"/>
              </a:tabLst>
            </a:pPr>
            <a:r>
              <a:rPr lang="id-ID" sz="2400" dirty="0"/>
              <a:t>(X*</a:t>
            </a:r>
            <a:r>
              <a:rPr lang="id-ID" sz="2400" dirty="0">
                <a:solidFill>
                  <a:srgbClr val="FF0000"/>
                </a:solidFill>
              </a:rPr>
              <a:t>X</a:t>
            </a:r>
            <a:r>
              <a:rPr lang="id-ID" sz="2400" baseline="30000" dirty="0">
                <a:solidFill>
                  <a:srgbClr val="FF0000"/>
                </a:solidFill>
              </a:rPr>
              <a:t>-1</a:t>
            </a:r>
            <a:r>
              <a:rPr lang="id-ID" sz="2400" dirty="0"/>
              <a:t>) mod Z 	= (9*</a:t>
            </a:r>
            <a:r>
              <a:rPr lang="id-ID" sz="2400" dirty="0">
                <a:solidFill>
                  <a:srgbClr val="FF0000"/>
                </a:solidFill>
              </a:rPr>
              <a:t>9</a:t>
            </a:r>
            <a:r>
              <a:rPr lang="id-ID" sz="2400" baseline="30000" dirty="0">
                <a:solidFill>
                  <a:srgbClr val="FF0000"/>
                </a:solidFill>
              </a:rPr>
              <a:t>-1</a:t>
            </a:r>
            <a:r>
              <a:rPr lang="id-ID" sz="2400" dirty="0"/>
              <a:t>) mod 26 	= 1</a:t>
            </a:r>
          </a:p>
          <a:p>
            <a:pPr lvl="2">
              <a:tabLst>
                <a:tab pos="3314700" algn="l"/>
                <a:tab pos="5829300" algn="l"/>
              </a:tabLst>
            </a:pPr>
            <a:r>
              <a:rPr lang="id-ID" sz="2400" dirty="0"/>
              <a:t>(X*</a:t>
            </a:r>
            <a:r>
              <a:rPr lang="id-ID" sz="2400" dirty="0">
                <a:solidFill>
                  <a:srgbClr val="FF0000"/>
                </a:solidFill>
              </a:rPr>
              <a:t>Y</a:t>
            </a:r>
            <a:r>
              <a:rPr lang="id-ID" sz="2400" dirty="0"/>
              <a:t>) mod Z	= (9*</a:t>
            </a:r>
            <a:r>
              <a:rPr lang="id-ID" sz="2400" dirty="0">
                <a:solidFill>
                  <a:srgbClr val="FF0000"/>
                </a:solidFill>
              </a:rPr>
              <a:t>3</a:t>
            </a:r>
            <a:r>
              <a:rPr lang="id-ID" sz="2400" dirty="0"/>
              <a:t>) mod 26	= 1</a:t>
            </a:r>
          </a:p>
          <a:p>
            <a:pPr lvl="2"/>
            <a:r>
              <a:rPr lang="id-ID" sz="2400" b="1" dirty="0">
                <a:solidFill>
                  <a:srgbClr val="FF0000"/>
                </a:solidFill>
              </a:rPr>
              <a:t>9</a:t>
            </a:r>
            <a:r>
              <a:rPr lang="id-ID" sz="2400" b="1" baseline="30000" dirty="0">
                <a:solidFill>
                  <a:srgbClr val="FF0000"/>
                </a:solidFill>
              </a:rPr>
              <a:t>-1</a:t>
            </a:r>
            <a:r>
              <a:rPr lang="id-ID" sz="2400" b="1" dirty="0">
                <a:solidFill>
                  <a:srgbClr val="FF0000"/>
                </a:solidFill>
              </a:rPr>
              <a:t> mod 26 = 3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1502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Modular Inverse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b="1" dirty="0"/>
              <a:t>Menghitung Modular Inverse</a:t>
            </a:r>
          </a:p>
          <a:p>
            <a:pPr lvl="1">
              <a:buNone/>
            </a:pPr>
            <a:r>
              <a:rPr lang="id-ID" sz="2400" dirty="0"/>
              <a:t>Bentuk Sederhana:</a:t>
            </a:r>
          </a:p>
          <a:p>
            <a:pPr lvl="1">
              <a:buNone/>
            </a:pPr>
            <a:r>
              <a:rPr lang="id-ID" sz="2400" dirty="0"/>
              <a:t>-karena:</a:t>
            </a:r>
          </a:p>
          <a:p>
            <a:pPr lvl="1">
              <a:buNone/>
            </a:pPr>
            <a:r>
              <a:rPr lang="id-ID" sz="2400" b="1" dirty="0"/>
              <a:t>	(X*Y) mod Z = 1	=&gt;	</a:t>
            </a:r>
            <a:r>
              <a:rPr lang="id-ID" sz="2400" dirty="0"/>
              <a:t>(9*3) mod 26 = 1</a:t>
            </a:r>
          </a:p>
          <a:p>
            <a:pPr lvl="1">
              <a:buNone/>
            </a:pPr>
            <a:r>
              <a:rPr lang="id-ID" sz="2400" dirty="0"/>
              <a:t>-maka: </a:t>
            </a:r>
          </a:p>
          <a:p>
            <a:pPr lvl="1">
              <a:buNone/>
            </a:pPr>
            <a:r>
              <a:rPr lang="id-ID" sz="2400" b="1" dirty="0"/>
              <a:t>	X</a:t>
            </a:r>
            <a:r>
              <a:rPr lang="id-ID" sz="2400" b="1" baseline="30000" dirty="0"/>
              <a:t>-1</a:t>
            </a:r>
            <a:r>
              <a:rPr lang="id-ID" sz="2400" b="1" dirty="0"/>
              <a:t> mod Z = Y		=&gt;	</a:t>
            </a:r>
            <a:r>
              <a:rPr lang="id-ID" sz="2400" b="1" dirty="0">
                <a:solidFill>
                  <a:srgbClr val="FF0000"/>
                </a:solidFill>
              </a:rPr>
              <a:t>9</a:t>
            </a:r>
            <a:r>
              <a:rPr lang="id-ID" sz="2400" b="1" baseline="30000" dirty="0">
                <a:solidFill>
                  <a:srgbClr val="FF0000"/>
                </a:solidFill>
              </a:rPr>
              <a:t>-1</a:t>
            </a:r>
            <a:r>
              <a:rPr lang="id-ID" sz="2400" b="1" dirty="0">
                <a:solidFill>
                  <a:srgbClr val="FF0000"/>
                </a:solidFill>
              </a:rPr>
              <a:t> mod 26 = 3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8901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9390"/>
          </a:xfrm>
        </p:spPr>
        <p:txBody>
          <a:bodyPr/>
          <a:lstStyle/>
          <a:p>
            <a:r>
              <a:rPr lang="en-US" b="1" dirty="0" err="1" smtClean="0"/>
              <a:t>Dekripsi</a:t>
            </a:r>
            <a:r>
              <a:rPr lang="en-US" b="1" dirty="0" smtClean="0"/>
              <a:t> HILL Cipher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43050"/>
            <a:ext cx="8915400" cy="436817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Proses </a:t>
            </a:r>
            <a:r>
              <a:rPr lang="en-US" sz="2400" b="1" dirty="0" err="1" smtClean="0"/>
              <a:t>Dekripsi</a:t>
            </a:r>
            <a:r>
              <a:rPr lang="en-US" sz="2400" b="1" dirty="0" smtClean="0"/>
              <a:t>:</a:t>
            </a:r>
          </a:p>
          <a:p>
            <a:pPr lvl="1"/>
            <a:r>
              <a:rPr lang="en-US" sz="2400" b="1" dirty="0" err="1" smtClean="0"/>
              <a:t>Perkalian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Invers Matrix </a:t>
            </a:r>
            <a:r>
              <a:rPr lang="en-US" sz="2400" b="1" dirty="0" err="1" smtClean="0">
                <a:solidFill>
                  <a:srgbClr val="FF0000"/>
                </a:solidFill>
              </a:rPr>
              <a:t>Kunci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block </a:t>
            </a:r>
            <a:r>
              <a:rPr lang="en-US" sz="2400" b="1" dirty="0" err="1" smtClean="0">
                <a:solidFill>
                  <a:srgbClr val="FF0000"/>
                </a:solidFill>
              </a:rPr>
              <a:t>ciphertext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modulo26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mendapatkan</a:t>
            </a:r>
            <a:r>
              <a:rPr lang="en-US" sz="2400" b="1" dirty="0" smtClean="0"/>
              <a:t> plaintext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307341"/>
              </p:ext>
            </p:extLst>
          </p:nvPr>
        </p:nvGraphicFramePr>
        <p:xfrm>
          <a:off x="3346450" y="3044197"/>
          <a:ext cx="7531100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3" imgW="3708360" imgH="457200" progId="Equation.3">
                  <p:embed/>
                </p:oleObj>
              </mc:Choice>
              <mc:Fallback>
                <p:oleObj name="Equation" r:id="rId3" imgW="37083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3044197"/>
                        <a:ext cx="7531100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537370"/>
              </p:ext>
            </p:extLst>
          </p:nvPr>
        </p:nvGraphicFramePr>
        <p:xfrm>
          <a:off x="3332163" y="4110997"/>
          <a:ext cx="7427912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5" imgW="3657600" imgH="457200" progId="Equation.3">
                  <p:embed/>
                </p:oleObj>
              </mc:Choice>
              <mc:Fallback>
                <p:oleObj name="Equation" r:id="rId5" imgW="3657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2163" y="4110997"/>
                        <a:ext cx="7427912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073391"/>
              </p:ext>
            </p:extLst>
          </p:nvPr>
        </p:nvGraphicFramePr>
        <p:xfrm>
          <a:off x="3333750" y="5192084"/>
          <a:ext cx="7504113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7" imgW="3695400" imgH="457200" progId="Equation.3">
                  <p:embed/>
                </p:oleObj>
              </mc:Choice>
              <mc:Fallback>
                <p:oleObj name="Equation" r:id="rId7" imgW="3695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5192084"/>
                        <a:ext cx="7504113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371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Dekripsi</a:t>
            </a:r>
            <a:r>
              <a:rPr lang="en-US" b="1" dirty="0" smtClean="0"/>
              <a:t> HILL Cipher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229600" cy="5334000"/>
          </a:xfrm>
        </p:spPr>
        <p:txBody>
          <a:bodyPr/>
          <a:lstStyle/>
          <a:p>
            <a:r>
              <a:rPr lang="en-US" sz="2400" b="1" dirty="0" err="1" smtClean="0"/>
              <a:t>Hasil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Dekripsi</a:t>
            </a:r>
            <a:r>
              <a:rPr lang="en-US" sz="2400" b="1" dirty="0" smtClean="0"/>
              <a:t>:</a:t>
            </a:r>
          </a:p>
          <a:p>
            <a:pPr lvl="1"/>
            <a:r>
              <a:rPr lang="en-US" sz="2400" b="1" dirty="0" smtClean="0"/>
              <a:t>Plaintext: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UDINUS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945642"/>
              </p:ext>
            </p:extLst>
          </p:nvPr>
        </p:nvGraphicFramePr>
        <p:xfrm>
          <a:off x="3354925" y="3088483"/>
          <a:ext cx="1497012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Equation" r:id="rId3" imgW="736560" imgH="457200" progId="Equation.3">
                  <p:embed/>
                </p:oleObj>
              </mc:Choice>
              <mc:Fallback>
                <p:oleObj name="Equation" r:id="rId3" imgW="736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925" y="3088483"/>
                        <a:ext cx="1497012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957447"/>
              </p:ext>
            </p:extLst>
          </p:nvPr>
        </p:nvGraphicFramePr>
        <p:xfrm>
          <a:off x="3380325" y="4102894"/>
          <a:ext cx="147002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5" imgW="723600" imgH="457200" progId="Equation.3">
                  <p:embed/>
                </p:oleObj>
              </mc:Choice>
              <mc:Fallback>
                <p:oleObj name="Equation" r:id="rId5" imgW="723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0325" y="4102894"/>
                        <a:ext cx="1470025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779432"/>
              </p:ext>
            </p:extLst>
          </p:nvPr>
        </p:nvGraphicFramePr>
        <p:xfrm>
          <a:off x="3380325" y="5163741"/>
          <a:ext cx="14954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7" imgW="736560" imgH="457200" progId="Equation.3">
                  <p:embed/>
                </p:oleObj>
              </mc:Choice>
              <mc:Fallback>
                <p:oleObj name="Equation" r:id="rId7" imgW="736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0325" y="5163741"/>
                        <a:ext cx="1495425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958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357410"/>
            <a:ext cx="8911687" cy="747490"/>
          </a:xfrm>
        </p:spPr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90650"/>
            <a:ext cx="8915400" cy="3777622"/>
          </a:xfrm>
        </p:spPr>
        <p:txBody>
          <a:bodyPr>
            <a:noAutofit/>
          </a:bodyPr>
          <a:lstStyle/>
          <a:p>
            <a:r>
              <a:rPr lang="en-US" sz="2400" b="1" dirty="0" err="1"/>
              <a:t>Latihan</a:t>
            </a:r>
            <a:r>
              <a:rPr lang="en-US" sz="2400" b="1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b="1" dirty="0" err="1"/>
              <a:t>Lakukan</a:t>
            </a:r>
            <a:r>
              <a:rPr lang="en-US" sz="2400" b="1" dirty="0"/>
              <a:t> </a:t>
            </a:r>
            <a:r>
              <a:rPr lang="en-US" sz="2400" b="1" dirty="0" err="1"/>
              <a:t>Enkripsi</a:t>
            </a:r>
            <a:r>
              <a:rPr lang="en-US" sz="2400" b="1" dirty="0"/>
              <a:t> Hill Cipher </a:t>
            </a:r>
            <a:r>
              <a:rPr lang="en-US" sz="2400" b="1" dirty="0" err="1"/>
              <a:t>pada</a:t>
            </a:r>
            <a:r>
              <a:rPr lang="en-US" sz="2400" b="1" dirty="0"/>
              <a:t> plaintext </a:t>
            </a:r>
            <a:r>
              <a:rPr lang="en-US" sz="2400" b="1" dirty="0" err="1"/>
              <a:t>berikut</a:t>
            </a:r>
            <a:r>
              <a:rPr lang="en-US" sz="2400" b="1" dirty="0"/>
              <a:t>:</a:t>
            </a:r>
          </a:p>
          <a:p>
            <a:pPr marL="1314450" lvl="2" indent="-285750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HILLCIPHER</a:t>
            </a:r>
          </a:p>
          <a:p>
            <a:pPr marL="1314450" lvl="2" indent="-285750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ENCRYPTION</a:t>
            </a:r>
          </a:p>
          <a:p>
            <a:pPr marL="1314450" lvl="2" indent="-285750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DECRYPTION</a:t>
            </a:r>
          </a:p>
          <a:p>
            <a:pPr marL="1543050" lvl="2" indent="-51435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1543050" lvl="2" indent="-514350">
              <a:buNone/>
            </a:pPr>
            <a:r>
              <a:rPr lang="en-US" sz="2400" b="1" dirty="0" err="1">
                <a:cs typeface="Courier New" pitchFamily="49" charset="0"/>
              </a:rPr>
              <a:t>Dengan</a:t>
            </a:r>
            <a:r>
              <a:rPr lang="en-US" sz="2400" b="1" dirty="0">
                <a:cs typeface="Courier New" pitchFamily="49" charset="0"/>
              </a:rPr>
              <a:t> </a:t>
            </a:r>
            <a:r>
              <a:rPr lang="en-US" sz="2400" b="1" dirty="0" err="1">
                <a:cs typeface="Courier New" pitchFamily="49" charset="0"/>
              </a:rPr>
              <a:t>kunci</a:t>
            </a:r>
            <a:r>
              <a:rPr lang="en-US" sz="2400" b="1" dirty="0">
                <a:cs typeface="Courier New" pitchFamily="49" charset="0"/>
              </a:rPr>
              <a:t> :</a:t>
            </a:r>
          </a:p>
          <a:p>
            <a:pPr marL="1543050" lvl="2" indent="-514350">
              <a:buNone/>
            </a:pPr>
            <a:r>
              <a:rPr lang="en-US" sz="2400" b="1" dirty="0">
                <a:cs typeface="Courier New" pitchFamily="49" charset="0"/>
              </a:rPr>
              <a:t> 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b="1" dirty="0" err="1"/>
              <a:t>Lakukan</a:t>
            </a:r>
            <a:r>
              <a:rPr lang="en-US" sz="2400" b="1" dirty="0"/>
              <a:t> Proses </a:t>
            </a:r>
            <a:r>
              <a:rPr lang="en-US" sz="2400" b="1" dirty="0" err="1"/>
              <a:t>Dekripsi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ciphertext</a:t>
            </a:r>
            <a:r>
              <a:rPr lang="en-US" sz="2400" b="1" dirty="0"/>
              <a:t> yang </a:t>
            </a:r>
            <a:r>
              <a:rPr lang="en-US" sz="2400" b="1" dirty="0" err="1"/>
              <a:t>diperoleh</a:t>
            </a:r>
            <a:r>
              <a:rPr lang="en-US" sz="2400" b="1" dirty="0"/>
              <a:t> !</a:t>
            </a:r>
          </a:p>
          <a:p>
            <a:endParaRPr lang="en-US" sz="24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665994"/>
              </p:ext>
            </p:extLst>
          </p:nvPr>
        </p:nvGraphicFramePr>
        <p:xfrm>
          <a:off x="6089380" y="4239584"/>
          <a:ext cx="95567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3" imgW="469800" imgH="457200" progId="Equation.3">
                  <p:embed/>
                </p:oleObj>
              </mc:Choice>
              <mc:Fallback>
                <p:oleObj name="Equation" r:id="rId3" imgW="469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9380" y="4239584"/>
                        <a:ext cx="955675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105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Penguasaan</a:t>
            </a:r>
            <a:r>
              <a:rPr lang="en-US" b="1" dirty="0" smtClean="0"/>
              <a:t> </a:t>
            </a:r>
            <a:r>
              <a:rPr lang="en-US" b="1" dirty="0" err="1" smtClean="0"/>
              <a:t>Materi</a:t>
            </a:r>
            <a:r>
              <a:rPr lang="en-US" b="1" dirty="0" smtClean="0"/>
              <a:t> </a:t>
            </a:r>
            <a:r>
              <a:rPr lang="en-US" b="1" dirty="0" err="1" smtClean="0"/>
              <a:t>Sebelumnya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Playfair</a:t>
            </a:r>
            <a:r>
              <a:rPr lang="en-US" sz="2400" b="1" dirty="0"/>
              <a:t> Cipher</a:t>
            </a:r>
          </a:p>
          <a:p>
            <a:r>
              <a:rPr lang="en-US" sz="2400" b="1" dirty="0"/>
              <a:t>Shift Cipher</a:t>
            </a:r>
          </a:p>
          <a:p>
            <a:r>
              <a:rPr lang="en-US" sz="2400" b="1" dirty="0" err="1"/>
              <a:t>Operasi</a:t>
            </a:r>
            <a:r>
              <a:rPr lang="en-US" sz="2400" b="1" dirty="0"/>
              <a:t> </a:t>
            </a:r>
            <a:r>
              <a:rPr lang="en-US" sz="2400" b="1" dirty="0" err="1"/>
              <a:t>Perkalian</a:t>
            </a:r>
            <a:r>
              <a:rPr lang="en-US" sz="2400" b="1" dirty="0"/>
              <a:t> </a:t>
            </a:r>
            <a:r>
              <a:rPr lang="en-US" sz="2400" b="1" dirty="0" err="1"/>
              <a:t>Matriks</a:t>
            </a:r>
            <a:endParaRPr lang="en-US" sz="2400" b="1" dirty="0"/>
          </a:p>
          <a:p>
            <a:r>
              <a:rPr lang="en-US" sz="2400" b="1" dirty="0" err="1"/>
              <a:t>Operasi</a:t>
            </a:r>
            <a:r>
              <a:rPr lang="en-US" sz="2400" b="1" dirty="0"/>
              <a:t> </a:t>
            </a:r>
            <a:r>
              <a:rPr lang="en-US" sz="2400" b="1" dirty="0" err="1"/>
              <a:t>Determinan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Invers </a:t>
            </a:r>
            <a:r>
              <a:rPr lang="en-US" sz="2400" b="1" dirty="0" err="1"/>
              <a:t>Matriks</a:t>
            </a:r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13215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>
                <a:solidFill>
                  <a:schemeClr val="tx1"/>
                </a:solidFill>
              </a:rPr>
              <a:t>Selesaikan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perkalian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matriks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berikut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 err="1" smtClean="0">
                <a:solidFill>
                  <a:schemeClr val="tx1"/>
                </a:solidFill>
              </a:rPr>
              <a:t>Tentukan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nilai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Determinan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matriks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berikut</a:t>
            </a:r>
            <a:r>
              <a:rPr lang="en-US" sz="2400" b="1" dirty="0">
                <a:solidFill>
                  <a:schemeClr val="tx1"/>
                </a:solidFill>
              </a:rPr>
              <a:t>:</a:t>
            </a:r>
          </a:p>
          <a:p>
            <a:endParaRPr lang="en-US" sz="2400" b="1" dirty="0">
              <a:solidFill>
                <a:schemeClr val="tx1"/>
              </a:solidFill>
            </a:endParaRPr>
          </a:p>
          <a:p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 err="1">
                <a:solidFill>
                  <a:schemeClr val="tx1"/>
                </a:solidFill>
              </a:rPr>
              <a:t>Tentukan</a:t>
            </a:r>
            <a:r>
              <a:rPr lang="en-US" sz="2400" b="1" dirty="0">
                <a:solidFill>
                  <a:schemeClr val="tx1"/>
                </a:solidFill>
              </a:rPr>
              <a:t> Invers </a:t>
            </a:r>
            <a:r>
              <a:rPr lang="en-US" sz="2400" b="1" dirty="0" err="1">
                <a:solidFill>
                  <a:schemeClr val="tx1"/>
                </a:solidFill>
              </a:rPr>
              <a:t>dari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matriks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diatas</a:t>
            </a:r>
            <a:endParaRPr lang="en-US" sz="2400" b="1" dirty="0">
              <a:solidFill>
                <a:schemeClr val="tx1"/>
              </a:solidFill>
            </a:endParaRPr>
          </a:p>
          <a:p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000307"/>
              </p:ext>
            </p:extLst>
          </p:nvPr>
        </p:nvGraphicFramePr>
        <p:xfrm>
          <a:off x="3297236" y="2686529"/>
          <a:ext cx="14446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711000" imgH="457200" progId="Equation.3">
                  <p:embed/>
                </p:oleObj>
              </mc:Choice>
              <mc:Fallback>
                <p:oleObj name="Equation" r:id="rId3" imgW="711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6" y="2686529"/>
                        <a:ext cx="1444625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106100"/>
              </p:ext>
            </p:extLst>
          </p:nvPr>
        </p:nvGraphicFramePr>
        <p:xfrm>
          <a:off x="3542506" y="4193861"/>
          <a:ext cx="954087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469800" imgH="457200" progId="Equation.3">
                  <p:embed/>
                </p:oleObj>
              </mc:Choice>
              <mc:Fallback>
                <p:oleObj name="Equation" r:id="rId5" imgW="469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2506" y="4193861"/>
                        <a:ext cx="954087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134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Matriks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Matriks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adalah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susunan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skalar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elemen-elemen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dalam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bentuk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baris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dan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kolom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. </a:t>
            </a:r>
          </a:p>
          <a:p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Matriks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A yang </a:t>
            </a:r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berukuran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dari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i="1" dirty="0">
                <a:latin typeface="Adobe Hebrew" panose="02040503050201020203" pitchFamily="18" charset="-79"/>
                <a:cs typeface="Adobe Hebrew" panose="02040503050201020203" pitchFamily="18" charset="-79"/>
              </a:rPr>
              <a:t>m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baris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dan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i="1" dirty="0">
                <a:latin typeface="Adobe Hebrew" panose="02040503050201020203" pitchFamily="18" charset="-79"/>
                <a:cs typeface="Adobe Hebrew" panose="02040503050201020203" pitchFamily="18" charset="-79"/>
              </a:rPr>
              <a:t>n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kolom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(</a:t>
            </a:r>
            <a:r>
              <a:rPr lang="en-US" sz="2400" b="1" i="1" dirty="0">
                <a:latin typeface="Adobe Hebrew" panose="02040503050201020203" pitchFamily="18" charset="-79"/>
                <a:cs typeface="Adobe Hebrew" panose="02040503050201020203" pitchFamily="18" charset="-79"/>
              </a:rPr>
              <a:t>m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x </a:t>
            </a:r>
            <a:r>
              <a:rPr lang="en-US" sz="2400" b="1" i="1" dirty="0">
                <a:latin typeface="Adobe Hebrew" panose="02040503050201020203" pitchFamily="18" charset="-79"/>
                <a:cs typeface="Adobe Hebrew" panose="02040503050201020203" pitchFamily="18" charset="-79"/>
              </a:rPr>
              <a:t>n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) </a:t>
            </a:r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adalah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: </a:t>
            </a:r>
          </a:p>
          <a:p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Entri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i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a</a:t>
            </a:r>
            <a:r>
              <a:rPr lang="en-US" sz="2400" b="1" i="1" baseline="-25000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ij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disebut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elemen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matriks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pada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baris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ke-</a:t>
            </a:r>
            <a:r>
              <a:rPr lang="en-US" sz="2400" b="1" i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i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dan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kolom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 </a:t>
            </a:r>
            <a:r>
              <a:rPr lang="en-US" sz="2400" b="1" dirty="0" err="1">
                <a:latin typeface="Adobe Hebrew" panose="02040503050201020203" pitchFamily="18" charset="-79"/>
                <a:cs typeface="Adobe Hebrew" panose="02040503050201020203" pitchFamily="18" charset="-79"/>
              </a:rPr>
              <a:t>ke</a:t>
            </a:r>
            <a:r>
              <a:rPr lang="en-US" sz="2400" b="1" dirty="0">
                <a:latin typeface="Adobe Hebrew" panose="02040503050201020203" pitchFamily="18" charset="-79"/>
                <a:cs typeface="Adobe Hebrew" panose="02040503050201020203" pitchFamily="18" charset="-79"/>
              </a:rPr>
              <a:t>-</a:t>
            </a:r>
            <a:r>
              <a:rPr lang="en-US" sz="2400" b="1" i="1" dirty="0">
                <a:latin typeface="Adobe Hebrew" panose="02040503050201020203" pitchFamily="18" charset="-79"/>
                <a:cs typeface="Adobe Hebrew" panose="02040503050201020203" pitchFamily="18" charset="-79"/>
              </a:rPr>
              <a:t>j</a:t>
            </a:r>
          </a:p>
          <a:p>
            <a:pPr marL="0" indent="0">
              <a:buNone/>
            </a:pPr>
            <a:endParaRPr lang="en-US" sz="2400" b="1" dirty="0">
              <a:latin typeface="Adobe Hebrew" panose="02040503050201020203" pitchFamily="18" charset="-79"/>
              <a:cs typeface="Adobe Hebrew" panose="02040503050201020203" pitchFamily="18" charset="-79"/>
            </a:endParaRPr>
          </a:p>
        </p:txBody>
      </p:sp>
      <p:pic>
        <p:nvPicPr>
          <p:cNvPr id="4" name="Picture 2" descr="D:\NEW LECTURER\Kriptografi\matri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582" y="4343400"/>
            <a:ext cx="3179618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46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Perkalian</a:t>
            </a:r>
            <a:r>
              <a:rPr lang="en-US" b="1" dirty="0" smtClean="0"/>
              <a:t> </a:t>
            </a:r>
            <a:r>
              <a:rPr lang="en-US" b="1" dirty="0" err="1" smtClean="0"/>
              <a:t>Skalar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Perkalian</a:t>
            </a:r>
            <a:r>
              <a:rPr lang="en-US" sz="2400" b="1" dirty="0"/>
              <a:t> </a:t>
            </a:r>
            <a:r>
              <a:rPr lang="en-US" sz="2400" b="1" dirty="0" err="1"/>
              <a:t>Skalar</a:t>
            </a:r>
            <a:endParaRPr lang="en-US" sz="2400" b="1" dirty="0"/>
          </a:p>
          <a:p>
            <a:pPr lvl="1"/>
            <a:r>
              <a:rPr lang="en-US" sz="2400" b="1" dirty="0" err="1"/>
              <a:t>Misalkan</a:t>
            </a:r>
            <a:r>
              <a:rPr lang="en-US" sz="2400" b="1" dirty="0"/>
              <a:t> 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dirty="0"/>
              <a:t> 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sebuah</a:t>
            </a:r>
            <a:r>
              <a:rPr lang="en-US" sz="2400" b="1" dirty="0"/>
              <a:t> </a:t>
            </a:r>
            <a:r>
              <a:rPr lang="en-US" sz="2400" b="1" dirty="0" err="1"/>
              <a:t>skalar</a:t>
            </a:r>
            <a:r>
              <a:rPr lang="en-US" sz="2400" b="1" dirty="0"/>
              <a:t>, </a:t>
            </a:r>
            <a:r>
              <a:rPr lang="en-US" sz="2400" b="1" dirty="0" err="1"/>
              <a:t>maka</a:t>
            </a:r>
            <a:r>
              <a:rPr lang="en-US" sz="2400" b="1" dirty="0"/>
              <a:t> </a:t>
            </a:r>
            <a:r>
              <a:rPr lang="en-US" sz="2400" b="1" dirty="0" err="1"/>
              <a:t>perkalian</a:t>
            </a:r>
            <a:r>
              <a:rPr lang="en-US" sz="2400" b="1" dirty="0"/>
              <a:t> </a:t>
            </a:r>
            <a:r>
              <a:rPr lang="en-US" sz="2400" b="1" dirty="0" err="1"/>
              <a:t>matriks</a:t>
            </a:r>
            <a:r>
              <a:rPr lang="en-US" sz="2400" b="1" dirty="0"/>
              <a:t> A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skalar</a:t>
            </a:r>
            <a:r>
              <a:rPr lang="en-US" sz="2400" b="1" dirty="0"/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mengalikan</a:t>
            </a:r>
            <a:r>
              <a:rPr lang="en-US" sz="2400" b="1" dirty="0"/>
              <a:t> </a:t>
            </a:r>
            <a:r>
              <a:rPr lang="en-US" sz="2400" b="1" dirty="0" err="1"/>
              <a:t>setiap</a:t>
            </a:r>
            <a:r>
              <a:rPr lang="en-US" sz="2400" b="1" dirty="0"/>
              <a:t> </a:t>
            </a:r>
            <a:r>
              <a:rPr lang="en-US" sz="2400" b="1" dirty="0" err="1"/>
              <a:t>elemen</a:t>
            </a:r>
            <a:r>
              <a:rPr lang="en-US" sz="2400" b="1" dirty="0"/>
              <a:t> </a:t>
            </a:r>
            <a:r>
              <a:rPr lang="en-US" sz="2400" b="1" dirty="0" err="1"/>
              <a:t>matriks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 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endParaRPr lang="en-US" sz="2400" b="1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810408"/>
              </p:ext>
            </p:extLst>
          </p:nvPr>
        </p:nvGraphicFramePr>
        <p:xfrm>
          <a:off x="4008438" y="4076700"/>
          <a:ext cx="4542104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1346040" imgH="457200" progId="Equation.3">
                  <p:embed/>
                </p:oleObj>
              </mc:Choice>
              <mc:Fallback>
                <p:oleObj name="Equation" r:id="rId3" imgW="1346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8" y="4076700"/>
                        <a:ext cx="4542104" cy="1543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697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Perkalian</a:t>
            </a:r>
            <a:endParaRPr lang="en-US" sz="2400" b="1" dirty="0"/>
          </a:p>
          <a:p>
            <a:pPr lvl="1"/>
            <a:r>
              <a:rPr lang="en-US" sz="2400" b="1" dirty="0" err="1"/>
              <a:t>Dua</a:t>
            </a:r>
            <a:r>
              <a:rPr lang="en-US" sz="2400" b="1" dirty="0"/>
              <a:t> </a:t>
            </a:r>
            <a:r>
              <a:rPr lang="en-US" sz="2400" b="1" dirty="0" err="1"/>
              <a:t>buah</a:t>
            </a:r>
            <a:r>
              <a:rPr lang="en-US" sz="2400" b="1" dirty="0"/>
              <a:t> </a:t>
            </a:r>
            <a:r>
              <a:rPr lang="en-US" sz="2400" b="1" dirty="0" err="1"/>
              <a:t>matriks</a:t>
            </a:r>
            <a:r>
              <a:rPr lang="en-US" sz="2400" b="1" dirty="0"/>
              <a:t> </a:t>
            </a:r>
            <a:r>
              <a:rPr lang="en-US" sz="2400" b="1" dirty="0" err="1"/>
              <a:t>dapat</a:t>
            </a:r>
            <a:r>
              <a:rPr lang="en-US" sz="2400" b="1" dirty="0"/>
              <a:t> </a:t>
            </a:r>
            <a:r>
              <a:rPr lang="en-US" sz="2400" b="1" dirty="0" err="1"/>
              <a:t>dikalikan</a:t>
            </a:r>
            <a:r>
              <a:rPr lang="en-US" sz="2400" b="1" dirty="0"/>
              <a:t> </a:t>
            </a:r>
            <a:r>
              <a:rPr lang="en-US" sz="2400" b="1" dirty="0" err="1"/>
              <a:t>jika</a:t>
            </a:r>
            <a:r>
              <a:rPr lang="en-US" sz="2400" b="1" dirty="0"/>
              <a:t> </a:t>
            </a:r>
            <a:r>
              <a:rPr lang="en-US" sz="2400" b="1" dirty="0" err="1"/>
              <a:t>jumlah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kolom</a:t>
            </a:r>
            <a:r>
              <a:rPr lang="en-US" sz="2400" b="1" dirty="0"/>
              <a:t> </a:t>
            </a:r>
            <a:r>
              <a:rPr lang="en-US" sz="2400" b="1" dirty="0" err="1"/>
              <a:t>matriks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pertama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sama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jumlah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baris</a:t>
            </a:r>
            <a:r>
              <a:rPr lang="en-US" sz="2400" b="1" dirty="0"/>
              <a:t> </a:t>
            </a:r>
            <a:r>
              <a:rPr lang="en-US" sz="2400" b="1" dirty="0" err="1"/>
              <a:t>matriks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kedua</a:t>
            </a:r>
            <a:r>
              <a:rPr lang="en-US" sz="2400" b="1" dirty="0" smtClean="0"/>
              <a:t>.</a:t>
            </a:r>
          </a:p>
          <a:p>
            <a:pPr lvl="1"/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436412"/>
              </p:ext>
            </p:extLst>
          </p:nvPr>
        </p:nvGraphicFramePr>
        <p:xfrm>
          <a:off x="4533900" y="3930022"/>
          <a:ext cx="3017837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1485720" imgH="457200" progId="Equation.3">
                  <p:embed/>
                </p:oleObj>
              </mc:Choice>
              <mc:Fallback>
                <p:oleObj name="Equation" r:id="rId3" imgW="14857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900" y="3930022"/>
                        <a:ext cx="3017837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086414"/>
              </p:ext>
            </p:extLst>
          </p:nvPr>
        </p:nvGraphicFramePr>
        <p:xfrm>
          <a:off x="4513263" y="5211135"/>
          <a:ext cx="4643437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5" imgW="2286000" imgH="457200" progId="Equation.3">
                  <p:embed/>
                </p:oleObj>
              </mc:Choice>
              <mc:Fallback>
                <p:oleObj name="Equation" r:id="rId5" imgW="2286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263" y="5211135"/>
                        <a:ext cx="4643437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004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HILL CIPHER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Hill Cipher </a:t>
            </a:r>
            <a:r>
              <a:rPr lang="en-US" sz="2400" b="1" dirty="0" err="1"/>
              <a:t>diciptakan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Lester S. Hill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tahun</a:t>
            </a:r>
            <a:r>
              <a:rPr lang="en-US" sz="2400" b="1" dirty="0"/>
              <a:t> 1929.</a:t>
            </a:r>
          </a:p>
          <a:p>
            <a:r>
              <a:rPr lang="en-US" sz="2400" b="1" dirty="0"/>
              <a:t>Hill Cipher </a:t>
            </a:r>
            <a:r>
              <a:rPr lang="en-US" sz="2400" b="1" dirty="0" err="1"/>
              <a:t>merupakan</a:t>
            </a:r>
            <a:r>
              <a:rPr lang="en-US" sz="2400" b="1" dirty="0"/>
              <a:t> </a:t>
            </a:r>
            <a:r>
              <a:rPr lang="en-US" sz="2400" b="1" dirty="0" err="1"/>
              <a:t>salah</a:t>
            </a:r>
            <a:r>
              <a:rPr lang="en-US" sz="2400" b="1" dirty="0"/>
              <a:t> </a:t>
            </a:r>
            <a:r>
              <a:rPr lang="en-US" sz="2400" b="1" dirty="0" err="1"/>
              <a:t>satu</a:t>
            </a:r>
            <a:r>
              <a:rPr lang="en-US" sz="2400" b="1" dirty="0"/>
              <a:t> </a:t>
            </a:r>
            <a:r>
              <a:rPr lang="en-US" sz="2400" b="1" dirty="0" err="1"/>
              <a:t>algoritma</a:t>
            </a:r>
            <a:r>
              <a:rPr lang="en-US" sz="2400" b="1" dirty="0"/>
              <a:t> </a:t>
            </a:r>
            <a:r>
              <a:rPr lang="en-US" sz="2400" b="1" dirty="0" err="1"/>
              <a:t>kriptografi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kunci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simetris</a:t>
            </a:r>
            <a:r>
              <a:rPr lang="en-US" sz="2400" b="1" dirty="0"/>
              <a:t>.</a:t>
            </a:r>
          </a:p>
          <a:p>
            <a:r>
              <a:rPr lang="en-US" sz="2400" b="1" dirty="0" err="1"/>
              <a:t>Dasar</a:t>
            </a:r>
            <a:r>
              <a:rPr lang="en-US" sz="2400" b="1" dirty="0"/>
              <a:t> </a:t>
            </a:r>
            <a:r>
              <a:rPr lang="en-US" sz="2400" b="1" dirty="0" err="1"/>
              <a:t>teori</a:t>
            </a:r>
            <a:r>
              <a:rPr lang="en-US" sz="2400" b="1" dirty="0"/>
              <a:t> </a:t>
            </a:r>
            <a:r>
              <a:rPr lang="en-US" sz="2400" b="1" dirty="0" err="1"/>
              <a:t>matriks</a:t>
            </a:r>
            <a:r>
              <a:rPr lang="en-US" sz="2400" b="1" dirty="0"/>
              <a:t> yang </a:t>
            </a:r>
            <a:r>
              <a:rPr lang="en-US" sz="2400" b="1" dirty="0" err="1"/>
              <a:t>digunakan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 Hill Cipher </a:t>
            </a:r>
            <a:r>
              <a:rPr lang="en-US" sz="2400" b="1" dirty="0" err="1"/>
              <a:t>antara</a:t>
            </a:r>
            <a:r>
              <a:rPr lang="en-US" sz="2400" b="1" dirty="0"/>
              <a:t> lain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perkalian</a:t>
            </a:r>
            <a:r>
              <a:rPr lang="en-US" sz="2400" b="1" dirty="0"/>
              <a:t> </a:t>
            </a:r>
            <a:r>
              <a:rPr lang="en-US" sz="2400" b="1" dirty="0" err="1"/>
              <a:t>antar</a:t>
            </a:r>
            <a:r>
              <a:rPr lang="en-US" sz="2400" b="1" dirty="0"/>
              <a:t> </a:t>
            </a:r>
            <a:r>
              <a:rPr lang="en-US" sz="2400" b="1" dirty="0" err="1"/>
              <a:t>matriks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melakukan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invers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matriks</a:t>
            </a:r>
            <a:r>
              <a:rPr lang="en-US" sz="2400" b="1" dirty="0"/>
              <a:t>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90648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Hill Cipher </a:t>
            </a:r>
            <a:r>
              <a:rPr lang="en-US" sz="2400" b="1" dirty="0" err="1"/>
              <a:t>merupakan</a:t>
            </a:r>
            <a:r>
              <a:rPr lang="en-US" sz="2400" b="1" dirty="0"/>
              <a:t> </a:t>
            </a:r>
            <a:r>
              <a:rPr lang="en-US" sz="2400" b="1" dirty="0" err="1"/>
              <a:t>penerapan</a:t>
            </a:r>
            <a:r>
              <a:rPr lang="en-US" sz="2400" b="1" dirty="0"/>
              <a:t> </a:t>
            </a:r>
            <a:r>
              <a:rPr lang="en-US" sz="2400" b="1" dirty="0" err="1"/>
              <a:t>aritmatika</a:t>
            </a:r>
            <a:r>
              <a:rPr lang="en-US" sz="2400" b="1" dirty="0">
                <a:solidFill>
                  <a:srgbClr val="FF0000"/>
                </a:solidFill>
              </a:rPr>
              <a:t> modulo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26</a:t>
            </a:r>
            <a:r>
              <a:rPr lang="en-US" sz="2400" b="1" dirty="0"/>
              <a:t>.</a:t>
            </a:r>
          </a:p>
          <a:p>
            <a:r>
              <a:rPr lang="en-US" sz="2400" b="1" dirty="0" err="1"/>
              <a:t>Teknik</a:t>
            </a:r>
            <a:r>
              <a:rPr lang="en-US" sz="2400" b="1" dirty="0"/>
              <a:t> </a:t>
            </a:r>
            <a:r>
              <a:rPr lang="en-US" sz="2400" b="1" dirty="0" err="1"/>
              <a:t>kriptografi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menggunakan</a:t>
            </a:r>
            <a:r>
              <a:rPr lang="en-US" sz="2400" b="1" dirty="0"/>
              <a:t> </a:t>
            </a:r>
            <a:r>
              <a:rPr lang="en-US" sz="2400" b="1" dirty="0" err="1"/>
              <a:t>sebuah</a:t>
            </a:r>
            <a:r>
              <a:rPr lang="en-US" sz="2400" b="1" dirty="0"/>
              <a:t> </a:t>
            </a:r>
            <a:r>
              <a:rPr lang="en-US" sz="2400" b="1" dirty="0" err="1"/>
              <a:t>berukuran</a:t>
            </a:r>
            <a:r>
              <a:rPr lang="en-US" sz="2400" b="1" dirty="0"/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400" b="1" dirty="0">
                <a:solidFill>
                  <a:srgbClr val="FF0000"/>
                </a:solidFill>
              </a:rPr>
              <a:t>x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/>
              <a:t> (</a:t>
            </a:r>
            <a:r>
              <a:rPr lang="en-US" sz="2400" b="1" dirty="0" err="1"/>
              <a:t>matriks</a:t>
            </a:r>
            <a:r>
              <a:rPr lang="en-US" sz="2400" b="1" dirty="0"/>
              <a:t> </a:t>
            </a:r>
            <a:r>
              <a:rPr lang="en-US" sz="2400" b="1" dirty="0" err="1"/>
              <a:t>persegi</a:t>
            </a:r>
            <a:r>
              <a:rPr lang="en-US" sz="2400" b="1" dirty="0"/>
              <a:t>)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kunci</a:t>
            </a:r>
            <a:r>
              <a:rPr lang="en-US" sz="2400" b="1" dirty="0"/>
              <a:t> yang </a:t>
            </a:r>
            <a:r>
              <a:rPr lang="en-US" sz="2400" b="1" dirty="0" err="1"/>
              <a:t>digunakan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melakukan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enkripsi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dekripsi</a:t>
            </a:r>
            <a:r>
              <a:rPr lang="en-US" sz="2400" b="1" dirty="0"/>
              <a:t>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1370191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</TotalTime>
  <Words>413</Words>
  <Application>Microsoft Office PowerPoint</Application>
  <PresentationFormat>Widescreen</PresentationFormat>
  <Paragraphs>184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Adobe Hebrew</vt:lpstr>
      <vt:lpstr>Arial</vt:lpstr>
      <vt:lpstr>Century Gothic</vt:lpstr>
      <vt:lpstr>Courier New</vt:lpstr>
      <vt:lpstr>Times New Roman</vt:lpstr>
      <vt:lpstr>Wingdings 3</vt:lpstr>
      <vt:lpstr>Wisp</vt:lpstr>
      <vt:lpstr>Equation</vt:lpstr>
      <vt:lpstr>Teknik Kriptografi HILL Cipher</vt:lpstr>
      <vt:lpstr>Kompetensi Dasar</vt:lpstr>
      <vt:lpstr>Penguasaan Materi Sebelumnya</vt:lpstr>
      <vt:lpstr>Pre Test</vt:lpstr>
      <vt:lpstr>Matriks</vt:lpstr>
      <vt:lpstr>Perkalian Skalar</vt:lpstr>
      <vt:lpstr>PowerPoint Presentation</vt:lpstr>
      <vt:lpstr>HILL CIPHER</vt:lpstr>
      <vt:lpstr>PowerPoint Presentation</vt:lpstr>
      <vt:lpstr>PowerPoint Presentation</vt:lpstr>
      <vt:lpstr>HILL Cipher</vt:lpstr>
      <vt:lpstr>Kriptografi  HILL Cipher</vt:lpstr>
      <vt:lpstr>Enkripsi HILL Cipher</vt:lpstr>
      <vt:lpstr>Enkripsi HILL Cipher</vt:lpstr>
      <vt:lpstr>Proses Enkripsi HILL Cipher</vt:lpstr>
      <vt:lpstr>Proses Enkripsi HILL Cipher</vt:lpstr>
      <vt:lpstr>Dekripsi HILL CIPHER</vt:lpstr>
      <vt:lpstr>PowerPoint Presentation</vt:lpstr>
      <vt:lpstr>Modular Inverse</vt:lpstr>
      <vt:lpstr>Modular Inverse</vt:lpstr>
      <vt:lpstr>Modular Inverse</vt:lpstr>
      <vt:lpstr>Modular Inverse</vt:lpstr>
      <vt:lpstr>Modular Inverse</vt:lpstr>
      <vt:lpstr>Dekripsi HILL Cipher</vt:lpstr>
      <vt:lpstr>Dekripsi HILL Cipher</vt:lpstr>
      <vt:lpstr>Latihan Soal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Terafi hknik kriptEKNIK HILL Ciill cipher dan vigenere cipherPHER</dc:title>
  <dc:creator>Acer</dc:creator>
  <cp:lastModifiedBy>Acer</cp:lastModifiedBy>
  <cp:revision>10</cp:revision>
  <dcterms:created xsi:type="dcterms:W3CDTF">2015-03-23T21:42:39Z</dcterms:created>
  <dcterms:modified xsi:type="dcterms:W3CDTF">2015-03-24T04:01:14Z</dcterms:modified>
</cp:coreProperties>
</file>