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6" r:id="rId8"/>
    <p:sldId id="263" r:id="rId9"/>
    <p:sldId id="258" r:id="rId10"/>
    <p:sldId id="257" r:id="rId11"/>
    <p:sldId id="264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5FC6-DC09-4B7D-96BC-281335258D44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6E4A-3324-42CA-A813-10EBDABF8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360363" lvl="1"/>
            <a:r>
              <a:rPr lang="id-ID" dirty="0" smtClean="0"/>
              <a:t>Unsur pengolahan data</a:t>
            </a:r>
          </a:p>
          <a:p>
            <a:pPr marL="760413" lvl="2"/>
            <a:r>
              <a:rPr lang="id-ID" dirty="0" smtClean="0"/>
              <a:t>Pengumpulan data (data capturing)</a:t>
            </a:r>
          </a:p>
          <a:p>
            <a:pPr marL="760413" lvl="2"/>
            <a:r>
              <a:rPr lang="id-ID" dirty="0" smtClean="0"/>
              <a:t>Pembacaan (reading)</a:t>
            </a:r>
          </a:p>
          <a:p>
            <a:pPr marL="760413" lvl="2"/>
            <a:r>
              <a:rPr lang="id-ID" dirty="0" smtClean="0"/>
              <a:t>Pemeriksaan (verifying)</a:t>
            </a:r>
          </a:p>
          <a:p>
            <a:pPr marL="760413" lvl="2"/>
            <a:r>
              <a:rPr lang="id-ID" dirty="0" smtClean="0"/>
              <a:t>Perekaman (recording)</a:t>
            </a:r>
          </a:p>
          <a:p>
            <a:pPr marL="760413" lvl="2"/>
            <a:r>
              <a:rPr lang="id-ID" dirty="0" smtClean="0"/>
              <a:t>Penggolongan (classifying)</a:t>
            </a:r>
          </a:p>
          <a:p>
            <a:pPr marL="760413" lvl="2"/>
            <a:r>
              <a:rPr lang="id-ID" dirty="0" smtClean="0"/>
              <a:t>Pengurutan (sorting)</a:t>
            </a:r>
          </a:p>
          <a:p>
            <a:pPr marL="760413" lvl="2"/>
            <a:r>
              <a:rPr lang="id-ID" dirty="0" smtClean="0"/>
              <a:t>Peringkasan (summarizing)</a:t>
            </a:r>
          </a:p>
          <a:p>
            <a:pPr marL="760413" lvl="2"/>
            <a:r>
              <a:rPr lang="id-ID" dirty="0" smtClean="0"/>
              <a:t>Perhitungan (calculating)</a:t>
            </a:r>
          </a:p>
          <a:p>
            <a:pPr marL="760413" lvl="2"/>
            <a:r>
              <a:rPr lang="id-ID" dirty="0" smtClean="0"/>
              <a:t>Perbandingan (comparing)</a:t>
            </a:r>
          </a:p>
          <a:p>
            <a:pPr marL="760413" lvl="2"/>
            <a:r>
              <a:rPr lang="id-ID" dirty="0" smtClean="0"/>
              <a:t>Pemindahan (transmitting)</a:t>
            </a:r>
          </a:p>
          <a:p>
            <a:pPr marL="760413" lvl="2"/>
            <a:r>
              <a:rPr lang="id-ID" dirty="0" smtClean="0"/>
              <a:t>Penampilan kembali (retrieving)</a:t>
            </a:r>
          </a:p>
          <a:p>
            <a:pPr marL="760413" lvl="2"/>
            <a:r>
              <a:rPr lang="id-ID" dirty="0" smtClean="0"/>
              <a:t>Penggandaan (reproduction)</a:t>
            </a:r>
          </a:p>
          <a:p>
            <a:pPr marL="760413" lvl="2"/>
            <a:r>
              <a:rPr lang="id-ID" dirty="0" smtClean="0"/>
              <a:t>Penyebarluasan (distribution)</a:t>
            </a:r>
            <a:endParaRPr lang="id-ID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id-ID" dirty="0" smtClean="0"/>
              <a:t>Pengolahan Data (Data Processing)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Dukungan sistem informasi pada proses pengendalian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Beberapa teknik analisis data historis yang dapat digunakan untuk proses perencanaan antara lain:</a:t>
            </a:r>
          </a:p>
          <a:p>
            <a:pPr lvl="1"/>
            <a:r>
              <a:rPr lang="id-ID" dirty="0" smtClean="0"/>
              <a:t>Tingkat kecenderungan waktu atau tingk pertumb</a:t>
            </a:r>
          </a:p>
          <a:p>
            <a:pPr lvl="1"/>
            <a:r>
              <a:rPr lang="id-ID" dirty="0" smtClean="0"/>
              <a:t>Teknik penghalusan data</a:t>
            </a:r>
          </a:p>
          <a:p>
            <a:pPr lvl="1"/>
            <a:r>
              <a:rPr lang="id-ID" dirty="0" smtClean="0"/>
              <a:t>Analisis musiman</a:t>
            </a:r>
          </a:p>
          <a:p>
            <a:pPr lvl="1"/>
            <a:r>
              <a:rPr lang="id-ID" dirty="0" smtClean="0"/>
              <a:t>Analisis korelasi</a:t>
            </a:r>
          </a:p>
          <a:p>
            <a:pPr lvl="1"/>
            <a:r>
              <a:rPr lang="id-ID" dirty="0" smtClean="0"/>
              <a:t>Deskripsi data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Teknik pengembangan data perencanaan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Ekstrapolasi “time series” atau tingkat pertumbuhan</a:t>
            </a:r>
          </a:p>
          <a:p>
            <a:r>
              <a:rPr lang="id-ID" dirty="0" smtClean="0"/>
              <a:t>Ekstrapolasi berdasarakan analisis regresi</a:t>
            </a:r>
          </a:p>
          <a:p>
            <a:r>
              <a:rPr lang="id-ID" dirty="0" smtClean="0"/>
              <a:t>Interpolasi</a:t>
            </a:r>
          </a:p>
          <a:p>
            <a:r>
              <a:rPr lang="id-ID" dirty="0" smtClean="0"/>
              <a:t>Rumusan dan hubungan</a:t>
            </a:r>
          </a:p>
          <a:p>
            <a:pPr lvl="1"/>
            <a:r>
              <a:rPr lang="id-ID" dirty="0" smtClean="0"/>
              <a:t>Dukungan sisfo pd proses pengendalian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Pengolahan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Manual (dengan tangan dan alat manual spt pensil, penggaris, kertas krj, dll)</a:t>
            </a:r>
          </a:p>
          <a:p>
            <a:r>
              <a:rPr lang="id-ID" dirty="0" smtClean="0"/>
              <a:t>Metode elektromekanik (electromechanical) spt karyawan menggunakan mesin catat kolom</a:t>
            </a:r>
          </a:p>
          <a:p>
            <a:r>
              <a:rPr lang="id-ID" dirty="0" smtClean="0"/>
              <a:t>Metode elektronik komputer (electronic computer), seluruh operasi olah data sdh gunakan komputer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Pertimbangan dalam pemilihan 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Volume unsur-unsur data yang dimuat</a:t>
            </a:r>
          </a:p>
          <a:p>
            <a:r>
              <a:rPr lang="id-ID" dirty="0" smtClean="0"/>
              <a:t>Kompleksitas operasi pengolahan data yg diperlukan</a:t>
            </a:r>
          </a:p>
          <a:p>
            <a:r>
              <a:rPr lang="id-ID" dirty="0" smtClean="0"/>
              <a:t>Batasan waktu pengolahan</a:t>
            </a:r>
          </a:p>
          <a:p>
            <a:r>
              <a:rPr lang="id-ID" dirty="0" smtClean="0"/>
              <a:t>Tuntutan perhitungan</a:t>
            </a:r>
          </a:p>
          <a:p>
            <a:r>
              <a:rPr lang="id-ID" dirty="0" smtClean="0"/>
              <a:t>Ketersediaan anggaran</a:t>
            </a:r>
          </a:p>
          <a:p>
            <a:r>
              <a:rPr lang="id-ID" dirty="0" smtClean="0"/>
              <a:t>Ketersediaan sumber daya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Bentuk Pengolahan Data dlm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Sentralisasi</a:t>
            </a:r>
          </a:p>
          <a:p>
            <a:r>
              <a:rPr lang="id-ID" dirty="0" smtClean="0"/>
              <a:t>Keuntungannya</a:t>
            </a:r>
          </a:p>
          <a:p>
            <a:pPr lvl="1"/>
            <a:r>
              <a:rPr lang="id-ID" dirty="0" smtClean="0"/>
              <a:t>Penghematan khusus dlm hardware dn personalia</a:t>
            </a:r>
          </a:p>
          <a:p>
            <a:pPr lvl="1"/>
            <a:r>
              <a:rPr lang="id-ID" dirty="0" smtClean="0"/>
              <a:t>Penghematan krn meniadakan pengembangan sistem yang ganda</a:t>
            </a:r>
          </a:p>
          <a:p>
            <a:pPr lvl="1"/>
            <a:r>
              <a:rPr lang="id-ID" dirty="0" smtClean="0"/>
              <a:t>Manfaat krn standarisasi</a:t>
            </a:r>
          </a:p>
          <a:p>
            <a:pPr lvl="1"/>
            <a:r>
              <a:rPr lang="id-ID" dirty="0" smtClean="0"/>
              <a:t>Manfaat krn sistem yg seragam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Desentralisasi</a:t>
            </a:r>
          </a:p>
          <a:p>
            <a:r>
              <a:rPr lang="id-ID" dirty="0" smtClean="0"/>
              <a:t>Keuntungan </a:t>
            </a:r>
          </a:p>
          <a:p>
            <a:pPr lvl="1"/>
            <a:r>
              <a:rPr lang="id-ID" dirty="0" smtClean="0"/>
              <a:t>Pelayanan yg semakin baik krn kepekaan thd kondisi lokasi</a:t>
            </a:r>
          </a:p>
          <a:p>
            <a:pPr lvl="1"/>
            <a:r>
              <a:rPr lang="id-ID" dirty="0" smtClean="0"/>
              <a:t>Kejelasan pelaksana dan penanggungjawab</a:t>
            </a:r>
          </a:p>
          <a:p>
            <a:pPr lvl="1"/>
            <a:r>
              <a:rPr lang="id-ID" dirty="0" smtClean="0"/>
              <a:t>Pengembangan unit-unit yang berbeda dan tdk seragam</a:t>
            </a:r>
          </a:p>
          <a:p>
            <a:r>
              <a:rPr lang="id-ID" dirty="0" smtClean="0"/>
              <a:t>Terdistribusi</a:t>
            </a:r>
          </a:p>
          <a:p>
            <a:r>
              <a:rPr lang="id-ID" dirty="0" smtClean="0"/>
              <a:t>Keuntungan</a:t>
            </a:r>
          </a:p>
          <a:p>
            <a:pPr lvl="1"/>
            <a:r>
              <a:rPr lang="id-ID" dirty="0" smtClean="0"/>
              <a:t>Dapat meminimalkan biaya-biaya</a:t>
            </a:r>
          </a:p>
          <a:p>
            <a:pPr lvl="1"/>
            <a:r>
              <a:rPr lang="id-ID" dirty="0" smtClean="0"/>
              <a:t>Mempersingkat waktu respon</a:t>
            </a:r>
          </a:p>
          <a:p>
            <a:pPr lvl="1"/>
            <a:r>
              <a:rPr lang="id-ID" dirty="0" smtClean="0"/>
              <a:t>Pengontrolan pd data-data kritis scr lbh cermat</a:t>
            </a:r>
          </a:p>
          <a:p>
            <a:pPr lvl="1"/>
            <a:r>
              <a:rPr lang="id-ID" dirty="0" smtClean="0"/>
              <a:t>Kemampuan back up data yg efektif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Siklus Hidup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Sim melakukan pengolahan data yg ada di basis data baik secara manual, elektromekanik, ataupun elektronik komputer dan menghasilkan informasi sesuai dg kbth manajer pd masing2 levelnya.</a:t>
            </a:r>
          </a:p>
          <a:p>
            <a:r>
              <a:rPr lang="id-ID" dirty="0" smtClean="0"/>
              <a:t>Manajer menggunakan informasi tsb sbg bahan pengambilan keputusan manajerial.</a:t>
            </a:r>
          </a:p>
          <a:p>
            <a:r>
              <a:rPr lang="id-ID" dirty="0" smtClean="0"/>
              <a:t>Hasil dari keputusan tsb bs berupa aturan, ukuran, konsep ataupun perintah-perintah yg akan digunakan oleh pelaksana</a:t>
            </a:r>
          </a:p>
          <a:p>
            <a:r>
              <a:rPr lang="id-ID" dirty="0" smtClean="0"/>
              <a:t>Ketika pelaksana melaksanakan pekerjaannya, maka ia memperoleh catatan2 kejadian atau data2 baru yg akan disimpan sbg basis data yang berikutnya diolah jd informasi dan digunakan oleh manajer utk pengambilan keputusan.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Unsur2 penting agar SIM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Agar SIM dlm suatu organisasi dpt beroperasi scr efektif, maka perlu diperhatikan ttg beberpa unsur penting berikut:</a:t>
            </a:r>
          </a:p>
          <a:p>
            <a:pPr lvl="1"/>
            <a:r>
              <a:rPr lang="id-ID" dirty="0" smtClean="0"/>
              <a:t>Data yg dibutuhkan</a:t>
            </a:r>
          </a:p>
          <a:p>
            <a:pPr lvl="1"/>
            <a:r>
              <a:rPr lang="id-ID" dirty="0" smtClean="0"/>
              <a:t>Kapan data dibutuhkan</a:t>
            </a:r>
          </a:p>
          <a:p>
            <a:pPr lvl="1"/>
            <a:r>
              <a:rPr lang="id-ID" dirty="0" smtClean="0"/>
              <a:t>Siapa yg membutuhkan</a:t>
            </a:r>
          </a:p>
          <a:p>
            <a:pPr lvl="1"/>
            <a:r>
              <a:rPr lang="id-ID" dirty="0" smtClean="0"/>
              <a:t>Dimana data dibutuhkan</a:t>
            </a:r>
          </a:p>
          <a:p>
            <a:pPr lvl="1"/>
            <a:r>
              <a:rPr lang="id-ID" dirty="0" smtClean="0"/>
              <a:t>Dalam bentuk apa data dibutuhkan</a:t>
            </a:r>
          </a:p>
          <a:p>
            <a:pPr lvl="1"/>
            <a:r>
              <a:rPr lang="id-ID" dirty="0" smtClean="0"/>
              <a:t>Prioritas yg diberikan dari berbagai macam data</a:t>
            </a:r>
          </a:p>
          <a:p>
            <a:pPr lvl="1"/>
            <a:r>
              <a:rPr lang="id-ID" dirty="0" smtClean="0"/>
              <a:t>Prosedur/ mekanisme yg dipakai utk memproses data</a:t>
            </a:r>
          </a:p>
          <a:p>
            <a:pPr lvl="1"/>
            <a:r>
              <a:rPr lang="id-ID" dirty="0" smtClean="0"/>
              <a:t>Bagaimana pengaturan umpan balik</a:t>
            </a:r>
          </a:p>
          <a:p>
            <a:pPr lvl="1"/>
            <a:r>
              <a:rPr lang="id-ID" dirty="0" smtClean="0"/>
              <a:t>Mekanisme evaluasi yg digunakan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Jaringan kerja SIM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Jaringan kerja SIM terdiri atas</a:t>
            </a:r>
          </a:p>
          <a:p>
            <a:pPr lvl="1"/>
            <a:r>
              <a:rPr lang="id-ID" dirty="0" smtClean="0"/>
              <a:t>Perencanaan strategi dan pengendalian manajemen</a:t>
            </a:r>
          </a:p>
          <a:p>
            <a:pPr lvl="1"/>
            <a:r>
              <a:rPr lang="id-ID" dirty="0" smtClean="0"/>
              <a:t>Fungsi operasional</a:t>
            </a:r>
          </a:p>
          <a:p>
            <a:pPr lvl="1"/>
            <a:r>
              <a:rPr lang="id-ID" dirty="0" smtClean="0"/>
              <a:t>Unit Fungsional</a:t>
            </a:r>
          </a:p>
          <a:p>
            <a:r>
              <a:rPr lang="id-ID" dirty="0" smtClean="0"/>
              <a:t>Implikasi kerja SIM akan memberikan implikasi sbg brkt:</a:t>
            </a:r>
          </a:p>
          <a:p>
            <a:pPr lvl="1"/>
            <a:r>
              <a:rPr lang="id-ID" dirty="0" smtClean="0"/>
              <a:t>Sistem informasi adl didesain utk menyediakan informasi bg setiap unit fungsional</a:t>
            </a:r>
          </a:p>
          <a:p>
            <a:pPr lvl="1"/>
            <a:r>
              <a:rPr lang="id-ID" smtClean="0"/>
              <a:t>Dalam unit fungsional yg saling berhubungan </a:t>
            </a:r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SIM yg baik hrs mampu memberikan dukungan pd proses2 brkt:</a:t>
            </a:r>
          </a:p>
          <a:p>
            <a:pPr lvl="1"/>
            <a:r>
              <a:rPr lang="id-ID" dirty="0" smtClean="0"/>
              <a:t>Proses perencanaan</a:t>
            </a:r>
          </a:p>
          <a:p>
            <a:pPr lvl="1"/>
            <a:r>
              <a:rPr lang="id-ID" dirty="0" smtClean="0"/>
              <a:t>Proses pengendalian</a:t>
            </a:r>
          </a:p>
          <a:p>
            <a:pPr lvl="1"/>
            <a:r>
              <a:rPr lang="id-ID" dirty="0" smtClean="0"/>
              <a:t>Proses pengambilan keputusan</a:t>
            </a:r>
          </a:p>
          <a:p>
            <a:r>
              <a:rPr lang="id-ID" dirty="0" smtClean="0"/>
              <a:t>Dukungan SIM pd proses perencanaan</a:t>
            </a:r>
          </a:p>
          <a:p>
            <a:pPr lvl="1"/>
            <a:r>
              <a:rPr lang="id-ID" dirty="0" smtClean="0"/>
              <a:t>Model perencanaan.</a:t>
            </a:r>
          </a:p>
          <a:p>
            <a:pPr lvl="2"/>
            <a:r>
              <a:rPr lang="id-ID" dirty="0" smtClean="0"/>
              <a:t>Dukungan analitik dlm pengembangan struktur dan persamaan model. Data historis utk analisis hubungan, perkiraan dan perencanaan.</a:t>
            </a:r>
          </a:p>
          <a:p>
            <a:pPr lvl="1"/>
            <a:r>
              <a:rPr lang="id-ID" dirty="0" smtClean="0"/>
              <a:t>Data Masukan</a:t>
            </a:r>
          </a:p>
          <a:p>
            <a:pPr lvl="2"/>
            <a:r>
              <a:rPr lang="id-ID" dirty="0" smtClean="0"/>
              <a:t>Data historis ditambah analisis dan manipulasi data utk membangkitkan data masukan yg berdasar data historis.</a:t>
            </a:r>
          </a:p>
          <a:p>
            <a:pPr lvl="1"/>
            <a:r>
              <a:rPr lang="id-ID" dirty="0" smtClean="0"/>
              <a:t>Manipulasi model</a:t>
            </a:r>
          </a:p>
          <a:p>
            <a:pPr lvl="2"/>
            <a:r>
              <a:rPr lang="id-ID" dirty="0" smtClean="0"/>
              <a:t>Penggunaan komputer utk menjalankan suatu model. Manipulasi data berdasar teknik peramalan dan ekstropolasi</a:t>
            </a:r>
          </a:p>
          <a:p>
            <a:pPr lvl="2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Peranan SIM dalam Kegiatan Manajemen</a:t>
            </a:r>
            <a:endParaRPr lang="id-ID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549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Pengolahan Data (Data Processing)</vt:lpstr>
      <vt:lpstr>Metode Pengolahan Data</vt:lpstr>
      <vt:lpstr>Pertimbangan dalam pemilihan metode</vt:lpstr>
      <vt:lpstr>Bentuk Pengolahan Data dlm organisasi</vt:lpstr>
      <vt:lpstr>Slide 5</vt:lpstr>
      <vt:lpstr>Siklus Hidup Informasi</vt:lpstr>
      <vt:lpstr>Unsur2 penting agar SIM Efektif</vt:lpstr>
      <vt:lpstr>Jaringan kerja SIM</vt:lpstr>
      <vt:lpstr>Peranan SIM dalam Kegiatan Manajemen</vt:lpstr>
      <vt:lpstr>Dukungan sistem informasi pada proses pengendalian</vt:lpstr>
      <vt:lpstr>Teknik pengembangan data perencanaan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Peranan SIM dalam Kegiatan Manajemen</dc:title>
  <dc:creator>Bismillah</dc:creator>
  <cp:lastModifiedBy>Bismillah</cp:lastModifiedBy>
  <cp:revision>6</cp:revision>
  <dcterms:created xsi:type="dcterms:W3CDTF">2014-05-30T08:49:23Z</dcterms:created>
  <dcterms:modified xsi:type="dcterms:W3CDTF">2014-09-23T05:35:01Z</dcterms:modified>
</cp:coreProperties>
</file>