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9" r:id="rId13"/>
    <p:sldId id="258" r:id="rId14"/>
    <p:sldId id="270" r:id="rId15"/>
    <p:sldId id="283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C4E7-7A99-4288-A773-9728E51650CD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D07A-6AF9-43D9-B989-0F6E3C928C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C4E7-7A99-4288-A773-9728E51650CD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D07A-6AF9-43D9-B989-0F6E3C928C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C4E7-7A99-4288-A773-9728E51650CD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D07A-6AF9-43D9-B989-0F6E3C928C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C4E7-7A99-4288-A773-9728E51650CD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D07A-6AF9-43D9-B989-0F6E3C928C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C4E7-7A99-4288-A773-9728E51650CD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D07A-6AF9-43D9-B989-0F6E3C928C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C4E7-7A99-4288-A773-9728E51650CD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D07A-6AF9-43D9-B989-0F6E3C928C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C4E7-7A99-4288-A773-9728E51650CD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D07A-6AF9-43D9-B989-0F6E3C928C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C4E7-7A99-4288-A773-9728E51650CD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D07A-6AF9-43D9-B989-0F6E3C928C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C4E7-7A99-4288-A773-9728E51650CD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D07A-6AF9-43D9-B989-0F6E3C928C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C4E7-7A99-4288-A773-9728E51650CD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D07A-6AF9-43D9-B989-0F6E3C928C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C4E7-7A99-4288-A773-9728E51650CD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D07A-6AF9-43D9-B989-0F6E3C928CF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FC4E7-7A99-4288-A773-9728E51650CD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FD07A-6AF9-43D9-B989-0F6E3C928CF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Teori Komunikasi kelompok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Muhammad noor hidayat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5000628" y="3786190"/>
            <a:ext cx="3857652" cy="2214578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4282" y="3786190"/>
            <a:ext cx="3857652" cy="2214578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Explosion 1 8"/>
          <p:cNvSpPr/>
          <p:nvPr/>
        </p:nvSpPr>
        <p:spPr>
          <a:xfrm>
            <a:off x="4214810" y="2000240"/>
            <a:ext cx="4929190" cy="1714512"/>
          </a:xfrm>
          <a:prstGeom prst="irregularSeal1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xplosion 1 6"/>
          <p:cNvSpPr/>
          <p:nvPr/>
        </p:nvSpPr>
        <p:spPr>
          <a:xfrm>
            <a:off x="71406" y="2071678"/>
            <a:ext cx="4143404" cy="1714512"/>
          </a:xfrm>
          <a:prstGeom prst="irregularSeal1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xplosion 2 4"/>
          <p:cNvSpPr/>
          <p:nvPr/>
        </p:nvSpPr>
        <p:spPr>
          <a:xfrm>
            <a:off x="0" y="-24"/>
            <a:ext cx="9144000" cy="2214578"/>
          </a:xfrm>
          <a:prstGeom prst="irregularSeal2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57" name="TextBox 5"/>
          <p:cNvSpPr txBox="1">
            <a:spLocks noChangeArrowheads="1"/>
          </p:cNvSpPr>
          <p:nvPr/>
        </p:nvSpPr>
        <p:spPr bwMode="auto">
          <a:xfrm>
            <a:off x="785813" y="2571750"/>
            <a:ext cx="2857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ASSERTIVENESS</a:t>
            </a:r>
          </a:p>
        </p:txBody>
      </p:sp>
      <p:sp>
        <p:nvSpPr>
          <p:cNvPr id="10258" name="TextBox 7"/>
          <p:cNvSpPr txBox="1">
            <a:spLocks noChangeArrowheads="1"/>
          </p:cNvSpPr>
          <p:nvPr/>
        </p:nvSpPr>
        <p:spPr bwMode="auto">
          <a:xfrm>
            <a:off x="5000625" y="2571750"/>
            <a:ext cx="3643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COOPERATIVENESS</a:t>
            </a:r>
          </a:p>
        </p:txBody>
      </p:sp>
      <p:sp>
        <p:nvSpPr>
          <p:cNvPr id="10259" name="TextBox 9"/>
          <p:cNvSpPr txBox="1">
            <a:spLocks noChangeArrowheads="1"/>
          </p:cNvSpPr>
          <p:nvPr/>
        </p:nvSpPr>
        <p:spPr bwMode="auto">
          <a:xfrm>
            <a:off x="357188" y="4286250"/>
            <a:ext cx="35718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Gill Sans MT" pitchFamily="34" charset="0"/>
              </a:rPr>
              <a:t>Behaviors intended to satisfy our own concerns  </a:t>
            </a:r>
          </a:p>
        </p:txBody>
      </p:sp>
      <p:sp>
        <p:nvSpPr>
          <p:cNvPr id="10260" name="TextBox 11"/>
          <p:cNvSpPr txBox="1">
            <a:spLocks noChangeArrowheads="1"/>
          </p:cNvSpPr>
          <p:nvPr/>
        </p:nvSpPr>
        <p:spPr bwMode="auto">
          <a:xfrm>
            <a:off x="5214938" y="4286250"/>
            <a:ext cx="35718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Gill Sans MT" pitchFamily="34" charset="0"/>
              </a:rPr>
              <a:t>Behaviors intended to satisfy the concerns of others  </a:t>
            </a:r>
          </a:p>
        </p:txBody>
      </p:sp>
      <p:sp>
        <p:nvSpPr>
          <p:cNvPr id="14" name="Explosion 2 13"/>
          <p:cNvSpPr/>
          <p:nvPr/>
        </p:nvSpPr>
        <p:spPr>
          <a:xfrm>
            <a:off x="1214438" y="357188"/>
            <a:ext cx="6572250" cy="1571625"/>
          </a:xfrm>
          <a:prstGeom prst="irregularSeal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62" name="TextBox 14"/>
          <p:cNvSpPr txBox="1">
            <a:spLocks noChangeArrowheads="1"/>
          </p:cNvSpPr>
          <p:nvPr/>
        </p:nvSpPr>
        <p:spPr bwMode="auto">
          <a:xfrm>
            <a:off x="2000250" y="854075"/>
            <a:ext cx="4857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latin typeface="Gill Sans MT" pitchFamily="34" charset="0"/>
              </a:rPr>
              <a:t>CONFLICT IN GROUPS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2 4"/>
          <p:cNvSpPr/>
          <p:nvPr/>
        </p:nvSpPr>
        <p:spPr>
          <a:xfrm>
            <a:off x="0" y="-24"/>
            <a:ext cx="9144000" cy="2214578"/>
          </a:xfrm>
          <a:prstGeom prst="irregularSeal2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 rot="-5400000">
            <a:off x="-690562" y="3524250"/>
            <a:ext cx="2857500" cy="523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ASSERTIVENESS</a:t>
            </a:r>
          </a:p>
        </p:txBody>
      </p: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2857500" y="6072188"/>
            <a:ext cx="3643313" cy="5238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COOPERATIVENESS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-358775" y="4214813"/>
            <a:ext cx="3573463" cy="158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428750" y="6000750"/>
            <a:ext cx="7000875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3" name="TextBox 17"/>
          <p:cNvSpPr txBox="1">
            <a:spLocks noChangeArrowheads="1"/>
          </p:cNvSpPr>
          <p:nvPr/>
        </p:nvSpPr>
        <p:spPr bwMode="auto">
          <a:xfrm>
            <a:off x="1857375" y="2243138"/>
            <a:ext cx="1785938" cy="4000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ill Sans MT" pitchFamily="34" charset="0"/>
              </a:rPr>
              <a:t>COMPETITIVE</a:t>
            </a:r>
          </a:p>
        </p:txBody>
      </p:sp>
      <p:sp>
        <p:nvSpPr>
          <p:cNvPr id="11274" name="TextBox 18"/>
          <p:cNvSpPr txBox="1">
            <a:spLocks noChangeArrowheads="1"/>
          </p:cNvSpPr>
          <p:nvPr/>
        </p:nvSpPr>
        <p:spPr bwMode="auto">
          <a:xfrm>
            <a:off x="1785938" y="5214938"/>
            <a:ext cx="1785937" cy="4000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ill Sans MT" pitchFamily="34" charset="0"/>
              </a:rPr>
              <a:t>AVOIDANCE</a:t>
            </a:r>
          </a:p>
        </p:txBody>
      </p:sp>
      <p:sp>
        <p:nvSpPr>
          <p:cNvPr id="11275" name="TextBox 19"/>
          <p:cNvSpPr txBox="1">
            <a:spLocks noChangeArrowheads="1"/>
          </p:cNvSpPr>
          <p:nvPr/>
        </p:nvSpPr>
        <p:spPr bwMode="auto">
          <a:xfrm>
            <a:off x="6357938" y="2143125"/>
            <a:ext cx="2357437" cy="4000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ill Sans MT" pitchFamily="34" charset="0"/>
              </a:rPr>
              <a:t>COLLABORATIVE</a:t>
            </a:r>
          </a:p>
        </p:txBody>
      </p:sp>
      <p:sp>
        <p:nvSpPr>
          <p:cNvPr id="11276" name="TextBox 20"/>
          <p:cNvSpPr txBox="1">
            <a:spLocks noChangeArrowheads="1"/>
          </p:cNvSpPr>
          <p:nvPr/>
        </p:nvSpPr>
        <p:spPr bwMode="auto">
          <a:xfrm>
            <a:off x="6429375" y="5143500"/>
            <a:ext cx="2357438" cy="4000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ill Sans MT" pitchFamily="34" charset="0"/>
              </a:rPr>
              <a:t>ACCOMMODATIVE</a:t>
            </a:r>
          </a:p>
        </p:txBody>
      </p:sp>
      <p:sp>
        <p:nvSpPr>
          <p:cNvPr id="11277" name="TextBox 21"/>
          <p:cNvSpPr txBox="1">
            <a:spLocks noChangeArrowheads="1"/>
          </p:cNvSpPr>
          <p:nvPr/>
        </p:nvSpPr>
        <p:spPr bwMode="auto">
          <a:xfrm>
            <a:off x="3857625" y="3500438"/>
            <a:ext cx="2214563" cy="4000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ill Sans MT" pitchFamily="34" charset="0"/>
              </a:rPr>
              <a:t>COMPROMISING</a:t>
            </a:r>
          </a:p>
        </p:txBody>
      </p:sp>
      <p:sp>
        <p:nvSpPr>
          <p:cNvPr id="23" name="Flowchart: Connector 22"/>
          <p:cNvSpPr/>
          <p:nvPr/>
        </p:nvSpPr>
        <p:spPr>
          <a:xfrm>
            <a:off x="1643063" y="2714625"/>
            <a:ext cx="71437" cy="71438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1643063" y="5643563"/>
            <a:ext cx="71437" cy="71437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Flowchart: Connector 24"/>
          <p:cNvSpPr/>
          <p:nvPr/>
        </p:nvSpPr>
        <p:spPr>
          <a:xfrm>
            <a:off x="8001000" y="2714625"/>
            <a:ext cx="71438" cy="71438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8001000" y="5643563"/>
            <a:ext cx="71438" cy="71437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4929188" y="4000500"/>
            <a:ext cx="71437" cy="71438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Explosion 2 27"/>
          <p:cNvSpPr/>
          <p:nvPr/>
        </p:nvSpPr>
        <p:spPr>
          <a:xfrm>
            <a:off x="1214438" y="357188"/>
            <a:ext cx="6572250" cy="1571625"/>
          </a:xfrm>
          <a:prstGeom prst="irregularSeal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84" name="TextBox 28"/>
          <p:cNvSpPr txBox="1">
            <a:spLocks noChangeArrowheads="1"/>
          </p:cNvSpPr>
          <p:nvPr/>
        </p:nvSpPr>
        <p:spPr bwMode="auto">
          <a:xfrm>
            <a:off x="2000250" y="857250"/>
            <a:ext cx="4857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latin typeface="Gill Sans MT" pitchFamily="34" charset="0"/>
              </a:rPr>
              <a:t>CONFLICT IN GROUPS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yang </a:t>
            </a:r>
            <a:r>
              <a:rPr lang="en-US" dirty="0" err="1" smtClean="0"/>
              <a:t>individu</a:t>
            </a:r>
            <a:r>
              <a:rPr lang="id-ID" dirty="0" smtClean="0"/>
              <a:t> katakan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id-ID" dirty="0" smtClean="0"/>
              <a:t>yang dapat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id-ID" dirty="0" smtClean="0"/>
              <a:t>atau membuat kelompok</a:t>
            </a:r>
            <a:r>
              <a:rPr lang="en-US" dirty="0" smtClean="0"/>
              <a:t> </a:t>
            </a:r>
            <a:r>
              <a:rPr lang="id-ID" dirty="0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memb</a:t>
            </a:r>
            <a:r>
              <a:rPr lang="id-ID" dirty="0" smtClean="0"/>
              <a:t>antu dalam</a:t>
            </a:r>
            <a:r>
              <a:rPr lang="en-US" dirty="0" smtClean="0"/>
              <a:t> </a:t>
            </a:r>
            <a:r>
              <a:rPr lang="id-ID" dirty="0" smtClean="0"/>
              <a:t>tugas-tugas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Dalam sebuah kelompok terdapat berbagai teori yaitu: </a:t>
            </a:r>
          </a:p>
          <a:p>
            <a:pPr lvl="1"/>
            <a:r>
              <a:rPr lang="id-ID" dirty="0" smtClean="0"/>
              <a:t>Analisis proses interaksi</a:t>
            </a:r>
          </a:p>
          <a:p>
            <a:pPr lvl="1"/>
            <a:r>
              <a:rPr lang="id-ID" dirty="0" smtClean="0"/>
              <a:t>Teori kelompok terpercaya</a:t>
            </a:r>
          </a:p>
          <a:p>
            <a:pPr lvl="1"/>
            <a:r>
              <a:rPr lang="id-ID" dirty="0" smtClean="0"/>
              <a:t>Input – process –output models</a:t>
            </a:r>
          </a:p>
          <a:p>
            <a:pPr lvl="1"/>
            <a:r>
              <a:rPr lang="id-ID" dirty="0" smtClean="0"/>
              <a:t>Structuration Theory</a:t>
            </a:r>
          </a:p>
          <a:p>
            <a:pPr lvl="1"/>
            <a:r>
              <a:rPr lang="id-ID" dirty="0" smtClean="0"/>
              <a:t>Fuctional Theory</a:t>
            </a:r>
          </a:p>
          <a:p>
            <a:pPr lvl="1"/>
            <a:r>
              <a:rPr lang="id-ID" dirty="0" smtClean="0"/>
              <a:t>Groupthink Theory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Analisis proses interaksi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2500" dirty="0" smtClean="0"/>
              <a:t>Menganalisa kelompok2 kecil</a:t>
            </a:r>
          </a:p>
          <a:p>
            <a:r>
              <a:rPr lang="id-ID" sz="2500" dirty="0" smtClean="0"/>
              <a:t>Fokus pada analisa tentang proses interakasi antar anggota kelompok, sikap-sikap para anggota kelompok, jenis-jenis pesan yang mereka kirimkan antar sesama anggota</a:t>
            </a:r>
          </a:p>
          <a:p>
            <a:r>
              <a:rPr lang="id-ID" sz="2500" dirty="0" smtClean="0"/>
              <a:t>Dalam teori ini menjelaskan bahwa seorang pemimpin sebuah kelompok harus dapat menjembatani 2 kubu dalam sebuah kelompok demi tercapainya tujuan </a:t>
            </a:r>
            <a:r>
              <a:rPr lang="id-ID" sz="2500" dirty="0" smtClean="0"/>
              <a:t>bersama</a:t>
            </a:r>
          </a:p>
          <a:p>
            <a:r>
              <a:rPr lang="id-ID" sz="2500" dirty="0" smtClean="0"/>
              <a:t>Interaksi </a:t>
            </a:r>
            <a:r>
              <a:rPr lang="id-ID" sz="2500" dirty="0" smtClean="0"/>
              <a:t>merupakan pertukaran pesan </a:t>
            </a:r>
            <a:r>
              <a:rPr lang="id-ID" sz="2500" dirty="0" smtClean="0"/>
              <a:t>yg dilakukan </a:t>
            </a:r>
            <a:r>
              <a:rPr lang="id-ID" sz="2500" dirty="0" smtClean="0"/>
              <a:t>setiap anggota kelompok, </a:t>
            </a:r>
            <a:r>
              <a:rPr lang="id-ID" sz="2500" dirty="0" smtClean="0"/>
              <a:t>yg dpt merubah </a:t>
            </a:r>
            <a:r>
              <a:rPr lang="id-ID" sz="2500" dirty="0" smtClean="0"/>
              <a:t>aturan dan anggota yang ada dalam kelompok, sehingga mengakibatkan berubahnya seluruh karakter dari sebuah </a:t>
            </a:r>
            <a:r>
              <a:rPr lang="id-ID" sz="2500" dirty="0" smtClean="0"/>
              <a:t>kelompok</a:t>
            </a:r>
            <a:endParaRPr lang="id-ID" sz="25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5286380" y="5572140"/>
            <a:ext cx="3857652" cy="1071570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85720" y="5572140"/>
            <a:ext cx="3857652" cy="1071570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63" y="214313"/>
            <a:ext cx="7215187" cy="796925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INTERACTION PROCESS ANALYSIS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129" name="TextBox 3"/>
          <p:cNvSpPr txBox="1">
            <a:spLocks noChangeArrowheads="1"/>
          </p:cNvSpPr>
          <p:nvPr/>
        </p:nvSpPr>
        <p:spPr bwMode="auto">
          <a:xfrm>
            <a:off x="3429000" y="1071563"/>
            <a:ext cx="2643188" cy="523875"/>
          </a:xfrm>
          <a:prstGeom prst="rect">
            <a:avLst/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ROBERT BALES</a:t>
            </a:r>
          </a:p>
        </p:txBody>
      </p:sp>
      <p:sp>
        <p:nvSpPr>
          <p:cNvPr id="5130" name="TextBox 4"/>
          <p:cNvSpPr txBox="1">
            <a:spLocks noChangeArrowheads="1"/>
          </p:cNvSpPr>
          <p:nvPr/>
        </p:nvSpPr>
        <p:spPr bwMode="auto">
          <a:xfrm>
            <a:off x="428625" y="1714500"/>
            <a:ext cx="8358188" cy="2246313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Gill Sans MT" pitchFamily="34" charset="0"/>
              </a:rPr>
              <a:t>Theory of small-group communication aiming to explain the types of messages that people exchange in groups, the ways in which these shape the roles &amp; personalities of group members &amp; the ways they affect the overall character of the group</a:t>
            </a:r>
          </a:p>
        </p:txBody>
      </p:sp>
      <p:sp>
        <p:nvSpPr>
          <p:cNvPr id="5131" name="TextBox 5"/>
          <p:cNvSpPr txBox="1">
            <a:spLocks noChangeArrowheads="1"/>
          </p:cNvSpPr>
          <p:nvPr/>
        </p:nvSpPr>
        <p:spPr bwMode="auto">
          <a:xfrm>
            <a:off x="2143125" y="4143375"/>
            <a:ext cx="5357813" cy="523875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f-ZA" sz="2800">
                <a:latin typeface="Gill Sans MT" pitchFamily="34" charset="0"/>
              </a:rPr>
              <a:t>COMMUNICATION BEHAVIORS</a:t>
            </a:r>
          </a:p>
        </p:txBody>
      </p:sp>
      <p:sp>
        <p:nvSpPr>
          <p:cNvPr id="5132" name="TextBox 6"/>
          <p:cNvSpPr txBox="1">
            <a:spLocks noChangeArrowheads="1"/>
          </p:cNvSpPr>
          <p:nvPr/>
        </p:nvSpPr>
        <p:spPr bwMode="auto">
          <a:xfrm>
            <a:off x="214313" y="4976813"/>
            <a:ext cx="4071937" cy="523875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f-ZA" sz="2800">
                <a:latin typeface="Gill Sans MT" pitchFamily="34" charset="0"/>
              </a:rPr>
              <a:t>Socioemotional Behaviors</a:t>
            </a:r>
          </a:p>
        </p:txBody>
      </p:sp>
      <p:sp>
        <p:nvSpPr>
          <p:cNvPr id="5133" name="TextBox 7"/>
          <p:cNvSpPr txBox="1">
            <a:spLocks noChangeArrowheads="1"/>
          </p:cNvSpPr>
          <p:nvPr/>
        </p:nvSpPr>
        <p:spPr bwMode="auto">
          <a:xfrm>
            <a:off x="6072188" y="4976813"/>
            <a:ext cx="2428875" cy="523875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f-ZA" sz="2800">
                <a:latin typeface="Gill Sans MT" pitchFamily="34" charset="0"/>
              </a:rPr>
              <a:t>Task Behaviors</a:t>
            </a:r>
          </a:p>
        </p:txBody>
      </p:sp>
      <p:sp>
        <p:nvSpPr>
          <p:cNvPr id="5134" name="TextBox 8"/>
          <p:cNvSpPr txBox="1">
            <a:spLocks noChangeArrowheads="1"/>
          </p:cNvSpPr>
          <p:nvPr/>
        </p:nvSpPr>
        <p:spPr bwMode="auto">
          <a:xfrm>
            <a:off x="500063" y="5741988"/>
            <a:ext cx="3571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f-ZA" sz="2400">
                <a:latin typeface="Gill Sans MT" pitchFamily="34" charset="0"/>
              </a:rPr>
              <a:t>Seeming friendly; showing tension; dramatizing</a:t>
            </a:r>
          </a:p>
        </p:txBody>
      </p:sp>
      <p:sp>
        <p:nvSpPr>
          <p:cNvPr id="5135" name="TextBox 9"/>
          <p:cNvSpPr txBox="1">
            <a:spLocks noChangeArrowheads="1"/>
          </p:cNvSpPr>
          <p:nvPr/>
        </p:nvSpPr>
        <p:spPr bwMode="auto">
          <a:xfrm>
            <a:off x="5715000" y="5715000"/>
            <a:ext cx="3214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f-ZA" sz="2400">
                <a:latin typeface="Gill Sans MT" pitchFamily="34" charset="0"/>
              </a:rPr>
              <a:t>Suggestions; opinions; information</a:t>
            </a:r>
          </a:p>
        </p:txBody>
      </p:sp>
      <p:cxnSp>
        <p:nvCxnSpPr>
          <p:cNvPr id="14" name="Elbow Connector 13"/>
          <p:cNvCxnSpPr>
            <a:stCxn id="5131" idx="2"/>
            <a:endCxn id="5132" idx="0"/>
          </p:cNvCxnSpPr>
          <p:nvPr/>
        </p:nvCxnSpPr>
        <p:spPr>
          <a:xfrm rot="5400000">
            <a:off x="3381375" y="3535363"/>
            <a:ext cx="309563" cy="257333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5131" idx="2"/>
            <a:endCxn id="5133" idx="0"/>
          </p:cNvCxnSpPr>
          <p:nvPr/>
        </p:nvCxnSpPr>
        <p:spPr>
          <a:xfrm rot="16200000" flipH="1">
            <a:off x="5899943" y="3590132"/>
            <a:ext cx="309563" cy="24638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63" y="142875"/>
            <a:ext cx="6643709" cy="571481"/>
          </a:xfrm>
          <a:solidFill>
            <a:srgbClr val="92D05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BONA FIDE GROUP THEORY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1714480" y="785794"/>
            <a:ext cx="5500687" cy="461962"/>
          </a:xfrm>
          <a:prstGeom prst="rect">
            <a:avLst/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Gill Sans MT" pitchFamily="34" charset="0"/>
              </a:rPr>
              <a:t>LINDA PUTNAM &amp; CYNTHIA STOHL</a:t>
            </a: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785785" y="1285860"/>
            <a:ext cx="8001027" cy="1569660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2400" dirty="0" smtClean="0">
                <a:latin typeface="Gill Sans MT" pitchFamily="34" charset="0"/>
              </a:rPr>
              <a:t>Kelompok yang terbentuk secara natural</a:t>
            </a:r>
            <a:r>
              <a:rPr lang="en-US" sz="2400" dirty="0" smtClean="0">
                <a:latin typeface="Gill Sans MT" pitchFamily="34" charset="0"/>
              </a:rPr>
              <a:t>. </a:t>
            </a:r>
            <a:r>
              <a:rPr lang="id-ID" sz="2400" dirty="0" smtClean="0">
                <a:latin typeface="Gill Sans MT" pitchFamily="34" charset="0"/>
              </a:rPr>
              <a:t>Setiap kelompok kecuali yang sengaja dibuat dalam sebuah laboratorium untk penelitian</a:t>
            </a:r>
            <a:r>
              <a:rPr lang="en-US" sz="2400" dirty="0" smtClean="0">
                <a:latin typeface="Gill Sans MT" pitchFamily="34" charset="0"/>
              </a:rPr>
              <a:t>,  </a:t>
            </a:r>
            <a:r>
              <a:rPr lang="id-ID" sz="2400" dirty="0" smtClean="0">
                <a:latin typeface="Gill Sans MT" pitchFamily="34" charset="0"/>
              </a:rPr>
              <a:t>adalah</a:t>
            </a:r>
            <a:r>
              <a:rPr lang="en-US" sz="2400" dirty="0" smtClean="0">
                <a:latin typeface="Gill Sans MT" pitchFamily="34" charset="0"/>
              </a:rPr>
              <a:t> </a:t>
            </a:r>
            <a:r>
              <a:rPr lang="en-US" sz="2400" dirty="0">
                <a:latin typeface="Gill Sans MT" pitchFamily="34" charset="0"/>
              </a:rPr>
              <a:t>bona fide (</a:t>
            </a:r>
            <a:r>
              <a:rPr lang="en-US" sz="2400" dirty="0" err="1">
                <a:latin typeface="Gill Sans MT" pitchFamily="34" charset="0"/>
              </a:rPr>
              <a:t>dpt</a:t>
            </a:r>
            <a:r>
              <a:rPr lang="en-US" sz="2400" dirty="0">
                <a:latin typeface="Gill Sans MT" pitchFamily="34" charset="0"/>
              </a:rPr>
              <a:t> </a:t>
            </a:r>
            <a:r>
              <a:rPr lang="en-US" sz="2400" dirty="0" err="1">
                <a:latin typeface="Gill Sans MT" pitchFamily="34" charset="0"/>
              </a:rPr>
              <a:t>dipercaya</a:t>
            </a:r>
            <a:r>
              <a:rPr lang="en-US" sz="2400" dirty="0" smtClean="0">
                <a:latin typeface="Gill Sans MT" pitchFamily="34" charset="0"/>
              </a:rPr>
              <a:t>)</a:t>
            </a:r>
            <a:r>
              <a:rPr lang="id-ID" sz="2400" dirty="0" smtClean="0">
                <a:latin typeface="Gill Sans MT" pitchFamily="34" charset="0"/>
              </a:rPr>
              <a:t>, krn setiap kelompok adlh bagian dari</a:t>
            </a:r>
            <a:r>
              <a:rPr lang="en-US" sz="2400" dirty="0" smtClean="0">
                <a:latin typeface="Gill Sans MT" pitchFamily="34" charset="0"/>
              </a:rPr>
              <a:t> </a:t>
            </a:r>
            <a:r>
              <a:rPr lang="id-ID" sz="2400" dirty="0" smtClean="0">
                <a:latin typeface="Gill Sans MT" pitchFamily="34" charset="0"/>
              </a:rPr>
              <a:t>sistem yg lbh besar</a:t>
            </a:r>
            <a:endParaRPr lang="en-US" sz="2400" dirty="0">
              <a:latin typeface="Gill Sans MT" pitchFamily="34" charset="0"/>
            </a:endParaRPr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2928938" y="2976563"/>
            <a:ext cx="3071812" cy="523875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f-ZA" sz="2800">
                <a:latin typeface="Gill Sans MT" pitchFamily="34" charset="0"/>
              </a:rPr>
              <a:t>CHARACTERISTIC</a:t>
            </a:r>
          </a:p>
        </p:txBody>
      </p:sp>
      <p:sp>
        <p:nvSpPr>
          <p:cNvPr id="4102" name="TextBox 6"/>
          <p:cNvSpPr txBox="1">
            <a:spLocks noChangeArrowheads="1"/>
          </p:cNvSpPr>
          <p:nvPr/>
        </p:nvSpPr>
        <p:spPr bwMode="auto">
          <a:xfrm>
            <a:off x="214313" y="3643313"/>
            <a:ext cx="4071937" cy="954087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f-ZA" sz="2800">
                <a:latin typeface="Gill Sans MT" pitchFamily="34" charset="0"/>
              </a:rPr>
              <a:t>Groups have permeable (dpt ditembus) boundaries</a:t>
            </a:r>
          </a:p>
        </p:txBody>
      </p:sp>
      <p:sp>
        <p:nvSpPr>
          <p:cNvPr id="4103" name="TextBox 7"/>
          <p:cNvSpPr txBox="1">
            <a:spLocks noChangeArrowheads="1"/>
          </p:cNvSpPr>
          <p:nvPr/>
        </p:nvSpPr>
        <p:spPr bwMode="auto">
          <a:xfrm>
            <a:off x="4786313" y="3617913"/>
            <a:ext cx="4214812" cy="954087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f-ZA" sz="2800">
                <a:latin typeface="Gill Sans MT" pitchFamily="34" charset="0"/>
              </a:rPr>
              <a:t>Groups are interdependent with the environment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2" y="4714884"/>
            <a:ext cx="4143404" cy="193899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f-ZA" sz="2000" dirty="0">
                <a:latin typeface="+mn-lt"/>
              </a:rPr>
              <a:t>Batasan klpk dpt ditembus: batasan antara “in” &amp; “out” sgt cair &amp; srg berubah.  Seseorang bs jd anggota dr bbrp klpk. Sbg anggota klkp sgt jarang seseorang mewakili dirinya sendiri. Ia sll bawa identitas klpk.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57752" y="4714884"/>
            <a:ext cx="4071966" cy="193899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f-ZA" sz="2000" dirty="0">
                <a:latin typeface="+mn-lt"/>
              </a:rPr>
              <a:t>Lingkungan &amp; klpk saling mempengaruhi.  Dlm lingk ada klpk2 lain dimana seseorang bs jd anggota klpk lain tsb. Klpk saling kom &amp; koordinasi tindakan. Titik singgung antar klpk disbt NEXUS.</a:t>
            </a:r>
          </a:p>
        </p:txBody>
      </p:sp>
      <p:cxnSp>
        <p:nvCxnSpPr>
          <p:cNvPr id="23" name="Shape 22"/>
          <p:cNvCxnSpPr>
            <a:stCxn id="4101" idx="3"/>
            <a:endCxn id="4103" idx="0"/>
          </p:cNvCxnSpPr>
          <p:nvPr/>
        </p:nvCxnSpPr>
        <p:spPr>
          <a:xfrm>
            <a:off x="6000750" y="3238500"/>
            <a:ext cx="893763" cy="37941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4101" idx="1"/>
            <a:endCxn id="4102" idx="0"/>
          </p:cNvCxnSpPr>
          <p:nvPr/>
        </p:nvCxnSpPr>
        <p:spPr>
          <a:xfrm rot="10800000" flipV="1">
            <a:off x="2249488" y="3238500"/>
            <a:ext cx="679450" cy="40481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358188" cy="796925"/>
          </a:xfrm>
          <a:solidFill>
            <a:srgbClr val="FFC00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INPUT-PROCESS-OUTPUT MODEL</a:t>
            </a:r>
            <a:endParaRPr lang="en-US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143000" y="1571625"/>
            <a:ext cx="7215188" cy="523875"/>
          </a:xfrm>
          <a:prstGeom prst="rect">
            <a:avLst/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Gill Sans MT" pitchFamily="34" charset="0"/>
              </a:rPr>
              <a:t>BARRY COLLINS &amp; HAROLD GUETZKOW</a:t>
            </a: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428625" y="2500313"/>
            <a:ext cx="8358188" cy="3416320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3600" dirty="0" smtClean="0">
                <a:latin typeface="Gill Sans MT" pitchFamily="34" charset="0"/>
              </a:rPr>
              <a:t>Informasi dan pengaruh yang datang ke dalam kelompok dianggap sebagai</a:t>
            </a:r>
            <a:r>
              <a:rPr lang="en-US" sz="3600" dirty="0" smtClean="0">
                <a:latin typeface="Gill Sans MT" pitchFamily="34" charset="0"/>
              </a:rPr>
              <a:t> </a:t>
            </a:r>
            <a:r>
              <a:rPr lang="id-ID" sz="3600" dirty="0" smtClean="0">
                <a:latin typeface="Gill Sans MT" pitchFamily="34" charset="0"/>
              </a:rPr>
              <a:t>(</a:t>
            </a:r>
            <a:r>
              <a:rPr lang="en-US" sz="3600" dirty="0" smtClean="0">
                <a:latin typeface="Gill Sans MT" pitchFamily="34" charset="0"/>
              </a:rPr>
              <a:t>input</a:t>
            </a:r>
            <a:r>
              <a:rPr lang="id-ID" sz="3600" dirty="0" smtClean="0">
                <a:latin typeface="Gill Sans MT" pitchFamily="34" charset="0"/>
              </a:rPr>
              <a:t>)</a:t>
            </a:r>
            <a:r>
              <a:rPr lang="en-US" sz="3600" dirty="0" smtClean="0">
                <a:latin typeface="Gill Sans MT" pitchFamily="34" charset="0"/>
              </a:rPr>
              <a:t>, </a:t>
            </a:r>
            <a:r>
              <a:rPr lang="id-ID" sz="3600" dirty="0" smtClean="0">
                <a:latin typeface="Gill Sans MT" pitchFamily="34" charset="0"/>
              </a:rPr>
              <a:t>kemudian kelompok memproses informasi tersebut</a:t>
            </a:r>
            <a:r>
              <a:rPr lang="en-US" sz="3600" dirty="0" smtClean="0">
                <a:latin typeface="Gill Sans MT" pitchFamily="34" charset="0"/>
              </a:rPr>
              <a:t> </a:t>
            </a:r>
            <a:r>
              <a:rPr lang="en-US" sz="3600" dirty="0">
                <a:latin typeface="Gill Sans MT" pitchFamily="34" charset="0"/>
              </a:rPr>
              <a:t>&amp; </a:t>
            </a:r>
            <a:r>
              <a:rPr lang="id-ID" sz="3600" dirty="0" smtClean="0">
                <a:latin typeface="Gill Sans MT" pitchFamily="34" charset="0"/>
              </a:rPr>
              <a:t>dan hasilnya disebarkan agar dapat mempengaruhi anggota yang lain</a:t>
            </a:r>
            <a:r>
              <a:rPr lang="en-US" sz="3600" dirty="0" smtClean="0">
                <a:latin typeface="Gill Sans MT" pitchFamily="34" charset="0"/>
              </a:rPr>
              <a:t> </a:t>
            </a:r>
            <a:r>
              <a:rPr lang="en-US" sz="3600" dirty="0">
                <a:latin typeface="Gill Sans MT" pitchFamily="34" charset="0"/>
              </a:rPr>
              <a:t>(output)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214422"/>
            <a:ext cx="2071702" cy="1200329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Obstacles in the task environment (stimuli external to the group)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3714752"/>
            <a:ext cx="2071702" cy="2308324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Obstacles in the interpersonal  environment (behavior &amp; expectations about  the behavior of other group members)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0430" y="1214422"/>
            <a:ext cx="1785950" cy="1200329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Behavior related to the task-environment system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8992" y="4929198"/>
            <a:ext cx="2071702" cy="92333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Behavior related to the interpersonal stimuli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1291224"/>
            <a:ext cx="1714512" cy="92333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Task-environment reward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43768" y="5006000"/>
            <a:ext cx="1571636" cy="646331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Interpersonal reward</a:t>
            </a:r>
          </a:p>
        </p:txBody>
      </p:sp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5429250" y="2571750"/>
            <a:ext cx="2071688" cy="1571625"/>
            <a:chOff x="5000628" y="2571744"/>
            <a:chExt cx="2071702" cy="1571636"/>
          </a:xfrm>
        </p:grpSpPr>
        <p:sp>
          <p:nvSpPr>
            <p:cNvPr id="12" name="Rectangle 11"/>
            <p:cNvSpPr/>
            <p:nvPr/>
          </p:nvSpPr>
          <p:spPr>
            <a:xfrm>
              <a:off x="5000628" y="2571744"/>
              <a:ext cx="2071702" cy="1571636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211" name="TextBox 12"/>
            <p:cNvSpPr txBox="1">
              <a:spLocks noChangeArrowheads="1"/>
            </p:cNvSpPr>
            <p:nvPr/>
          </p:nvSpPr>
          <p:spPr bwMode="auto">
            <a:xfrm>
              <a:off x="5000628" y="2571744"/>
              <a:ext cx="1428760" cy="6463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Gill Sans MT" pitchFamily="34" charset="0"/>
                </a:rPr>
                <a:t>Individual productivity</a:t>
              </a:r>
            </a:p>
          </p:txBody>
        </p:sp>
        <p:sp>
          <p:nvSpPr>
            <p:cNvPr id="7212" name="TextBox 13"/>
            <p:cNvSpPr txBox="1">
              <a:spLocks noChangeArrowheads="1"/>
            </p:cNvSpPr>
            <p:nvPr/>
          </p:nvSpPr>
          <p:spPr bwMode="auto">
            <a:xfrm>
              <a:off x="5000628" y="3214686"/>
              <a:ext cx="1428760" cy="9233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Gill Sans MT" pitchFamily="34" charset="0"/>
                </a:rPr>
                <a:t>Assembly-effect bonuses</a:t>
              </a:r>
            </a:p>
          </p:txBody>
        </p:sp>
        <p:sp>
          <p:nvSpPr>
            <p:cNvPr id="7213" name="TextBox 14"/>
            <p:cNvSpPr txBox="1">
              <a:spLocks noChangeArrowheads="1"/>
            </p:cNvSpPr>
            <p:nvPr/>
          </p:nvSpPr>
          <p:spPr bwMode="auto">
            <a:xfrm rot="5400000">
              <a:off x="6034784" y="3034397"/>
              <a:ext cx="142876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Gill Sans MT" pitchFamily="34" charset="0"/>
                </a:rPr>
                <a:t>Group productivity</a:t>
              </a: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2500313" y="1643063"/>
            <a:ext cx="714375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963613" y="2892425"/>
            <a:ext cx="928688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rot="10800000" flipV="1">
            <a:off x="3357563" y="1857375"/>
            <a:ext cx="71437" cy="3714750"/>
          </a:xfrm>
          <a:prstGeom prst="bentConnector3">
            <a:avLst>
              <a:gd name="adj1" fmla="val 652724"/>
            </a:avLst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hape 33"/>
          <p:cNvCxnSpPr>
            <a:stCxn id="0" idx="0"/>
            <a:endCxn id="7211" idx="1"/>
          </p:cNvCxnSpPr>
          <p:nvPr/>
        </p:nvCxnSpPr>
        <p:spPr>
          <a:xfrm rot="5400000" flipH="1" flipV="1">
            <a:off x="3929856" y="3429794"/>
            <a:ext cx="2033588" cy="965200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hape 35"/>
          <p:cNvCxnSpPr>
            <a:stCxn id="0" idx="0"/>
            <a:endCxn id="7212" idx="1"/>
          </p:cNvCxnSpPr>
          <p:nvPr/>
        </p:nvCxnSpPr>
        <p:spPr>
          <a:xfrm rot="5400000" flipH="1" flipV="1">
            <a:off x="4320381" y="3820319"/>
            <a:ext cx="1252538" cy="965200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hape 37"/>
          <p:cNvCxnSpPr>
            <a:stCxn id="7213" idx="0"/>
            <a:endCxn id="0" idx="2"/>
          </p:cNvCxnSpPr>
          <p:nvPr/>
        </p:nvCxnSpPr>
        <p:spPr>
          <a:xfrm flipV="1">
            <a:off x="7500938" y="2214563"/>
            <a:ext cx="642937" cy="1143000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0" idx="2"/>
            <a:endCxn id="0" idx="2"/>
          </p:cNvCxnSpPr>
          <p:nvPr/>
        </p:nvCxnSpPr>
        <p:spPr>
          <a:xfrm rot="5400000" flipH="1" flipV="1">
            <a:off x="2878932" y="4437856"/>
            <a:ext cx="169862" cy="3000375"/>
          </a:xfrm>
          <a:prstGeom prst="bentConnector3">
            <a:avLst>
              <a:gd name="adj1" fmla="val -134039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2643188" y="3357563"/>
            <a:ext cx="285750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1069975" y="4929188"/>
            <a:ext cx="3144837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643188" y="6500813"/>
            <a:ext cx="6286500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 flipH="1" flipV="1">
            <a:off x="6785769" y="4358482"/>
            <a:ext cx="4287837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5500688" y="5357813"/>
            <a:ext cx="1000125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hape 68"/>
          <p:cNvCxnSpPr>
            <a:stCxn id="0" idx="3"/>
            <a:endCxn id="7211" idx="0"/>
          </p:cNvCxnSpPr>
          <p:nvPr/>
        </p:nvCxnSpPr>
        <p:spPr>
          <a:xfrm>
            <a:off x="5286375" y="1814513"/>
            <a:ext cx="857250" cy="757237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2" name="TextBox 71"/>
          <p:cNvSpPr txBox="1">
            <a:spLocks noChangeArrowheads="1"/>
          </p:cNvSpPr>
          <p:nvPr/>
        </p:nvSpPr>
        <p:spPr bwMode="auto">
          <a:xfrm>
            <a:off x="214313" y="714375"/>
            <a:ext cx="2571750" cy="36988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ill Sans MT" pitchFamily="34" charset="0"/>
              </a:rPr>
              <a:t>SOURCE OF PROBLEM</a:t>
            </a:r>
          </a:p>
        </p:txBody>
      </p:sp>
      <p:sp>
        <p:nvSpPr>
          <p:cNvPr id="7203" name="TextBox 72"/>
          <p:cNvSpPr txBox="1">
            <a:spLocks noChangeArrowheads="1"/>
          </p:cNvSpPr>
          <p:nvPr/>
        </p:nvSpPr>
        <p:spPr bwMode="auto">
          <a:xfrm>
            <a:off x="3214688" y="714375"/>
            <a:ext cx="2214562" cy="36988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ill Sans MT" pitchFamily="34" charset="0"/>
              </a:rPr>
              <a:t>GROUP BEHAVIOR</a:t>
            </a:r>
          </a:p>
        </p:txBody>
      </p:sp>
      <p:sp>
        <p:nvSpPr>
          <p:cNvPr id="7204" name="TextBox 74"/>
          <p:cNvSpPr txBox="1">
            <a:spLocks noChangeArrowheads="1"/>
          </p:cNvSpPr>
          <p:nvPr/>
        </p:nvSpPr>
        <p:spPr bwMode="auto">
          <a:xfrm>
            <a:off x="5643563" y="714375"/>
            <a:ext cx="1285875" cy="36988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ill Sans MT" pitchFamily="34" charset="0"/>
              </a:rPr>
              <a:t>OUTPUTS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8715375" y="5356225"/>
            <a:ext cx="214313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6" name="TextBox 81"/>
          <p:cNvSpPr txBox="1">
            <a:spLocks noChangeArrowheads="1"/>
          </p:cNvSpPr>
          <p:nvPr/>
        </p:nvSpPr>
        <p:spPr bwMode="auto">
          <a:xfrm>
            <a:off x="7500938" y="714375"/>
            <a:ext cx="1214437" cy="36988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ill Sans MT" pitchFamily="34" charset="0"/>
              </a:rPr>
              <a:t>REWARD</a:t>
            </a:r>
          </a:p>
        </p:txBody>
      </p:sp>
      <p:sp>
        <p:nvSpPr>
          <p:cNvPr id="7207" name="TextBox 89"/>
          <p:cNvSpPr txBox="1">
            <a:spLocks noChangeArrowheads="1"/>
          </p:cNvSpPr>
          <p:nvPr/>
        </p:nvSpPr>
        <p:spPr bwMode="auto">
          <a:xfrm>
            <a:off x="785813" y="142875"/>
            <a:ext cx="7491412" cy="36988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Gill Sans MT" pitchFamily="34" charset="0"/>
              </a:rPr>
              <a:t>A SIMPLE WORKING MODEL OF DECISION-MAKING GROUPS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25" y="131763"/>
            <a:ext cx="6429375" cy="796925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STRUCTURATION THEORY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3214688" y="1109663"/>
            <a:ext cx="3143250" cy="461962"/>
          </a:xfrm>
          <a:prstGeom prst="rect">
            <a:avLst/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Gill Sans MT" pitchFamily="34" charset="0"/>
              </a:rPr>
              <a:t>ANTHONY GIDDENS</a:t>
            </a: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214313" y="2071688"/>
            <a:ext cx="8715375" cy="3970318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3600" dirty="0" smtClean="0">
                <a:latin typeface="Gill Sans MT" pitchFamily="34" charset="0"/>
              </a:rPr>
              <a:t>Sebuah teori ttg aksi sosial</a:t>
            </a:r>
            <a:r>
              <a:rPr lang="en-US" sz="3600" dirty="0" smtClean="0">
                <a:latin typeface="Gill Sans MT" pitchFamily="34" charset="0"/>
              </a:rPr>
              <a:t>. </a:t>
            </a:r>
            <a:r>
              <a:rPr lang="id-ID" sz="3600" dirty="0" smtClean="0">
                <a:latin typeface="Gill Sans MT" pitchFamily="34" charset="0"/>
              </a:rPr>
              <a:t> Tindakan manusia adlah sebuah proses produksi&amp;reproduksi dr berbagai sistem sosial.</a:t>
            </a:r>
            <a:endParaRPr lang="en-US" sz="3600" dirty="0">
              <a:latin typeface="Gill Sans MT" pitchFamily="34" charset="0"/>
            </a:endParaRPr>
          </a:p>
          <a:p>
            <a:pPr algn="ctr"/>
            <a:r>
              <a:rPr lang="id-ID" sz="3600" dirty="0" smtClean="0">
                <a:latin typeface="Gill Sans MT" pitchFamily="34" charset="0"/>
              </a:rPr>
              <a:t>Saat kita berkomunikasi, kita menciptakan struktur dari kita ambil dari sistem sosial dan sistem budaya yg lbh luas untuk kelompok yang lebih kecil</a:t>
            </a:r>
            <a:endParaRPr lang="en-US" sz="36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Kelompok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Anggota dari sebuah kelompok 3-5-7-12 orang</a:t>
            </a:r>
          </a:p>
          <a:p>
            <a:r>
              <a:rPr lang="id-ID" dirty="0" smtClean="0"/>
              <a:t> kelompok merupakan sekumpulan orang yang aktif, supportive, dan antusias yang saling bekerja sama secara rasional dan tanpa melibatkan emosi untuk mencapai sebuah tujuan tertentu</a:t>
            </a:r>
          </a:p>
          <a:p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25" y="131763"/>
            <a:ext cx="6429375" cy="796925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STRUCTURATION THEORY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214313" y="1571625"/>
            <a:ext cx="8715375" cy="4401205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4000" dirty="0" smtClean="0">
                <a:latin typeface="Gill Sans MT" pitchFamily="34" charset="0"/>
              </a:rPr>
              <a:t>Tidakan </a:t>
            </a:r>
            <a:r>
              <a:rPr lang="en-US" sz="4000" dirty="0" smtClean="0">
                <a:latin typeface="Gill Sans MT" pitchFamily="34" charset="0"/>
              </a:rPr>
              <a:t>Communicators</a:t>
            </a:r>
            <a:r>
              <a:rPr lang="id-ID" sz="4000" dirty="0" smtClean="0">
                <a:latin typeface="Gill Sans MT" pitchFamily="34" charset="0"/>
              </a:rPr>
              <a:t> (anggota kelompok)</a:t>
            </a:r>
            <a:r>
              <a:rPr lang="en-US" sz="4000" dirty="0" smtClean="0">
                <a:latin typeface="Gill Sans MT" pitchFamily="34" charset="0"/>
              </a:rPr>
              <a:t> </a:t>
            </a:r>
            <a:r>
              <a:rPr lang="id-ID" sz="4000" dirty="0" smtClean="0">
                <a:latin typeface="Gill Sans MT" pitchFamily="34" charset="0"/>
              </a:rPr>
              <a:t>adalh membuat aturan yang dapat memenuhi tujuan mereka secara strategis</a:t>
            </a:r>
            <a:r>
              <a:rPr lang="en-US" sz="4000" dirty="0" smtClean="0">
                <a:latin typeface="Gill Sans MT" pitchFamily="34" charset="0"/>
              </a:rPr>
              <a:t>. </a:t>
            </a:r>
            <a:endParaRPr lang="en-US" sz="4000" dirty="0">
              <a:latin typeface="Gill Sans MT" pitchFamily="34" charset="0"/>
            </a:endParaRPr>
          </a:p>
          <a:p>
            <a:pPr algn="ctr"/>
            <a:r>
              <a:rPr lang="id-ID" sz="4000" dirty="0" smtClean="0">
                <a:latin typeface="Gill Sans MT" pitchFamily="34" charset="0"/>
              </a:rPr>
              <a:t>Mereka tidak sadar bahwa aturan yang mereka buat juga mempengaruhi tindakan mereka dimasa depan</a:t>
            </a:r>
            <a:endParaRPr lang="en-US" sz="40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25" y="131763"/>
            <a:ext cx="6429375" cy="796925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STRUCTURATION THEORY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285750" y="1643063"/>
            <a:ext cx="8643938" cy="4031873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 err="1" smtClean="0">
                <a:latin typeface="Gill Sans MT" pitchFamily="34" charset="0"/>
              </a:rPr>
              <a:t>Str</a:t>
            </a:r>
            <a:r>
              <a:rPr lang="id-ID" sz="3200" dirty="0" smtClean="0">
                <a:latin typeface="Gill Sans MT" pitchFamily="34" charset="0"/>
              </a:rPr>
              <a:t>uktur adalah efek dari hubungan antara harapan</a:t>
            </a:r>
            <a:r>
              <a:rPr lang="en-US" sz="3200" dirty="0" smtClean="0">
                <a:latin typeface="Gill Sans MT" pitchFamily="34" charset="0"/>
              </a:rPr>
              <a:t>, </a:t>
            </a:r>
            <a:r>
              <a:rPr lang="id-ID" sz="3200" dirty="0" smtClean="0">
                <a:latin typeface="Gill Sans MT" pitchFamily="34" charset="0"/>
              </a:rPr>
              <a:t>aturan</a:t>
            </a:r>
            <a:r>
              <a:rPr lang="en-US" sz="3200" dirty="0" smtClean="0">
                <a:latin typeface="Gill Sans MT" pitchFamily="34" charset="0"/>
              </a:rPr>
              <a:t>&amp;</a:t>
            </a:r>
            <a:r>
              <a:rPr lang="id-ID" sz="3200" dirty="0" smtClean="0">
                <a:latin typeface="Gill Sans MT" pitchFamily="34" charset="0"/>
              </a:rPr>
              <a:t>norma kelompok</a:t>
            </a:r>
            <a:r>
              <a:rPr lang="en-US" sz="3200" dirty="0" smtClean="0">
                <a:latin typeface="Gill Sans MT" pitchFamily="34" charset="0"/>
              </a:rPr>
              <a:t>, </a:t>
            </a:r>
            <a:r>
              <a:rPr lang="id-ID" sz="3200" dirty="0" smtClean="0">
                <a:latin typeface="Gill Sans MT" pitchFamily="34" charset="0"/>
              </a:rPr>
              <a:t>jaringan komunikasi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>
                <a:latin typeface="Gill Sans MT" pitchFamily="34" charset="0"/>
              </a:rPr>
              <a:t>&amp; </a:t>
            </a:r>
            <a:r>
              <a:rPr lang="id-ID" sz="3200" dirty="0" smtClean="0">
                <a:latin typeface="Gill Sans MT" pitchFamily="34" charset="0"/>
              </a:rPr>
              <a:t>institusi sossial</a:t>
            </a:r>
            <a:r>
              <a:rPr lang="en-US" sz="3200" dirty="0" smtClean="0">
                <a:latin typeface="Gill Sans MT" pitchFamily="34" charset="0"/>
              </a:rPr>
              <a:t> &amp; </a:t>
            </a:r>
            <a:r>
              <a:rPr lang="id-ID" sz="3200" dirty="0" smtClean="0">
                <a:latin typeface="Gill Sans MT" pitchFamily="34" charset="0"/>
              </a:rPr>
              <a:t>hal itu semua mempengaruhi anggota kelompok untk membuat tindakan sosial</a:t>
            </a:r>
            <a:r>
              <a:rPr lang="en-US" sz="3200" dirty="0" smtClean="0">
                <a:latin typeface="Gill Sans MT" pitchFamily="34" charset="0"/>
              </a:rPr>
              <a:t>. </a:t>
            </a:r>
            <a:endParaRPr lang="en-US" sz="3200" dirty="0">
              <a:latin typeface="Gill Sans MT" pitchFamily="34" charset="0"/>
            </a:endParaRPr>
          </a:p>
          <a:p>
            <a:pPr algn="ctr"/>
            <a:r>
              <a:rPr lang="id-ID" sz="3200" dirty="0" smtClean="0">
                <a:latin typeface="Gill Sans MT" pitchFamily="34" charset="0"/>
              </a:rPr>
              <a:t>Struktur tersebut merupakan panduan bagi individu dalam bertindak sesuai aturan, tetapi tindakan mereka diharapkan dapat membuat aturan baru dan memperbarui aturan lama</a:t>
            </a:r>
            <a:endParaRPr lang="en-US" sz="32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143000" y="214313"/>
            <a:ext cx="7239000" cy="820737"/>
          </a:xfrm>
        </p:spPr>
        <p:txBody>
          <a:bodyPr/>
          <a:lstStyle/>
          <a:p>
            <a:pPr eaLnBrk="1" hangingPunct="1"/>
            <a:r>
              <a:rPr lang="id-ID" sz="4000" smtClean="0"/>
              <a:t>Model Strukturasi </a:t>
            </a:r>
          </a:p>
        </p:txBody>
      </p:sp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357188" y="1643063"/>
            <a:ext cx="8072437" cy="4286250"/>
            <a:chOff x="214313" y="2286000"/>
            <a:chExt cx="6786586" cy="3714750"/>
          </a:xfrm>
        </p:grpSpPr>
        <p:sp>
          <p:nvSpPr>
            <p:cNvPr id="74" name="Oval 73"/>
            <p:cNvSpPr/>
            <p:nvPr/>
          </p:nvSpPr>
          <p:spPr>
            <a:xfrm>
              <a:off x="214313" y="5286692"/>
              <a:ext cx="1643068" cy="642515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14313" y="3785658"/>
              <a:ext cx="1643068" cy="643890"/>
            </a:xfrm>
            <a:prstGeom prst="ellipse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214313" y="2357543"/>
              <a:ext cx="1643068" cy="642514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071694" y="2286000"/>
              <a:ext cx="1428755" cy="785601"/>
            </a:xfrm>
            <a:prstGeom prst="rect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857638" y="2286000"/>
              <a:ext cx="1428755" cy="785601"/>
            </a:xfrm>
            <a:prstGeom prst="rect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572143" y="2286000"/>
              <a:ext cx="1214442" cy="785601"/>
            </a:xfrm>
            <a:prstGeom prst="rect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43132" y="3785658"/>
              <a:ext cx="1357318" cy="786977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929076" y="3785658"/>
              <a:ext cx="1357317" cy="786977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72143" y="3785658"/>
              <a:ext cx="1357318" cy="786977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43132" y="5215150"/>
              <a:ext cx="1357318" cy="785600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929076" y="5215150"/>
              <a:ext cx="1357317" cy="785600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643582" y="5215150"/>
              <a:ext cx="1357317" cy="785600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208" name="TextBox 22"/>
            <p:cNvSpPr txBox="1">
              <a:spLocks noChangeArrowheads="1"/>
            </p:cNvSpPr>
            <p:nvPr/>
          </p:nvSpPr>
          <p:spPr bwMode="auto">
            <a:xfrm>
              <a:off x="357188" y="2487613"/>
              <a:ext cx="142875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onstantia" pitchFamily="18" charset="0"/>
                </a:rPr>
                <a:t>STRUKTUR</a:t>
              </a:r>
            </a:p>
          </p:txBody>
        </p:sp>
        <p:sp>
          <p:nvSpPr>
            <p:cNvPr id="7209" name="TextBox 23"/>
            <p:cNvSpPr txBox="1">
              <a:spLocks noChangeArrowheads="1"/>
            </p:cNvSpPr>
            <p:nvPr/>
          </p:nvSpPr>
          <p:spPr bwMode="auto">
            <a:xfrm>
              <a:off x="214313" y="3929063"/>
              <a:ext cx="1714500" cy="320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Constantia" pitchFamily="18" charset="0"/>
                </a:rPr>
                <a:t>MODALITAS</a:t>
              </a:r>
            </a:p>
          </p:txBody>
        </p:sp>
        <p:sp>
          <p:nvSpPr>
            <p:cNvPr id="7210" name="TextBox 24"/>
            <p:cNvSpPr txBox="1">
              <a:spLocks noChangeArrowheads="1"/>
            </p:cNvSpPr>
            <p:nvPr/>
          </p:nvSpPr>
          <p:spPr bwMode="auto">
            <a:xfrm>
              <a:off x="357188" y="5416550"/>
              <a:ext cx="14287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onstantia" pitchFamily="18" charset="0"/>
                </a:rPr>
                <a:t>INTERAKSI</a:t>
              </a:r>
            </a:p>
          </p:txBody>
        </p:sp>
        <p:sp>
          <p:nvSpPr>
            <p:cNvPr id="7211" name="TextBox 25"/>
            <p:cNvSpPr txBox="1">
              <a:spLocks noChangeArrowheads="1"/>
            </p:cNvSpPr>
            <p:nvPr/>
          </p:nvSpPr>
          <p:spPr bwMode="auto">
            <a:xfrm>
              <a:off x="2143125" y="2487613"/>
              <a:ext cx="1357313" cy="320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d-ID">
                  <a:latin typeface="Constantia" pitchFamily="18" charset="0"/>
                </a:rPr>
                <a:t>Signifikasi</a:t>
              </a:r>
            </a:p>
          </p:txBody>
        </p:sp>
        <p:sp>
          <p:nvSpPr>
            <p:cNvPr id="7212" name="TextBox 26"/>
            <p:cNvSpPr txBox="1">
              <a:spLocks noChangeArrowheads="1"/>
            </p:cNvSpPr>
            <p:nvPr/>
          </p:nvSpPr>
          <p:spPr bwMode="auto">
            <a:xfrm>
              <a:off x="3857625" y="2487613"/>
              <a:ext cx="1357313" cy="320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d-ID">
                  <a:latin typeface="Constantia" pitchFamily="18" charset="0"/>
                </a:rPr>
                <a:t>Dominasi</a:t>
              </a:r>
            </a:p>
          </p:txBody>
        </p:sp>
        <p:sp>
          <p:nvSpPr>
            <p:cNvPr id="7213" name="TextBox 27"/>
            <p:cNvSpPr txBox="1">
              <a:spLocks noChangeArrowheads="1"/>
            </p:cNvSpPr>
            <p:nvPr/>
          </p:nvSpPr>
          <p:spPr bwMode="auto">
            <a:xfrm>
              <a:off x="5572125" y="2487613"/>
              <a:ext cx="1285875" cy="320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d-ID">
                  <a:latin typeface="Constantia" pitchFamily="18" charset="0"/>
                </a:rPr>
                <a:t>Legitimasi</a:t>
              </a:r>
            </a:p>
          </p:txBody>
        </p:sp>
        <p:sp>
          <p:nvSpPr>
            <p:cNvPr id="7214" name="TextBox 29"/>
            <p:cNvSpPr txBox="1">
              <a:spLocks noChangeArrowheads="1"/>
            </p:cNvSpPr>
            <p:nvPr/>
          </p:nvSpPr>
          <p:spPr bwMode="auto">
            <a:xfrm>
              <a:off x="2143125" y="3857625"/>
              <a:ext cx="1428750" cy="560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d-ID">
                  <a:latin typeface="Constantia" pitchFamily="18" charset="0"/>
                </a:rPr>
                <a:t>Skema Interpretasi</a:t>
              </a:r>
            </a:p>
          </p:txBody>
        </p:sp>
        <p:sp>
          <p:nvSpPr>
            <p:cNvPr id="7215" name="TextBox 30"/>
            <p:cNvSpPr txBox="1">
              <a:spLocks noChangeArrowheads="1"/>
            </p:cNvSpPr>
            <p:nvPr/>
          </p:nvSpPr>
          <p:spPr bwMode="auto">
            <a:xfrm>
              <a:off x="3929063" y="3987800"/>
              <a:ext cx="1285875" cy="320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d-ID">
                  <a:latin typeface="Constantia" pitchFamily="18" charset="0"/>
                </a:rPr>
                <a:t>Fasilitas</a:t>
              </a:r>
            </a:p>
          </p:txBody>
        </p:sp>
        <p:sp>
          <p:nvSpPr>
            <p:cNvPr id="7216" name="TextBox 31"/>
            <p:cNvSpPr txBox="1">
              <a:spLocks noChangeArrowheads="1"/>
            </p:cNvSpPr>
            <p:nvPr/>
          </p:nvSpPr>
          <p:spPr bwMode="auto">
            <a:xfrm>
              <a:off x="5715000" y="3987800"/>
              <a:ext cx="1071563" cy="320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Constantia" pitchFamily="18" charset="0"/>
                </a:rPr>
                <a:t>Norma</a:t>
              </a:r>
              <a:endParaRPr lang="id-ID">
                <a:latin typeface="Constantia" pitchFamily="18" charset="0"/>
              </a:endParaRPr>
            </a:p>
          </p:txBody>
        </p:sp>
        <p:sp>
          <p:nvSpPr>
            <p:cNvPr id="7217" name="TextBox 33"/>
            <p:cNvSpPr txBox="1">
              <a:spLocks noChangeArrowheads="1"/>
            </p:cNvSpPr>
            <p:nvPr/>
          </p:nvSpPr>
          <p:spPr bwMode="auto">
            <a:xfrm>
              <a:off x="2071688" y="5429250"/>
              <a:ext cx="1428750" cy="320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d-ID">
                  <a:latin typeface="Constantia" pitchFamily="18" charset="0"/>
                </a:rPr>
                <a:t>Komunikasi</a:t>
              </a:r>
            </a:p>
          </p:txBody>
        </p:sp>
        <p:sp>
          <p:nvSpPr>
            <p:cNvPr id="7218" name="TextBox 34"/>
            <p:cNvSpPr txBox="1">
              <a:spLocks noChangeArrowheads="1"/>
            </p:cNvSpPr>
            <p:nvPr/>
          </p:nvSpPr>
          <p:spPr bwMode="auto">
            <a:xfrm>
              <a:off x="3929063" y="5429250"/>
              <a:ext cx="1428750" cy="320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d-ID">
                  <a:latin typeface="Constantia" pitchFamily="18" charset="0"/>
                </a:rPr>
                <a:t>Kekuasaan</a:t>
              </a:r>
            </a:p>
          </p:txBody>
        </p:sp>
        <p:sp>
          <p:nvSpPr>
            <p:cNvPr id="7219" name="TextBox 35"/>
            <p:cNvSpPr txBox="1">
              <a:spLocks noChangeArrowheads="1"/>
            </p:cNvSpPr>
            <p:nvPr/>
          </p:nvSpPr>
          <p:spPr bwMode="auto">
            <a:xfrm>
              <a:off x="5786438" y="5429250"/>
              <a:ext cx="1000125" cy="320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d-ID">
                  <a:latin typeface="Constantia" pitchFamily="18" charset="0"/>
                </a:rPr>
                <a:t>Sanksi</a:t>
              </a:r>
            </a:p>
          </p:txBody>
        </p:sp>
        <p:cxnSp>
          <p:nvCxnSpPr>
            <p:cNvPr id="53" name="Straight Arrow Connector 52"/>
            <p:cNvCxnSpPr>
              <a:stCxn id="0" idx="2"/>
            </p:cNvCxnSpPr>
            <p:nvPr/>
          </p:nvCxnSpPr>
          <p:spPr>
            <a:xfrm rot="5400000">
              <a:off x="2464884" y="3392858"/>
              <a:ext cx="642515" cy="0"/>
            </a:xfrm>
            <a:prstGeom prst="straightConnector1">
              <a:avLst/>
            </a:prstGeom>
            <a:ln w="38100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5400000">
              <a:off x="2464885" y="4893892"/>
              <a:ext cx="642514" cy="0"/>
            </a:xfrm>
            <a:prstGeom prst="straightConnector1">
              <a:avLst/>
            </a:prstGeom>
            <a:ln w="38100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5400000">
              <a:off x="5893545" y="3392858"/>
              <a:ext cx="642515" cy="0"/>
            </a:xfrm>
            <a:prstGeom prst="straightConnector1">
              <a:avLst/>
            </a:prstGeom>
            <a:ln w="38100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5400000">
              <a:off x="4250617" y="3392858"/>
              <a:ext cx="642515" cy="0"/>
            </a:xfrm>
            <a:prstGeom prst="straightConnector1">
              <a:avLst/>
            </a:prstGeom>
            <a:ln w="38100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5400000">
              <a:off x="4250618" y="4893892"/>
              <a:ext cx="642514" cy="0"/>
            </a:xfrm>
            <a:prstGeom prst="straightConnector1">
              <a:avLst/>
            </a:prstGeom>
            <a:ln w="38100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5400000">
              <a:off x="5893546" y="4893892"/>
              <a:ext cx="642514" cy="0"/>
            </a:xfrm>
            <a:prstGeom prst="straightConnector1">
              <a:avLst/>
            </a:prstGeom>
            <a:ln w="38100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3286628" y="2928514"/>
              <a:ext cx="856832" cy="1376"/>
            </a:xfrm>
            <a:prstGeom prst="straightConnector1">
              <a:avLst/>
            </a:prstGeom>
            <a:ln w="38100">
              <a:prstDash val="sysDash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5072361" y="2927138"/>
              <a:ext cx="786096" cy="1375"/>
            </a:xfrm>
            <a:prstGeom prst="straightConnector1">
              <a:avLst/>
            </a:prstGeom>
            <a:ln w="38100">
              <a:prstDash val="sysDash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V="1">
              <a:off x="3191869" y="5786120"/>
              <a:ext cx="1046349" cy="28892"/>
            </a:xfrm>
            <a:prstGeom prst="straightConnector1">
              <a:avLst/>
            </a:prstGeom>
            <a:ln w="38100">
              <a:prstDash val="sysDash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>
              <a:off x="5072361" y="5784744"/>
              <a:ext cx="786096" cy="1376"/>
            </a:xfrm>
            <a:prstGeom prst="straightConnector1">
              <a:avLst/>
            </a:prstGeom>
            <a:ln w="38100">
              <a:prstDash val="sysDash"/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25" y="131763"/>
            <a:ext cx="6429375" cy="796925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 FUNCTIONAL THEORY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214313" y="1143000"/>
            <a:ext cx="8715375" cy="1384995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800" dirty="0" smtClean="0">
                <a:latin typeface="Gill Sans MT" pitchFamily="34" charset="0"/>
              </a:rPr>
              <a:t>Dalam teori ini melihat bahwa proses pengambilan keputusan adalah sebuah alat yg menghubungkan antarakualitas komunikasi dan kuantitas output kelompok</a:t>
            </a:r>
            <a:endParaRPr lang="en-US" sz="2800" dirty="0">
              <a:latin typeface="Gill Sans MT" pitchFamily="34" charset="0"/>
            </a:endParaRP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214282" y="3000372"/>
            <a:ext cx="8715375" cy="1569660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>
                <a:latin typeface="Gill Sans MT" pitchFamily="34" charset="0"/>
              </a:rPr>
              <a:t>Communication </a:t>
            </a:r>
            <a:r>
              <a:rPr lang="id-ID" sz="3200" dirty="0" smtClean="0">
                <a:latin typeface="Gill Sans MT" pitchFamily="34" charset="0"/>
              </a:rPr>
              <a:t>adalah satu hal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>
                <a:latin typeface="Gill Sans MT" pitchFamily="34" charset="0"/>
              </a:rPr>
              <a:t>– </a:t>
            </a:r>
            <a:r>
              <a:rPr lang="id-ID" sz="3200" dirty="0" smtClean="0">
                <a:latin typeface="Gill Sans MT" pitchFamily="34" charset="0"/>
              </a:rPr>
              <a:t>atau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id-ID" sz="3200" dirty="0" smtClean="0">
                <a:latin typeface="Gill Sans MT" pitchFamily="34" charset="0"/>
              </a:rPr>
              <a:t>merupakan sebuah fungsi dari beberapa hal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id-ID" sz="3200" dirty="0" smtClean="0">
                <a:latin typeface="Gill Sans MT" pitchFamily="34" charset="0"/>
              </a:rPr>
              <a:t>yang mempengaruhi keputuasn dari sebuah kelompok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214282" y="4786322"/>
            <a:ext cx="8643938" cy="1877437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>
                <a:latin typeface="Gill Sans MT" pitchFamily="34" charset="0"/>
              </a:rPr>
              <a:t> </a:t>
            </a:r>
            <a:r>
              <a:rPr lang="en-US" sz="2800" dirty="0">
                <a:latin typeface="Gill Sans MT" pitchFamily="34" charset="0"/>
              </a:rPr>
              <a:t>Sharing information </a:t>
            </a:r>
            <a:r>
              <a:rPr lang="en-US" sz="2800" dirty="0" smtClean="0">
                <a:latin typeface="Gill Sans MT" pitchFamily="34" charset="0"/>
              </a:rPr>
              <a:t>–</a:t>
            </a:r>
            <a:r>
              <a:rPr lang="id-ID" sz="2800" dirty="0" smtClean="0">
                <a:latin typeface="Gill Sans MT" pitchFamily="34" charset="0"/>
              </a:rPr>
              <a:t> adalah sebuah cara bagi para anggota kelompok untuk mengetahui atau mengidentifikasi kesalahan dalam pikiran anggota kelompok</a:t>
            </a:r>
            <a:r>
              <a:rPr lang="en-US" sz="2800" dirty="0" smtClean="0">
                <a:latin typeface="Gill Sans MT" pitchFamily="34" charset="0"/>
              </a:rPr>
              <a:t> –</a:t>
            </a:r>
            <a:r>
              <a:rPr lang="id-ID" sz="2800" dirty="0" smtClean="0">
                <a:latin typeface="Gill Sans MT" pitchFamily="34" charset="0"/>
              </a:rPr>
              <a:t>hal itu juga sbg alat mempengaruhi tiap anggota klp</a:t>
            </a: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131763"/>
            <a:ext cx="5072063" cy="796925"/>
          </a:xfrm>
          <a:solidFill>
            <a:srgbClr val="FFC00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FUNCTIONAL THEORY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3286125" y="1028700"/>
            <a:ext cx="1785938" cy="369888"/>
          </a:xfrm>
          <a:prstGeom prst="rect">
            <a:avLst/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ill Sans MT" pitchFamily="34" charset="0"/>
              </a:rPr>
              <a:t>JOHN DEWEY</a:t>
            </a: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285750" y="1027113"/>
            <a:ext cx="2786063" cy="708025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ill Sans MT" pitchFamily="34" charset="0"/>
              </a:rPr>
              <a:t>PROBLEM SOLVING PROCESS</a:t>
            </a: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642938" y="1928813"/>
            <a:ext cx="3071812" cy="400050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ill Sans MT" pitchFamily="34" charset="0"/>
              </a:rPr>
              <a:t>Expressing a difficulty</a:t>
            </a:r>
          </a:p>
        </p:txBody>
      </p:sp>
      <p:sp>
        <p:nvSpPr>
          <p:cNvPr id="12294" name="TextBox 4"/>
          <p:cNvSpPr txBox="1">
            <a:spLocks noChangeArrowheads="1"/>
          </p:cNvSpPr>
          <p:nvPr/>
        </p:nvSpPr>
        <p:spPr bwMode="auto">
          <a:xfrm>
            <a:off x="642938" y="2643188"/>
            <a:ext cx="3071812" cy="461962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Gill Sans MT" pitchFamily="34" charset="0"/>
              </a:rPr>
              <a:t>Defining the problem</a:t>
            </a:r>
          </a:p>
        </p:txBody>
      </p:sp>
      <p:sp>
        <p:nvSpPr>
          <p:cNvPr id="12295" name="TextBox 4"/>
          <p:cNvSpPr txBox="1">
            <a:spLocks noChangeArrowheads="1"/>
          </p:cNvSpPr>
          <p:nvPr/>
        </p:nvSpPr>
        <p:spPr bwMode="auto">
          <a:xfrm>
            <a:off x="571500" y="3324225"/>
            <a:ext cx="3071813" cy="400050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ill Sans MT" pitchFamily="34" charset="0"/>
              </a:rPr>
              <a:t>Analyzing the problem </a:t>
            </a:r>
          </a:p>
        </p:txBody>
      </p:sp>
      <p:sp>
        <p:nvSpPr>
          <p:cNvPr id="12296" name="TextBox 4"/>
          <p:cNvSpPr txBox="1">
            <a:spLocks noChangeArrowheads="1"/>
          </p:cNvSpPr>
          <p:nvPr/>
        </p:nvSpPr>
        <p:spPr bwMode="auto">
          <a:xfrm>
            <a:off x="571500" y="4000500"/>
            <a:ext cx="3071813" cy="461963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Gill Sans MT" pitchFamily="34" charset="0"/>
              </a:rPr>
              <a:t>Suggesting solution </a:t>
            </a:r>
          </a:p>
        </p:txBody>
      </p:sp>
      <p:sp>
        <p:nvSpPr>
          <p:cNvPr id="12297" name="TextBox 4"/>
          <p:cNvSpPr txBox="1">
            <a:spLocks noChangeArrowheads="1"/>
          </p:cNvSpPr>
          <p:nvPr/>
        </p:nvSpPr>
        <p:spPr bwMode="auto">
          <a:xfrm>
            <a:off x="571500" y="4729163"/>
            <a:ext cx="3714750" cy="1200150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Gill Sans MT" pitchFamily="34" charset="0"/>
              </a:rPr>
              <a:t>Comparing alternatives &amp; testing them against a set of objectives or criteria</a:t>
            </a:r>
          </a:p>
        </p:txBody>
      </p:sp>
      <p:sp>
        <p:nvSpPr>
          <p:cNvPr id="12298" name="TextBox 4"/>
          <p:cNvSpPr txBox="1">
            <a:spLocks noChangeArrowheads="1"/>
          </p:cNvSpPr>
          <p:nvPr/>
        </p:nvSpPr>
        <p:spPr bwMode="auto">
          <a:xfrm>
            <a:off x="571500" y="6181725"/>
            <a:ext cx="4143375" cy="400050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ill Sans MT" pitchFamily="34" charset="0"/>
              </a:rPr>
              <a:t>Implementing the best solution</a:t>
            </a:r>
          </a:p>
        </p:txBody>
      </p:sp>
      <p:cxnSp>
        <p:nvCxnSpPr>
          <p:cNvPr id="15" name="Shape 14"/>
          <p:cNvCxnSpPr/>
          <p:nvPr/>
        </p:nvCxnSpPr>
        <p:spPr>
          <a:xfrm rot="10800000" flipH="1" flipV="1">
            <a:off x="285750" y="1441450"/>
            <a:ext cx="357188" cy="744538"/>
          </a:xfrm>
          <a:prstGeom prst="bentConnector3">
            <a:avLst>
              <a:gd name="adj1" fmla="val -64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2292" idx="1"/>
            <a:endCxn id="12294" idx="1"/>
          </p:cNvCxnSpPr>
          <p:nvPr/>
        </p:nvCxnSpPr>
        <p:spPr>
          <a:xfrm rot="10800000" flipH="1" flipV="1">
            <a:off x="285750" y="1381125"/>
            <a:ext cx="357188" cy="1492250"/>
          </a:xfrm>
          <a:prstGeom prst="bentConnector3">
            <a:avLst>
              <a:gd name="adj1" fmla="val -64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2292" idx="1"/>
            <a:endCxn id="12295" idx="1"/>
          </p:cNvCxnSpPr>
          <p:nvPr/>
        </p:nvCxnSpPr>
        <p:spPr>
          <a:xfrm rot="10800000" flipH="1" flipV="1">
            <a:off x="285750" y="1381125"/>
            <a:ext cx="285750" cy="2143125"/>
          </a:xfrm>
          <a:prstGeom prst="bentConnector3">
            <a:avLst>
              <a:gd name="adj1" fmla="val -8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2292" idx="1"/>
            <a:endCxn id="12296" idx="1"/>
          </p:cNvCxnSpPr>
          <p:nvPr/>
        </p:nvCxnSpPr>
        <p:spPr>
          <a:xfrm rot="10800000" flipH="1" flipV="1">
            <a:off x="285750" y="1381125"/>
            <a:ext cx="285750" cy="2851150"/>
          </a:xfrm>
          <a:prstGeom prst="bentConnector3">
            <a:avLst>
              <a:gd name="adj1" fmla="val -8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2292" idx="1"/>
            <a:endCxn id="12297" idx="1"/>
          </p:cNvCxnSpPr>
          <p:nvPr/>
        </p:nvCxnSpPr>
        <p:spPr>
          <a:xfrm rot="10800000" flipH="1" flipV="1">
            <a:off x="285750" y="1381125"/>
            <a:ext cx="285750" cy="3948113"/>
          </a:xfrm>
          <a:prstGeom prst="bentConnector3">
            <a:avLst>
              <a:gd name="adj1" fmla="val -8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2292" idx="1"/>
            <a:endCxn id="12298" idx="1"/>
          </p:cNvCxnSpPr>
          <p:nvPr/>
        </p:nvCxnSpPr>
        <p:spPr>
          <a:xfrm rot="10800000" flipH="1" flipV="1">
            <a:off x="285750" y="1381125"/>
            <a:ext cx="285750" cy="5000625"/>
          </a:xfrm>
          <a:prstGeom prst="bentConnector3">
            <a:avLst>
              <a:gd name="adj1" fmla="val -8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5" name="TextBox 3"/>
          <p:cNvSpPr txBox="1">
            <a:spLocks noChangeArrowheads="1"/>
          </p:cNvSpPr>
          <p:nvPr/>
        </p:nvSpPr>
        <p:spPr bwMode="auto">
          <a:xfrm>
            <a:off x="5786438" y="242888"/>
            <a:ext cx="3000375" cy="400050"/>
          </a:xfrm>
          <a:prstGeom prst="rect">
            <a:avLst/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ill Sans MT" pitchFamily="34" charset="0"/>
              </a:rPr>
              <a:t>RANDY HIROKAWA</a:t>
            </a:r>
          </a:p>
        </p:txBody>
      </p:sp>
      <p:cxnSp>
        <p:nvCxnSpPr>
          <p:cNvPr id="30" name="Elbow Connector 29"/>
          <p:cNvCxnSpPr>
            <a:stCxn id="12291" idx="3"/>
            <a:endCxn id="12305" idx="1"/>
          </p:cNvCxnSpPr>
          <p:nvPr/>
        </p:nvCxnSpPr>
        <p:spPr>
          <a:xfrm flipV="1">
            <a:off x="5072063" y="442913"/>
            <a:ext cx="714375" cy="76993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7" name="TextBox 4"/>
          <p:cNvSpPr txBox="1">
            <a:spLocks noChangeArrowheads="1"/>
          </p:cNvSpPr>
          <p:nvPr/>
        </p:nvSpPr>
        <p:spPr bwMode="auto">
          <a:xfrm>
            <a:off x="6000750" y="857250"/>
            <a:ext cx="2786063" cy="708025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>
                <a:latin typeface="Gill Sans MT" pitchFamily="34" charset="0"/>
              </a:rPr>
              <a:t>PROBLEM SOLVING PROCESS</a:t>
            </a:r>
          </a:p>
        </p:txBody>
      </p:sp>
      <p:sp>
        <p:nvSpPr>
          <p:cNvPr id="12308" name="TextBox 4"/>
          <p:cNvSpPr txBox="1">
            <a:spLocks noChangeArrowheads="1"/>
          </p:cNvSpPr>
          <p:nvPr/>
        </p:nvSpPr>
        <p:spPr bwMode="auto">
          <a:xfrm>
            <a:off x="5286375" y="2384425"/>
            <a:ext cx="3071813" cy="830263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>
                <a:latin typeface="Gill Sans MT" pitchFamily="34" charset="0"/>
              </a:rPr>
              <a:t>Identifying &amp; assessing a problem</a:t>
            </a:r>
          </a:p>
        </p:txBody>
      </p:sp>
      <p:sp>
        <p:nvSpPr>
          <p:cNvPr id="12309" name="TextBox 4"/>
          <p:cNvSpPr txBox="1">
            <a:spLocks noChangeArrowheads="1"/>
          </p:cNvSpPr>
          <p:nvPr/>
        </p:nvSpPr>
        <p:spPr bwMode="auto">
          <a:xfrm>
            <a:off x="5286375" y="3455988"/>
            <a:ext cx="3071813" cy="708025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>
                <a:latin typeface="Gill Sans MT" pitchFamily="34" charset="0"/>
              </a:rPr>
              <a:t>Gathering &amp; evaluating information</a:t>
            </a:r>
          </a:p>
        </p:txBody>
      </p:sp>
      <p:sp>
        <p:nvSpPr>
          <p:cNvPr id="12310" name="TextBox 4"/>
          <p:cNvSpPr txBox="1">
            <a:spLocks noChangeArrowheads="1"/>
          </p:cNvSpPr>
          <p:nvPr/>
        </p:nvSpPr>
        <p:spPr bwMode="auto">
          <a:xfrm>
            <a:off x="5286375" y="4527550"/>
            <a:ext cx="3071813" cy="830263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>
                <a:latin typeface="Gill Sans MT" pitchFamily="34" charset="0"/>
              </a:rPr>
              <a:t>Generating alternative proposals</a:t>
            </a:r>
          </a:p>
        </p:txBody>
      </p:sp>
      <p:sp>
        <p:nvSpPr>
          <p:cNvPr id="12311" name="TextBox 4"/>
          <p:cNvSpPr txBox="1">
            <a:spLocks noChangeArrowheads="1"/>
          </p:cNvSpPr>
          <p:nvPr/>
        </p:nvSpPr>
        <p:spPr bwMode="auto">
          <a:xfrm>
            <a:off x="5286375" y="5572125"/>
            <a:ext cx="3071813" cy="830263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>
                <a:latin typeface="Gill Sans MT" pitchFamily="34" charset="0"/>
              </a:rPr>
              <a:t>Evaluating with the ultimate goals</a:t>
            </a:r>
          </a:p>
        </p:txBody>
      </p:sp>
      <p:cxnSp>
        <p:nvCxnSpPr>
          <p:cNvPr id="37" name="Elbow Connector 36"/>
          <p:cNvCxnSpPr>
            <a:stCxn id="12307" idx="3"/>
            <a:endCxn id="12308" idx="3"/>
          </p:cNvCxnSpPr>
          <p:nvPr/>
        </p:nvCxnSpPr>
        <p:spPr>
          <a:xfrm flipH="1">
            <a:off x="8358188" y="1211263"/>
            <a:ext cx="428625" cy="1589087"/>
          </a:xfrm>
          <a:prstGeom prst="bentConnector3">
            <a:avLst>
              <a:gd name="adj1" fmla="val -533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12307" idx="3"/>
            <a:endCxn id="12309" idx="3"/>
          </p:cNvCxnSpPr>
          <p:nvPr/>
        </p:nvCxnSpPr>
        <p:spPr>
          <a:xfrm flipH="1">
            <a:off x="8358188" y="1211263"/>
            <a:ext cx="428625" cy="2598737"/>
          </a:xfrm>
          <a:prstGeom prst="bentConnector3">
            <a:avLst>
              <a:gd name="adj1" fmla="val -533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12307" idx="3"/>
            <a:endCxn id="12310" idx="3"/>
          </p:cNvCxnSpPr>
          <p:nvPr/>
        </p:nvCxnSpPr>
        <p:spPr>
          <a:xfrm flipH="1">
            <a:off x="8358188" y="1211263"/>
            <a:ext cx="428625" cy="3732212"/>
          </a:xfrm>
          <a:prstGeom prst="bentConnector3">
            <a:avLst>
              <a:gd name="adj1" fmla="val -533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12307" idx="3"/>
            <a:endCxn id="12311" idx="3"/>
          </p:cNvCxnSpPr>
          <p:nvPr/>
        </p:nvCxnSpPr>
        <p:spPr>
          <a:xfrm flipH="1">
            <a:off x="8358188" y="1211263"/>
            <a:ext cx="428625" cy="4776787"/>
          </a:xfrm>
          <a:prstGeom prst="bentConnector3">
            <a:avLst>
              <a:gd name="adj1" fmla="val -533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25" y="131763"/>
            <a:ext cx="5286375" cy="796925"/>
          </a:xfrm>
          <a:solidFill>
            <a:srgbClr val="FFC00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 GROUPTHINK THEORY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214313" y="2032000"/>
            <a:ext cx="8715375" cy="1569660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>
                <a:latin typeface="Gill Sans MT" pitchFamily="34" charset="0"/>
              </a:rPr>
              <a:t>Groupthink hypothesis --- </a:t>
            </a:r>
            <a:r>
              <a:rPr lang="id-ID" sz="3200" dirty="0" smtClean="0">
                <a:latin typeface="Gill Sans MT" pitchFamily="34" charset="0"/>
              </a:rPr>
              <a:t>merupakan kondisi dimana terjadi kepuasan kelompok yang sangat tinggi namun tidak efektif secara</a:t>
            </a:r>
            <a:r>
              <a:rPr lang="en-US" sz="3200" dirty="0" smtClean="0">
                <a:latin typeface="Gill Sans MT" pitchFamily="34" charset="0"/>
              </a:rPr>
              <a:t> </a:t>
            </a:r>
            <a:r>
              <a:rPr lang="en-US" sz="3200" dirty="0">
                <a:latin typeface="Gill Sans MT" pitchFamily="34" charset="0"/>
              </a:rPr>
              <a:t>output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14313" y="4246563"/>
            <a:ext cx="8715375" cy="1200329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f-ZA" sz="3600" dirty="0" smtClean="0">
                <a:latin typeface="Gill Sans MT" pitchFamily="34" charset="0"/>
              </a:rPr>
              <a:t>Groupthink</a:t>
            </a:r>
            <a:r>
              <a:rPr lang="id-ID" sz="3600" dirty="0" smtClean="0">
                <a:latin typeface="Gill Sans MT" pitchFamily="34" charset="0"/>
              </a:rPr>
              <a:t> adalah hasil langsung dari kohesivitas kelompok</a:t>
            </a:r>
            <a:r>
              <a:rPr lang="af-ZA" sz="3600" dirty="0" smtClean="0">
                <a:latin typeface="Gill Sans MT" pitchFamily="34" charset="0"/>
              </a:rPr>
              <a:t>. </a:t>
            </a:r>
            <a:endParaRPr lang="af-ZA" sz="3600" dirty="0">
              <a:latin typeface="Gill Sans MT" pitchFamily="34" charset="0"/>
            </a:endParaRPr>
          </a:p>
        </p:txBody>
      </p:sp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3500438" y="1109663"/>
            <a:ext cx="2214562" cy="461962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IRVING JANIS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25" y="131763"/>
            <a:ext cx="5286375" cy="796925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 GROUPTHINK THEORY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5750" y="1428750"/>
            <a:ext cx="8643938" cy="45243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200" dirty="0" smtClean="0">
                <a:latin typeface="Gill Sans MT" pitchFamily="34" charset="0"/>
              </a:rPr>
              <a:t>Kohesivitas kelompok adalah tingkat ketergantungan yg tinggi dari tiap anggota kelompok</a:t>
            </a:r>
            <a:r>
              <a:rPr lang="af-ZA" sz="3200" dirty="0" smtClean="0">
                <a:latin typeface="Gill Sans MT" pitchFamily="34" charset="0"/>
              </a:rPr>
              <a:t>.  </a:t>
            </a:r>
            <a:endParaRPr lang="af-ZA" sz="3200" dirty="0">
              <a:latin typeface="Gill Sans MT" pitchFamily="34" charset="0"/>
            </a:endParaRPr>
          </a:p>
          <a:p>
            <a:pPr algn="ctr">
              <a:defRPr/>
            </a:pPr>
            <a:r>
              <a:rPr lang="id-ID" sz="3200" dirty="0" smtClean="0">
                <a:latin typeface="Gill Sans MT" pitchFamily="34" charset="0"/>
              </a:rPr>
              <a:t>Hal tersebut adalah hasil dari pemikiran tiap anggota kelompok bahwa tujuan masing2 tdk dpt tercapai tanpa menjadi anggota klp tsb</a:t>
            </a:r>
            <a:r>
              <a:rPr lang="af-ZA" sz="3200" dirty="0" smtClean="0">
                <a:latin typeface="Gill Sans MT" pitchFamily="34" charset="0"/>
              </a:rPr>
              <a:t>. </a:t>
            </a:r>
            <a:endParaRPr lang="af-ZA" sz="3200" dirty="0">
              <a:latin typeface="Gill Sans MT" pitchFamily="34" charset="0"/>
            </a:endParaRPr>
          </a:p>
          <a:p>
            <a:pPr algn="ctr">
              <a:defRPr/>
            </a:pPr>
            <a:r>
              <a:rPr lang="id-ID" sz="3200" dirty="0" smtClean="0">
                <a:latin typeface="Gill Sans MT" pitchFamily="34" charset="0"/>
              </a:rPr>
              <a:t>Dalam kohesivitas kelompok yang sangat tinggi terdapat usaha dari tiap angggota kelompok agar kelompok (anggota klp) tetap bersama2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Sekumpulan orang bisa dianggap sebagai sebuah kelompok apabila:</a:t>
            </a:r>
          </a:p>
          <a:p>
            <a:pPr lvl="1"/>
            <a:r>
              <a:rPr lang="id-ID" dirty="0" smtClean="0"/>
              <a:t>Mempunyai tujuan yang sama</a:t>
            </a:r>
          </a:p>
          <a:p>
            <a:pPr lvl="1"/>
            <a:r>
              <a:rPr lang="id-ID" dirty="0" smtClean="0"/>
              <a:t>Setiap anggota menahan kepentingan pribadi dan sama2 berpartisipasi abik di dalam maupun diluar kelompok</a:t>
            </a:r>
          </a:p>
          <a:p>
            <a:pPr lvl="1"/>
            <a:r>
              <a:rPr lang="id-ID" dirty="0" smtClean="0"/>
              <a:t>Menciptakan identitas baik untuk masing-masing anggota kelompok maupun untuk kelompok</a:t>
            </a:r>
          </a:p>
          <a:p>
            <a:pPr lvl="1"/>
            <a:r>
              <a:rPr lang="id-ID" dirty="0" smtClean="0"/>
              <a:t>Mempengaruhi masing2 anggota, membuat strategi dan taktik untuk mengontrol tiap anggota dan menjaga keutuhan kelompok 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Kelompok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Sekumpulan individu dengan berbagai motivasi, emosi, perspertif dan kebutuhan yang berkumpul untuk menyamakan pikiran dalam komunikasi serta membuat tindakan bersama2</a:t>
            </a:r>
          </a:p>
          <a:p>
            <a:r>
              <a:rPr lang="id-ID" dirty="0" smtClean="0"/>
              <a:t>Sebab terbentuknya kelompok:</a:t>
            </a:r>
          </a:p>
          <a:p>
            <a:pPr lvl="1"/>
            <a:r>
              <a:rPr lang="id-ID" dirty="0" smtClean="0"/>
              <a:t>Ketertarikan anggota kelompok</a:t>
            </a:r>
          </a:p>
          <a:p>
            <a:pPr lvl="1"/>
            <a:r>
              <a:rPr lang="id-ID" dirty="0" smtClean="0"/>
              <a:t>Aktifitas dan tujuan saat seseorang menjadi anggota kelompok tertentu</a:t>
            </a:r>
          </a:p>
          <a:p>
            <a:pPr lvl="1"/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285750" y="214313"/>
            <a:ext cx="5429250" cy="76993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Gill Sans MT" pitchFamily="34" charset="0"/>
              </a:rPr>
              <a:t>TYPES OF GROUP</a:t>
            </a: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714375" y="1214438"/>
            <a:ext cx="3000375" cy="523875"/>
          </a:xfrm>
          <a:prstGeom prst="rect">
            <a:avLst/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TASK-ORIENTED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4375" y="1857375"/>
            <a:ext cx="2500313" cy="8302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1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Duplicated activity group</a:t>
            </a:r>
          </a:p>
        </p:txBody>
      </p:sp>
      <p:sp>
        <p:nvSpPr>
          <p:cNvPr id="5125" name="TextBox 8"/>
          <p:cNvSpPr txBox="1">
            <a:spLocks noChangeArrowheads="1"/>
          </p:cNvSpPr>
          <p:nvPr/>
        </p:nvSpPr>
        <p:spPr bwMode="auto">
          <a:xfrm>
            <a:off x="714375" y="4929188"/>
            <a:ext cx="3286125" cy="523875"/>
          </a:xfrm>
          <a:prstGeom prst="rect">
            <a:avLst/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SOCIAL-ORIENTED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4375" y="2857500"/>
            <a:ext cx="2714625" cy="4619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1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Assembly line group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4375" y="3514725"/>
            <a:ext cx="3071813" cy="120015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1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Judgmental, problem-solving &amp; decision-making group</a:t>
            </a:r>
          </a:p>
        </p:txBody>
      </p:sp>
      <p:sp>
        <p:nvSpPr>
          <p:cNvPr id="5128" name="TextBox 11"/>
          <p:cNvSpPr txBox="1">
            <a:spLocks noChangeArrowheads="1"/>
          </p:cNvSpPr>
          <p:nvPr/>
        </p:nvSpPr>
        <p:spPr bwMode="auto">
          <a:xfrm>
            <a:off x="4429125" y="1214438"/>
            <a:ext cx="4071938" cy="708025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f-ZA" sz="2000">
                <a:latin typeface="Gill Sans MT" pitchFamily="34" charset="0"/>
              </a:rPr>
              <a:t>Kerjakan pekerjaan sama. Misal,  wawancara responden</a:t>
            </a:r>
          </a:p>
        </p:txBody>
      </p:sp>
      <p:sp>
        <p:nvSpPr>
          <p:cNvPr id="5129" name="TextBox 12"/>
          <p:cNvSpPr txBox="1">
            <a:spLocks noChangeArrowheads="1"/>
          </p:cNvSpPr>
          <p:nvPr/>
        </p:nvSpPr>
        <p:spPr bwMode="auto">
          <a:xfrm>
            <a:off x="4500563" y="2312988"/>
            <a:ext cx="4071937" cy="1014412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f-ZA" sz="2000">
                <a:latin typeface="Gill Sans MT" pitchFamily="34" charset="0"/>
              </a:rPr>
              <a:t>Kerjakan pekerjaan beda. Misal,  ada yg wawancara responden, catat data demografi, observasi, dll</a:t>
            </a:r>
          </a:p>
        </p:txBody>
      </p:sp>
      <p:sp>
        <p:nvSpPr>
          <p:cNvPr id="5130" name="TextBox 13"/>
          <p:cNvSpPr txBox="1">
            <a:spLocks noChangeArrowheads="1"/>
          </p:cNvSpPr>
          <p:nvPr/>
        </p:nvSpPr>
        <p:spPr bwMode="auto">
          <a:xfrm>
            <a:off x="4572000" y="3571875"/>
            <a:ext cx="4071938" cy="708025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f-ZA" sz="2000">
                <a:latin typeface="Gill Sans MT" pitchFamily="34" charset="0"/>
              </a:rPr>
              <a:t>Kelompok putuskan desain riset: survai, eksperimen, dll</a:t>
            </a:r>
          </a:p>
        </p:txBody>
      </p:sp>
      <p:sp>
        <p:nvSpPr>
          <p:cNvPr id="5131" name="TextBox 14"/>
          <p:cNvSpPr txBox="1">
            <a:spLocks noChangeArrowheads="1"/>
          </p:cNvSpPr>
          <p:nvPr/>
        </p:nvSpPr>
        <p:spPr bwMode="auto">
          <a:xfrm>
            <a:off x="4429125" y="4462463"/>
            <a:ext cx="4071938" cy="1323975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f-ZA" sz="2000">
                <a:latin typeface="Gill Sans MT" pitchFamily="34" charset="0"/>
              </a:rPr>
              <a:t>Tujuan kelompok ciptakan moral positif &amp; bantu anggota capai tujuan personal atau sosial. Misal, diskusi kelompok utk pecahkan soal ujian</a:t>
            </a:r>
          </a:p>
        </p:txBody>
      </p:sp>
      <p:cxnSp>
        <p:nvCxnSpPr>
          <p:cNvPr id="17" name="Elbow Connector 16"/>
          <p:cNvCxnSpPr>
            <a:stCxn id="5123" idx="1"/>
            <a:endCxn id="7" idx="1"/>
          </p:cNvCxnSpPr>
          <p:nvPr/>
        </p:nvCxnSpPr>
        <p:spPr>
          <a:xfrm rot="10800000" flipV="1">
            <a:off x="714375" y="1476375"/>
            <a:ext cx="1588" cy="796925"/>
          </a:xfrm>
          <a:prstGeom prst="bentConnector3">
            <a:avLst>
              <a:gd name="adj1" fmla="val 143954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5123" idx="1"/>
            <a:endCxn id="10" idx="1"/>
          </p:cNvCxnSpPr>
          <p:nvPr/>
        </p:nvCxnSpPr>
        <p:spPr>
          <a:xfrm rot="10800000" flipV="1">
            <a:off x="714375" y="1476375"/>
            <a:ext cx="1588" cy="1611313"/>
          </a:xfrm>
          <a:prstGeom prst="bentConnector3">
            <a:avLst>
              <a:gd name="adj1" fmla="val 143954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5123" idx="1"/>
            <a:endCxn id="11" idx="1"/>
          </p:cNvCxnSpPr>
          <p:nvPr/>
        </p:nvCxnSpPr>
        <p:spPr>
          <a:xfrm rot="10800000" flipV="1">
            <a:off x="714375" y="1476375"/>
            <a:ext cx="1588" cy="2638425"/>
          </a:xfrm>
          <a:prstGeom prst="bentConnector3">
            <a:avLst>
              <a:gd name="adj1" fmla="val 143954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7" idx="3"/>
            <a:endCxn id="5128" idx="1"/>
          </p:cNvCxnSpPr>
          <p:nvPr/>
        </p:nvCxnSpPr>
        <p:spPr>
          <a:xfrm flipV="1">
            <a:off x="3214688" y="1568450"/>
            <a:ext cx="1214437" cy="70485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0" idx="3"/>
            <a:endCxn id="5129" idx="1"/>
          </p:cNvCxnSpPr>
          <p:nvPr/>
        </p:nvCxnSpPr>
        <p:spPr>
          <a:xfrm flipV="1">
            <a:off x="3429000" y="2819400"/>
            <a:ext cx="1071563" cy="2682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1" idx="3"/>
            <a:endCxn id="5130" idx="1"/>
          </p:cNvCxnSpPr>
          <p:nvPr/>
        </p:nvCxnSpPr>
        <p:spPr>
          <a:xfrm flipV="1">
            <a:off x="3786188" y="3925888"/>
            <a:ext cx="785812" cy="18891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5125" idx="3"/>
            <a:endCxn id="5131" idx="1"/>
          </p:cNvCxnSpPr>
          <p:nvPr/>
        </p:nvCxnSpPr>
        <p:spPr>
          <a:xfrm flipV="1">
            <a:off x="4000500" y="5124450"/>
            <a:ext cx="428625" cy="666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9" name="TextBox 35"/>
          <p:cNvSpPr txBox="1">
            <a:spLocks noChangeArrowheads="1"/>
          </p:cNvSpPr>
          <p:nvPr/>
        </p:nvSpPr>
        <p:spPr bwMode="auto">
          <a:xfrm>
            <a:off x="357188" y="5572125"/>
            <a:ext cx="2500312" cy="954088"/>
          </a:xfrm>
          <a:prstGeom prst="rect">
            <a:avLst/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CONTRIVED &amp; EMERGENT</a:t>
            </a:r>
          </a:p>
        </p:txBody>
      </p:sp>
      <p:sp>
        <p:nvSpPr>
          <p:cNvPr id="5140" name="TextBox 36"/>
          <p:cNvSpPr txBox="1">
            <a:spLocks noChangeArrowheads="1"/>
          </p:cNvSpPr>
          <p:nvPr/>
        </p:nvSpPr>
        <p:spPr bwMode="auto">
          <a:xfrm>
            <a:off x="3429000" y="5935663"/>
            <a:ext cx="5143500" cy="708025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f-ZA" sz="2000">
                <a:latin typeface="Gill Sans MT" pitchFamily="34" charset="0"/>
              </a:rPr>
              <a:t>Muncul dg sendirinya (emergent) atau dibentuk krn ada tujuan ttt yg mau dicapai (contrived)</a:t>
            </a:r>
          </a:p>
        </p:txBody>
      </p:sp>
      <p:cxnSp>
        <p:nvCxnSpPr>
          <p:cNvPr id="39" name="Elbow Connector 38"/>
          <p:cNvCxnSpPr>
            <a:stCxn id="5139" idx="3"/>
            <a:endCxn id="5140" idx="1"/>
          </p:cNvCxnSpPr>
          <p:nvPr/>
        </p:nvCxnSpPr>
        <p:spPr>
          <a:xfrm>
            <a:off x="2857500" y="6049963"/>
            <a:ext cx="571500" cy="23971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285750" y="214313"/>
            <a:ext cx="6429375" cy="76993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Gill Sans MT" pitchFamily="34" charset="0"/>
              </a:rPr>
              <a:t>GROUP DEVELOPMENT</a:t>
            </a: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714375" y="1214438"/>
            <a:ext cx="2500313" cy="954087"/>
          </a:xfrm>
          <a:prstGeom prst="rect">
            <a:avLst/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ORIENTATION PHASE</a:t>
            </a:r>
          </a:p>
        </p:txBody>
      </p:sp>
      <p:sp>
        <p:nvSpPr>
          <p:cNvPr id="6148" name="TextBox 8"/>
          <p:cNvSpPr txBox="1">
            <a:spLocks noChangeArrowheads="1"/>
          </p:cNvSpPr>
          <p:nvPr/>
        </p:nvSpPr>
        <p:spPr bwMode="auto">
          <a:xfrm>
            <a:off x="714375" y="2357438"/>
            <a:ext cx="2071688" cy="954087"/>
          </a:xfrm>
          <a:prstGeom prst="rect">
            <a:avLst/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CONFLICT PHASE</a:t>
            </a:r>
          </a:p>
        </p:txBody>
      </p:sp>
      <p:sp>
        <p:nvSpPr>
          <p:cNvPr id="6149" name="TextBox 11"/>
          <p:cNvSpPr txBox="1">
            <a:spLocks noChangeArrowheads="1"/>
          </p:cNvSpPr>
          <p:nvPr/>
        </p:nvSpPr>
        <p:spPr bwMode="auto">
          <a:xfrm>
            <a:off x="3786188" y="1214438"/>
            <a:ext cx="3500437" cy="400050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f-ZA" sz="2000">
                <a:latin typeface="Gill Sans MT" pitchFamily="34" charset="0"/>
              </a:rPr>
              <a:t>Kenalan, diskusi ringan, basa-basi</a:t>
            </a:r>
          </a:p>
        </p:txBody>
      </p:sp>
      <p:sp>
        <p:nvSpPr>
          <p:cNvPr id="6150" name="TextBox 12"/>
          <p:cNvSpPr txBox="1">
            <a:spLocks noChangeArrowheads="1"/>
          </p:cNvSpPr>
          <p:nvPr/>
        </p:nvSpPr>
        <p:spPr bwMode="auto">
          <a:xfrm>
            <a:off x="3786188" y="1928813"/>
            <a:ext cx="4572000" cy="1016000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f-ZA" sz="2000">
                <a:latin typeface="Gill Sans MT" pitchFamily="34" charset="0"/>
              </a:rPr>
              <a:t>Ekspresi pandangan, sikap, keyakinan terkait dg peran, tugas, tanggung jawab, tujuan kelompok</a:t>
            </a:r>
          </a:p>
        </p:txBody>
      </p:sp>
      <p:sp>
        <p:nvSpPr>
          <p:cNvPr id="6151" name="TextBox 13"/>
          <p:cNvSpPr txBox="1">
            <a:spLocks noChangeArrowheads="1"/>
          </p:cNvSpPr>
          <p:nvPr/>
        </p:nvSpPr>
        <p:spPr bwMode="auto">
          <a:xfrm>
            <a:off x="3786188" y="3214688"/>
            <a:ext cx="4071937" cy="1016000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f-ZA" sz="2000">
                <a:latin typeface="Gill Sans MT" pitchFamily="34" charset="0"/>
              </a:rPr>
              <a:t>Berkurangnya perbedaan pandangan anggota akan mengarahkan munculnya kerjasama</a:t>
            </a:r>
          </a:p>
        </p:txBody>
      </p:sp>
      <p:sp>
        <p:nvSpPr>
          <p:cNvPr id="6152" name="TextBox 14"/>
          <p:cNvSpPr txBox="1">
            <a:spLocks noChangeArrowheads="1"/>
          </p:cNvSpPr>
          <p:nvPr/>
        </p:nvSpPr>
        <p:spPr bwMode="auto">
          <a:xfrm>
            <a:off x="4572000" y="4572000"/>
            <a:ext cx="4071938" cy="1016000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f-ZA" sz="2000">
                <a:latin typeface="Gill Sans MT" pitchFamily="34" charset="0"/>
              </a:rPr>
              <a:t>Peneguhan kerjasama yg sdh terjalin mengarahkan pd soliditas utk capai solusi</a:t>
            </a:r>
          </a:p>
        </p:txBody>
      </p:sp>
      <p:sp>
        <p:nvSpPr>
          <p:cNvPr id="6153" name="TextBox 19"/>
          <p:cNvSpPr txBox="1">
            <a:spLocks noChangeArrowheads="1"/>
          </p:cNvSpPr>
          <p:nvPr/>
        </p:nvSpPr>
        <p:spPr bwMode="auto">
          <a:xfrm>
            <a:off x="714375" y="3617913"/>
            <a:ext cx="2357438" cy="954087"/>
          </a:xfrm>
          <a:prstGeom prst="rect">
            <a:avLst/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EMERGENCE PHASE</a:t>
            </a:r>
          </a:p>
        </p:txBody>
      </p:sp>
      <p:sp>
        <p:nvSpPr>
          <p:cNvPr id="6154" name="TextBox 21"/>
          <p:cNvSpPr txBox="1">
            <a:spLocks noChangeArrowheads="1"/>
          </p:cNvSpPr>
          <p:nvPr/>
        </p:nvSpPr>
        <p:spPr bwMode="auto">
          <a:xfrm>
            <a:off x="714375" y="4976813"/>
            <a:ext cx="3286125" cy="954087"/>
          </a:xfrm>
          <a:prstGeom prst="rect">
            <a:avLst/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Gill Sans MT" pitchFamily="34" charset="0"/>
              </a:rPr>
              <a:t>REINFORCEMENT PHASE</a:t>
            </a:r>
          </a:p>
        </p:txBody>
      </p:sp>
      <p:cxnSp>
        <p:nvCxnSpPr>
          <p:cNvPr id="25" name="Elbow Connector 24"/>
          <p:cNvCxnSpPr>
            <a:stCxn id="6147" idx="3"/>
            <a:endCxn id="6149" idx="1"/>
          </p:cNvCxnSpPr>
          <p:nvPr/>
        </p:nvCxnSpPr>
        <p:spPr>
          <a:xfrm flipV="1">
            <a:off x="3214688" y="1414463"/>
            <a:ext cx="571500" cy="27622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6148" idx="3"/>
            <a:endCxn id="6150" idx="1"/>
          </p:cNvCxnSpPr>
          <p:nvPr/>
        </p:nvCxnSpPr>
        <p:spPr>
          <a:xfrm flipV="1">
            <a:off x="2786063" y="2436813"/>
            <a:ext cx="1000125" cy="39846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6153" idx="3"/>
            <a:endCxn id="6151" idx="1"/>
          </p:cNvCxnSpPr>
          <p:nvPr/>
        </p:nvCxnSpPr>
        <p:spPr>
          <a:xfrm flipV="1">
            <a:off x="3071813" y="3722688"/>
            <a:ext cx="714375" cy="3714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6154" idx="3"/>
            <a:endCxn id="6152" idx="1"/>
          </p:cNvCxnSpPr>
          <p:nvPr/>
        </p:nvCxnSpPr>
        <p:spPr>
          <a:xfrm flipV="1">
            <a:off x="4000500" y="5080000"/>
            <a:ext cx="571500" cy="37465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642938" y="214313"/>
            <a:ext cx="8286750" cy="64611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latin typeface="Gill Sans MT" pitchFamily="34" charset="0"/>
              </a:rPr>
              <a:t>GROUP COMMUNICATION NETWORK</a:t>
            </a:r>
          </a:p>
        </p:txBody>
      </p:sp>
      <p:grpSp>
        <p:nvGrpSpPr>
          <p:cNvPr id="2" name="Group 107"/>
          <p:cNvGrpSpPr>
            <a:grpSpLocks/>
          </p:cNvGrpSpPr>
          <p:nvPr/>
        </p:nvGrpSpPr>
        <p:grpSpPr bwMode="auto">
          <a:xfrm>
            <a:off x="214313" y="1058863"/>
            <a:ext cx="2571750" cy="3656012"/>
            <a:chOff x="785786" y="1285860"/>
            <a:chExt cx="2571768" cy="3656609"/>
          </a:xfrm>
        </p:grpSpPr>
        <p:grpSp>
          <p:nvGrpSpPr>
            <p:cNvPr id="3" name="Group 51"/>
            <p:cNvGrpSpPr>
              <a:grpSpLocks/>
            </p:cNvGrpSpPr>
            <p:nvPr/>
          </p:nvGrpSpPr>
          <p:grpSpPr bwMode="auto">
            <a:xfrm>
              <a:off x="785786" y="1357298"/>
              <a:ext cx="2571768" cy="2928958"/>
              <a:chOff x="785786" y="1357298"/>
              <a:chExt cx="2571768" cy="2928958"/>
            </a:xfrm>
          </p:grpSpPr>
          <p:sp>
            <p:nvSpPr>
              <p:cNvPr id="16" name="Flowchart: Connector 15"/>
              <p:cNvSpPr/>
              <p:nvPr/>
            </p:nvSpPr>
            <p:spPr>
              <a:xfrm>
                <a:off x="1857355" y="1357309"/>
                <a:ext cx="428628" cy="428695"/>
              </a:xfrm>
              <a:prstGeom prst="flowChartConnector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7" name="Flowchart: Connector 16"/>
              <p:cNvSpPr/>
              <p:nvPr/>
            </p:nvSpPr>
            <p:spPr>
              <a:xfrm>
                <a:off x="785786" y="2571945"/>
                <a:ext cx="428628" cy="428695"/>
              </a:xfrm>
              <a:prstGeom prst="flowChartConnector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8" name="Flowchart: Connector 17"/>
              <p:cNvSpPr/>
              <p:nvPr/>
            </p:nvSpPr>
            <p:spPr>
              <a:xfrm>
                <a:off x="2928926" y="2571945"/>
                <a:ext cx="428628" cy="428695"/>
              </a:xfrm>
              <a:prstGeom prst="flowChartConnector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9" name="Flowchart: Connector 18"/>
              <p:cNvSpPr/>
              <p:nvPr/>
            </p:nvSpPr>
            <p:spPr>
              <a:xfrm>
                <a:off x="1214414" y="3858030"/>
                <a:ext cx="428628" cy="428695"/>
              </a:xfrm>
              <a:prstGeom prst="flowChartConnector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1" name="Flowchart: Connector 20"/>
              <p:cNvSpPr/>
              <p:nvPr/>
            </p:nvSpPr>
            <p:spPr>
              <a:xfrm>
                <a:off x="2500298" y="3858030"/>
                <a:ext cx="428628" cy="428695"/>
              </a:xfrm>
              <a:prstGeom prst="flowChartConnector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4" name="Straight Connector 23"/>
              <p:cNvCxnSpPr>
                <a:stCxn id="17" idx="7"/>
                <a:endCxn id="16" idx="3"/>
              </p:cNvCxnSpPr>
              <p:nvPr/>
            </p:nvCxnSpPr>
            <p:spPr>
              <a:xfrm rot="5400000" flipH="1" flipV="1">
                <a:off x="1079404" y="1794003"/>
                <a:ext cx="912962" cy="76994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16" idx="5"/>
                <a:endCxn id="18" idx="1"/>
              </p:cNvCxnSpPr>
              <p:nvPr/>
            </p:nvCxnSpPr>
            <p:spPr>
              <a:xfrm rot="16200000" flipH="1">
                <a:off x="2150973" y="1794003"/>
                <a:ext cx="912962" cy="76994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17" idx="4"/>
                <a:endCxn id="19" idx="1"/>
              </p:cNvCxnSpPr>
              <p:nvPr/>
            </p:nvCxnSpPr>
            <p:spPr>
              <a:xfrm rot="16200000" flipH="1">
                <a:off x="678557" y="3322182"/>
                <a:ext cx="920900" cy="277815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21" idx="7"/>
                <a:endCxn id="18" idx="4"/>
              </p:cNvCxnSpPr>
              <p:nvPr/>
            </p:nvCxnSpPr>
            <p:spPr>
              <a:xfrm rot="5400000" flipH="1" flipV="1">
                <a:off x="2543882" y="3322183"/>
                <a:ext cx="920900" cy="27781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19" idx="6"/>
                <a:endCxn id="21" idx="2"/>
              </p:cNvCxnSpPr>
              <p:nvPr/>
            </p:nvCxnSpPr>
            <p:spPr>
              <a:xfrm>
                <a:off x="1643042" y="4072377"/>
                <a:ext cx="857256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28" name="TextBox 83"/>
            <p:cNvSpPr txBox="1">
              <a:spLocks noChangeArrowheads="1"/>
            </p:cNvSpPr>
            <p:nvPr/>
          </p:nvSpPr>
          <p:spPr bwMode="auto">
            <a:xfrm>
              <a:off x="1214414" y="3772919"/>
              <a:ext cx="50006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Gill Sans MT" pitchFamily="34" charset="0"/>
                </a:rPr>
                <a:t>A</a:t>
              </a:r>
            </a:p>
          </p:txBody>
        </p:sp>
        <p:sp>
          <p:nvSpPr>
            <p:cNvPr id="7229" name="TextBox 87"/>
            <p:cNvSpPr txBox="1">
              <a:spLocks noChangeArrowheads="1"/>
            </p:cNvSpPr>
            <p:nvPr/>
          </p:nvSpPr>
          <p:spPr bwMode="auto">
            <a:xfrm>
              <a:off x="2500298" y="3786190"/>
              <a:ext cx="50006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Gill Sans MT" pitchFamily="34" charset="0"/>
                </a:rPr>
                <a:t>B</a:t>
              </a:r>
            </a:p>
          </p:txBody>
        </p:sp>
        <p:sp>
          <p:nvSpPr>
            <p:cNvPr id="7230" name="TextBox 91"/>
            <p:cNvSpPr txBox="1">
              <a:spLocks noChangeArrowheads="1"/>
            </p:cNvSpPr>
            <p:nvPr/>
          </p:nvSpPr>
          <p:spPr bwMode="auto">
            <a:xfrm>
              <a:off x="2857488" y="2500306"/>
              <a:ext cx="50006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Gill Sans MT" pitchFamily="34" charset="0"/>
                </a:rPr>
                <a:t>C</a:t>
              </a:r>
            </a:p>
          </p:txBody>
        </p:sp>
        <p:sp>
          <p:nvSpPr>
            <p:cNvPr id="7231" name="TextBox 95"/>
            <p:cNvSpPr txBox="1">
              <a:spLocks noChangeArrowheads="1"/>
            </p:cNvSpPr>
            <p:nvPr/>
          </p:nvSpPr>
          <p:spPr bwMode="auto">
            <a:xfrm>
              <a:off x="1857356" y="1285860"/>
              <a:ext cx="50006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Gill Sans MT" pitchFamily="34" charset="0"/>
                </a:rPr>
                <a:t>D</a:t>
              </a:r>
            </a:p>
          </p:txBody>
        </p:sp>
        <p:sp>
          <p:nvSpPr>
            <p:cNvPr id="7232" name="TextBox 99"/>
            <p:cNvSpPr txBox="1">
              <a:spLocks noChangeArrowheads="1"/>
            </p:cNvSpPr>
            <p:nvPr/>
          </p:nvSpPr>
          <p:spPr bwMode="auto">
            <a:xfrm>
              <a:off x="785786" y="2500306"/>
              <a:ext cx="50006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Gill Sans MT" pitchFamily="34" charset="0"/>
                </a:rPr>
                <a:t>E</a:t>
              </a:r>
            </a:p>
          </p:txBody>
        </p:sp>
        <p:sp>
          <p:nvSpPr>
            <p:cNvPr id="7233" name="TextBox 103"/>
            <p:cNvSpPr txBox="1">
              <a:spLocks noChangeArrowheads="1"/>
            </p:cNvSpPr>
            <p:nvPr/>
          </p:nvSpPr>
          <p:spPr bwMode="auto">
            <a:xfrm>
              <a:off x="1285852" y="4357694"/>
              <a:ext cx="1643074" cy="58477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3200">
                  <a:latin typeface="Gill Sans MT" pitchFamily="34" charset="0"/>
                </a:rPr>
                <a:t>CIRCLE</a:t>
              </a:r>
            </a:p>
          </p:txBody>
        </p:sp>
      </p:grpSp>
      <p:grpSp>
        <p:nvGrpSpPr>
          <p:cNvPr id="4" name="Group 108"/>
          <p:cNvGrpSpPr>
            <a:grpSpLocks/>
          </p:cNvGrpSpPr>
          <p:nvPr/>
        </p:nvGrpSpPr>
        <p:grpSpPr bwMode="auto">
          <a:xfrm>
            <a:off x="3214688" y="1416050"/>
            <a:ext cx="2500312" cy="2941638"/>
            <a:chOff x="3714744" y="1285860"/>
            <a:chExt cx="2500330" cy="2942229"/>
          </a:xfrm>
        </p:grpSpPr>
        <p:sp>
          <p:nvSpPr>
            <p:cNvPr id="39" name="Flowchart: Connector 38"/>
            <p:cNvSpPr/>
            <p:nvPr/>
          </p:nvSpPr>
          <p:spPr>
            <a:xfrm>
              <a:off x="3714744" y="1357312"/>
              <a:ext cx="428628" cy="428711"/>
            </a:xfrm>
            <a:prstGeom prst="flowChartConnecto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Flowchart: Connector 39"/>
            <p:cNvSpPr/>
            <p:nvPr/>
          </p:nvSpPr>
          <p:spPr>
            <a:xfrm>
              <a:off x="3714744" y="3143608"/>
              <a:ext cx="428628" cy="428711"/>
            </a:xfrm>
            <a:prstGeom prst="flowChartConnecto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" name="Flowchart: Connector 40"/>
            <p:cNvSpPr/>
            <p:nvPr/>
          </p:nvSpPr>
          <p:spPr>
            <a:xfrm>
              <a:off x="5715008" y="1357312"/>
              <a:ext cx="428628" cy="428711"/>
            </a:xfrm>
            <a:prstGeom prst="flowChartConnecto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Flowchart: Connector 41"/>
            <p:cNvSpPr/>
            <p:nvPr/>
          </p:nvSpPr>
          <p:spPr>
            <a:xfrm>
              <a:off x="5715008" y="3143608"/>
              <a:ext cx="428628" cy="428711"/>
            </a:xfrm>
            <a:prstGeom prst="flowChartConnecto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" name="Flowchart: Connector 42"/>
            <p:cNvSpPr/>
            <p:nvPr/>
          </p:nvSpPr>
          <p:spPr>
            <a:xfrm>
              <a:off x="4714876" y="2286186"/>
              <a:ext cx="428628" cy="428711"/>
            </a:xfrm>
            <a:prstGeom prst="flowChartConnecto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5" name="Straight Connector 44"/>
            <p:cNvCxnSpPr>
              <a:stCxn id="39" idx="5"/>
              <a:endCxn id="43" idx="1"/>
            </p:cNvCxnSpPr>
            <p:nvPr/>
          </p:nvCxnSpPr>
          <p:spPr>
            <a:xfrm rot="16200000" flipH="1">
              <a:off x="4116323" y="1686059"/>
              <a:ext cx="625601" cy="69850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43" idx="7"/>
              <a:endCxn id="41" idx="3"/>
            </p:cNvCxnSpPr>
            <p:nvPr/>
          </p:nvCxnSpPr>
          <p:spPr>
            <a:xfrm rot="5400000" flipH="1" flipV="1">
              <a:off x="5116456" y="1686059"/>
              <a:ext cx="625601" cy="69850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0" idx="7"/>
              <a:endCxn id="43" idx="3"/>
            </p:cNvCxnSpPr>
            <p:nvPr/>
          </p:nvCxnSpPr>
          <p:spPr>
            <a:xfrm rot="5400000" flipH="1" flipV="1">
              <a:off x="4152049" y="2579206"/>
              <a:ext cx="554149" cy="69850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3" idx="5"/>
              <a:endCxn id="42" idx="1"/>
            </p:cNvCxnSpPr>
            <p:nvPr/>
          </p:nvCxnSpPr>
          <p:spPr>
            <a:xfrm rot="16200000" flipH="1">
              <a:off x="5152182" y="2579206"/>
              <a:ext cx="554149" cy="69850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21" name="TextBox 85"/>
            <p:cNvSpPr txBox="1">
              <a:spLocks noChangeArrowheads="1"/>
            </p:cNvSpPr>
            <p:nvPr/>
          </p:nvSpPr>
          <p:spPr bwMode="auto">
            <a:xfrm>
              <a:off x="4714876" y="2214554"/>
              <a:ext cx="50006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Gill Sans MT" pitchFamily="34" charset="0"/>
                </a:rPr>
                <a:t>A</a:t>
              </a:r>
            </a:p>
          </p:txBody>
        </p:sp>
        <p:sp>
          <p:nvSpPr>
            <p:cNvPr id="7222" name="TextBox 89"/>
            <p:cNvSpPr txBox="1">
              <a:spLocks noChangeArrowheads="1"/>
            </p:cNvSpPr>
            <p:nvPr/>
          </p:nvSpPr>
          <p:spPr bwMode="auto">
            <a:xfrm>
              <a:off x="3714744" y="1285860"/>
              <a:ext cx="50006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Gill Sans MT" pitchFamily="34" charset="0"/>
                </a:rPr>
                <a:t>B</a:t>
              </a:r>
            </a:p>
          </p:txBody>
        </p:sp>
        <p:sp>
          <p:nvSpPr>
            <p:cNvPr id="7223" name="TextBox 94"/>
            <p:cNvSpPr txBox="1">
              <a:spLocks noChangeArrowheads="1"/>
            </p:cNvSpPr>
            <p:nvPr/>
          </p:nvSpPr>
          <p:spPr bwMode="auto">
            <a:xfrm>
              <a:off x="5643570" y="1285860"/>
              <a:ext cx="50006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Gill Sans MT" pitchFamily="34" charset="0"/>
                </a:rPr>
                <a:t>C</a:t>
              </a:r>
            </a:p>
          </p:txBody>
        </p:sp>
        <p:sp>
          <p:nvSpPr>
            <p:cNvPr id="7224" name="TextBox 98"/>
            <p:cNvSpPr txBox="1">
              <a:spLocks noChangeArrowheads="1"/>
            </p:cNvSpPr>
            <p:nvPr/>
          </p:nvSpPr>
          <p:spPr bwMode="auto">
            <a:xfrm>
              <a:off x="3714744" y="3071810"/>
              <a:ext cx="50006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Gill Sans MT" pitchFamily="34" charset="0"/>
                </a:rPr>
                <a:t>D</a:t>
              </a:r>
            </a:p>
          </p:txBody>
        </p:sp>
        <p:sp>
          <p:nvSpPr>
            <p:cNvPr id="7225" name="TextBox 101"/>
            <p:cNvSpPr txBox="1">
              <a:spLocks noChangeArrowheads="1"/>
            </p:cNvSpPr>
            <p:nvPr/>
          </p:nvSpPr>
          <p:spPr bwMode="auto">
            <a:xfrm>
              <a:off x="5715008" y="3071810"/>
              <a:ext cx="50006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Gill Sans MT" pitchFamily="34" charset="0"/>
                </a:rPr>
                <a:t>E</a:t>
              </a:r>
            </a:p>
          </p:txBody>
        </p:sp>
        <p:sp>
          <p:nvSpPr>
            <p:cNvPr id="7226" name="TextBox 104"/>
            <p:cNvSpPr txBox="1">
              <a:spLocks noChangeArrowheads="1"/>
            </p:cNvSpPr>
            <p:nvPr/>
          </p:nvSpPr>
          <p:spPr bwMode="auto">
            <a:xfrm>
              <a:off x="4071934" y="3643314"/>
              <a:ext cx="1643074" cy="58477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3200">
                  <a:latin typeface="Gill Sans MT" pitchFamily="34" charset="0"/>
                </a:rPr>
                <a:t>WHEEL</a:t>
              </a:r>
            </a:p>
          </p:txBody>
        </p:sp>
      </p:grpSp>
      <p:grpSp>
        <p:nvGrpSpPr>
          <p:cNvPr id="5" name="Group 111"/>
          <p:cNvGrpSpPr>
            <a:grpSpLocks/>
          </p:cNvGrpSpPr>
          <p:nvPr/>
        </p:nvGrpSpPr>
        <p:grpSpPr bwMode="auto">
          <a:xfrm>
            <a:off x="2714625" y="5059363"/>
            <a:ext cx="3929063" cy="1298575"/>
            <a:chOff x="857224" y="5273117"/>
            <a:chExt cx="3929090" cy="1299155"/>
          </a:xfrm>
        </p:grpSpPr>
        <p:sp>
          <p:nvSpPr>
            <p:cNvPr id="74" name="Flowchart: Connector 73"/>
            <p:cNvSpPr/>
            <p:nvPr/>
          </p:nvSpPr>
          <p:spPr>
            <a:xfrm>
              <a:off x="857224" y="5357292"/>
              <a:ext cx="428628" cy="428816"/>
            </a:xfrm>
            <a:prstGeom prst="flowChartConnec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5" name="Flowchart: Connector 74"/>
            <p:cNvSpPr/>
            <p:nvPr/>
          </p:nvSpPr>
          <p:spPr>
            <a:xfrm>
              <a:off x="1714480" y="5357292"/>
              <a:ext cx="428628" cy="428816"/>
            </a:xfrm>
            <a:prstGeom prst="flowChartConnec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2571736" y="5357292"/>
              <a:ext cx="428628" cy="428816"/>
            </a:xfrm>
            <a:prstGeom prst="flowChartConnec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7" name="Flowchart: Connector 76"/>
            <p:cNvSpPr/>
            <p:nvPr/>
          </p:nvSpPr>
          <p:spPr>
            <a:xfrm>
              <a:off x="3428992" y="5357292"/>
              <a:ext cx="428628" cy="428816"/>
            </a:xfrm>
            <a:prstGeom prst="flowChartConnec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8" name="Flowchart: Connector 77"/>
            <p:cNvSpPr/>
            <p:nvPr/>
          </p:nvSpPr>
          <p:spPr>
            <a:xfrm>
              <a:off x="4286248" y="5357292"/>
              <a:ext cx="428628" cy="428816"/>
            </a:xfrm>
            <a:prstGeom prst="flowChartConnec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0" name="Straight Connector 79"/>
            <p:cNvCxnSpPr>
              <a:stCxn id="74" idx="6"/>
              <a:endCxn id="75" idx="2"/>
            </p:cNvCxnSpPr>
            <p:nvPr/>
          </p:nvCxnSpPr>
          <p:spPr>
            <a:xfrm>
              <a:off x="1285852" y="5571700"/>
              <a:ext cx="428628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2143108" y="5571700"/>
              <a:ext cx="428628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3000364" y="5571700"/>
              <a:ext cx="428628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3857620" y="5571700"/>
              <a:ext cx="428628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06" name="TextBox 84"/>
            <p:cNvSpPr txBox="1">
              <a:spLocks noChangeArrowheads="1"/>
            </p:cNvSpPr>
            <p:nvPr/>
          </p:nvSpPr>
          <p:spPr bwMode="auto">
            <a:xfrm>
              <a:off x="857224" y="5273117"/>
              <a:ext cx="50006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Gill Sans MT" pitchFamily="34" charset="0"/>
                </a:rPr>
                <a:t>A</a:t>
              </a:r>
            </a:p>
          </p:txBody>
        </p:sp>
        <p:sp>
          <p:nvSpPr>
            <p:cNvPr id="7207" name="TextBox 88"/>
            <p:cNvSpPr txBox="1">
              <a:spLocks noChangeArrowheads="1"/>
            </p:cNvSpPr>
            <p:nvPr/>
          </p:nvSpPr>
          <p:spPr bwMode="auto">
            <a:xfrm>
              <a:off x="1714480" y="5273117"/>
              <a:ext cx="50006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Gill Sans MT" pitchFamily="34" charset="0"/>
                </a:rPr>
                <a:t>B</a:t>
              </a:r>
            </a:p>
          </p:txBody>
        </p:sp>
        <p:sp>
          <p:nvSpPr>
            <p:cNvPr id="7208" name="TextBox 92"/>
            <p:cNvSpPr txBox="1">
              <a:spLocks noChangeArrowheads="1"/>
            </p:cNvSpPr>
            <p:nvPr/>
          </p:nvSpPr>
          <p:spPr bwMode="auto">
            <a:xfrm>
              <a:off x="2571736" y="5273117"/>
              <a:ext cx="50006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Gill Sans MT" pitchFamily="34" charset="0"/>
                </a:rPr>
                <a:t>C</a:t>
              </a:r>
            </a:p>
          </p:txBody>
        </p:sp>
        <p:sp>
          <p:nvSpPr>
            <p:cNvPr id="7209" name="TextBox 96"/>
            <p:cNvSpPr txBox="1">
              <a:spLocks noChangeArrowheads="1"/>
            </p:cNvSpPr>
            <p:nvPr/>
          </p:nvSpPr>
          <p:spPr bwMode="auto">
            <a:xfrm>
              <a:off x="3428992" y="5273117"/>
              <a:ext cx="50006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Gill Sans MT" pitchFamily="34" charset="0"/>
                </a:rPr>
                <a:t>D</a:t>
              </a:r>
            </a:p>
          </p:txBody>
        </p:sp>
        <p:sp>
          <p:nvSpPr>
            <p:cNvPr id="7210" name="TextBox 100"/>
            <p:cNvSpPr txBox="1">
              <a:spLocks noChangeArrowheads="1"/>
            </p:cNvSpPr>
            <p:nvPr/>
          </p:nvSpPr>
          <p:spPr bwMode="auto">
            <a:xfrm>
              <a:off x="4286248" y="5273117"/>
              <a:ext cx="50006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Gill Sans MT" pitchFamily="34" charset="0"/>
                </a:rPr>
                <a:t>E</a:t>
              </a:r>
            </a:p>
          </p:txBody>
        </p:sp>
        <p:sp>
          <p:nvSpPr>
            <p:cNvPr id="7211" name="TextBox 105"/>
            <p:cNvSpPr txBox="1">
              <a:spLocks noChangeArrowheads="1"/>
            </p:cNvSpPr>
            <p:nvPr/>
          </p:nvSpPr>
          <p:spPr bwMode="auto">
            <a:xfrm>
              <a:off x="2000232" y="5987497"/>
              <a:ext cx="1643074" cy="58477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3200">
                  <a:latin typeface="Gill Sans MT" pitchFamily="34" charset="0"/>
                </a:rPr>
                <a:t>CHAIN</a:t>
              </a:r>
            </a:p>
          </p:txBody>
        </p:sp>
      </p:grpSp>
      <p:grpSp>
        <p:nvGrpSpPr>
          <p:cNvPr id="6" name="Group 110"/>
          <p:cNvGrpSpPr>
            <a:grpSpLocks/>
          </p:cNvGrpSpPr>
          <p:nvPr/>
        </p:nvGrpSpPr>
        <p:grpSpPr bwMode="auto">
          <a:xfrm>
            <a:off x="6072188" y="1000125"/>
            <a:ext cx="2928937" cy="3786188"/>
            <a:chOff x="6000760" y="1000108"/>
            <a:chExt cx="2928958" cy="3786214"/>
          </a:xfrm>
        </p:grpSpPr>
        <p:grpSp>
          <p:nvGrpSpPr>
            <p:cNvPr id="7" name="Group 109"/>
            <p:cNvGrpSpPr>
              <a:grpSpLocks/>
            </p:cNvGrpSpPr>
            <p:nvPr/>
          </p:nvGrpSpPr>
          <p:grpSpPr bwMode="auto">
            <a:xfrm>
              <a:off x="6143636" y="1000108"/>
              <a:ext cx="2714644" cy="3071834"/>
              <a:chOff x="5929322" y="3214686"/>
              <a:chExt cx="2714644" cy="3071834"/>
            </a:xfrm>
          </p:grpSpPr>
          <p:sp>
            <p:nvSpPr>
              <p:cNvPr id="54" name="Flowchart: Connector 53"/>
              <p:cNvSpPr/>
              <p:nvPr/>
            </p:nvSpPr>
            <p:spPr>
              <a:xfrm>
                <a:off x="7072330" y="3286124"/>
                <a:ext cx="428628" cy="428628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5" name="Flowchart: Connector 54"/>
              <p:cNvSpPr/>
              <p:nvPr/>
            </p:nvSpPr>
            <p:spPr>
              <a:xfrm>
                <a:off x="6000759" y="4500570"/>
                <a:ext cx="428628" cy="428628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6" name="Flowchart: Connector 55"/>
              <p:cNvSpPr/>
              <p:nvPr/>
            </p:nvSpPr>
            <p:spPr>
              <a:xfrm>
                <a:off x="8143899" y="4500570"/>
                <a:ext cx="428628" cy="428628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7" name="Flowchart: Connector 56"/>
              <p:cNvSpPr/>
              <p:nvPr/>
            </p:nvSpPr>
            <p:spPr>
              <a:xfrm>
                <a:off x="6429387" y="5786454"/>
                <a:ext cx="428628" cy="428628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8" name="Flowchart: Connector 57"/>
              <p:cNvSpPr/>
              <p:nvPr/>
            </p:nvSpPr>
            <p:spPr>
              <a:xfrm>
                <a:off x="7715271" y="5786454"/>
                <a:ext cx="428628" cy="428628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59" name="Straight Connector 58"/>
              <p:cNvCxnSpPr>
                <a:stCxn id="55" idx="7"/>
                <a:endCxn id="54" idx="3"/>
              </p:cNvCxnSpPr>
              <p:nvPr/>
            </p:nvCxnSpPr>
            <p:spPr>
              <a:xfrm rot="5400000" flipH="1" flipV="1">
                <a:off x="6294450" y="3722689"/>
                <a:ext cx="912818" cy="769943"/>
              </a:xfrm>
              <a:prstGeom prst="line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54" idx="5"/>
                <a:endCxn id="56" idx="1"/>
              </p:cNvCxnSpPr>
              <p:nvPr/>
            </p:nvCxnSpPr>
            <p:spPr>
              <a:xfrm rot="16200000" flipH="1">
                <a:off x="7366020" y="3722689"/>
                <a:ext cx="912818" cy="769942"/>
              </a:xfrm>
              <a:prstGeom prst="line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55" idx="4"/>
                <a:endCxn id="57" idx="1"/>
              </p:cNvCxnSpPr>
              <p:nvPr/>
            </p:nvCxnSpPr>
            <p:spPr>
              <a:xfrm rot="16200000" flipH="1">
                <a:off x="5893603" y="5250669"/>
                <a:ext cx="920756" cy="277814"/>
              </a:xfrm>
              <a:prstGeom prst="line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>
                <a:stCxn id="58" idx="7"/>
                <a:endCxn id="56" idx="4"/>
              </p:cNvCxnSpPr>
              <p:nvPr/>
            </p:nvCxnSpPr>
            <p:spPr>
              <a:xfrm rot="5400000" flipH="1" flipV="1">
                <a:off x="7758929" y="5250668"/>
                <a:ext cx="920756" cy="277815"/>
              </a:xfrm>
              <a:prstGeom prst="line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6858015" y="5929330"/>
                <a:ext cx="857256" cy="1588"/>
              </a:xfrm>
              <a:prstGeom prst="line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57" idx="7"/>
                <a:endCxn id="54" idx="4"/>
              </p:cNvCxnSpPr>
              <p:nvPr/>
            </p:nvCxnSpPr>
            <p:spPr>
              <a:xfrm rot="5400000" flipH="1" flipV="1">
                <a:off x="5972978" y="4536289"/>
                <a:ext cx="2135202" cy="4921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58" idx="1"/>
                <a:endCxn id="54" idx="4"/>
              </p:cNvCxnSpPr>
              <p:nvPr/>
            </p:nvCxnSpPr>
            <p:spPr>
              <a:xfrm rot="16200000" flipV="1">
                <a:off x="6465107" y="4536289"/>
                <a:ext cx="2135202" cy="4921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>
                <a:stCxn id="55" idx="6"/>
                <a:endCxn id="56" idx="2"/>
              </p:cNvCxnSpPr>
              <p:nvPr/>
            </p:nvCxnSpPr>
            <p:spPr>
              <a:xfrm>
                <a:off x="6429387" y="4714884"/>
                <a:ext cx="1714512" cy="158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stCxn id="57" idx="7"/>
                <a:endCxn id="56" idx="2"/>
              </p:cNvCxnSpPr>
              <p:nvPr/>
            </p:nvCxnSpPr>
            <p:spPr>
              <a:xfrm rot="5400000" flipH="1" flipV="1">
                <a:off x="6901673" y="4607726"/>
                <a:ext cx="1135070" cy="13493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stCxn id="55" idx="6"/>
                <a:endCxn id="58" idx="1"/>
              </p:cNvCxnSpPr>
              <p:nvPr/>
            </p:nvCxnSpPr>
            <p:spPr>
              <a:xfrm>
                <a:off x="6429387" y="4714884"/>
                <a:ext cx="1349384" cy="113507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92" name="TextBox 86"/>
              <p:cNvSpPr txBox="1">
                <a:spLocks noChangeArrowheads="1"/>
              </p:cNvSpPr>
              <p:nvPr/>
            </p:nvSpPr>
            <p:spPr bwMode="auto">
              <a:xfrm>
                <a:off x="8143900" y="4415861"/>
                <a:ext cx="500066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200">
                    <a:latin typeface="Gill Sans MT" pitchFamily="34" charset="0"/>
                  </a:rPr>
                  <a:t>A</a:t>
                </a:r>
              </a:p>
            </p:txBody>
          </p:sp>
          <p:sp>
            <p:nvSpPr>
              <p:cNvPr id="7193" name="TextBox 90"/>
              <p:cNvSpPr txBox="1">
                <a:spLocks noChangeArrowheads="1"/>
              </p:cNvSpPr>
              <p:nvPr/>
            </p:nvSpPr>
            <p:spPr bwMode="auto">
              <a:xfrm>
                <a:off x="7072330" y="3214686"/>
                <a:ext cx="500066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200">
                    <a:latin typeface="Gill Sans MT" pitchFamily="34" charset="0"/>
                  </a:rPr>
                  <a:t>B</a:t>
                </a:r>
              </a:p>
            </p:txBody>
          </p:sp>
          <p:sp>
            <p:nvSpPr>
              <p:cNvPr id="7194" name="TextBox 93"/>
              <p:cNvSpPr txBox="1">
                <a:spLocks noChangeArrowheads="1"/>
              </p:cNvSpPr>
              <p:nvPr/>
            </p:nvSpPr>
            <p:spPr bwMode="auto">
              <a:xfrm>
                <a:off x="5929322" y="4415861"/>
                <a:ext cx="500066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200">
                    <a:latin typeface="Gill Sans MT" pitchFamily="34" charset="0"/>
                  </a:rPr>
                  <a:t>C</a:t>
                </a:r>
              </a:p>
            </p:txBody>
          </p:sp>
          <p:sp>
            <p:nvSpPr>
              <p:cNvPr id="7195" name="TextBox 97"/>
              <p:cNvSpPr txBox="1">
                <a:spLocks noChangeArrowheads="1"/>
              </p:cNvSpPr>
              <p:nvPr/>
            </p:nvSpPr>
            <p:spPr bwMode="auto">
              <a:xfrm>
                <a:off x="6429388" y="5701745"/>
                <a:ext cx="500066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200">
                    <a:latin typeface="Gill Sans MT" pitchFamily="34" charset="0"/>
                  </a:rPr>
                  <a:t>D</a:t>
                </a:r>
              </a:p>
            </p:txBody>
          </p:sp>
          <p:sp>
            <p:nvSpPr>
              <p:cNvPr id="7196" name="TextBox 102"/>
              <p:cNvSpPr txBox="1">
                <a:spLocks noChangeArrowheads="1"/>
              </p:cNvSpPr>
              <p:nvPr/>
            </p:nvSpPr>
            <p:spPr bwMode="auto">
              <a:xfrm>
                <a:off x="7715272" y="5701745"/>
                <a:ext cx="500066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3200">
                    <a:latin typeface="Gill Sans MT" pitchFamily="34" charset="0"/>
                  </a:rPr>
                  <a:t>E</a:t>
                </a:r>
              </a:p>
            </p:txBody>
          </p:sp>
        </p:grpSp>
        <p:sp>
          <p:nvSpPr>
            <p:cNvPr id="7176" name="TextBox 106"/>
            <p:cNvSpPr txBox="1">
              <a:spLocks noChangeArrowheads="1"/>
            </p:cNvSpPr>
            <p:nvPr/>
          </p:nvSpPr>
          <p:spPr bwMode="auto">
            <a:xfrm>
              <a:off x="6000760" y="4201547"/>
              <a:ext cx="2928958" cy="58477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3200">
                  <a:latin typeface="Gill Sans MT" pitchFamily="34" charset="0"/>
                </a:rPr>
                <a:t>ALL-CHANNEL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357188" y="285750"/>
            <a:ext cx="8572500" cy="1952073"/>
            <a:chOff x="357158" y="210901"/>
            <a:chExt cx="8572560" cy="1951643"/>
          </a:xfrm>
        </p:grpSpPr>
        <p:sp>
          <p:nvSpPr>
            <p:cNvPr id="8206" name="TextBox 4"/>
            <p:cNvSpPr txBox="1">
              <a:spLocks noChangeArrowheads="1"/>
            </p:cNvSpPr>
            <p:nvPr/>
          </p:nvSpPr>
          <p:spPr bwMode="auto">
            <a:xfrm>
              <a:off x="1714480" y="210901"/>
              <a:ext cx="6000792" cy="646331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3600">
                  <a:latin typeface="Gill Sans MT" pitchFamily="34" charset="0"/>
                </a:rPr>
                <a:t>GROUP DECISION MAKING</a:t>
              </a:r>
            </a:p>
          </p:txBody>
        </p:sp>
        <p:sp>
          <p:nvSpPr>
            <p:cNvPr id="8207" name="TextBox 5"/>
            <p:cNvSpPr txBox="1">
              <a:spLocks noChangeArrowheads="1"/>
            </p:cNvSpPr>
            <p:nvPr/>
          </p:nvSpPr>
          <p:spPr bwMode="auto">
            <a:xfrm>
              <a:off x="357158" y="1000108"/>
              <a:ext cx="2500330" cy="523220"/>
            </a:xfrm>
            <a:prstGeom prst="rect">
              <a:avLst/>
            </a:prstGeom>
            <a:gradFill rotWithShape="1">
              <a:gsLst>
                <a:gs pos="0">
                  <a:srgbClr val="FF8080"/>
                </a:gs>
                <a:gs pos="50000">
                  <a:srgbClr val="FFB3B3"/>
                </a:gs>
                <a:gs pos="100000">
                  <a:srgbClr val="FFDADA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latin typeface="Gill Sans MT" pitchFamily="34" charset="0"/>
                </a:rPr>
                <a:t>CONSENSUS</a:t>
              </a:r>
            </a:p>
          </p:txBody>
        </p:sp>
        <p:sp>
          <p:nvSpPr>
            <p:cNvPr id="8208" name="TextBox 8"/>
            <p:cNvSpPr txBox="1">
              <a:spLocks noChangeArrowheads="1"/>
            </p:cNvSpPr>
            <p:nvPr/>
          </p:nvSpPr>
          <p:spPr bwMode="auto">
            <a:xfrm>
              <a:off x="3143240" y="1000108"/>
              <a:ext cx="2428892" cy="523220"/>
            </a:xfrm>
            <a:prstGeom prst="rect">
              <a:avLst/>
            </a:prstGeom>
            <a:gradFill rotWithShape="1">
              <a:gsLst>
                <a:gs pos="0">
                  <a:srgbClr val="FF8080"/>
                </a:gs>
                <a:gs pos="50000">
                  <a:srgbClr val="FFB3B3"/>
                </a:gs>
                <a:gs pos="100000">
                  <a:srgbClr val="FFDADA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latin typeface="Gill Sans MT" pitchFamily="34" charset="0"/>
                </a:rPr>
                <a:t>COMPROMISE</a:t>
              </a:r>
            </a:p>
          </p:txBody>
        </p:sp>
        <p:sp>
          <p:nvSpPr>
            <p:cNvPr id="8209" name="TextBox 19"/>
            <p:cNvSpPr txBox="1">
              <a:spLocks noChangeArrowheads="1"/>
            </p:cNvSpPr>
            <p:nvPr/>
          </p:nvSpPr>
          <p:spPr bwMode="auto">
            <a:xfrm>
              <a:off x="6000760" y="1000108"/>
              <a:ext cx="2928958" cy="523220"/>
            </a:xfrm>
            <a:prstGeom prst="rect">
              <a:avLst/>
            </a:prstGeom>
            <a:gradFill rotWithShape="1">
              <a:gsLst>
                <a:gs pos="0">
                  <a:srgbClr val="FF8080"/>
                </a:gs>
                <a:gs pos="50000">
                  <a:srgbClr val="FFB3B3"/>
                </a:gs>
                <a:gs pos="100000">
                  <a:srgbClr val="FFDADA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latin typeface="Gill Sans MT" pitchFamily="34" charset="0"/>
                </a:rPr>
                <a:t>MAJORITY VOTE</a:t>
              </a:r>
            </a:p>
          </p:txBody>
        </p:sp>
        <p:sp>
          <p:nvSpPr>
            <p:cNvPr id="8210" name="TextBox 21"/>
            <p:cNvSpPr txBox="1">
              <a:spLocks noChangeArrowheads="1"/>
            </p:cNvSpPr>
            <p:nvPr/>
          </p:nvSpPr>
          <p:spPr bwMode="auto">
            <a:xfrm>
              <a:off x="2786037" y="1639324"/>
              <a:ext cx="3786215" cy="523220"/>
            </a:xfrm>
            <a:prstGeom prst="rect">
              <a:avLst/>
            </a:prstGeom>
            <a:gradFill rotWithShape="1">
              <a:gsLst>
                <a:gs pos="0">
                  <a:srgbClr val="FF8080"/>
                </a:gs>
                <a:gs pos="50000">
                  <a:srgbClr val="FFB3B3"/>
                </a:gs>
                <a:gs pos="100000">
                  <a:srgbClr val="FFDADA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>
                  <a:latin typeface="Gill Sans MT" pitchFamily="34" charset="0"/>
                </a:rPr>
                <a:t>DECISION BY LEADER</a:t>
              </a:r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42875" y="2652713"/>
            <a:ext cx="8786813" cy="3990975"/>
            <a:chOff x="142876" y="2428868"/>
            <a:chExt cx="8786842" cy="3991775"/>
          </a:xfrm>
        </p:grpSpPr>
        <p:sp>
          <p:nvSpPr>
            <p:cNvPr id="8196" name="TextBox 20"/>
            <p:cNvSpPr txBox="1">
              <a:spLocks noChangeArrowheads="1"/>
            </p:cNvSpPr>
            <p:nvPr/>
          </p:nvSpPr>
          <p:spPr bwMode="auto">
            <a:xfrm>
              <a:off x="1714480" y="2428868"/>
              <a:ext cx="6143668" cy="646331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3600">
                  <a:latin typeface="Gill Sans MT" pitchFamily="34" charset="0"/>
                </a:rPr>
                <a:t>ROLES &amp; RESPONSIBILITIES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7190" y="3286290"/>
              <a:ext cx="1857381" cy="83042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n-lt"/>
                </a:rPr>
                <a:t>TASK-ORIENTED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71759" y="3286290"/>
              <a:ext cx="3000385" cy="83042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+mn-lt"/>
                </a:rPr>
                <a:t>GROUP-BUILDING &amp; SUPPORT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57895" y="3286290"/>
              <a:ext cx="3071823" cy="52239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1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>
                  <a:latin typeface="+mn-lt"/>
                </a:rPr>
                <a:t>INDIVIDUALISTIC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2876" y="4389823"/>
              <a:ext cx="3214699" cy="20308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f-ZA" dirty="0">
                  <a:latin typeface="+mn-lt"/>
                </a:rPr>
                <a:t>Initiator-contributor; information-seeker; opinion-seeker; information-giver; opinion-giver; elaborator; coordinator; orienter;  evaluator-critic; energizer; procedural-technician; recorder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9012" y="4429519"/>
              <a:ext cx="2643197" cy="147667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f-ZA" dirty="0">
                  <a:latin typeface="+mn-lt"/>
                </a:rPr>
                <a:t>Encourager; harmonizer; compromiser; gatekeeper/ expediter;  standard setter;  group observer; follower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57960" y="4451748"/>
              <a:ext cx="2500320" cy="147825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f-ZA" dirty="0">
                  <a:latin typeface="+mn-lt"/>
                </a:rPr>
                <a:t>Aggressor;  blocker; recognition seeker; self-confessor; dominator; help-seeker; special interest pleader</a:t>
              </a:r>
            </a:p>
          </p:txBody>
        </p:sp>
        <p:cxnSp>
          <p:nvCxnSpPr>
            <p:cNvPr id="34" name="Elbow Connector 33"/>
            <p:cNvCxnSpPr>
              <a:stCxn id="23" idx="2"/>
              <a:endCxn id="28" idx="0"/>
            </p:cNvCxnSpPr>
            <p:nvPr/>
          </p:nvCxnSpPr>
          <p:spPr>
            <a:xfrm rot="16200000" flipH="1">
              <a:off x="1381103" y="4021495"/>
              <a:ext cx="273105" cy="463552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hape 35"/>
            <p:cNvCxnSpPr>
              <a:stCxn id="24" idx="2"/>
              <a:endCxn id="30" idx="0"/>
            </p:cNvCxnSpPr>
            <p:nvPr/>
          </p:nvCxnSpPr>
          <p:spPr>
            <a:xfrm rot="16200000" flipH="1">
              <a:off x="4254484" y="3934186"/>
              <a:ext cx="312801" cy="677864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stCxn id="26" idx="2"/>
              <a:endCxn id="31" idx="0"/>
            </p:cNvCxnSpPr>
            <p:nvPr/>
          </p:nvCxnSpPr>
          <p:spPr>
            <a:xfrm rot="16200000" flipH="1">
              <a:off x="7178636" y="4023059"/>
              <a:ext cx="643067" cy="214313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val 41"/>
          <p:cNvSpPr/>
          <p:nvPr/>
        </p:nvSpPr>
        <p:spPr>
          <a:xfrm>
            <a:off x="6000760" y="3571876"/>
            <a:ext cx="2214578" cy="1643074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928662" y="5429264"/>
            <a:ext cx="4500594" cy="1285884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14348" y="2357430"/>
            <a:ext cx="4714908" cy="2428892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500298" y="214290"/>
            <a:ext cx="2928958" cy="64633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+mn-lt"/>
              </a:rPr>
              <a:t>LEADERSHIP</a:t>
            </a:r>
          </a:p>
        </p:txBody>
      </p:sp>
      <p:sp>
        <p:nvSpPr>
          <p:cNvPr id="9230" name="TextBox 22"/>
          <p:cNvSpPr txBox="1">
            <a:spLocks noChangeArrowheads="1"/>
          </p:cNvSpPr>
          <p:nvPr/>
        </p:nvSpPr>
        <p:spPr bwMode="auto">
          <a:xfrm>
            <a:off x="357188" y="1143000"/>
            <a:ext cx="1857375" cy="461963"/>
          </a:xfrm>
          <a:prstGeom prst="rect">
            <a:avLst/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Gill Sans MT" pitchFamily="34" charset="0"/>
              </a:rPr>
              <a:t>FUNCTION</a:t>
            </a:r>
          </a:p>
        </p:txBody>
      </p:sp>
      <p:sp>
        <p:nvSpPr>
          <p:cNvPr id="9231" name="TextBox 23"/>
          <p:cNvSpPr txBox="1">
            <a:spLocks noChangeArrowheads="1"/>
          </p:cNvSpPr>
          <p:nvPr/>
        </p:nvSpPr>
        <p:spPr bwMode="auto">
          <a:xfrm>
            <a:off x="5857875" y="1152525"/>
            <a:ext cx="2500313" cy="460375"/>
          </a:xfrm>
          <a:prstGeom prst="rect">
            <a:avLst/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Gill Sans MT" pitchFamily="34" charset="0"/>
              </a:rPr>
              <a:t>APPROACHES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43063" y="1844675"/>
            <a:ext cx="3000375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f-ZA" sz="2000" dirty="0">
                <a:latin typeface="+mn-lt"/>
              </a:rPr>
              <a:t>GROUP MAINTENANCE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57875" y="1928813"/>
            <a:ext cx="2286000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f-ZA" sz="2000" dirty="0">
                <a:latin typeface="+mn-lt"/>
              </a:rPr>
              <a:t>GOOD-LEADER-ARE-BORN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14500" y="4929188"/>
            <a:ext cx="2786063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f-ZA" sz="2000" dirty="0">
                <a:latin typeface="+mn-lt"/>
              </a:rPr>
              <a:t>GROUP ACHIEVEMENT</a:t>
            </a:r>
          </a:p>
        </p:txBody>
      </p:sp>
      <p:sp>
        <p:nvSpPr>
          <p:cNvPr id="9235" name="TextBox 28"/>
          <p:cNvSpPr txBox="1">
            <a:spLocks noChangeArrowheads="1"/>
          </p:cNvSpPr>
          <p:nvPr/>
        </p:nvSpPr>
        <p:spPr bwMode="auto">
          <a:xfrm>
            <a:off x="1285875" y="2611438"/>
            <a:ext cx="37147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f-ZA">
                <a:latin typeface="Gill Sans MT" pitchFamily="34" charset="0"/>
              </a:rPr>
              <a:t>Promoting participation, need satisfaction, cooperation;, group development regulating interaction;  arbitrating conflict; protecting individual right; providing exemplary behavior; assuming responsibility for group failure</a:t>
            </a:r>
          </a:p>
        </p:txBody>
      </p:sp>
      <p:sp>
        <p:nvSpPr>
          <p:cNvPr id="9236" name="TextBox 32"/>
          <p:cNvSpPr txBox="1">
            <a:spLocks noChangeArrowheads="1"/>
          </p:cNvSpPr>
          <p:nvPr/>
        </p:nvSpPr>
        <p:spPr bwMode="auto">
          <a:xfrm>
            <a:off x="1214438" y="5572125"/>
            <a:ext cx="3857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f-ZA">
                <a:latin typeface="Gill Sans MT" pitchFamily="34" charset="0"/>
              </a:rPr>
              <a:t>Informing; Planning; Orienting; Integrating; Representing; Coordinating; Clarifying; Evaluating; Stimulating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857875" y="3028950"/>
            <a:ext cx="2286000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f-ZA" sz="2000" dirty="0">
                <a:latin typeface="+mn-lt"/>
              </a:rPr>
              <a:t>ONE-BEST- STYLE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143625" y="5416550"/>
            <a:ext cx="2000250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f-ZA" sz="2000" dirty="0">
                <a:latin typeface="+mn-lt"/>
              </a:rPr>
              <a:t>CONTEXTUAL</a:t>
            </a:r>
          </a:p>
        </p:txBody>
      </p:sp>
      <p:sp>
        <p:nvSpPr>
          <p:cNvPr id="9239" name="TextBox 40"/>
          <p:cNvSpPr txBox="1">
            <a:spLocks noChangeArrowheads="1"/>
          </p:cNvSpPr>
          <p:nvPr/>
        </p:nvSpPr>
        <p:spPr bwMode="auto">
          <a:xfrm>
            <a:off x="6072188" y="3729038"/>
            <a:ext cx="2071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f-ZA">
                <a:latin typeface="Gill Sans MT" pitchFamily="34" charset="0"/>
              </a:rPr>
              <a:t>Autocratic; Democratic/ Participatory; Laissez-faire</a:t>
            </a:r>
          </a:p>
        </p:txBody>
      </p:sp>
      <p:cxnSp>
        <p:nvCxnSpPr>
          <p:cNvPr id="44" name="Elbow Connector 43"/>
          <p:cNvCxnSpPr>
            <a:stCxn id="9230" idx="1"/>
            <a:endCxn id="28" idx="1"/>
          </p:cNvCxnSpPr>
          <p:nvPr/>
        </p:nvCxnSpPr>
        <p:spPr>
          <a:xfrm rot="10800000" flipH="1" flipV="1">
            <a:off x="357188" y="1373188"/>
            <a:ext cx="1285875" cy="671512"/>
          </a:xfrm>
          <a:prstGeom prst="bentConnector3">
            <a:avLst>
              <a:gd name="adj1" fmla="val -177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9230" idx="1"/>
            <a:endCxn id="27" idx="1"/>
          </p:cNvCxnSpPr>
          <p:nvPr/>
        </p:nvCxnSpPr>
        <p:spPr>
          <a:xfrm rot="10800000" flipH="1" flipV="1">
            <a:off x="357188" y="1373188"/>
            <a:ext cx="1357312" cy="3756025"/>
          </a:xfrm>
          <a:prstGeom prst="bentConnector3">
            <a:avLst>
              <a:gd name="adj1" fmla="val -168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9231" idx="1"/>
            <a:endCxn id="30" idx="1"/>
          </p:cNvCxnSpPr>
          <p:nvPr/>
        </p:nvCxnSpPr>
        <p:spPr>
          <a:xfrm rot="10800000" flipV="1">
            <a:off x="5857875" y="1382713"/>
            <a:ext cx="1588" cy="900112"/>
          </a:xfrm>
          <a:prstGeom prst="bentConnector3">
            <a:avLst>
              <a:gd name="adj1" fmla="val 143954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9231" idx="1"/>
            <a:endCxn id="38" idx="1"/>
          </p:cNvCxnSpPr>
          <p:nvPr/>
        </p:nvCxnSpPr>
        <p:spPr>
          <a:xfrm rot="10800000" flipV="1">
            <a:off x="5857875" y="1382713"/>
            <a:ext cx="1588" cy="1846262"/>
          </a:xfrm>
          <a:prstGeom prst="bentConnector3">
            <a:avLst>
              <a:gd name="adj1" fmla="val 143954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9231" idx="1"/>
            <a:endCxn id="40" idx="1"/>
          </p:cNvCxnSpPr>
          <p:nvPr/>
        </p:nvCxnSpPr>
        <p:spPr>
          <a:xfrm rot="10800000" flipH="1" flipV="1">
            <a:off x="5857875" y="1382713"/>
            <a:ext cx="285750" cy="4233862"/>
          </a:xfrm>
          <a:prstGeom prst="bentConnector3">
            <a:avLst>
              <a:gd name="adj1" fmla="val -799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hape 57"/>
          <p:cNvCxnSpPr>
            <a:stCxn id="0" idx="3"/>
            <a:endCxn id="9231" idx="0"/>
          </p:cNvCxnSpPr>
          <p:nvPr/>
        </p:nvCxnSpPr>
        <p:spPr>
          <a:xfrm>
            <a:off x="5429250" y="538163"/>
            <a:ext cx="1679575" cy="61436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hape 59"/>
          <p:cNvCxnSpPr>
            <a:stCxn id="0" idx="1"/>
            <a:endCxn id="9230" idx="0"/>
          </p:cNvCxnSpPr>
          <p:nvPr/>
        </p:nvCxnSpPr>
        <p:spPr>
          <a:xfrm rot="10800000" flipV="1">
            <a:off x="1285875" y="538163"/>
            <a:ext cx="1214438" cy="60483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1274</Words>
  <Application>Microsoft Office PowerPoint</Application>
  <PresentationFormat>On-screen Show (4:3)</PresentationFormat>
  <Paragraphs>193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Teori Komunikasi kelompok</vt:lpstr>
      <vt:lpstr>Kelompok</vt:lpstr>
      <vt:lpstr>Slide 3</vt:lpstr>
      <vt:lpstr>Kelompok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Analisis proses interaksi</vt:lpstr>
      <vt:lpstr>INTERACTION PROCESS ANALYSIS</vt:lpstr>
      <vt:lpstr>BONA FIDE GROUP THEORY</vt:lpstr>
      <vt:lpstr>INPUT-PROCESS-OUTPUT MODEL</vt:lpstr>
      <vt:lpstr>Slide 18</vt:lpstr>
      <vt:lpstr>STRUCTURATION THEORY</vt:lpstr>
      <vt:lpstr>STRUCTURATION THEORY</vt:lpstr>
      <vt:lpstr>STRUCTURATION THEORY</vt:lpstr>
      <vt:lpstr>Model Strukturasi </vt:lpstr>
      <vt:lpstr> FUNCTIONAL THEORY</vt:lpstr>
      <vt:lpstr>FUNCTIONAL THEORY</vt:lpstr>
      <vt:lpstr> GROUPTHINK THEORY</vt:lpstr>
      <vt:lpstr> GROUPTHINK THEORY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Komunikasi kelompok</dc:title>
  <dc:creator>dayat</dc:creator>
  <cp:lastModifiedBy>dayat</cp:lastModifiedBy>
  <cp:revision>25</cp:revision>
  <dcterms:created xsi:type="dcterms:W3CDTF">2016-03-13T14:28:25Z</dcterms:created>
  <dcterms:modified xsi:type="dcterms:W3CDTF">2016-05-17T01:12:14Z</dcterms:modified>
</cp:coreProperties>
</file>