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6" r:id="rId2"/>
    <p:sldId id="270" r:id="rId3"/>
    <p:sldId id="271" r:id="rId4"/>
    <p:sldId id="272" r:id="rId5"/>
    <p:sldId id="273" r:id="rId6"/>
    <p:sldId id="274" r:id="rId7"/>
    <p:sldId id="275" r:id="rId8"/>
    <p:sldId id="276" r:id="rId9"/>
    <p:sldId id="277" r:id="rId10"/>
    <p:sldId id="278" r:id="rId11"/>
    <p:sldId id="279" r:id="rId12"/>
    <p:sldId id="280" r:id="rId13"/>
    <p:sldId id="281" r:id="rId14"/>
    <p:sldId id="257" r:id="rId15"/>
    <p:sldId id="258" r:id="rId16"/>
    <p:sldId id="259" r:id="rId17"/>
    <p:sldId id="260" r:id="rId18"/>
    <p:sldId id="261" r:id="rId19"/>
    <p:sldId id="262" r:id="rId20"/>
    <p:sldId id="263" r:id="rId21"/>
    <p:sldId id="264" r:id="rId22"/>
    <p:sldId id="265" r:id="rId23"/>
    <p:sldId id="266" r:id="rId24"/>
    <p:sldId id="268" r:id="rId25"/>
    <p:sldId id="26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359B28-4494-49A0-9087-39DCC3086795}" type="datetimeFigureOut">
              <a:rPr lang="en-US" smtClean="0"/>
              <a:t>5/12/2015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448327-5C71-4877-860F-468A7E3B76EB}" type="slidenum">
              <a:rPr lang="en-US" smtClean="0"/>
              <a:t>‹#›</a:t>
            </a:fld>
            <a:endParaRPr lang="en-US"/>
          </a:p>
        </p:txBody>
      </p:sp>
    </p:spTree>
    <p:extLst>
      <p:ext uri="{BB962C8B-B14F-4D97-AF65-F5344CB8AC3E}">
        <p14:creationId xmlns:p14="http://schemas.microsoft.com/office/powerpoint/2010/main" val="596509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448327-5C71-4877-860F-468A7E3B76EB}" type="slidenum">
              <a:rPr lang="en-US" smtClean="0"/>
              <a:t>14</a:t>
            </a:fld>
            <a:endParaRPr lang="en-US"/>
          </a:p>
        </p:txBody>
      </p:sp>
    </p:spTree>
    <p:extLst>
      <p:ext uri="{BB962C8B-B14F-4D97-AF65-F5344CB8AC3E}">
        <p14:creationId xmlns:p14="http://schemas.microsoft.com/office/powerpoint/2010/main" val="30834564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448327-5C71-4877-860F-468A7E3B76EB}" type="slidenum">
              <a:rPr lang="en-US" smtClean="0"/>
              <a:t>25</a:t>
            </a:fld>
            <a:endParaRPr lang="en-US"/>
          </a:p>
        </p:txBody>
      </p:sp>
    </p:spTree>
    <p:extLst>
      <p:ext uri="{BB962C8B-B14F-4D97-AF65-F5344CB8AC3E}">
        <p14:creationId xmlns:p14="http://schemas.microsoft.com/office/powerpoint/2010/main" val="4211177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448327-5C71-4877-860F-468A7E3B76EB}" type="slidenum">
              <a:rPr lang="en-US" smtClean="0"/>
              <a:t>15</a:t>
            </a:fld>
            <a:endParaRPr lang="en-US"/>
          </a:p>
        </p:txBody>
      </p:sp>
    </p:spTree>
    <p:extLst>
      <p:ext uri="{BB962C8B-B14F-4D97-AF65-F5344CB8AC3E}">
        <p14:creationId xmlns:p14="http://schemas.microsoft.com/office/powerpoint/2010/main" val="2740019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448327-5C71-4877-860F-468A7E3B76EB}" type="slidenum">
              <a:rPr lang="en-US" smtClean="0"/>
              <a:t>16</a:t>
            </a:fld>
            <a:endParaRPr lang="en-US"/>
          </a:p>
        </p:txBody>
      </p:sp>
    </p:spTree>
    <p:extLst>
      <p:ext uri="{BB962C8B-B14F-4D97-AF65-F5344CB8AC3E}">
        <p14:creationId xmlns:p14="http://schemas.microsoft.com/office/powerpoint/2010/main" val="270584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448327-5C71-4877-860F-468A7E3B76EB}" type="slidenum">
              <a:rPr lang="en-US" smtClean="0"/>
              <a:t>17</a:t>
            </a:fld>
            <a:endParaRPr lang="en-US"/>
          </a:p>
        </p:txBody>
      </p:sp>
    </p:spTree>
    <p:extLst>
      <p:ext uri="{BB962C8B-B14F-4D97-AF65-F5344CB8AC3E}">
        <p14:creationId xmlns:p14="http://schemas.microsoft.com/office/powerpoint/2010/main" val="1454907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448327-5C71-4877-860F-468A7E3B76EB}" type="slidenum">
              <a:rPr lang="en-US" smtClean="0"/>
              <a:t>19</a:t>
            </a:fld>
            <a:endParaRPr lang="en-US"/>
          </a:p>
        </p:txBody>
      </p:sp>
    </p:spTree>
    <p:extLst>
      <p:ext uri="{BB962C8B-B14F-4D97-AF65-F5344CB8AC3E}">
        <p14:creationId xmlns:p14="http://schemas.microsoft.com/office/powerpoint/2010/main" val="1717721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448327-5C71-4877-860F-468A7E3B76EB}" type="slidenum">
              <a:rPr lang="en-US" smtClean="0"/>
              <a:t>20</a:t>
            </a:fld>
            <a:endParaRPr lang="en-US"/>
          </a:p>
        </p:txBody>
      </p:sp>
    </p:spTree>
    <p:extLst>
      <p:ext uri="{BB962C8B-B14F-4D97-AF65-F5344CB8AC3E}">
        <p14:creationId xmlns:p14="http://schemas.microsoft.com/office/powerpoint/2010/main" val="1683429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448327-5C71-4877-860F-468A7E3B76EB}" type="slidenum">
              <a:rPr lang="en-US" smtClean="0"/>
              <a:t>21</a:t>
            </a:fld>
            <a:endParaRPr lang="en-US"/>
          </a:p>
        </p:txBody>
      </p:sp>
    </p:spTree>
    <p:extLst>
      <p:ext uri="{BB962C8B-B14F-4D97-AF65-F5344CB8AC3E}">
        <p14:creationId xmlns:p14="http://schemas.microsoft.com/office/powerpoint/2010/main" val="4141671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448327-5C71-4877-860F-468A7E3B76EB}" type="slidenum">
              <a:rPr lang="en-US" smtClean="0"/>
              <a:t>22</a:t>
            </a:fld>
            <a:endParaRPr lang="en-US"/>
          </a:p>
        </p:txBody>
      </p:sp>
    </p:spTree>
    <p:extLst>
      <p:ext uri="{BB962C8B-B14F-4D97-AF65-F5344CB8AC3E}">
        <p14:creationId xmlns:p14="http://schemas.microsoft.com/office/powerpoint/2010/main" val="11761332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448327-5C71-4877-860F-468A7E3B76EB}" type="slidenum">
              <a:rPr lang="en-US" smtClean="0"/>
              <a:t>24</a:t>
            </a:fld>
            <a:endParaRPr lang="en-US"/>
          </a:p>
        </p:txBody>
      </p:sp>
    </p:spTree>
    <p:extLst>
      <p:ext uri="{BB962C8B-B14F-4D97-AF65-F5344CB8AC3E}">
        <p14:creationId xmlns:p14="http://schemas.microsoft.com/office/powerpoint/2010/main" val="3384889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0D1BC86-0B0D-4F42-B44D-5E2FDE551789}" type="datetimeFigureOut">
              <a:rPr lang="en-US" smtClean="0"/>
              <a:t>5/12/2015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A05075C-329A-4003-A671-5A302B3AD11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D1BC86-0B0D-4F42-B44D-5E2FDE551789}" type="datetimeFigureOut">
              <a:rPr lang="en-US" smtClean="0"/>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05075C-329A-4003-A671-5A302B3AD11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D1BC86-0B0D-4F42-B44D-5E2FDE551789}" type="datetimeFigureOut">
              <a:rPr lang="en-US" smtClean="0"/>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05075C-329A-4003-A671-5A302B3AD11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D1BC86-0B0D-4F42-B44D-5E2FDE551789}" type="datetimeFigureOut">
              <a:rPr lang="en-US" smtClean="0"/>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05075C-329A-4003-A671-5A302B3AD11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0D1BC86-0B0D-4F42-B44D-5E2FDE551789}" type="datetimeFigureOut">
              <a:rPr lang="en-US" smtClean="0"/>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05075C-329A-4003-A671-5A302B3AD11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0D1BC86-0B0D-4F42-B44D-5E2FDE551789}" type="datetimeFigureOut">
              <a:rPr lang="en-US" smtClean="0"/>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05075C-329A-4003-A671-5A302B3AD11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0D1BC86-0B0D-4F42-B44D-5E2FDE551789}" type="datetimeFigureOut">
              <a:rPr lang="en-US" smtClean="0"/>
              <a:t>5/12/2015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05075C-329A-4003-A671-5A302B3AD11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0D1BC86-0B0D-4F42-B44D-5E2FDE551789}" type="datetimeFigureOut">
              <a:rPr lang="en-US" smtClean="0"/>
              <a:t>5/12/2015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05075C-329A-4003-A671-5A302B3AD11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D1BC86-0B0D-4F42-B44D-5E2FDE551789}" type="datetimeFigureOut">
              <a:rPr lang="en-US" smtClean="0"/>
              <a:t>5/12/2015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05075C-329A-4003-A671-5A302B3AD11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0D1BC86-0B0D-4F42-B44D-5E2FDE551789}" type="datetimeFigureOut">
              <a:rPr lang="en-US" smtClean="0"/>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05075C-329A-4003-A671-5A302B3AD11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0D1BC86-0B0D-4F42-B44D-5E2FDE551789}" type="datetimeFigureOut">
              <a:rPr lang="en-US" smtClean="0"/>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A05075C-329A-4003-A671-5A302B3AD11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0D1BC86-0B0D-4F42-B44D-5E2FDE551789}" type="datetimeFigureOut">
              <a:rPr lang="en-US" smtClean="0"/>
              <a:t>5/12/2015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A05075C-329A-4003-A671-5A302B3AD11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Teori Peluang</a:t>
            </a:r>
            <a:endParaRPr lang="en-US" dirty="0"/>
          </a:p>
        </p:txBody>
      </p:sp>
    </p:spTree>
    <p:extLst>
      <p:ext uri="{BB962C8B-B14F-4D97-AF65-F5344CB8AC3E}">
        <p14:creationId xmlns:p14="http://schemas.microsoft.com/office/powerpoint/2010/main" val="1361690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a:t>
            </a:r>
            <a:endParaRPr lang="en-US" dirty="0"/>
          </a:p>
        </p:txBody>
      </p:sp>
      <p:sp>
        <p:nvSpPr>
          <p:cNvPr id="4" name="Content Placeholder 2"/>
          <p:cNvSpPr>
            <a:spLocks noGrp="1"/>
          </p:cNvSpPr>
          <p:nvPr>
            <p:ph idx="1"/>
          </p:nvPr>
        </p:nvSpPr>
        <p:spPr>
          <a:xfrm>
            <a:off x="457200" y="1935480"/>
            <a:ext cx="8229600" cy="4733880"/>
          </a:xfrm>
        </p:spPr>
        <p:txBody>
          <a:bodyPr>
            <a:normAutofit fontScale="85000" lnSpcReduction="10000"/>
          </a:bodyPr>
          <a:lstStyle/>
          <a:p>
            <a:pPr marL="0" indent="0" algn="just">
              <a:buNone/>
            </a:pPr>
            <a:r>
              <a:rPr lang="id-ID" dirty="0" smtClean="0"/>
              <a:t>Dari contoh peristiwa eksklusif dilakukan pengambilan kelereng 2 kali, masing-masing diambil 1 kali. Kelereng yang telah diambil pertama kali tidak dikembalikan.</a:t>
            </a:r>
          </a:p>
          <a:p>
            <a:pPr marL="0" indent="0" algn="just">
              <a:buNone/>
            </a:pPr>
            <a:r>
              <a:rPr lang="id-ID" dirty="0" smtClean="0"/>
              <a:t>Misal: </a:t>
            </a:r>
          </a:p>
          <a:p>
            <a:pPr marL="0" indent="0" algn="just">
              <a:buNone/>
            </a:pPr>
            <a:r>
              <a:rPr lang="id-ID" dirty="0" smtClean="0"/>
              <a:t>A = kelereng yang terambil pertama adalah warna hijau.</a:t>
            </a:r>
          </a:p>
          <a:p>
            <a:pPr marL="0" indent="0" algn="just">
              <a:buNone/>
            </a:pPr>
            <a:r>
              <a:rPr lang="id-ID" dirty="0" smtClean="0"/>
              <a:t>B = kelereng yang terambil kedua adalah warna putih.</a:t>
            </a:r>
          </a:p>
          <a:p>
            <a:pPr marL="0" indent="0" algn="just">
              <a:buNone/>
            </a:pPr>
            <a:r>
              <a:rPr lang="id-ID" dirty="0" smtClean="0"/>
              <a:t>Peristiwa A dan B tidak independen.</a:t>
            </a:r>
          </a:p>
          <a:p>
            <a:pPr marL="0" indent="0" algn="just">
              <a:buNone/>
            </a:pPr>
            <a:r>
              <a:rPr lang="id-ID" dirty="0" smtClean="0"/>
              <a:t>Ditanya:</a:t>
            </a:r>
          </a:p>
          <a:p>
            <a:pPr marL="514350" indent="-514350" algn="just">
              <a:buFont typeface="+mj-lt"/>
              <a:buAutoNum type="arabicPeriod"/>
            </a:pPr>
            <a:r>
              <a:rPr lang="id-ID" dirty="0" smtClean="0"/>
              <a:t>Berapakah peluang kelereng hijau pada pengambilan pertama?</a:t>
            </a:r>
          </a:p>
          <a:p>
            <a:pPr marL="514350" indent="-514350" algn="just">
              <a:buFont typeface="+mj-lt"/>
              <a:buAutoNum type="arabicPeriod"/>
            </a:pPr>
            <a:r>
              <a:rPr lang="id-ID" dirty="0" smtClean="0"/>
              <a:t>Berapakah peluang kelereng putih apabila pada pengambilan pertama adalah kelereng hijau?</a:t>
            </a:r>
          </a:p>
          <a:p>
            <a:pPr marL="514350" indent="-514350" algn="just">
              <a:buFont typeface="+mj-lt"/>
              <a:buAutoNum type="arabicPeriod"/>
            </a:pPr>
            <a:r>
              <a:rPr lang="id-ID" dirty="0" smtClean="0"/>
              <a:t>Berapakah peluang kelereng hijau pada pengambilan pertama </a:t>
            </a:r>
            <a:r>
              <a:rPr lang="id-ID" b="1" dirty="0" smtClean="0"/>
              <a:t>dan</a:t>
            </a:r>
            <a:r>
              <a:rPr lang="id-ID" dirty="0" smtClean="0"/>
              <a:t> kelereng putih pada pengambilan kedua?</a:t>
            </a:r>
          </a:p>
          <a:p>
            <a:pPr marL="0" indent="0" algn="just">
              <a:buNone/>
            </a:pPr>
            <a:endParaRPr lang="id-ID" dirty="0" smtClean="0"/>
          </a:p>
        </p:txBody>
      </p:sp>
    </p:spTree>
    <p:extLst>
      <p:ext uri="{BB962C8B-B14F-4D97-AF65-F5344CB8AC3E}">
        <p14:creationId xmlns:p14="http://schemas.microsoft.com/office/powerpoint/2010/main" val="44442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Latihan </a:t>
            </a:r>
            <a:endParaRPr lang="en-US" dirty="0"/>
          </a:p>
        </p:txBody>
      </p:sp>
      <p:sp>
        <p:nvSpPr>
          <p:cNvPr id="3" name="Content Placeholder 2"/>
          <p:cNvSpPr>
            <a:spLocks noGrp="1"/>
          </p:cNvSpPr>
          <p:nvPr>
            <p:ph idx="1"/>
          </p:nvPr>
        </p:nvSpPr>
        <p:spPr/>
        <p:txBody>
          <a:bodyPr/>
          <a:lstStyle/>
          <a:p>
            <a:pPr marL="0" indent="0" algn="just">
              <a:buNone/>
            </a:pPr>
            <a:r>
              <a:rPr lang="id-ID" dirty="0"/>
              <a:t>Dari tumpukan kartu bridge yang tebal dikocok dengan baik dan diambil 2 lembar kartu. Tentukan peluangnya bahwa kedua kartu itu akan Ace (A) jika:</a:t>
            </a:r>
          </a:p>
          <a:p>
            <a:pPr marL="457200" indent="-457200" algn="just">
              <a:buFont typeface="+mj-lt"/>
              <a:buAutoNum type="arabicPeriod"/>
            </a:pPr>
            <a:r>
              <a:rPr lang="id-ID" dirty="0"/>
              <a:t>Kartu pertama disimpan lagi sebelum kartu kedua diambil.</a:t>
            </a:r>
          </a:p>
          <a:p>
            <a:pPr marL="457200" indent="-457200" algn="just">
              <a:buFont typeface="+mj-lt"/>
              <a:buAutoNum type="arabicPeriod"/>
            </a:pPr>
            <a:r>
              <a:rPr lang="id-ID" dirty="0"/>
              <a:t>Kartu pertama tidak disimpan lagi sebelum kartu kedua diambil.</a:t>
            </a:r>
          </a:p>
          <a:p>
            <a:pPr marL="457200" indent="-457200" algn="just">
              <a:buFont typeface="+mj-lt"/>
              <a:buAutoNum type="arabicPeriod"/>
            </a:pPr>
            <a:endParaRPr lang="en-US" dirty="0"/>
          </a:p>
          <a:p>
            <a:pPr marL="0" indent="0">
              <a:buNone/>
            </a:pPr>
            <a:endParaRPr lang="en-US" dirty="0"/>
          </a:p>
        </p:txBody>
      </p:sp>
    </p:spTree>
    <p:extLst>
      <p:ext uri="{BB962C8B-B14F-4D97-AF65-F5344CB8AC3E}">
        <p14:creationId xmlns:p14="http://schemas.microsoft.com/office/powerpoint/2010/main" val="3801623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Peluang Peristiwa Inklusif</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lgn="just">
                  <a:buNone/>
                </a:pPr>
                <a:r>
                  <a:rPr lang="id-ID" dirty="0" smtClean="0"/>
                  <a:t>Dua peristiwa A dan B yang mempunyai hubungan inklusif, bisa terjadi peristiwa A atau B atau kedua-duanya (A dan B).</a:t>
                </a:r>
              </a:p>
              <a:p>
                <a:pPr marL="0" indent="0" algn="just">
                  <a:buNone/>
                </a:pPr>
                <a:r>
                  <a:rPr lang="id-ID" dirty="0" smtClean="0"/>
                  <a:t>Rumus:</a:t>
                </a:r>
              </a:p>
              <a:p>
                <a:pPr marL="0" indent="0" algn="just">
                  <a:buNone/>
                </a:pPr>
                <a14:m>
                  <m:oMathPara xmlns:m="http://schemas.openxmlformats.org/officeDocument/2006/math">
                    <m:oMathParaPr>
                      <m:jc m:val="centerGroup"/>
                    </m:oMathParaPr>
                    <m:oMath xmlns:m="http://schemas.openxmlformats.org/officeDocument/2006/math">
                      <m:r>
                        <a:rPr lang="id-ID" b="0" i="1" smtClean="0">
                          <a:latin typeface="Cambria Math"/>
                        </a:rPr>
                        <m:t>𝑃</m:t>
                      </m:r>
                      <m:d>
                        <m:dPr>
                          <m:ctrlPr>
                            <a:rPr lang="id-ID" b="0" i="1" smtClean="0">
                              <a:latin typeface="Cambria Math"/>
                            </a:rPr>
                          </m:ctrlPr>
                        </m:dPr>
                        <m:e>
                          <m:r>
                            <a:rPr lang="id-ID" b="0" i="1" smtClean="0">
                              <a:latin typeface="Cambria Math"/>
                            </a:rPr>
                            <m:t>𝐴</m:t>
                          </m:r>
                          <m:r>
                            <a:rPr lang="id-ID" b="0" i="1" smtClean="0">
                              <a:latin typeface="Cambria Math"/>
                            </a:rPr>
                            <m:t> </m:t>
                          </m:r>
                          <m:r>
                            <a:rPr lang="id-ID" b="0" i="1" smtClean="0">
                              <a:latin typeface="Cambria Math"/>
                            </a:rPr>
                            <m:t>𝑑𝑎𝑛</m:t>
                          </m:r>
                          <m:r>
                            <a:rPr lang="id-ID" b="0" i="1" smtClean="0">
                              <a:latin typeface="Cambria Math"/>
                            </a:rPr>
                            <m:t> </m:t>
                          </m:r>
                          <m:r>
                            <a:rPr lang="id-ID" b="0" i="1" smtClean="0">
                              <a:latin typeface="Cambria Math"/>
                            </a:rPr>
                            <m:t>𝑎𝑡𝑎𝑢</m:t>
                          </m:r>
                          <m:r>
                            <a:rPr lang="id-ID" b="0" i="1" smtClean="0">
                              <a:latin typeface="Cambria Math"/>
                            </a:rPr>
                            <m:t> </m:t>
                          </m:r>
                          <m:r>
                            <a:rPr lang="id-ID" b="0" i="1" smtClean="0">
                              <a:latin typeface="Cambria Math"/>
                            </a:rPr>
                            <m:t>𝐵</m:t>
                          </m:r>
                        </m:e>
                      </m:d>
                      <m:r>
                        <a:rPr lang="id-ID" b="0" i="1" smtClean="0">
                          <a:latin typeface="Cambria Math"/>
                        </a:rPr>
                        <m:t>=</m:t>
                      </m:r>
                      <m:r>
                        <a:rPr lang="id-ID" b="0" i="1" smtClean="0">
                          <a:latin typeface="Cambria Math"/>
                        </a:rPr>
                        <m:t>𝑃</m:t>
                      </m:r>
                      <m:d>
                        <m:dPr>
                          <m:ctrlPr>
                            <a:rPr lang="id-ID" b="0" i="1" smtClean="0">
                              <a:latin typeface="Cambria Math"/>
                            </a:rPr>
                          </m:ctrlPr>
                        </m:dPr>
                        <m:e>
                          <m:r>
                            <a:rPr lang="id-ID" b="0" i="1" smtClean="0">
                              <a:latin typeface="Cambria Math"/>
                            </a:rPr>
                            <m:t>𝐴</m:t>
                          </m:r>
                        </m:e>
                      </m:d>
                      <m:r>
                        <a:rPr lang="id-ID" b="0" i="1" smtClean="0">
                          <a:latin typeface="Cambria Math"/>
                        </a:rPr>
                        <m:t>+</m:t>
                      </m:r>
                      <m:r>
                        <a:rPr lang="id-ID" b="0" i="1" smtClean="0">
                          <a:latin typeface="Cambria Math"/>
                        </a:rPr>
                        <m:t>𝑃</m:t>
                      </m:r>
                      <m:d>
                        <m:dPr>
                          <m:ctrlPr>
                            <a:rPr lang="id-ID" b="0" i="1" smtClean="0">
                              <a:latin typeface="Cambria Math"/>
                            </a:rPr>
                          </m:ctrlPr>
                        </m:dPr>
                        <m:e>
                          <m:r>
                            <a:rPr lang="id-ID" b="0" i="1" smtClean="0">
                              <a:latin typeface="Cambria Math"/>
                            </a:rPr>
                            <m:t>𝐵</m:t>
                          </m:r>
                        </m:e>
                      </m:d>
                      <m:r>
                        <a:rPr lang="id-ID" b="0" i="1" smtClean="0">
                          <a:latin typeface="Cambria Math"/>
                        </a:rPr>
                        <m:t>−</m:t>
                      </m:r>
                      <m:r>
                        <a:rPr lang="id-ID" b="0" i="1" smtClean="0">
                          <a:latin typeface="Cambria Math"/>
                        </a:rPr>
                        <m:t>𝑃</m:t>
                      </m:r>
                      <m:r>
                        <a:rPr lang="id-ID" b="0" i="1" smtClean="0">
                          <a:latin typeface="Cambria Math"/>
                        </a:rPr>
                        <m:t>(</m:t>
                      </m:r>
                      <m:r>
                        <a:rPr lang="id-ID" b="0" i="1" smtClean="0">
                          <a:latin typeface="Cambria Math"/>
                        </a:rPr>
                        <m:t>𝐴</m:t>
                      </m:r>
                      <m:r>
                        <a:rPr lang="id-ID" b="0" i="1" smtClean="0">
                          <a:latin typeface="Cambria Math"/>
                        </a:rPr>
                        <m:t> </m:t>
                      </m:r>
                      <m:r>
                        <a:rPr lang="id-ID" b="0" i="1" smtClean="0">
                          <a:latin typeface="Cambria Math"/>
                        </a:rPr>
                        <m:t>𝑑𝑎𝑛</m:t>
                      </m:r>
                      <m:r>
                        <a:rPr lang="id-ID" b="0" i="1" smtClean="0">
                          <a:latin typeface="Cambria Math"/>
                        </a:rPr>
                        <m:t> </m:t>
                      </m:r>
                      <m:r>
                        <a:rPr lang="id-ID" b="0" i="1" smtClean="0">
                          <a:latin typeface="Cambria Math"/>
                        </a:rPr>
                        <m:t>𝐵</m:t>
                      </m:r>
                      <m:r>
                        <a:rPr lang="id-ID" b="0" i="1" smtClean="0">
                          <a:latin typeface="Cambria Math"/>
                        </a:rPr>
                        <m:t>)</m:t>
                      </m:r>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259" t="-1111" r="-1333"/>
                </a:stretch>
              </a:blipFill>
            </p:spPr>
            <p:txBody>
              <a:bodyPr/>
              <a:lstStyle/>
              <a:p>
                <a:r>
                  <a:rPr lang="en-US">
                    <a:noFill/>
                  </a:rPr>
                  <a:t> </a:t>
                </a:r>
              </a:p>
            </p:txBody>
          </p:sp>
        </mc:Fallback>
      </mc:AlternateContent>
    </p:spTree>
    <p:extLst>
      <p:ext uri="{BB962C8B-B14F-4D97-AF65-F5344CB8AC3E}">
        <p14:creationId xmlns:p14="http://schemas.microsoft.com/office/powerpoint/2010/main" val="2587580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id-ID" dirty="0" smtClean="0"/>
                  <a:t>Dari tumpukan kartu bridge yang telah dikocok dilakukan 2 kali pengambilan masing-masing sebuah kartu. Misalkan A=kartu Q yang terambil dan B= kartu heart.</a:t>
                </a:r>
              </a:p>
              <a:p>
                <a:pPr marL="0" indent="0">
                  <a:buNone/>
                </a:pPr>
                <a:r>
                  <a:rPr lang="id-ID" dirty="0" smtClean="0"/>
                  <a:t>Peristiwa tersebut saling inklusif karena kita bisa menarik kartu Q dari heart. Sehingga peluangnya terambil kartu Q heart adalah sbb:</a:t>
                </a:r>
              </a:p>
              <a:p>
                <a:pPr marL="0" indent="0">
                  <a:buNone/>
                </a:pPr>
                <a:r>
                  <a:rPr lang="id-ID" dirty="0" smtClean="0"/>
                  <a:t>P(A dan atau B)=</a:t>
                </a:r>
                <a14:m>
                  <m:oMath xmlns:m="http://schemas.openxmlformats.org/officeDocument/2006/math">
                    <m:f>
                      <m:fPr>
                        <m:ctrlPr>
                          <a:rPr lang="id-ID" b="0" i="1" smtClean="0">
                            <a:latin typeface="Cambria Math"/>
                          </a:rPr>
                        </m:ctrlPr>
                      </m:fPr>
                      <m:num>
                        <m:r>
                          <a:rPr lang="id-ID" b="0" i="1" smtClean="0">
                            <a:latin typeface="Cambria Math"/>
                          </a:rPr>
                          <m:t>4</m:t>
                        </m:r>
                      </m:num>
                      <m:den>
                        <m:r>
                          <a:rPr lang="id-ID" b="0" i="1" smtClean="0">
                            <a:latin typeface="Cambria Math"/>
                          </a:rPr>
                          <m:t>52</m:t>
                        </m:r>
                      </m:den>
                    </m:f>
                    <m:r>
                      <a:rPr lang="id-ID" b="0" i="1" smtClean="0">
                        <a:latin typeface="Cambria Math"/>
                      </a:rPr>
                      <m:t>+</m:t>
                    </m:r>
                    <m:f>
                      <m:fPr>
                        <m:ctrlPr>
                          <a:rPr lang="id-ID" b="0" i="1" smtClean="0">
                            <a:latin typeface="Cambria Math"/>
                          </a:rPr>
                        </m:ctrlPr>
                      </m:fPr>
                      <m:num>
                        <m:r>
                          <a:rPr lang="id-ID" b="0" i="1" smtClean="0">
                            <a:latin typeface="Cambria Math"/>
                          </a:rPr>
                          <m:t>13</m:t>
                        </m:r>
                      </m:num>
                      <m:den>
                        <m:r>
                          <a:rPr lang="id-ID" b="0" i="1" smtClean="0">
                            <a:latin typeface="Cambria Math"/>
                          </a:rPr>
                          <m:t>52</m:t>
                        </m:r>
                      </m:den>
                    </m:f>
                    <m:r>
                      <a:rPr lang="id-ID" b="0" i="1" smtClean="0">
                        <a:latin typeface="Cambria Math"/>
                      </a:rPr>
                      <m:t>−</m:t>
                    </m:r>
                    <m:f>
                      <m:fPr>
                        <m:ctrlPr>
                          <a:rPr lang="id-ID" b="0" i="1" smtClean="0">
                            <a:latin typeface="Cambria Math"/>
                          </a:rPr>
                        </m:ctrlPr>
                      </m:fPr>
                      <m:num>
                        <m:r>
                          <a:rPr lang="id-ID" b="0" i="1" smtClean="0">
                            <a:latin typeface="Cambria Math"/>
                          </a:rPr>
                          <m:t>1</m:t>
                        </m:r>
                      </m:num>
                      <m:den>
                        <m:r>
                          <a:rPr lang="id-ID" b="0" i="1" smtClean="0">
                            <a:latin typeface="Cambria Math"/>
                          </a:rPr>
                          <m:t>52</m:t>
                        </m:r>
                      </m:den>
                    </m:f>
                    <m:r>
                      <a:rPr lang="id-ID" b="0" i="0" smtClean="0">
                        <a:latin typeface="Cambria Math"/>
                      </a:rPr>
                      <m:t>=</m:t>
                    </m:r>
                    <m:f>
                      <m:fPr>
                        <m:ctrlPr>
                          <a:rPr lang="id-ID" b="0" i="1" smtClean="0">
                            <a:latin typeface="Cambria Math"/>
                          </a:rPr>
                        </m:ctrlPr>
                      </m:fPr>
                      <m:num>
                        <m:r>
                          <a:rPr lang="id-ID" b="0" i="0" smtClean="0">
                            <a:latin typeface="Cambria Math"/>
                          </a:rPr>
                          <m:t>4</m:t>
                        </m:r>
                      </m:num>
                      <m:den>
                        <m:r>
                          <a:rPr lang="id-ID" b="0" i="0" smtClean="0">
                            <a:latin typeface="Cambria Math"/>
                          </a:rPr>
                          <m:t>13</m:t>
                        </m:r>
                      </m:den>
                    </m:f>
                    <m:r>
                      <a:rPr lang="id-ID" b="0" i="0" smtClean="0">
                        <a:latin typeface="Cambria Math"/>
                      </a:rPr>
                      <m:t>=0.3077</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259" t="-1111"/>
                </a:stretch>
              </a:blipFill>
            </p:spPr>
            <p:txBody>
              <a:bodyPr/>
              <a:lstStyle/>
              <a:p>
                <a:r>
                  <a:rPr lang="en-US">
                    <a:noFill/>
                  </a:rPr>
                  <a:t> </a:t>
                </a:r>
              </a:p>
            </p:txBody>
          </p:sp>
        </mc:Fallback>
      </mc:AlternateContent>
    </p:spTree>
    <p:extLst>
      <p:ext uri="{BB962C8B-B14F-4D97-AF65-F5344CB8AC3E}">
        <p14:creationId xmlns:p14="http://schemas.microsoft.com/office/powerpoint/2010/main" val="1345692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Aturan Bayes</a:t>
            </a:r>
            <a:endParaRPr lang="en-US" dirty="0"/>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id-ID" dirty="0" smtClean="0"/>
              <a:t>Berkaitan erat dengan aturan peluang bersyarat, yaitu mencari peluang dari beberapa peristiwa A jika peristiwa B telah terjadi. (peristiwa A adalah hasil akhir, peristiwa B adalah penyebab).</a:t>
            </a:r>
            <a:endParaRPr lang="en-US" dirty="0"/>
          </a:p>
        </p:txBody>
      </p:sp>
    </p:spTree>
    <p:extLst>
      <p:ext uri="{BB962C8B-B14F-4D97-AF65-F5344CB8AC3E}">
        <p14:creationId xmlns:p14="http://schemas.microsoft.com/office/powerpoint/2010/main" val="2189067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Rumus Aturan Bayes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id-ID" dirty="0" smtClean="0"/>
                  <a:t>Hukum Bayes</a:t>
                </a:r>
              </a:p>
              <a:p>
                <a:pPr marL="0" indent="0">
                  <a:buNone/>
                </a:pPr>
                <a14:m>
                  <m:oMathPara xmlns:m="http://schemas.openxmlformats.org/officeDocument/2006/math">
                    <m:oMathParaPr>
                      <m:jc m:val="centerGroup"/>
                    </m:oMathParaPr>
                    <m:oMath xmlns:m="http://schemas.openxmlformats.org/officeDocument/2006/math">
                      <m:r>
                        <a:rPr lang="id-ID" b="0" i="1" smtClean="0">
                          <a:latin typeface="Cambria Math"/>
                        </a:rPr>
                        <m:t>𝑃</m:t>
                      </m:r>
                      <m:d>
                        <m:dPr>
                          <m:ctrlPr>
                            <a:rPr lang="id-ID" b="0" i="1" smtClean="0">
                              <a:latin typeface="Cambria Math"/>
                            </a:rPr>
                          </m:ctrlPr>
                        </m:dPr>
                        <m:e>
                          <m:r>
                            <a:rPr lang="id-ID" b="0" i="1" smtClean="0">
                              <a:latin typeface="Cambria Math"/>
                            </a:rPr>
                            <m:t>𝐴</m:t>
                          </m:r>
                          <m:r>
                            <a:rPr lang="en-US" i="1" smtClean="0">
                              <a:latin typeface="Cambria Math"/>
                            </a:rPr>
                            <m:t>ǀ</m:t>
                          </m:r>
                          <m:r>
                            <a:rPr lang="id-ID" b="0" i="1" smtClean="0">
                              <a:latin typeface="Cambria Math"/>
                            </a:rPr>
                            <m:t>𝐵</m:t>
                          </m:r>
                        </m:e>
                      </m:d>
                      <m:r>
                        <a:rPr lang="id-ID" b="0" i="1" smtClean="0">
                          <a:latin typeface="Cambria Math"/>
                        </a:rPr>
                        <m:t>=</m:t>
                      </m:r>
                      <m:f>
                        <m:fPr>
                          <m:ctrlPr>
                            <a:rPr lang="id-ID" b="0" i="1" smtClean="0">
                              <a:latin typeface="Cambria Math"/>
                            </a:rPr>
                          </m:ctrlPr>
                        </m:fPr>
                        <m:num>
                          <m:r>
                            <a:rPr lang="id-ID" b="0" i="1" smtClean="0">
                              <a:latin typeface="Cambria Math"/>
                            </a:rPr>
                            <m:t>𝑃</m:t>
                          </m:r>
                          <m:d>
                            <m:dPr>
                              <m:ctrlPr>
                                <a:rPr lang="id-ID" b="0" i="1" smtClean="0">
                                  <a:latin typeface="Cambria Math"/>
                                </a:rPr>
                              </m:ctrlPr>
                            </m:dPr>
                            <m:e>
                              <m:r>
                                <a:rPr lang="id-ID" b="0" i="1" smtClean="0">
                                  <a:latin typeface="Cambria Math"/>
                                </a:rPr>
                                <m:t>𝐵</m:t>
                              </m:r>
                              <m:r>
                                <a:rPr lang="en-US" i="1" smtClean="0">
                                  <a:latin typeface="Cambria Math"/>
                                </a:rPr>
                                <m:t>ǀ</m:t>
                              </m:r>
                              <m:r>
                                <a:rPr lang="id-ID" b="0" i="1" smtClean="0">
                                  <a:latin typeface="Cambria Math"/>
                                </a:rPr>
                                <m:t>𝐴</m:t>
                              </m:r>
                            </m:e>
                          </m:d>
                          <m:r>
                            <a:rPr lang="id-ID" b="0" i="1" smtClean="0">
                              <a:latin typeface="Cambria Math"/>
                            </a:rPr>
                            <m:t>. </m:t>
                          </m:r>
                          <m:r>
                            <a:rPr lang="id-ID" b="0" i="1" smtClean="0">
                              <a:latin typeface="Cambria Math"/>
                            </a:rPr>
                            <m:t>𝑃</m:t>
                          </m:r>
                          <m:r>
                            <a:rPr lang="id-ID" b="0" i="1" smtClean="0">
                              <a:latin typeface="Cambria Math"/>
                            </a:rPr>
                            <m:t>(</m:t>
                          </m:r>
                          <m:r>
                            <a:rPr lang="id-ID" b="0" i="1" smtClean="0">
                              <a:latin typeface="Cambria Math"/>
                            </a:rPr>
                            <m:t>𝐴</m:t>
                          </m:r>
                          <m:r>
                            <a:rPr lang="id-ID" b="0" i="1" smtClean="0">
                              <a:latin typeface="Cambria Math"/>
                            </a:rPr>
                            <m:t>)</m:t>
                          </m:r>
                        </m:num>
                        <m:den>
                          <m:r>
                            <a:rPr lang="id-ID" b="0" i="1" smtClean="0">
                              <a:latin typeface="Cambria Math"/>
                            </a:rPr>
                            <m:t>𝑃</m:t>
                          </m:r>
                          <m:d>
                            <m:dPr>
                              <m:ctrlPr>
                                <a:rPr lang="id-ID" b="0" i="1" smtClean="0">
                                  <a:latin typeface="Cambria Math"/>
                                </a:rPr>
                              </m:ctrlPr>
                            </m:dPr>
                            <m:e>
                              <m:r>
                                <a:rPr lang="id-ID" b="0" i="1" smtClean="0">
                                  <a:latin typeface="Cambria Math"/>
                                </a:rPr>
                                <m:t>𝐵</m:t>
                              </m:r>
                              <m:r>
                                <a:rPr lang="en-US" i="1" smtClean="0">
                                  <a:latin typeface="Cambria Math"/>
                                </a:rPr>
                                <m:t>ǀ</m:t>
                              </m:r>
                              <m:r>
                                <a:rPr lang="id-ID" b="0" i="1" smtClean="0">
                                  <a:latin typeface="Cambria Math"/>
                                </a:rPr>
                                <m:t>𝐴</m:t>
                              </m:r>
                            </m:e>
                          </m:d>
                          <m:r>
                            <a:rPr lang="id-ID" b="0" i="1" smtClean="0">
                              <a:latin typeface="Cambria Math"/>
                            </a:rPr>
                            <m:t>. </m:t>
                          </m:r>
                          <m:r>
                            <a:rPr lang="id-ID" b="0" i="1" smtClean="0">
                              <a:latin typeface="Cambria Math"/>
                            </a:rPr>
                            <m:t>𝑃</m:t>
                          </m:r>
                          <m:d>
                            <m:dPr>
                              <m:ctrlPr>
                                <a:rPr lang="id-ID" b="0" i="1" smtClean="0">
                                  <a:latin typeface="Cambria Math"/>
                                </a:rPr>
                              </m:ctrlPr>
                            </m:dPr>
                            <m:e>
                              <m:r>
                                <a:rPr lang="id-ID" b="0" i="1" smtClean="0">
                                  <a:latin typeface="Cambria Math"/>
                                </a:rPr>
                                <m:t>𝐴</m:t>
                              </m:r>
                            </m:e>
                          </m:d>
                          <m:r>
                            <a:rPr lang="id-ID" b="0" i="1" smtClean="0">
                              <a:latin typeface="Cambria Math"/>
                            </a:rPr>
                            <m:t>+</m:t>
                          </m:r>
                          <m:r>
                            <a:rPr lang="id-ID" b="0" i="1" smtClean="0">
                              <a:latin typeface="Cambria Math"/>
                            </a:rPr>
                            <m:t>𝑃</m:t>
                          </m:r>
                          <m:d>
                            <m:dPr>
                              <m:ctrlPr>
                                <a:rPr lang="id-ID" b="0" i="1" smtClean="0">
                                  <a:latin typeface="Cambria Math"/>
                                </a:rPr>
                              </m:ctrlPr>
                            </m:dPr>
                            <m:e>
                              <m:r>
                                <a:rPr lang="id-ID" b="0" i="1" smtClean="0">
                                  <a:latin typeface="Cambria Math"/>
                                </a:rPr>
                                <m:t>𝐵</m:t>
                              </m:r>
                              <m:r>
                                <a:rPr lang="en-US" i="1" smtClean="0">
                                  <a:latin typeface="Cambria Math"/>
                                </a:rPr>
                                <m:t>ǀ</m:t>
                              </m:r>
                              <m:r>
                                <a:rPr lang="id-ID" b="0" i="1" smtClean="0">
                                  <a:latin typeface="Cambria Math"/>
                                </a:rPr>
                                <m:t>Ā</m:t>
                              </m:r>
                            </m:e>
                          </m:d>
                          <m:r>
                            <a:rPr lang="id-ID" b="0" i="1" smtClean="0">
                              <a:latin typeface="Cambria Math"/>
                            </a:rPr>
                            <m:t>. </m:t>
                          </m:r>
                          <m:r>
                            <a:rPr lang="id-ID" b="0" i="1" smtClean="0">
                              <a:latin typeface="Cambria Math"/>
                            </a:rPr>
                            <m:t>𝑃</m:t>
                          </m:r>
                          <m:r>
                            <a:rPr lang="id-ID" b="0" i="1" smtClean="0">
                              <a:latin typeface="Cambria Math"/>
                            </a:rPr>
                            <m:t>(Ā)</m:t>
                          </m:r>
                        </m:den>
                      </m:f>
                    </m:oMath>
                  </m:oMathPara>
                </a14:m>
                <a:endParaRPr lang="id-ID" dirty="0" smtClean="0"/>
              </a:p>
              <a:p>
                <a:pPr marL="0" indent="0">
                  <a:buNone/>
                </a:pPr>
                <a:r>
                  <a:rPr lang="id-ID" dirty="0" smtClean="0"/>
                  <a:t>Peluang yang dihitung </a:t>
                </a:r>
                <a14:m>
                  <m:oMath xmlns:m="http://schemas.openxmlformats.org/officeDocument/2006/math">
                    <m:r>
                      <a:rPr lang="id-ID" b="0" i="1" smtClean="0">
                        <a:latin typeface="Cambria Math"/>
                      </a:rPr>
                      <m:t>𝑃</m:t>
                    </m:r>
                    <m:d>
                      <m:dPr>
                        <m:ctrlPr>
                          <a:rPr lang="id-ID" b="0" i="1" smtClean="0">
                            <a:latin typeface="Cambria Math"/>
                          </a:rPr>
                        </m:ctrlPr>
                      </m:dPr>
                      <m:e>
                        <m:r>
                          <a:rPr lang="id-ID" b="0" i="1" smtClean="0">
                            <a:latin typeface="Cambria Math"/>
                          </a:rPr>
                          <m:t>𝐴</m:t>
                        </m:r>
                        <m:r>
                          <a:rPr lang="en-US" i="1" smtClean="0">
                            <a:latin typeface="Cambria Math"/>
                          </a:rPr>
                          <m:t>ǀ</m:t>
                        </m:r>
                        <m:r>
                          <a:rPr lang="id-ID" b="0" i="1" smtClean="0">
                            <a:latin typeface="Cambria Math"/>
                          </a:rPr>
                          <m:t>𝐵</m:t>
                        </m:r>
                      </m:e>
                    </m:d>
                  </m:oMath>
                </a14:m>
                <a:r>
                  <a:rPr lang="id-ID" dirty="0" smtClean="0"/>
                  <a:t> disebut peluang posterior.</a:t>
                </a:r>
              </a:p>
              <a:p>
                <a:pPr marL="0" indent="0">
                  <a:buNone/>
                </a:pPr>
                <a:r>
                  <a:rPr lang="id-ID" dirty="0" smtClean="0"/>
                  <a:t>Peluang tak bersyarat P(A) dan </a:t>
                </a:r>
                <a14:m>
                  <m:oMath xmlns:m="http://schemas.openxmlformats.org/officeDocument/2006/math">
                    <m:r>
                      <a:rPr lang="id-ID" b="0" i="1" smtClean="0">
                        <a:latin typeface="Cambria Math"/>
                      </a:rPr>
                      <m:t>𝑃</m:t>
                    </m:r>
                    <m:d>
                      <m:dPr>
                        <m:ctrlPr>
                          <a:rPr lang="id-ID" b="0" i="1" smtClean="0">
                            <a:latin typeface="Cambria Math"/>
                          </a:rPr>
                        </m:ctrlPr>
                      </m:dPr>
                      <m:e>
                        <m:r>
                          <a:rPr lang="id-ID" b="0" i="1" smtClean="0">
                            <a:latin typeface="Cambria Math"/>
                          </a:rPr>
                          <m:t>Ā</m:t>
                        </m:r>
                      </m:e>
                    </m:d>
                  </m:oMath>
                </a14:m>
                <a:r>
                  <a:rPr lang="id-ID" dirty="0" smtClean="0"/>
                  <a:t> disebut prior.</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259" t="-1111"/>
                </a:stretch>
              </a:blipFill>
            </p:spPr>
            <p:txBody>
              <a:bodyPr/>
              <a:lstStyle/>
              <a:p>
                <a:r>
                  <a:rPr lang="en-US">
                    <a:noFill/>
                  </a:rPr>
                  <a:t> </a:t>
                </a:r>
              </a:p>
            </p:txBody>
          </p:sp>
        </mc:Fallback>
      </mc:AlternateContent>
    </p:spTree>
    <p:extLst>
      <p:ext uri="{BB962C8B-B14F-4D97-AF65-F5344CB8AC3E}">
        <p14:creationId xmlns:p14="http://schemas.microsoft.com/office/powerpoint/2010/main" val="2169745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78098"/>
          </a:xfrm>
        </p:spPr>
        <p:txBody>
          <a:bodyPr>
            <a:normAutofit fontScale="90000"/>
          </a:bodyPr>
          <a:lstStyle/>
          <a:p>
            <a:r>
              <a:rPr lang="id-ID" dirty="0" smtClean="0"/>
              <a:t>Contoh</a:t>
            </a:r>
            <a:endParaRPr lang="en-US" dirty="0"/>
          </a:p>
        </p:txBody>
      </p:sp>
      <p:sp>
        <p:nvSpPr>
          <p:cNvPr id="3" name="Content Placeholder 2"/>
          <p:cNvSpPr>
            <a:spLocks noGrp="1"/>
          </p:cNvSpPr>
          <p:nvPr>
            <p:ph idx="1"/>
          </p:nvPr>
        </p:nvSpPr>
        <p:spPr>
          <a:xfrm>
            <a:off x="457200" y="908720"/>
            <a:ext cx="8435280" cy="5949280"/>
          </a:xfrm>
        </p:spPr>
        <p:txBody>
          <a:bodyPr>
            <a:normAutofit fontScale="92500" lnSpcReduction="10000"/>
          </a:bodyPr>
          <a:lstStyle/>
          <a:p>
            <a:pPr marL="0" indent="0" algn="just">
              <a:buNone/>
            </a:pPr>
            <a:r>
              <a:rPr lang="id-ID" dirty="0" smtClean="0"/>
              <a:t>Sebuah toko mempertimbangkan untuk mengambil kebijaksanaan kredit yang baru dalam usaha untuk mengurangi jumlah pelanggan kredit yang tidak melunasi hutangnya kepada toko tersebut. Manajer kredit telah mengusulkan bahwa di hari yang akan datang pemberian kredit bagi setiap pelanggan yang telah dua kali terlambat atau lebih dalam melunasi hutangnya harus dihentikan. Hal ini didasarkan bahwa 80% dari semua yang menunggak yaitu paling sedikit 2 kali dalam pembayarannya. Data yang lain yaitu diketahui bahwa:</a:t>
            </a:r>
          </a:p>
          <a:p>
            <a:pPr algn="just">
              <a:buFont typeface="Wingdings" panose="05000000000000000000" pitchFamily="2" charset="2"/>
              <a:buChar char="Ø"/>
            </a:pPr>
            <a:r>
              <a:rPr lang="id-ID" dirty="0" smtClean="0"/>
              <a:t>3% dari semua pelanggan kredit sebenarnya tidak mampu melunasi hutangnya.</a:t>
            </a:r>
          </a:p>
          <a:p>
            <a:pPr algn="just">
              <a:buFont typeface="Wingdings" panose="05000000000000000000" pitchFamily="2" charset="2"/>
              <a:buChar char="Ø"/>
            </a:pPr>
            <a:r>
              <a:rPr lang="id-ID" dirty="0" smtClean="0"/>
              <a:t>50% dari yang lancar pernah menunggak paling sedikit 2 kali.</a:t>
            </a:r>
          </a:p>
          <a:p>
            <a:pPr marL="0" indent="0" algn="just">
              <a:buNone/>
            </a:pPr>
            <a:r>
              <a:rPr lang="id-ID" dirty="0" smtClean="0"/>
              <a:t>Dari data diatas, kita ingin menentukan peluang bahwa seorang pelanggan dengan dua kali atau lebih menunggak akan benar-benar melalaikan atau tidak membayar hutangnya.</a:t>
            </a:r>
            <a:endParaRPr lang="en-US" dirty="0"/>
          </a:p>
        </p:txBody>
      </p:sp>
    </p:spTree>
    <p:extLst>
      <p:ext uri="{BB962C8B-B14F-4D97-AF65-F5344CB8AC3E}">
        <p14:creationId xmlns:p14="http://schemas.microsoft.com/office/powerpoint/2010/main" val="1643654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760"/>
            <a:ext cx="8229600" cy="1143000"/>
          </a:xfrm>
        </p:spPr>
        <p:txBody>
          <a:bodyPr/>
          <a:lstStyle/>
          <a:p>
            <a:r>
              <a:rPr lang="id-ID" dirty="0" smtClean="0"/>
              <a:t>Penyelesaian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lgn="just">
                  <a:buNone/>
                </a:pPr>
                <a:r>
                  <a:rPr lang="id-ID" dirty="0" smtClean="0"/>
                  <a:t>B: Pelanggan kredit terlambat membayar 2 kali atau lebih.</a:t>
                </a:r>
              </a:p>
              <a:p>
                <a:pPr marL="0" indent="0" algn="just">
                  <a:buNone/>
                </a:pPr>
                <a:r>
                  <a:rPr lang="id-ID" dirty="0"/>
                  <a:t>A</a:t>
                </a:r>
                <a:r>
                  <a:rPr lang="id-ID" dirty="0" smtClean="0"/>
                  <a:t>: Pelanggan kredit tidak mampu membayar hutangnya.</a:t>
                </a:r>
              </a:p>
              <a:p>
                <a:pPr marL="0" indent="0" algn="just">
                  <a:buNone/>
                </a:pPr>
                <a:r>
                  <a:rPr lang="id-ID" dirty="0" smtClean="0"/>
                  <a:t>Peluang yang dicari adalan </a:t>
                </a:r>
                <a14:m>
                  <m:oMath xmlns:m="http://schemas.openxmlformats.org/officeDocument/2006/math">
                    <m:r>
                      <a:rPr lang="id-ID" b="0" i="1" smtClean="0">
                        <a:latin typeface="Cambria Math"/>
                      </a:rPr>
                      <m:t>𝑃</m:t>
                    </m:r>
                    <m:d>
                      <m:dPr>
                        <m:ctrlPr>
                          <a:rPr lang="id-ID" b="0" i="1" smtClean="0">
                            <a:latin typeface="Cambria Math"/>
                          </a:rPr>
                        </m:ctrlPr>
                      </m:dPr>
                      <m:e>
                        <m:r>
                          <a:rPr lang="id-ID" b="0" i="1" smtClean="0">
                            <a:latin typeface="Cambria Math"/>
                          </a:rPr>
                          <m:t>𝐴</m:t>
                        </m:r>
                        <m:r>
                          <a:rPr lang="en-US" i="1" smtClean="0">
                            <a:latin typeface="Cambria Math"/>
                          </a:rPr>
                          <m:t>ǀ</m:t>
                        </m:r>
                        <m:r>
                          <a:rPr lang="id-ID" b="0" i="1" smtClean="0">
                            <a:latin typeface="Cambria Math"/>
                          </a:rPr>
                          <m:t>𝐵</m:t>
                        </m:r>
                      </m:e>
                    </m:d>
                  </m:oMath>
                </a14:m>
                <a:r>
                  <a:rPr lang="id-ID" dirty="0" smtClean="0"/>
                  <a:t>, yaitu peluang seorang pelanggan dengan dua kali terlambat membayar akan mampu membayar hutangnya.</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259" t="-1111" r="-1333"/>
                </a:stretch>
              </a:blipFill>
            </p:spPr>
            <p:txBody>
              <a:bodyPr/>
              <a:lstStyle/>
              <a:p>
                <a:r>
                  <a:rPr lang="en-US">
                    <a:noFill/>
                  </a:rPr>
                  <a:t> </a:t>
                </a:r>
              </a:p>
            </p:txBody>
          </p:sp>
        </mc:Fallback>
      </mc:AlternateContent>
    </p:spTree>
    <p:extLst>
      <p:ext uri="{BB962C8B-B14F-4D97-AF65-F5344CB8AC3E}">
        <p14:creationId xmlns:p14="http://schemas.microsoft.com/office/powerpoint/2010/main" val="2536009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id-ID" dirty="0" smtClean="0"/>
              <a:t>Penyelesaian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8229600" cy="5141168"/>
              </a:xfrm>
            </p:spPr>
            <p:txBody>
              <a:bodyPr>
                <a:normAutofit/>
              </a:bodyPr>
              <a:lstStyle/>
              <a:p>
                <a:pPr marL="0" indent="0">
                  <a:buNone/>
                </a:pPr>
                <a14:m>
                  <m:oMathPara xmlns:m="http://schemas.openxmlformats.org/officeDocument/2006/math">
                    <m:oMathParaPr>
                      <m:jc m:val="centerGroup"/>
                    </m:oMathParaPr>
                    <m:oMath xmlns:m="http://schemas.openxmlformats.org/officeDocument/2006/math">
                      <m:r>
                        <a:rPr lang="id-ID" b="0" i="1" smtClean="0">
                          <a:latin typeface="Cambria Math"/>
                        </a:rPr>
                        <m:t>𝑃</m:t>
                      </m:r>
                      <m:d>
                        <m:dPr>
                          <m:ctrlPr>
                            <a:rPr lang="id-ID" b="0" i="1" smtClean="0">
                              <a:latin typeface="Cambria Math"/>
                            </a:rPr>
                          </m:ctrlPr>
                        </m:dPr>
                        <m:e>
                          <m:r>
                            <a:rPr lang="id-ID" b="0" i="1" smtClean="0">
                              <a:latin typeface="Cambria Math"/>
                            </a:rPr>
                            <m:t>𝐴</m:t>
                          </m:r>
                          <m:r>
                            <a:rPr lang="en-US" i="1" smtClean="0">
                              <a:latin typeface="Cambria Math"/>
                            </a:rPr>
                            <m:t>ǀ</m:t>
                          </m:r>
                          <m:r>
                            <a:rPr lang="id-ID" b="0" i="1" smtClean="0">
                              <a:latin typeface="Cambria Math"/>
                            </a:rPr>
                            <m:t>𝐵</m:t>
                          </m:r>
                        </m:e>
                      </m:d>
                      <m:r>
                        <a:rPr lang="id-ID" b="0" i="1" smtClean="0">
                          <a:latin typeface="Cambria Math"/>
                        </a:rPr>
                        <m:t>=</m:t>
                      </m:r>
                      <m:f>
                        <m:fPr>
                          <m:ctrlPr>
                            <a:rPr lang="id-ID" b="0" i="1" smtClean="0">
                              <a:latin typeface="Cambria Math"/>
                            </a:rPr>
                          </m:ctrlPr>
                        </m:fPr>
                        <m:num>
                          <m:r>
                            <a:rPr lang="id-ID" b="0" i="1" smtClean="0">
                              <a:latin typeface="Cambria Math"/>
                            </a:rPr>
                            <m:t>𝑃</m:t>
                          </m:r>
                          <m:d>
                            <m:dPr>
                              <m:ctrlPr>
                                <a:rPr lang="id-ID" b="0" i="1" smtClean="0">
                                  <a:latin typeface="Cambria Math"/>
                                </a:rPr>
                              </m:ctrlPr>
                            </m:dPr>
                            <m:e>
                              <m:r>
                                <a:rPr lang="id-ID" b="0" i="1" smtClean="0">
                                  <a:latin typeface="Cambria Math"/>
                                </a:rPr>
                                <m:t>𝐵</m:t>
                              </m:r>
                              <m:r>
                                <a:rPr lang="en-US" i="1" smtClean="0">
                                  <a:latin typeface="Cambria Math"/>
                                </a:rPr>
                                <m:t>ǀ</m:t>
                              </m:r>
                              <m:r>
                                <a:rPr lang="id-ID" b="0" i="1" smtClean="0">
                                  <a:latin typeface="Cambria Math"/>
                                </a:rPr>
                                <m:t>𝐴</m:t>
                              </m:r>
                            </m:e>
                          </m:d>
                          <m:r>
                            <a:rPr lang="id-ID" b="0" i="1" smtClean="0">
                              <a:latin typeface="Cambria Math"/>
                            </a:rPr>
                            <m:t>. </m:t>
                          </m:r>
                          <m:r>
                            <a:rPr lang="id-ID" b="0" i="1" smtClean="0">
                              <a:latin typeface="Cambria Math"/>
                            </a:rPr>
                            <m:t>𝑃</m:t>
                          </m:r>
                          <m:r>
                            <a:rPr lang="id-ID" b="0" i="1" smtClean="0">
                              <a:latin typeface="Cambria Math"/>
                            </a:rPr>
                            <m:t>(</m:t>
                          </m:r>
                          <m:r>
                            <a:rPr lang="id-ID" b="0" i="1" smtClean="0">
                              <a:latin typeface="Cambria Math"/>
                            </a:rPr>
                            <m:t>𝐴</m:t>
                          </m:r>
                          <m:r>
                            <a:rPr lang="id-ID" b="0" i="1" smtClean="0">
                              <a:latin typeface="Cambria Math"/>
                            </a:rPr>
                            <m:t>)</m:t>
                          </m:r>
                        </m:num>
                        <m:den>
                          <m:r>
                            <a:rPr lang="id-ID" b="0" i="1" smtClean="0">
                              <a:latin typeface="Cambria Math"/>
                            </a:rPr>
                            <m:t>𝑃</m:t>
                          </m:r>
                          <m:d>
                            <m:dPr>
                              <m:ctrlPr>
                                <a:rPr lang="id-ID" b="0" i="1" smtClean="0">
                                  <a:latin typeface="Cambria Math"/>
                                </a:rPr>
                              </m:ctrlPr>
                            </m:dPr>
                            <m:e>
                              <m:r>
                                <a:rPr lang="id-ID" b="0" i="1" smtClean="0">
                                  <a:latin typeface="Cambria Math"/>
                                </a:rPr>
                                <m:t>𝐵</m:t>
                              </m:r>
                              <m:r>
                                <a:rPr lang="en-US" i="1" smtClean="0">
                                  <a:latin typeface="Cambria Math"/>
                                </a:rPr>
                                <m:t>ǀ</m:t>
                              </m:r>
                              <m:r>
                                <a:rPr lang="id-ID" b="0" i="1" smtClean="0">
                                  <a:latin typeface="Cambria Math"/>
                                </a:rPr>
                                <m:t>𝐴</m:t>
                              </m:r>
                            </m:e>
                          </m:d>
                          <m:r>
                            <a:rPr lang="id-ID" b="0" i="1" smtClean="0">
                              <a:latin typeface="Cambria Math"/>
                            </a:rPr>
                            <m:t>. </m:t>
                          </m:r>
                          <m:r>
                            <a:rPr lang="id-ID" b="0" i="1" smtClean="0">
                              <a:latin typeface="Cambria Math"/>
                            </a:rPr>
                            <m:t>𝑃</m:t>
                          </m:r>
                          <m:d>
                            <m:dPr>
                              <m:ctrlPr>
                                <a:rPr lang="id-ID" b="0" i="1" smtClean="0">
                                  <a:latin typeface="Cambria Math"/>
                                </a:rPr>
                              </m:ctrlPr>
                            </m:dPr>
                            <m:e>
                              <m:r>
                                <a:rPr lang="id-ID" b="0" i="1" smtClean="0">
                                  <a:latin typeface="Cambria Math"/>
                                </a:rPr>
                                <m:t>𝐴</m:t>
                              </m:r>
                            </m:e>
                          </m:d>
                          <m:r>
                            <a:rPr lang="id-ID" b="0" i="1" smtClean="0">
                              <a:latin typeface="Cambria Math"/>
                            </a:rPr>
                            <m:t>+</m:t>
                          </m:r>
                          <m:r>
                            <a:rPr lang="id-ID" b="0" i="1" smtClean="0">
                              <a:latin typeface="Cambria Math"/>
                            </a:rPr>
                            <m:t>𝑃</m:t>
                          </m:r>
                          <m:d>
                            <m:dPr>
                              <m:ctrlPr>
                                <a:rPr lang="id-ID" b="0" i="1" smtClean="0">
                                  <a:latin typeface="Cambria Math"/>
                                </a:rPr>
                              </m:ctrlPr>
                            </m:dPr>
                            <m:e>
                              <m:r>
                                <a:rPr lang="id-ID" b="0" i="1" smtClean="0">
                                  <a:latin typeface="Cambria Math"/>
                                </a:rPr>
                                <m:t>𝐵</m:t>
                              </m:r>
                              <m:r>
                                <a:rPr lang="en-US" i="1" smtClean="0">
                                  <a:latin typeface="Cambria Math"/>
                                </a:rPr>
                                <m:t>ǀ</m:t>
                              </m:r>
                              <m:r>
                                <a:rPr lang="id-ID" b="0" i="1" smtClean="0">
                                  <a:latin typeface="Cambria Math"/>
                                </a:rPr>
                                <m:t>Ā</m:t>
                              </m:r>
                            </m:e>
                          </m:d>
                          <m:r>
                            <a:rPr lang="id-ID" b="0" i="1" smtClean="0">
                              <a:latin typeface="Cambria Math"/>
                            </a:rPr>
                            <m:t>. </m:t>
                          </m:r>
                          <m:r>
                            <a:rPr lang="id-ID" b="0" i="1" smtClean="0">
                              <a:latin typeface="Cambria Math"/>
                            </a:rPr>
                            <m:t>𝑃</m:t>
                          </m:r>
                          <m:r>
                            <a:rPr lang="id-ID" b="0" i="1" smtClean="0">
                              <a:latin typeface="Cambria Math"/>
                            </a:rPr>
                            <m:t>(Ā)</m:t>
                          </m:r>
                        </m:den>
                      </m:f>
                    </m:oMath>
                  </m:oMathPara>
                </a14:m>
                <a:endParaRPr lang="id-ID" dirty="0" smtClean="0"/>
              </a:p>
              <a:p>
                <a:pPr marL="0" indent="0">
                  <a:buNone/>
                </a:pPr>
                <a:r>
                  <a:rPr lang="id-ID" dirty="0" smtClean="0"/>
                  <a:t>Diketahui bahwa:</a:t>
                </a:r>
              </a:p>
              <a:p>
                <a:pPr marL="0" indent="0" algn="just">
                  <a:buNone/>
                </a:pPr>
                <a14:m>
                  <m:oMath xmlns:m="http://schemas.openxmlformats.org/officeDocument/2006/math">
                    <m:r>
                      <a:rPr lang="id-ID" b="0" i="1" smtClean="0">
                        <a:latin typeface="Cambria Math"/>
                      </a:rPr>
                      <m:t>𝑃</m:t>
                    </m:r>
                    <m:d>
                      <m:dPr>
                        <m:ctrlPr>
                          <a:rPr lang="id-ID" b="0" i="1" smtClean="0">
                            <a:latin typeface="Cambria Math"/>
                          </a:rPr>
                        </m:ctrlPr>
                      </m:dPr>
                      <m:e>
                        <m:r>
                          <a:rPr lang="id-ID" b="0" i="1" smtClean="0">
                            <a:latin typeface="Cambria Math"/>
                          </a:rPr>
                          <m:t>𝐵</m:t>
                        </m:r>
                        <m:r>
                          <a:rPr lang="en-US" i="1" smtClean="0">
                            <a:latin typeface="Cambria Math"/>
                          </a:rPr>
                          <m:t>ǀ</m:t>
                        </m:r>
                        <m:r>
                          <a:rPr lang="id-ID" b="0" i="1" smtClean="0">
                            <a:latin typeface="Cambria Math"/>
                          </a:rPr>
                          <m:t>𝐴</m:t>
                        </m:r>
                      </m:e>
                    </m:d>
                  </m:oMath>
                </a14:m>
                <a:r>
                  <a:rPr lang="id-ID" dirty="0" smtClean="0"/>
                  <a:t> = peluang pelanggan kredit yang tidak membayar hutangnya ternyata telah terlambat membayar dua kali atau lebih (0.8)</a:t>
                </a:r>
              </a:p>
              <a:p>
                <a:pPr marL="0" indent="0" algn="just">
                  <a:buNone/>
                </a:pPr>
                <a:r>
                  <a:rPr lang="id-ID" dirty="0" smtClean="0"/>
                  <a:t>P(A): pelanggan tidak mampu membayar (0.03)</a:t>
                </a:r>
              </a:p>
              <a:p>
                <a:pPr marL="0" indent="0" algn="just">
                  <a:buNone/>
                </a:pPr>
                <a14:m>
                  <m:oMath xmlns:m="http://schemas.openxmlformats.org/officeDocument/2006/math">
                    <m:r>
                      <a:rPr lang="id-ID" b="0" i="1" smtClean="0">
                        <a:latin typeface="Cambria Math"/>
                      </a:rPr>
                      <m:t>𝑃</m:t>
                    </m:r>
                    <m:d>
                      <m:dPr>
                        <m:ctrlPr>
                          <a:rPr lang="id-ID" b="0" i="1" smtClean="0">
                            <a:latin typeface="Cambria Math"/>
                          </a:rPr>
                        </m:ctrlPr>
                      </m:dPr>
                      <m:e>
                        <m:r>
                          <a:rPr lang="id-ID" b="0" i="1" smtClean="0">
                            <a:latin typeface="Cambria Math"/>
                          </a:rPr>
                          <m:t>𝐵</m:t>
                        </m:r>
                        <m:r>
                          <a:rPr lang="en-US" i="1" smtClean="0">
                            <a:latin typeface="Cambria Math"/>
                          </a:rPr>
                          <m:t>ǀ</m:t>
                        </m:r>
                        <m:r>
                          <a:rPr lang="id-ID" b="0" i="1" smtClean="0">
                            <a:latin typeface="Cambria Math"/>
                          </a:rPr>
                          <m:t>Ā</m:t>
                        </m:r>
                      </m:e>
                    </m:d>
                    <m:r>
                      <a:rPr lang="id-ID" b="0" i="0" smtClean="0">
                        <a:latin typeface="Cambria Math"/>
                      </a:rPr>
                      <m:t>: </m:t>
                    </m:r>
                  </m:oMath>
                </a14:m>
                <a:r>
                  <a:rPr lang="id-ID" dirty="0" smtClean="0"/>
                  <a:t>pelanggan terlambat dua kali atau lebih, namun lancar membayar (0.50)</a:t>
                </a:r>
              </a:p>
              <a:p>
                <a:pPr marL="0" indent="0" algn="just">
                  <a:buNone/>
                </a:pPr>
                <a14:m>
                  <m:oMath xmlns:m="http://schemas.openxmlformats.org/officeDocument/2006/math">
                    <m:r>
                      <a:rPr lang="id-ID" b="0" i="1" smtClean="0">
                        <a:latin typeface="Cambria Math"/>
                      </a:rPr>
                      <m:t>𝑃</m:t>
                    </m:r>
                    <m:r>
                      <a:rPr lang="id-ID" b="0" i="1" smtClean="0">
                        <a:latin typeface="Cambria Math"/>
                      </a:rPr>
                      <m:t>(Ā)</m:t>
                    </m:r>
                  </m:oMath>
                </a14:m>
                <a:r>
                  <a:rPr lang="id-ID" dirty="0" smtClean="0"/>
                  <a:t>: pelanggan mampu membayar (0.97)</a:t>
                </a:r>
              </a:p>
              <a:p>
                <a:pPr marL="0" indent="0" algn="just">
                  <a:buNone/>
                </a:pPr>
                <a:endParaRPr lang="id-ID" dirty="0" smtClean="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5141168"/>
              </a:xfrm>
              <a:blipFill rotWithShape="1">
                <a:blip r:embed="rId2"/>
                <a:stretch>
                  <a:fillRect l="-1259" r="-1333"/>
                </a:stretch>
              </a:blipFill>
            </p:spPr>
            <p:txBody>
              <a:bodyPr/>
              <a:lstStyle/>
              <a:p>
                <a:r>
                  <a:rPr lang="en-US">
                    <a:noFill/>
                  </a:rPr>
                  <a:t> </a:t>
                </a:r>
              </a:p>
            </p:txBody>
          </p:sp>
        </mc:Fallback>
      </mc:AlternateContent>
    </p:spTree>
    <p:extLst>
      <p:ext uri="{BB962C8B-B14F-4D97-AF65-F5344CB8AC3E}">
        <p14:creationId xmlns:p14="http://schemas.microsoft.com/office/powerpoint/2010/main" val="3055717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a:bodyPr>
          <a:lstStyle/>
          <a:p>
            <a:r>
              <a:rPr lang="id-ID" dirty="0" smtClean="0"/>
              <a:t>Maka:</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8229600" cy="4853136"/>
              </a:xfrm>
            </p:spPr>
            <p:txBody>
              <a:bodyPr>
                <a:normAutofit/>
              </a:bodyPr>
              <a:lstStyle/>
              <a:p>
                <a:pPr marL="0" indent="0" algn="just">
                  <a:buNone/>
                </a:pPr>
                <a14:m>
                  <m:oMathPara xmlns:m="http://schemas.openxmlformats.org/officeDocument/2006/math">
                    <m:oMathParaPr>
                      <m:jc m:val="centerGroup"/>
                    </m:oMathParaPr>
                    <m:oMath xmlns:m="http://schemas.openxmlformats.org/officeDocument/2006/math">
                      <m:r>
                        <a:rPr lang="id-ID" b="0" i="1" smtClean="0">
                          <a:latin typeface="Cambria Math"/>
                        </a:rPr>
                        <m:t>𝑃</m:t>
                      </m:r>
                      <m:d>
                        <m:dPr>
                          <m:ctrlPr>
                            <a:rPr lang="id-ID" b="0" i="1" smtClean="0">
                              <a:latin typeface="Cambria Math"/>
                            </a:rPr>
                          </m:ctrlPr>
                        </m:dPr>
                        <m:e>
                          <m:r>
                            <a:rPr lang="id-ID" b="0" i="1" smtClean="0">
                              <a:latin typeface="Cambria Math"/>
                            </a:rPr>
                            <m:t>𝐴</m:t>
                          </m:r>
                          <m:r>
                            <a:rPr lang="en-US" i="1" smtClean="0">
                              <a:latin typeface="Cambria Math"/>
                            </a:rPr>
                            <m:t>ǀ</m:t>
                          </m:r>
                          <m:r>
                            <a:rPr lang="id-ID" b="0" i="1" smtClean="0">
                              <a:latin typeface="Cambria Math"/>
                            </a:rPr>
                            <m:t>𝐵</m:t>
                          </m:r>
                        </m:e>
                      </m:d>
                      <m:r>
                        <a:rPr lang="id-ID" b="0" i="1" smtClean="0">
                          <a:latin typeface="Cambria Math"/>
                        </a:rPr>
                        <m:t>=</m:t>
                      </m:r>
                      <m:f>
                        <m:fPr>
                          <m:ctrlPr>
                            <a:rPr lang="en-US" i="1" smtClean="0">
                              <a:latin typeface="Cambria Math"/>
                            </a:rPr>
                          </m:ctrlPr>
                        </m:fPr>
                        <m:num>
                          <m:r>
                            <a:rPr lang="id-ID" b="0" i="1" smtClean="0">
                              <a:latin typeface="Cambria Math"/>
                            </a:rPr>
                            <m:t>0.80</m:t>
                          </m:r>
                          <m:r>
                            <a:rPr lang="id-ID" b="0" i="1" smtClean="0">
                              <a:latin typeface="Cambria Math"/>
                            </a:rPr>
                            <m:t>𝑥</m:t>
                          </m:r>
                          <m:r>
                            <a:rPr lang="id-ID" b="0" i="1" smtClean="0">
                              <a:latin typeface="Cambria Math"/>
                            </a:rPr>
                            <m:t>0.03</m:t>
                          </m:r>
                        </m:num>
                        <m:den>
                          <m:r>
                            <a:rPr lang="id-ID" b="0" i="1" smtClean="0">
                              <a:latin typeface="Cambria Math"/>
                            </a:rPr>
                            <m:t>0.80</m:t>
                          </m:r>
                          <m:r>
                            <a:rPr lang="id-ID" b="0" i="1" smtClean="0">
                              <a:latin typeface="Cambria Math"/>
                            </a:rPr>
                            <m:t>𝑥</m:t>
                          </m:r>
                          <m:r>
                            <a:rPr lang="id-ID" b="0" i="1" smtClean="0">
                              <a:latin typeface="Cambria Math"/>
                            </a:rPr>
                            <m:t>0.03+0.50</m:t>
                          </m:r>
                          <m:r>
                            <a:rPr lang="id-ID" b="0" i="1" smtClean="0">
                              <a:latin typeface="Cambria Math"/>
                            </a:rPr>
                            <m:t>𝑥</m:t>
                          </m:r>
                          <m:r>
                            <a:rPr lang="id-ID" b="0" i="1" smtClean="0">
                              <a:latin typeface="Cambria Math"/>
                            </a:rPr>
                            <m:t>0.97</m:t>
                          </m:r>
                        </m:den>
                      </m:f>
                      <m:r>
                        <a:rPr lang="id-ID" b="0" i="1" smtClean="0">
                          <a:latin typeface="Cambria Math"/>
                        </a:rPr>
                        <m:t>=0.0472</m:t>
                      </m:r>
                    </m:oMath>
                  </m:oMathPara>
                </a14:m>
                <a:endParaRPr lang="id-ID" b="0" dirty="0" smtClean="0"/>
              </a:p>
              <a:p>
                <a:pPr marL="0" indent="0" algn="just">
                  <a:buNone/>
                </a:pPr>
                <a:endParaRPr lang="id-ID" dirty="0"/>
              </a:p>
              <a:p>
                <a:pPr marL="0" indent="0" algn="just">
                  <a:buNone/>
                </a:pPr>
                <a:r>
                  <a:rPr lang="id-ID" dirty="0" smtClean="0"/>
                  <a:t>Ternyata peluangnya hanya sebesar 0.05 atau 5% seorang pelanggan tidak mampu membayar kreditnya. Maka kebijakan tersebut sebaiknya tidak dilaksanakan karena kurang menguntungkan.</a:t>
                </a:r>
              </a:p>
              <a:p>
                <a:pPr marL="0" indent="0" algn="just">
                  <a:buNone/>
                </a:pPr>
                <a:r>
                  <a:rPr lang="id-ID" dirty="0"/>
                  <a:t>	</a:t>
                </a:r>
                <a:r>
                  <a:rPr lang="id-ID" dirty="0" smtClean="0"/>
                  <a:t>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4853136"/>
              </a:xfrm>
              <a:blipFill rotWithShape="1">
                <a:blip r:embed="rId3"/>
                <a:stretch>
                  <a:fillRect l="-1259" r="-1333"/>
                </a:stretch>
              </a:blipFill>
            </p:spPr>
            <p:txBody>
              <a:bodyPr/>
              <a:lstStyle/>
              <a:p>
                <a:r>
                  <a:rPr lang="en-US">
                    <a:noFill/>
                  </a:rPr>
                  <a:t> </a:t>
                </a:r>
              </a:p>
            </p:txBody>
          </p:sp>
        </mc:Fallback>
      </mc:AlternateContent>
    </p:spTree>
    <p:extLst>
      <p:ext uri="{BB962C8B-B14F-4D97-AF65-F5344CB8AC3E}">
        <p14:creationId xmlns:p14="http://schemas.microsoft.com/office/powerpoint/2010/main" val="1373086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Teori Peluang</a:t>
            </a: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id-ID" dirty="0" smtClean="0"/>
              <a:t>Membahas mengenai ukuran atau derajat ketidakpastian suatu peristiwa.</a:t>
            </a:r>
          </a:p>
          <a:p>
            <a:pPr marL="0" indent="0" algn="just">
              <a:buNone/>
            </a:pPr>
            <a:r>
              <a:rPr lang="id-ID" dirty="0" smtClean="0"/>
              <a:t>Istilah-Istilah dalam peluang:</a:t>
            </a:r>
          </a:p>
          <a:p>
            <a:pPr marL="514350" indent="-514350" algn="just">
              <a:buFont typeface="+mj-lt"/>
              <a:buAutoNum type="arabicPeriod"/>
            </a:pPr>
            <a:r>
              <a:rPr lang="id-ID" dirty="0" smtClean="0"/>
              <a:t>Berkesempatan Sama</a:t>
            </a:r>
          </a:p>
          <a:p>
            <a:pPr marL="514350" indent="-514350" algn="just">
              <a:buFont typeface="+mj-lt"/>
              <a:buAutoNum type="arabicPeriod"/>
            </a:pPr>
            <a:r>
              <a:rPr lang="id-ID" dirty="0" smtClean="0"/>
              <a:t>Ruang Sampel, merupakan himpunan yang berisi seluruh kemungkinan terjadinya peristiwa.</a:t>
            </a:r>
          </a:p>
          <a:p>
            <a:pPr marL="514350" indent="-514350" algn="just">
              <a:buFont typeface="+mj-lt"/>
              <a:buAutoNum type="arabicPeriod"/>
            </a:pPr>
            <a:r>
              <a:rPr lang="id-ID" dirty="0" smtClean="0"/>
              <a:t>Titik Sampel, merupakan setiap elemen yang menjadi anggota ruang sampel.</a:t>
            </a:r>
          </a:p>
          <a:p>
            <a:pPr marL="514350" indent="-514350" algn="just">
              <a:buFont typeface="+mj-lt"/>
              <a:buAutoNum type="arabicPeriod"/>
            </a:pPr>
            <a:r>
              <a:rPr lang="id-ID" dirty="0" smtClean="0"/>
              <a:t>Saling Eksklusif (Saling Asing), yaitu bersifat saling menghilangkan.</a:t>
            </a:r>
            <a:endParaRPr lang="en-US" dirty="0"/>
          </a:p>
        </p:txBody>
      </p:sp>
    </p:spTree>
    <p:extLst>
      <p:ext uri="{BB962C8B-B14F-4D97-AF65-F5344CB8AC3E}">
        <p14:creationId xmlns:p14="http://schemas.microsoft.com/office/powerpoint/2010/main" val="40662185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id-ID" dirty="0" smtClean="0"/>
              <a:t>Ekspektasi</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8229600" cy="4925144"/>
              </a:xfrm>
            </p:spPr>
            <p:txBody>
              <a:bodyPr>
                <a:normAutofit/>
              </a:bodyPr>
              <a:lstStyle/>
              <a:p>
                <a:pPr marL="0" indent="0" algn="just">
                  <a:buNone/>
                </a:pPr>
                <a:r>
                  <a:rPr lang="id-ID" dirty="0" smtClean="0"/>
                  <a:t>Misalkan dalam suatu percobaan, menghasilkan k buah peristiwa yang dapat terjadi. Peluang terjadinya peristiwa masing-masing dinyatakan dengan p1, p2, p3, dan pk dan untuk tiap peristiwa dengan peluang tersebut terdapat satuan-satuan d1, d2, d3, dan dk. Maka ekspektasinya disingkat dengan </a:t>
                </a:r>
                <a:r>
                  <a:rPr lang="el-GR" dirty="0" smtClean="0"/>
                  <a:t>ε</a:t>
                </a:r>
                <a:r>
                  <a:rPr lang="id-ID" dirty="0" smtClean="0"/>
                  <a:t> dan dirumuskan sebagai berikut:</a:t>
                </a:r>
              </a:p>
              <a:p>
                <a:pPr marL="0" indent="0" algn="just">
                  <a:buNone/>
                </a:pPr>
                <a14:m>
                  <m:oMathPara xmlns:m="http://schemas.openxmlformats.org/officeDocument/2006/math">
                    <m:oMathParaPr>
                      <m:jc m:val="centerGroup"/>
                    </m:oMathParaPr>
                    <m:oMath xmlns:m="http://schemas.openxmlformats.org/officeDocument/2006/math">
                      <m:r>
                        <m:rPr>
                          <m:nor/>
                        </m:rPr>
                        <a:rPr lang="el-GR" dirty="0" smtClean="0"/>
                        <m:t>ε</m:t>
                      </m:r>
                      <m:r>
                        <m:rPr>
                          <m:nor/>
                        </m:rPr>
                        <a:rPr lang="id-ID" b="0" i="0" dirty="0" smtClean="0"/>
                        <m:t>=</m:t>
                      </m:r>
                      <m:r>
                        <m:rPr>
                          <m:nor/>
                        </m:rPr>
                        <a:rPr lang="id-ID" b="0" i="0" dirty="0" smtClean="0"/>
                        <m:t>p</m:t>
                      </m:r>
                      <m:r>
                        <m:rPr>
                          <m:nor/>
                        </m:rPr>
                        <a:rPr lang="id-ID" b="0" i="0" dirty="0" smtClean="0"/>
                        <m:t>1</m:t>
                      </m:r>
                      <m:r>
                        <m:rPr>
                          <m:nor/>
                        </m:rPr>
                        <a:rPr lang="id-ID" b="0" i="0" dirty="0" smtClean="0"/>
                        <m:t>d</m:t>
                      </m:r>
                      <m:r>
                        <m:rPr>
                          <m:nor/>
                        </m:rPr>
                        <a:rPr lang="id-ID" b="0" i="0" dirty="0" smtClean="0"/>
                        <m:t>1+</m:t>
                      </m:r>
                      <m:r>
                        <m:rPr>
                          <m:nor/>
                        </m:rPr>
                        <a:rPr lang="id-ID" b="0" i="0" dirty="0" smtClean="0"/>
                        <m:t>p</m:t>
                      </m:r>
                      <m:r>
                        <m:rPr>
                          <m:nor/>
                        </m:rPr>
                        <a:rPr lang="id-ID" b="0" i="0" dirty="0" smtClean="0"/>
                        <m:t>2</m:t>
                      </m:r>
                      <m:r>
                        <m:rPr>
                          <m:nor/>
                        </m:rPr>
                        <a:rPr lang="id-ID" b="0" i="0" dirty="0" smtClean="0"/>
                        <m:t>d</m:t>
                      </m:r>
                      <m:r>
                        <m:rPr>
                          <m:nor/>
                        </m:rPr>
                        <a:rPr lang="id-ID" b="0" i="0" dirty="0" smtClean="0"/>
                        <m:t>2+</m:t>
                      </m:r>
                      <m:r>
                        <a:rPr lang="id-ID" b="0" i="1" dirty="0" smtClean="0">
                          <a:latin typeface="Cambria Math"/>
                        </a:rPr>
                        <m:t>…+</m:t>
                      </m:r>
                      <m:r>
                        <a:rPr lang="id-ID" b="0" i="1" dirty="0" smtClean="0">
                          <a:latin typeface="Cambria Math"/>
                        </a:rPr>
                        <m:t>𝑝𝑘𝑑𝑘</m:t>
                      </m:r>
                    </m:oMath>
                  </m:oMathPara>
                </a14:m>
                <a:endParaRPr lang="id-ID" b="0" dirty="0" smtClean="0"/>
              </a:p>
              <a:p>
                <a:pPr marL="0" indent="0" algn="just">
                  <a:buNone/>
                </a:pPr>
                <a:r>
                  <a:rPr lang="id-ID" dirty="0" smtClean="0"/>
                  <a:t>		    =</a:t>
                </a:r>
                <a14:m>
                  <m:oMath xmlns:m="http://schemas.openxmlformats.org/officeDocument/2006/math">
                    <m:nary>
                      <m:naryPr>
                        <m:chr m:val="∑"/>
                        <m:subHide m:val="on"/>
                        <m:supHide m:val="on"/>
                        <m:ctrlPr>
                          <a:rPr lang="en-US" i="1" smtClean="0">
                            <a:latin typeface="Cambria Math"/>
                          </a:rPr>
                        </m:ctrlPr>
                      </m:naryPr>
                      <m:sub/>
                      <m:sup/>
                      <m:e>
                        <m:r>
                          <a:rPr lang="id-ID" b="0" i="1" smtClean="0">
                            <a:latin typeface="Cambria Math"/>
                          </a:rPr>
                          <m:t>𝑝𝑖𝑑𝑖</m:t>
                        </m:r>
                      </m:e>
                    </m:nary>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4925144"/>
              </a:xfrm>
              <a:blipFill rotWithShape="1">
                <a:blip r:embed="rId3"/>
                <a:stretch>
                  <a:fillRect l="-1259" t="-991" r="-1333"/>
                </a:stretch>
              </a:blipFill>
            </p:spPr>
            <p:txBody>
              <a:bodyPr/>
              <a:lstStyle/>
              <a:p>
                <a:r>
                  <a:rPr lang="en-US">
                    <a:noFill/>
                  </a:rPr>
                  <a:t> </a:t>
                </a:r>
              </a:p>
            </p:txBody>
          </p:sp>
        </mc:Fallback>
      </mc:AlternateContent>
    </p:spTree>
    <p:extLst>
      <p:ext uri="{BB962C8B-B14F-4D97-AF65-F5344CB8AC3E}">
        <p14:creationId xmlns:p14="http://schemas.microsoft.com/office/powerpoint/2010/main" val="27653936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id-ID" dirty="0" smtClean="0"/>
              <a:t>Contoh</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8229600" cy="4997152"/>
              </a:xfrm>
            </p:spPr>
            <p:txBody>
              <a:bodyPr>
                <a:normAutofit/>
              </a:bodyPr>
              <a:lstStyle/>
              <a:p>
                <a:pPr marL="514350" indent="-514350" algn="just">
                  <a:buFont typeface="+mj-lt"/>
                  <a:buAutoNum type="arabicPeriod"/>
                </a:pPr>
                <a:r>
                  <a:rPr lang="id-ID" dirty="0" smtClean="0"/>
                  <a:t>Dilakukan sebuah pengundian menggunakan uang mata logam dengan aturan jika tampak muka G, maka Ali akan membayar Rp 5000,- dan jika tampak muka H maka Ali akan menerima Rp 5000,-</a:t>
                </a:r>
              </a:p>
              <a:p>
                <a:pPr marL="0" indent="0" algn="just">
                  <a:buNone/>
                </a:pPr>
                <a:r>
                  <a:rPr lang="id-ID" dirty="0" smtClean="0"/>
                  <a:t>Dari permainan ini, maka peluang Ali untuk menang adalah 1/2 dan peluang untuk kalah adalah 1/2.</a:t>
                </a:r>
              </a:p>
              <a:p>
                <a:pPr marL="0" indent="0" algn="just">
                  <a:buNone/>
                </a:pPr>
                <a:r>
                  <a:rPr lang="id-ID" dirty="0" smtClean="0"/>
                  <a:t>Ekspektasinya: </a:t>
                </a:r>
                <a14:m>
                  <m:oMath xmlns:m="http://schemas.openxmlformats.org/officeDocument/2006/math">
                    <m:r>
                      <m:rPr>
                        <m:nor/>
                      </m:rPr>
                      <a:rPr lang="el-GR" dirty="0" smtClean="0"/>
                      <m:t>ε</m:t>
                    </m:r>
                    <m:r>
                      <m:rPr>
                        <m:nor/>
                      </m:rPr>
                      <a:rPr lang="id-ID" b="0" i="0" dirty="0" smtClean="0"/>
                      <m:t> = 1/2(5000)+1/2(−5000)= 0</m:t>
                    </m:r>
                  </m:oMath>
                </a14:m>
                <a:endParaRPr lang="id-ID" b="0" dirty="0" smtClean="0"/>
              </a:p>
              <a:p>
                <a:pPr marL="0" indent="0" algn="just">
                  <a:buNone/>
                </a:pPr>
                <a:r>
                  <a:rPr lang="id-ID" dirty="0" smtClean="0"/>
                  <a:t>Jadi untuk jangka waktu yang cukup lama dalam permainan, Ali akan menang 0 rupiah.</a:t>
                </a:r>
              </a:p>
              <a:p>
                <a:pPr marL="0" indent="0" algn="just">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4997152"/>
              </a:xfrm>
              <a:blipFill rotWithShape="1">
                <a:blip r:embed="rId3"/>
                <a:stretch>
                  <a:fillRect l="-1259" t="-977" r="-1333"/>
                </a:stretch>
              </a:blipFill>
            </p:spPr>
            <p:txBody>
              <a:bodyPr/>
              <a:lstStyle/>
              <a:p>
                <a:r>
                  <a:rPr lang="en-US">
                    <a:noFill/>
                  </a:rPr>
                  <a:t> </a:t>
                </a:r>
              </a:p>
            </p:txBody>
          </p:sp>
        </mc:Fallback>
      </mc:AlternateContent>
    </p:spTree>
    <p:extLst>
      <p:ext uri="{BB962C8B-B14F-4D97-AF65-F5344CB8AC3E}">
        <p14:creationId xmlns:p14="http://schemas.microsoft.com/office/powerpoint/2010/main" val="9470939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9776"/>
            <a:ext cx="8229600" cy="1143000"/>
          </a:xfrm>
        </p:spPr>
        <p:txBody>
          <a:bodyPr/>
          <a:lstStyle/>
          <a:p>
            <a:r>
              <a:rPr lang="id-ID" dirty="0" smtClean="0"/>
              <a:t>Contoh</a:t>
            </a:r>
            <a:endParaRPr lang="en-US" dirty="0"/>
          </a:p>
        </p:txBody>
      </p:sp>
      <p:sp>
        <p:nvSpPr>
          <p:cNvPr id="3" name="Content Placeholder 2"/>
          <p:cNvSpPr>
            <a:spLocks noGrp="1"/>
          </p:cNvSpPr>
          <p:nvPr>
            <p:ph idx="1"/>
          </p:nvPr>
        </p:nvSpPr>
        <p:spPr/>
        <p:txBody>
          <a:bodyPr/>
          <a:lstStyle/>
          <a:p>
            <a:pPr marL="514350" indent="-514350" algn="just">
              <a:buFont typeface="+mj-lt"/>
              <a:buAutoNum type="arabicPeriod" startAt="2"/>
            </a:pPr>
            <a:r>
              <a:rPr lang="id-ID" dirty="0" smtClean="0"/>
              <a:t>Produksi barang rusak adalah 10%. Diambil sebuah sampel secara acak sebanyak 50 barang.</a:t>
            </a:r>
            <a:endParaRPr lang="id-ID" dirty="0"/>
          </a:p>
          <a:p>
            <a:pPr marL="0" indent="0" algn="just">
              <a:buNone/>
            </a:pPr>
            <a:r>
              <a:rPr lang="id-ID" dirty="0" smtClean="0"/>
              <a:t>Maka setiap sampel diharapkan rata-rata berisi 0.1 x 50 = 5 barang rusak.</a:t>
            </a:r>
          </a:p>
        </p:txBody>
      </p:sp>
    </p:spTree>
    <p:extLst>
      <p:ext uri="{BB962C8B-B14F-4D97-AF65-F5344CB8AC3E}">
        <p14:creationId xmlns:p14="http://schemas.microsoft.com/office/powerpoint/2010/main" val="16618105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Latihan</a:t>
            </a:r>
            <a:endParaRPr lang="en-US" dirty="0"/>
          </a:p>
        </p:txBody>
      </p:sp>
      <p:sp>
        <p:nvSpPr>
          <p:cNvPr id="3" name="Content Placeholder 2"/>
          <p:cNvSpPr>
            <a:spLocks noGrp="1"/>
          </p:cNvSpPr>
          <p:nvPr>
            <p:ph idx="1"/>
          </p:nvPr>
        </p:nvSpPr>
        <p:spPr/>
        <p:txBody>
          <a:bodyPr/>
          <a:lstStyle/>
          <a:p>
            <a:pPr marL="514350" indent="-514350" algn="just">
              <a:buFont typeface="+mj-lt"/>
              <a:buAutoNum type="arabicPeriod"/>
            </a:pPr>
            <a:r>
              <a:rPr lang="id-ID" dirty="0" smtClean="0"/>
              <a:t>Permainan yang dilakukan oleh dua pihak disebut jujur apabila ekspektasi masing-masing pihak sama besar. Dalam suatu permainan akan menang Rp25000 dengan peluang 0,15 atau menang Rp10000 dengan peluang 0.30. Tentukan berapa seseorang harus bayar supaya permainan dianggap jujur?</a:t>
            </a:r>
            <a:endParaRPr lang="en-US" dirty="0"/>
          </a:p>
        </p:txBody>
      </p:sp>
    </p:spTree>
    <p:extLst>
      <p:ext uri="{BB962C8B-B14F-4D97-AF65-F5344CB8AC3E}">
        <p14:creationId xmlns:p14="http://schemas.microsoft.com/office/powerpoint/2010/main" val="38827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20080"/>
            <a:ext cx="8435280" cy="6021288"/>
          </a:xfrm>
        </p:spPr>
        <p:txBody>
          <a:bodyPr>
            <a:normAutofit lnSpcReduction="10000"/>
          </a:bodyPr>
          <a:lstStyle/>
          <a:p>
            <a:pPr marL="514350" indent="-514350" algn="just">
              <a:buFont typeface="+mj-lt"/>
              <a:buAutoNum type="arabicPeriod" startAt="2"/>
            </a:pPr>
            <a:r>
              <a:rPr lang="id-ID" dirty="0" smtClean="0"/>
              <a:t>Seorang </a:t>
            </a:r>
            <a:r>
              <a:rPr lang="id-ID" dirty="0" smtClean="0"/>
              <a:t>ahli geologi dari suatu perusahaan minyak, akan memutuskan melakukan pengeboran minyak di suatu lokasi tertentu. diketahui sebelumnya, probabilitas untuk memperoleh minyak, ketika berhasil (H) = 0.20 dan gagal (G) = 0.80. Sebelum keputusan dibuat, ditemukan tiga kejadian yang sangat menentukan berhasil tidaknya pengeboran, yaitu</a:t>
            </a:r>
          </a:p>
          <a:p>
            <a:pPr marL="914400" lvl="1" indent="-514350" algn="just">
              <a:buFont typeface="Wingdings" panose="05000000000000000000" pitchFamily="2" charset="2"/>
              <a:buChar char="Ø"/>
            </a:pPr>
            <a:r>
              <a:rPr lang="id-ID" dirty="0" smtClean="0"/>
              <a:t>R1: tidak terdapat struktur geologis</a:t>
            </a:r>
          </a:p>
          <a:p>
            <a:pPr marL="914400" lvl="1" indent="-514350" algn="just">
              <a:buFont typeface="Wingdings" panose="05000000000000000000" pitchFamily="2" charset="2"/>
              <a:buChar char="Ø"/>
            </a:pPr>
            <a:r>
              <a:rPr lang="id-ID" dirty="0" smtClean="0"/>
              <a:t>R2: struktur geologis terbuka</a:t>
            </a:r>
          </a:p>
          <a:p>
            <a:pPr marL="914400" lvl="1" indent="-514350" algn="just">
              <a:buFont typeface="Wingdings" panose="05000000000000000000" pitchFamily="2" charset="2"/>
              <a:buChar char="Ø"/>
            </a:pPr>
            <a:r>
              <a:rPr lang="id-ID" dirty="0" smtClean="0"/>
              <a:t>R3: struktur geologis tertutup</a:t>
            </a:r>
            <a:endParaRPr lang="id-ID" dirty="0"/>
          </a:p>
          <a:p>
            <a:pPr marL="400050" lvl="1" indent="0" algn="just">
              <a:buNone/>
            </a:pPr>
            <a:r>
              <a:rPr lang="id-ID" dirty="0" smtClean="0"/>
              <a:t>Dari data masa lalu, probabilitas untuk ketiga kondisi tersebut untuk H masing-masing berturut-turut: 0.30; 0.36; dan 0.34 Sedangkan G: 0.68; 0.28; dan 0.04.</a:t>
            </a:r>
          </a:p>
          <a:p>
            <a:pPr marL="400050" lvl="1" indent="0" algn="just">
              <a:buNone/>
            </a:pPr>
            <a:r>
              <a:rPr lang="id-ID" dirty="0" smtClean="0"/>
              <a:t>Jika H: kejadian memperoleh minyak, dan </a:t>
            </a:r>
          </a:p>
          <a:p>
            <a:pPr marL="400050" lvl="1" indent="0" algn="just">
              <a:buNone/>
            </a:pPr>
            <a:r>
              <a:rPr lang="id-ID" dirty="0" smtClean="0"/>
              <a:t>G: kejadian tidak memperoleh minyak</a:t>
            </a:r>
          </a:p>
        </p:txBody>
      </p:sp>
    </p:spTree>
    <p:extLst>
      <p:ext uri="{BB962C8B-B14F-4D97-AF65-F5344CB8AC3E}">
        <p14:creationId xmlns:p14="http://schemas.microsoft.com/office/powerpoint/2010/main" val="19285022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id-ID" dirty="0" smtClean="0"/>
              <a:t>Lanjutan No </a:t>
            </a:r>
            <a:r>
              <a:rPr lang="id-ID" dirty="0" smtClean="0"/>
              <a:t>2</a:t>
            </a:r>
            <a:endParaRPr lang="en-US" dirty="0"/>
          </a:p>
        </p:txBody>
      </p:sp>
      <p:sp>
        <p:nvSpPr>
          <p:cNvPr id="3" name="Content Placeholder 2"/>
          <p:cNvSpPr>
            <a:spLocks noGrp="1"/>
          </p:cNvSpPr>
          <p:nvPr>
            <p:ph idx="1"/>
          </p:nvPr>
        </p:nvSpPr>
        <p:spPr>
          <a:xfrm>
            <a:off x="457200" y="1484784"/>
            <a:ext cx="8507288" cy="5184576"/>
          </a:xfrm>
        </p:spPr>
        <p:txBody>
          <a:bodyPr>
            <a:normAutofit/>
          </a:bodyPr>
          <a:lstStyle/>
          <a:p>
            <a:pPr marL="0" indent="0" algn="just">
              <a:buNone/>
            </a:pPr>
            <a:r>
              <a:rPr lang="id-ID" dirty="0" smtClean="0"/>
              <a:t>maka hitunglah:</a:t>
            </a:r>
          </a:p>
          <a:p>
            <a:pPr marL="514350" indent="-514350" algn="just">
              <a:buFont typeface="+mj-lt"/>
              <a:buAutoNum type="alphaLcPeriod"/>
            </a:pPr>
            <a:r>
              <a:rPr lang="id-ID" dirty="0" smtClean="0"/>
              <a:t>P(R1) : probabilitas bahwa tidak terdapat struktur geologis.</a:t>
            </a:r>
          </a:p>
          <a:p>
            <a:pPr marL="514350" indent="-514350" algn="just">
              <a:buFont typeface="+mj-lt"/>
              <a:buAutoNum type="alphaLcPeriod"/>
            </a:pPr>
            <a:r>
              <a:rPr lang="id-ID" dirty="0" smtClean="0"/>
              <a:t>P(R2) : probabilitas bahwa struktur geologis terbuka.</a:t>
            </a:r>
          </a:p>
          <a:p>
            <a:pPr marL="514350" indent="-514350" algn="just">
              <a:buFont typeface="+mj-lt"/>
              <a:buAutoNum type="alphaLcPeriod"/>
            </a:pPr>
            <a:r>
              <a:rPr lang="id-ID" dirty="0" smtClean="0"/>
              <a:t>P(R3) : probabilitas bahwa struktur geologis tertutup.</a:t>
            </a:r>
          </a:p>
          <a:p>
            <a:pPr marL="514350" indent="-514350" algn="just">
              <a:buFont typeface="+mj-lt"/>
              <a:buAutoNum type="alphaLcPeriod"/>
            </a:pPr>
            <a:r>
              <a:rPr lang="id-ID" dirty="0" smtClean="0"/>
              <a:t>P(HǀR1) : probabilitas bahwa diperoleh minyak dengan syarat tidak terdapat struktur geologis.</a:t>
            </a:r>
          </a:p>
          <a:p>
            <a:pPr marL="514350" indent="-514350" algn="just">
              <a:buFont typeface="+mj-lt"/>
              <a:buAutoNum type="alphaLcPeriod"/>
            </a:pPr>
            <a:r>
              <a:rPr lang="id-ID" dirty="0" smtClean="0"/>
              <a:t>P(HǀR2) : probabilitas bahwa diperoleh minyak dengan syarat struktur geologis terbuka.</a:t>
            </a:r>
          </a:p>
          <a:p>
            <a:pPr marL="514350" indent="-514350" algn="just">
              <a:buFont typeface="+mj-lt"/>
              <a:buAutoNum type="alphaLcPeriod"/>
            </a:pPr>
            <a:r>
              <a:rPr lang="id-ID" dirty="0" smtClean="0"/>
              <a:t>P(HǀR3) : probabilitas bahwa diperoleh minyak dengan syarat struktur geologis tertutup.</a:t>
            </a:r>
          </a:p>
        </p:txBody>
      </p:sp>
    </p:spTree>
    <p:extLst>
      <p:ext uri="{BB962C8B-B14F-4D97-AF65-F5344CB8AC3E}">
        <p14:creationId xmlns:p14="http://schemas.microsoft.com/office/powerpoint/2010/main" val="3711874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 Peluang</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lgn="just">
                  <a:buNone/>
                </a:pPr>
                <a:r>
                  <a:rPr lang="id-ID" dirty="0" smtClean="0"/>
                  <a:t>Definisi Klasik</a:t>
                </a:r>
              </a:p>
              <a:p>
                <a:pPr marL="0" indent="0" algn="just">
                  <a:buNone/>
                </a:pPr>
                <a:r>
                  <a:rPr lang="id-ID" dirty="0" smtClean="0"/>
                  <a:t>Berdasarkan peristiwa dengan memisalkan sebuah peristiwa E dapat terjadi sebanyak n kali (n buah titik sampel) dari seluruh N kali yang mungkin dan saling menghilangkan.</a:t>
                </a:r>
              </a:p>
              <a:p>
                <a:pPr marL="0" indent="0" algn="just">
                  <a:buNone/>
                </a:pPr>
                <a14:m>
                  <m:oMathPara xmlns:m="http://schemas.openxmlformats.org/officeDocument/2006/math">
                    <m:oMathParaPr>
                      <m:jc m:val="centerGroup"/>
                    </m:oMathParaPr>
                    <m:oMath xmlns:m="http://schemas.openxmlformats.org/officeDocument/2006/math">
                      <m:r>
                        <a:rPr lang="id-ID" b="0" i="1" smtClean="0">
                          <a:latin typeface="Cambria Math"/>
                        </a:rPr>
                        <m:t>𝑃</m:t>
                      </m:r>
                      <m:d>
                        <m:dPr>
                          <m:ctrlPr>
                            <a:rPr lang="id-ID" b="0" i="1" smtClean="0">
                              <a:latin typeface="Cambria Math"/>
                            </a:rPr>
                          </m:ctrlPr>
                        </m:dPr>
                        <m:e>
                          <m:r>
                            <a:rPr lang="id-ID" b="0" i="1" smtClean="0">
                              <a:latin typeface="Cambria Math"/>
                            </a:rPr>
                            <m:t>𝐸</m:t>
                          </m:r>
                        </m:e>
                      </m:d>
                      <m:r>
                        <a:rPr lang="id-ID" b="0" i="1" smtClean="0">
                          <a:latin typeface="Cambria Math"/>
                        </a:rPr>
                        <m:t>+</m:t>
                      </m:r>
                      <m:r>
                        <a:rPr lang="id-ID" b="0" i="1" smtClean="0">
                          <a:latin typeface="Cambria Math"/>
                        </a:rPr>
                        <m:t>𝑃</m:t>
                      </m:r>
                      <m:d>
                        <m:dPr>
                          <m:ctrlPr>
                            <a:rPr lang="id-ID" b="0" i="1" smtClean="0">
                              <a:latin typeface="Cambria Math"/>
                            </a:rPr>
                          </m:ctrlPr>
                        </m:dPr>
                        <m:e>
                          <m:r>
                            <a:rPr lang="id-ID" b="0" i="1" smtClean="0">
                              <a:latin typeface="Cambria Math"/>
                            </a:rPr>
                            <m:t>Ē</m:t>
                          </m:r>
                        </m:e>
                      </m:d>
                      <m:r>
                        <a:rPr lang="id-ID" b="0" i="1" smtClean="0">
                          <a:latin typeface="Cambria Math"/>
                        </a:rPr>
                        <m:t>=1</m:t>
                      </m:r>
                    </m:oMath>
                  </m:oMathPara>
                </a14:m>
                <a:endParaRPr lang="id-ID" dirty="0" smtClean="0"/>
              </a:p>
              <a:p>
                <a:pPr marL="0" indent="0" algn="just">
                  <a:buNone/>
                </a:pPr>
                <a:r>
                  <a:rPr lang="id-ID" dirty="0" smtClean="0"/>
                  <a:t>Definisi Empirik</a:t>
                </a:r>
              </a:p>
              <a:p>
                <a:pPr marL="0" indent="0" algn="just">
                  <a:buNone/>
                </a:pPr>
                <a:r>
                  <a:rPr lang="id-ID" dirty="0" smtClean="0"/>
                  <a:t>Dihitung berdasarkan frekuensi relatif terjadinya peristiwa untuk sejumlah peristiwa pengamatan.</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259" t="-1111" r="-1333"/>
                </a:stretch>
              </a:blipFill>
            </p:spPr>
            <p:txBody>
              <a:bodyPr/>
              <a:lstStyle/>
              <a:p>
                <a:r>
                  <a:rPr lang="en-US">
                    <a:noFill/>
                  </a:rPr>
                  <a:t> </a:t>
                </a:r>
              </a:p>
            </p:txBody>
          </p:sp>
        </mc:Fallback>
      </mc:AlternateContent>
    </p:spTree>
    <p:extLst>
      <p:ext uri="{BB962C8B-B14F-4D97-AF65-F5344CB8AC3E}">
        <p14:creationId xmlns:p14="http://schemas.microsoft.com/office/powerpoint/2010/main" val="1774548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Contoh</a:t>
            </a:r>
            <a:endParaRPr lang="en-US" dirty="0"/>
          </a:p>
        </p:txBody>
      </p:sp>
      <p:sp>
        <p:nvSpPr>
          <p:cNvPr id="3" name="Content Placeholder 2"/>
          <p:cNvSpPr>
            <a:spLocks noGrp="1"/>
          </p:cNvSpPr>
          <p:nvPr>
            <p:ph idx="1"/>
          </p:nvPr>
        </p:nvSpPr>
        <p:spPr/>
        <p:txBody>
          <a:bodyPr/>
          <a:lstStyle/>
          <a:p>
            <a:pPr marL="0" indent="0" algn="just">
              <a:buNone/>
            </a:pPr>
            <a:r>
              <a:rPr lang="id-ID" dirty="0"/>
              <a:t>Dari sebuah mata uang logam dilakukan undian sebanyak 1000 kali. Dari undian tersebut </a:t>
            </a:r>
            <a:r>
              <a:rPr lang="id-ID" dirty="0" smtClean="0"/>
              <a:t>didapatkan </a:t>
            </a:r>
            <a:r>
              <a:rPr lang="id-ID" dirty="0"/>
              <a:t>523 kali muncul salah satu muka yang disebut muka </a:t>
            </a:r>
            <a:r>
              <a:rPr lang="id-ID" dirty="0" smtClean="0"/>
              <a:t>gambar (G) </a:t>
            </a:r>
            <a:r>
              <a:rPr lang="id-ID" dirty="0"/>
              <a:t>dan sisanya muncul muka yang lain </a:t>
            </a:r>
            <a:r>
              <a:rPr lang="id-ID" dirty="0" smtClean="0"/>
              <a:t>angka (H</a:t>
            </a:r>
            <a:r>
              <a:rPr lang="id-ID" dirty="0"/>
              <a:t>). Maka frekuensi muncul muka G adalah</a:t>
            </a:r>
            <a:r>
              <a:rPr lang="id-ID" dirty="0" smtClean="0"/>
              <a:t>? Dan berapakah peluang munculnya muka H?</a:t>
            </a:r>
            <a:endParaRPr lang="en-US" dirty="0"/>
          </a:p>
          <a:p>
            <a:pPr marL="0" indent="0" algn="just">
              <a:buNone/>
            </a:pPr>
            <a:endParaRPr lang="en-US" dirty="0"/>
          </a:p>
        </p:txBody>
      </p:sp>
    </p:spTree>
    <p:extLst>
      <p:ext uri="{BB962C8B-B14F-4D97-AF65-F5344CB8AC3E}">
        <p14:creationId xmlns:p14="http://schemas.microsoft.com/office/powerpoint/2010/main" val="182423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Latihan </a:t>
            </a:r>
            <a:endParaRPr lang="en-US" dirty="0"/>
          </a:p>
        </p:txBody>
      </p:sp>
      <p:sp>
        <p:nvSpPr>
          <p:cNvPr id="4" name="Content Placeholder 2"/>
          <p:cNvSpPr>
            <a:spLocks noGrp="1"/>
          </p:cNvSpPr>
          <p:nvPr>
            <p:ph idx="1"/>
          </p:nvPr>
        </p:nvSpPr>
        <p:spPr/>
        <p:txBody>
          <a:bodyPr/>
          <a:lstStyle/>
          <a:p>
            <a:pPr marL="514350" indent="-514350" algn="just">
              <a:buFont typeface="+mj-lt"/>
              <a:buAutoNum type="arabicPeriod"/>
            </a:pPr>
            <a:r>
              <a:rPr lang="id-ID" dirty="0" smtClean="0"/>
              <a:t>Jika undian dilakukan sebanyak 2000 kali, dimana muncul 1055 kali muncul muka G, maka frekuensi muncul muka H adalah?</a:t>
            </a:r>
          </a:p>
          <a:p>
            <a:pPr marL="514350" indent="-514350" algn="just">
              <a:buFont typeface="+mj-lt"/>
              <a:buAutoNum type="arabicPeriod"/>
            </a:pPr>
            <a:r>
              <a:rPr lang="id-ID" dirty="0" smtClean="0"/>
              <a:t>Dari produksi sepatu, sebelum dipasarkan dilakukan terhadap 500 pasang sepatu. Dari 500 pasang terpasang 19 pasang yang rusak. Berapakah frekuensi kerusakan produksi tersebut?</a:t>
            </a:r>
          </a:p>
          <a:p>
            <a:pPr marL="0" indent="0" algn="just">
              <a:buNone/>
            </a:pPr>
            <a:endParaRPr lang="en-US" dirty="0"/>
          </a:p>
        </p:txBody>
      </p:sp>
    </p:spTree>
    <p:extLst>
      <p:ext uri="{BB962C8B-B14F-4D97-AF65-F5344CB8AC3E}">
        <p14:creationId xmlns:p14="http://schemas.microsoft.com/office/powerpoint/2010/main" val="4183410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Aturan Peluang</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id-ID" dirty="0" smtClean="0"/>
              <a:t>Peluang terjadinya peristiwa E</a:t>
            </a:r>
          </a:p>
          <a:p>
            <a:pPr marL="514350" indent="-514350">
              <a:buFont typeface="+mj-lt"/>
              <a:buAutoNum type="arabicPeriod"/>
            </a:pPr>
            <a:r>
              <a:rPr lang="id-ID" dirty="0" smtClean="0"/>
              <a:t>Peluang tidak terjadinya peristiwa E</a:t>
            </a:r>
          </a:p>
          <a:p>
            <a:pPr marL="514350" indent="-514350">
              <a:buFont typeface="+mj-lt"/>
              <a:buAutoNum type="arabicPeriod"/>
            </a:pPr>
            <a:r>
              <a:rPr lang="id-ID" dirty="0" smtClean="0"/>
              <a:t>Peluang yang saling Eksklusif</a:t>
            </a:r>
          </a:p>
          <a:p>
            <a:pPr lvl="1">
              <a:buFont typeface="Wingdings" panose="05000000000000000000" pitchFamily="2" charset="2"/>
              <a:buChar char="Ø"/>
            </a:pPr>
            <a:r>
              <a:rPr lang="id-ID" dirty="0" smtClean="0"/>
              <a:t>Untuk </a:t>
            </a:r>
            <a:r>
              <a:rPr lang="id-ID" dirty="0"/>
              <a:t>menghubungkan peristiwa yang saling eksklusif </a:t>
            </a:r>
            <a:r>
              <a:rPr lang="id-ID" dirty="0" smtClean="0"/>
              <a:t>digunakan kata </a:t>
            </a:r>
            <a:r>
              <a:rPr lang="id-ID" b="1" dirty="0" smtClean="0"/>
              <a:t>atau</a:t>
            </a:r>
            <a:r>
              <a:rPr lang="id-ID" dirty="0" smtClean="0"/>
              <a:t>.</a:t>
            </a:r>
            <a:endParaRPr lang="en-US" dirty="0"/>
          </a:p>
          <a:p>
            <a:pPr marL="514350" indent="-514350">
              <a:buFont typeface="+mj-lt"/>
              <a:buAutoNum type="arabicPeriod"/>
            </a:pPr>
            <a:r>
              <a:rPr lang="id-ID" dirty="0" smtClean="0"/>
              <a:t>Peluang peristiwa yang Independen</a:t>
            </a:r>
          </a:p>
          <a:p>
            <a:pPr lvl="1">
              <a:buFont typeface="Wingdings" panose="05000000000000000000" pitchFamily="2" charset="2"/>
              <a:buChar char="Ø"/>
            </a:pPr>
            <a:r>
              <a:rPr lang="id-ID" dirty="0" smtClean="0"/>
              <a:t>K buah peristiwa dinyatakan independen jika terjadinya atau tidak terjadinya peristiwa yang satu tidak mempengaruhi atau dipengaruhi peristiwa yang lainnya. Peristiwa ini dihubungkan dengan kata </a:t>
            </a:r>
            <a:r>
              <a:rPr lang="id-ID" b="1" dirty="0" smtClean="0"/>
              <a:t>dan</a:t>
            </a:r>
            <a:r>
              <a:rPr lang="id-ID" dirty="0" smtClean="0"/>
              <a:t>.</a:t>
            </a:r>
          </a:p>
        </p:txBody>
      </p:sp>
    </p:spTree>
    <p:extLst>
      <p:ext uri="{BB962C8B-B14F-4D97-AF65-F5344CB8AC3E}">
        <p14:creationId xmlns:p14="http://schemas.microsoft.com/office/powerpoint/2010/main" val="685426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peristiwa Eksklusif</a:t>
            </a:r>
            <a:endParaRPr lang="en-US" dirty="0"/>
          </a:p>
        </p:txBody>
      </p:sp>
      <p:sp>
        <p:nvSpPr>
          <p:cNvPr id="4" name="Content Placeholder 2"/>
          <p:cNvSpPr>
            <a:spLocks noGrp="1"/>
          </p:cNvSpPr>
          <p:nvPr>
            <p:ph idx="1"/>
          </p:nvPr>
        </p:nvSpPr>
        <p:spPr/>
        <p:txBody>
          <a:bodyPr>
            <a:normAutofit/>
          </a:bodyPr>
          <a:lstStyle/>
          <a:p>
            <a:pPr marL="0" indent="0" algn="just">
              <a:buNone/>
            </a:pPr>
            <a:r>
              <a:rPr lang="id-ID" dirty="0" smtClean="0"/>
              <a:t>Sebuah kotak berisi 50 kelereng dengan warna berlainan. 12 buah berwarna putih, 20 berwarna hijau, dan 18 berwarna merah.</a:t>
            </a:r>
          </a:p>
          <a:p>
            <a:pPr marL="0" indent="0" algn="just">
              <a:buNone/>
            </a:pPr>
            <a:r>
              <a:rPr lang="id-ID" dirty="0" smtClean="0"/>
              <a:t>Isi kotak diaduk dan diambil satu buah kelereng.  </a:t>
            </a:r>
          </a:p>
          <a:p>
            <a:pPr marL="0" indent="0" algn="just">
              <a:buNone/>
            </a:pPr>
            <a:r>
              <a:rPr lang="id-ID" dirty="0" smtClean="0"/>
              <a:t>Ditanya:</a:t>
            </a:r>
          </a:p>
          <a:p>
            <a:pPr marL="0" indent="0" algn="just">
              <a:buNone/>
            </a:pPr>
            <a:r>
              <a:rPr lang="id-ID" dirty="0" smtClean="0"/>
              <a:t>Berapakah peluang akan terambil kelereng berwarna putih atau merah? </a:t>
            </a:r>
          </a:p>
          <a:p>
            <a:pPr marL="0" indent="0" algn="just">
              <a:buNone/>
            </a:pPr>
            <a:r>
              <a:rPr lang="id-ID" dirty="0" smtClean="0"/>
              <a:t>Berapakah peluang akan terambil kelereng berwarna merah atau hijau?</a:t>
            </a:r>
            <a:endParaRPr lang="en-US" dirty="0"/>
          </a:p>
        </p:txBody>
      </p:sp>
    </p:spTree>
    <p:extLst>
      <p:ext uri="{BB962C8B-B14F-4D97-AF65-F5344CB8AC3E}">
        <p14:creationId xmlns:p14="http://schemas.microsoft.com/office/powerpoint/2010/main" val="1894025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peristiwa Independen</a:t>
            </a:r>
            <a:endParaRPr lang="en-US" dirty="0"/>
          </a:p>
        </p:txBody>
      </p:sp>
      <p:sp>
        <p:nvSpPr>
          <p:cNvPr id="3" name="Content Placeholder 2"/>
          <p:cNvSpPr>
            <a:spLocks noGrp="1"/>
          </p:cNvSpPr>
          <p:nvPr>
            <p:ph idx="1"/>
          </p:nvPr>
        </p:nvSpPr>
        <p:spPr/>
        <p:txBody>
          <a:bodyPr/>
          <a:lstStyle/>
          <a:p>
            <a:pPr marL="0" indent="0" algn="just">
              <a:buNone/>
            </a:pPr>
            <a:r>
              <a:rPr lang="id-ID" dirty="0"/>
              <a:t>Dilakukan undian dengan sebuah mata uang logam 2 kali berturut-turut. </a:t>
            </a:r>
          </a:p>
          <a:p>
            <a:pPr marL="0" indent="0" algn="just">
              <a:buNone/>
            </a:pPr>
            <a:r>
              <a:rPr lang="id-ID" dirty="0"/>
              <a:t>A = muncul muka G pada undian pertama,</a:t>
            </a:r>
          </a:p>
          <a:p>
            <a:pPr marL="0" indent="0" algn="just">
              <a:buNone/>
            </a:pPr>
            <a:r>
              <a:rPr lang="id-ID" dirty="0"/>
              <a:t>B = muncul muka G pada undian kedua. </a:t>
            </a:r>
          </a:p>
          <a:p>
            <a:pPr marL="0" indent="0" algn="just">
              <a:buNone/>
            </a:pPr>
            <a:r>
              <a:rPr lang="id-ID" dirty="0"/>
              <a:t>A &amp; B merupakan dua peristiwa yang independen.</a:t>
            </a:r>
          </a:p>
          <a:p>
            <a:pPr marL="0" indent="0" algn="just">
              <a:buNone/>
            </a:pPr>
            <a:r>
              <a:rPr lang="id-ID" dirty="0"/>
              <a:t>Berapakah peluang muncul muka G pada undian pertama dan muncul G pada undian kedua?</a:t>
            </a:r>
          </a:p>
          <a:p>
            <a:pPr marL="0" indent="0" algn="just">
              <a:buNone/>
            </a:pPr>
            <a:endParaRPr lang="en-US" dirty="0"/>
          </a:p>
          <a:p>
            <a:pPr marL="0" indent="0">
              <a:buNone/>
            </a:pPr>
            <a:endParaRPr lang="en-US" dirty="0"/>
          </a:p>
        </p:txBody>
      </p:sp>
    </p:spTree>
    <p:extLst>
      <p:ext uri="{BB962C8B-B14F-4D97-AF65-F5344CB8AC3E}">
        <p14:creationId xmlns:p14="http://schemas.microsoft.com/office/powerpoint/2010/main" val="3115219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Peluang Bersyarat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935480"/>
                <a:ext cx="8229600" cy="4922520"/>
              </a:xfrm>
            </p:spPr>
            <p:txBody>
              <a:bodyPr>
                <a:normAutofit lnSpcReduction="10000"/>
              </a:bodyPr>
              <a:lstStyle/>
              <a:p>
                <a:pPr marL="0" indent="0" algn="just">
                  <a:buNone/>
                </a:pPr>
                <a:r>
                  <a:rPr lang="id-ID" dirty="0" smtClean="0"/>
                  <a:t>Terjadi jika peristiwa yang satu menjadi syarat terjadinya peristiwa yang lain.</a:t>
                </a:r>
              </a:p>
              <a:p>
                <a:pPr marL="0" indent="0" algn="just">
                  <a:buNone/>
                </a:pPr>
                <a:r>
                  <a:rPr lang="id-ID" dirty="0" smtClean="0"/>
                  <a:t>Lambang:  P(B</a:t>
                </a:r>
                <a:r>
                  <a:rPr lang="id-ID" dirty="0" smtClean="0">
                    <a:latin typeface="Calibri"/>
                    <a:cs typeface="Calibri"/>
                  </a:rPr>
                  <a:t>ǀA)</a:t>
                </a:r>
              </a:p>
              <a:p>
                <a:pPr marL="0" indent="0" algn="just">
                  <a:buNone/>
                </a:pPr>
                <a:r>
                  <a:rPr lang="id-ID" dirty="0" smtClean="0">
                    <a:latin typeface="Calibri"/>
                    <a:cs typeface="Calibri"/>
                  </a:rPr>
                  <a:t>Artinya:</a:t>
                </a:r>
              </a:p>
              <a:p>
                <a:pPr marL="0" indent="0" algn="just">
                  <a:buNone/>
                </a:pPr>
                <a:r>
                  <a:rPr lang="id-ID" dirty="0" smtClean="0">
                    <a:latin typeface="Calibri"/>
                    <a:cs typeface="Calibri"/>
                  </a:rPr>
                  <a:t>Peristiwa B terjadi dengan didahului terjadinya peristiwa A atau Peluang Bersyarat untuk terjadinya peristiwa B dengan syarat A.</a:t>
                </a:r>
              </a:p>
              <a:p>
                <a:pPr marL="0" indent="0" algn="just">
                  <a:buNone/>
                </a:pPr>
                <a:r>
                  <a:rPr lang="id-ID" dirty="0" smtClean="0">
                    <a:latin typeface="Calibri"/>
                    <a:cs typeface="Calibri"/>
                  </a:rPr>
                  <a:t>Rumus:</a:t>
                </a:r>
              </a:p>
              <a:p>
                <a:pPr marL="0" indent="0" algn="just">
                  <a:buNone/>
                </a:pPr>
                <a14:m>
                  <m:oMath xmlns:m="http://schemas.openxmlformats.org/officeDocument/2006/math">
                    <m:r>
                      <a:rPr lang="id-ID" b="0" i="1" smtClean="0">
                        <a:latin typeface="Cambria Math"/>
                      </a:rPr>
                      <m:t>𝑃</m:t>
                    </m:r>
                    <m:d>
                      <m:dPr>
                        <m:ctrlPr>
                          <a:rPr lang="id-ID" b="0" i="1" smtClean="0">
                            <a:latin typeface="Cambria Math"/>
                          </a:rPr>
                        </m:ctrlPr>
                      </m:dPr>
                      <m:e>
                        <m:r>
                          <a:rPr lang="id-ID" b="0" i="1" smtClean="0">
                            <a:latin typeface="Cambria Math"/>
                          </a:rPr>
                          <m:t>𝐴</m:t>
                        </m:r>
                        <m:r>
                          <a:rPr lang="id-ID" b="0" i="1" smtClean="0">
                            <a:latin typeface="Cambria Math"/>
                          </a:rPr>
                          <m:t> </m:t>
                        </m:r>
                        <m:r>
                          <a:rPr lang="id-ID" b="0" i="1" smtClean="0">
                            <a:latin typeface="Cambria Math"/>
                          </a:rPr>
                          <m:t>𝑑𝑎𝑛</m:t>
                        </m:r>
                        <m:r>
                          <a:rPr lang="id-ID" b="0" i="1" smtClean="0">
                            <a:latin typeface="Cambria Math"/>
                          </a:rPr>
                          <m:t> </m:t>
                        </m:r>
                        <m:r>
                          <a:rPr lang="id-ID" b="0" i="1" smtClean="0">
                            <a:latin typeface="Cambria Math"/>
                          </a:rPr>
                          <m:t>𝐵</m:t>
                        </m:r>
                      </m:e>
                    </m:d>
                    <m:r>
                      <a:rPr lang="id-ID" b="0" i="1" smtClean="0">
                        <a:latin typeface="Cambria Math"/>
                      </a:rPr>
                      <m:t>=</m:t>
                    </m:r>
                    <m:r>
                      <a:rPr lang="id-ID" b="0" i="1" smtClean="0">
                        <a:latin typeface="Cambria Math"/>
                      </a:rPr>
                      <m:t>𝑃</m:t>
                    </m:r>
                    <m:d>
                      <m:dPr>
                        <m:ctrlPr>
                          <a:rPr lang="id-ID" b="0" i="1" smtClean="0">
                            <a:latin typeface="Cambria Math"/>
                          </a:rPr>
                        </m:ctrlPr>
                      </m:dPr>
                      <m:e>
                        <m:r>
                          <a:rPr lang="id-ID" b="0" i="1" smtClean="0">
                            <a:latin typeface="Cambria Math"/>
                          </a:rPr>
                          <m:t>𝐴</m:t>
                        </m:r>
                      </m:e>
                    </m:d>
                    <m:r>
                      <a:rPr lang="id-ID" b="0" i="1" smtClean="0">
                        <a:latin typeface="Cambria Math"/>
                      </a:rPr>
                      <m:t>. </m:t>
                    </m:r>
                    <m:r>
                      <a:rPr lang="id-ID" b="0" i="1" smtClean="0">
                        <a:latin typeface="Cambria Math"/>
                      </a:rPr>
                      <m:t>𝑃</m:t>
                    </m:r>
                    <m:r>
                      <a:rPr lang="id-ID" b="0" i="1" smtClean="0">
                        <a:latin typeface="Cambria Math"/>
                      </a:rPr>
                      <m:t>(</m:t>
                    </m:r>
                    <m:r>
                      <a:rPr lang="id-ID" b="0" i="1" smtClean="0">
                        <a:latin typeface="Cambria Math"/>
                      </a:rPr>
                      <m:t>𝐵</m:t>
                    </m:r>
                  </m:oMath>
                </a14:m>
                <a:r>
                  <a:rPr lang="en-US" dirty="0" smtClean="0">
                    <a:latin typeface="Calibri"/>
                    <a:cs typeface="Calibri"/>
                  </a:rPr>
                  <a:t>ǀ</a:t>
                </a:r>
                <a:r>
                  <a:rPr lang="id-ID" dirty="0" smtClean="0">
                    <a:latin typeface="Calibri"/>
                    <a:cs typeface="Calibri"/>
                  </a:rPr>
                  <a:t>A)</a:t>
                </a:r>
              </a:p>
              <a:p>
                <a:pPr marL="0" indent="0" algn="just">
                  <a:buNone/>
                </a:pPr>
                <a:r>
                  <a:rPr lang="id-ID" dirty="0" smtClean="0">
                    <a:latin typeface="Calibri"/>
                    <a:cs typeface="Calibri"/>
                  </a:rPr>
                  <a:t>Untuk harga P(A) dan P(B) </a:t>
                </a:r>
                <a14:m>
                  <m:oMath xmlns:m="http://schemas.openxmlformats.org/officeDocument/2006/math">
                    <m:r>
                      <a:rPr lang="id-ID" i="1" smtClean="0">
                        <a:latin typeface="Cambria Math"/>
                        <a:ea typeface="Cambria Math"/>
                        <a:cs typeface="Calibri"/>
                      </a:rPr>
                      <m:t>≠</m:t>
                    </m:r>
                    <m:r>
                      <a:rPr lang="id-ID" b="0" i="1" smtClean="0">
                        <a:latin typeface="Cambria Math"/>
                        <a:ea typeface="Cambria Math"/>
                        <a:cs typeface="Calibri"/>
                      </a:rPr>
                      <m:t>0</m:t>
                    </m:r>
                  </m:oMath>
                </a14:m>
                <a:r>
                  <a:rPr lang="id-ID" dirty="0" smtClean="0"/>
                  <a:t> ,</a:t>
                </a:r>
              </a:p>
              <a:p>
                <a:pPr marL="0" indent="0" algn="just">
                  <a:buNone/>
                </a:pPr>
                <a14:m>
                  <m:oMath xmlns:m="http://schemas.openxmlformats.org/officeDocument/2006/math">
                    <m:r>
                      <a:rPr lang="id-ID" i="1">
                        <a:latin typeface="Cambria Math"/>
                      </a:rPr>
                      <m:t>𝑃</m:t>
                    </m:r>
                    <m:r>
                      <a:rPr lang="id-ID" i="1">
                        <a:latin typeface="Cambria Math"/>
                      </a:rPr>
                      <m:t>(</m:t>
                    </m:r>
                    <m:r>
                      <a:rPr lang="id-ID" i="1">
                        <a:latin typeface="Cambria Math"/>
                      </a:rPr>
                      <m:t>𝐵</m:t>
                    </m:r>
                  </m:oMath>
                </a14:m>
                <a:r>
                  <a:rPr lang="en-US" dirty="0">
                    <a:latin typeface="Calibri"/>
                    <a:cs typeface="Calibri"/>
                  </a:rPr>
                  <a:t>ǀ</a:t>
                </a:r>
                <a:r>
                  <a:rPr lang="id-ID" dirty="0">
                    <a:latin typeface="Calibri"/>
                    <a:cs typeface="Calibri"/>
                  </a:rPr>
                  <a:t>A</a:t>
                </a:r>
                <a:r>
                  <a:rPr lang="id-ID" dirty="0" smtClean="0">
                    <a:latin typeface="Calibri"/>
                    <a:cs typeface="Calibri"/>
                  </a:rPr>
                  <a:t>)= </a:t>
                </a:r>
                <a14:m>
                  <m:oMath xmlns:m="http://schemas.openxmlformats.org/officeDocument/2006/math">
                    <m:f>
                      <m:fPr>
                        <m:ctrlPr>
                          <a:rPr lang="id-ID" i="1" smtClean="0">
                            <a:latin typeface="Cambria Math"/>
                            <a:cs typeface="Calibri"/>
                          </a:rPr>
                        </m:ctrlPr>
                      </m:fPr>
                      <m:num>
                        <m:r>
                          <a:rPr lang="id-ID" b="0" i="1" smtClean="0">
                            <a:latin typeface="Cambria Math"/>
                            <a:cs typeface="Calibri"/>
                          </a:rPr>
                          <m:t>𝑃</m:t>
                        </m:r>
                        <m:r>
                          <a:rPr lang="id-ID" b="0" i="1" smtClean="0">
                            <a:latin typeface="Cambria Math"/>
                            <a:cs typeface="Calibri"/>
                          </a:rPr>
                          <m:t>(</m:t>
                        </m:r>
                        <m:r>
                          <a:rPr lang="id-ID" b="0" i="1" smtClean="0">
                            <a:latin typeface="Cambria Math"/>
                            <a:cs typeface="Calibri"/>
                          </a:rPr>
                          <m:t>𝐴</m:t>
                        </m:r>
                        <m:r>
                          <a:rPr lang="id-ID" b="0" i="1" smtClean="0">
                            <a:latin typeface="Cambria Math"/>
                            <a:cs typeface="Calibri"/>
                          </a:rPr>
                          <m:t> </m:t>
                        </m:r>
                        <m:r>
                          <a:rPr lang="id-ID" b="0" i="1" smtClean="0">
                            <a:latin typeface="Cambria Math"/>
                            <a:cs typeface="Calibri"/>
                          </a:rPr>
                          <m:t>𝑑𝑎𝑛</m:t>
                        </m:r>
                        <m:r>
                          <a:rPr lang="id-ID" b="0" i="1" smtClean="0">
                            <a:latin typeface="Cambria Math"/>
                            <a:cs typeface="Calibri"/>
                          </a:rPr>
                          <m:t> </m:t>
                        </m:r>
                        <m:r>
                          <a:rPr lang="id-ID" b="0" i="1" smtClean="0">
                            <a:latin typeface="Cambria Math"/>
                            <a:cs typeface="Calibri"/>
                          </a:rPr>
                          <m:t>𝐵</m:t>
                        </m:r>
                        <m:r>
                          <a:rPr lang="id-ID" b="0" i="1" smtClean="0">
                            <a:latin typeface="Cambria Math"/>
                            <a:cs typeface="Calibri"/>
                          </a:rPr>
                          <m:t>)</m:t>
                        </m:r>
                      </m:num>
                      <m:den>
                        <m:r>
                          <a:rPr lang="id-ID" b="0" i="1" smtClean="0">
                            <a:latin typeface="Cambria Math"/>
                            <a:cs typeface="Calibri"/>
                          </a:rPr>
                          <m:t>𝑃</m:t>
                        </m:r>
                        <m:r>
                          <a:rPr lang="id-ID" b="0" i="1" smtClean="0">
                            <a:latin typeface="Cambria Math"/>
                            <a:cs typeface="Calibri"/>
                          </a:rPr>
                          <m:t>(</m:t>
                        </m:r>
                        <m:r>
                          <a:rPr lang="id-ID" b="0" i="1" smtClean="0">
                            <a:latin typeface="Cambria Math"/>
                            <a:cs typeface="Calibri"/>
                          </a:rPr>
                          <m:t>𝐴</m:t>
                        </m:r>
                        <m:r>
                          <a:rPr lang="id-ID" b="0" i="1" smtClean="0">
                            <a:latin typeface="Cambria Math"/>
                            <a:cs typeface="Calibri"/>
                          </a:rPr>
                          <m:t>)</m:t>
                        </m:r>
                      </m:den>
                    </m:f>
                    <m:r>
                      <a:rPr lang="id-ID" b="0" i="1" smtClean="0">
                        <a:latin typeface="Cambria Math"/>
                        <a:cs typeface="Calibri"/>
                      </a:rPr>
                      <m:t> </m:t>
                    </m:r>
                    <m:r>
                      <a:rPr lang="id-ID" b="0" i="1" smtClean="0">
                        <a:latin typeface="Cambria Math"/>
                        <a:cs typeface="Calibri"/>
                      </a:rPr>
                      <m:t>𝑑𝑎𝑛</m:t>
                    </m:r>
                  </m:oMath>
                </a14:m>
                <a:r>
                  <a:rPr lang="id-ID" dirty="0" smtClean="0">
                    <a:latin typeface="Calibri"/>
                    <a:cs typeface="Calibri"/>
                  </a:rPr>
                  <a:t> </a:t>
                </a:r>
                <a14:m>
                  <m:oMath xmlns:m="http://schemas.openxmlformats.org/officeDocument/2006/math">
                    <m:r>
                      <a:rPr lang="id-ID" i="1">
                        <a:latin typeface="Cambria Math"/>
                      </a:rPr>
                      <m:t>𝑃</m:t>
                    </m:r>
                    <m:r>
                      <a:rPr lang="id-ID" i="1">
                        <a:latin typeface="Cambria Math"/>
                      </a:rPr>
                      <m:t>(</m:t>
                    </m:r>
                    <m:r>
                      <a:rPr lang="id-ID" b="0" i="1" smtClean="0">
                        <a:latin typeface="Cambria Math"/>
                      </a:rPr>
                      <m:t>𝐴</m:t>
                    </m:r>
                  </m:oMath>
                </a14:m>
                <a:r>
                  <a:rPr lang="en-US" dirty="0" smtClean="0">
                    <a:latin typeface="Calibri"/>
                    <a:cs typeface="Calibri"/>
                  </a:rPr>
                  <a:t>ǀ</a:t>
                </a:r>
                <a:r>
                  <a:rPr lang="id-ID" dirty="0">
                    <a:latin typeface="Calibri"/>
                    <a:cs typeface="Calibri"/>
                  </a:rPr>
                  <a:t>B</a:t>
                </a:r>
                <a:r>
                  <a:rPr lang="id-ID" dirty="0" smtClean="0">
                    <a:latin typeface="Calibri"/>
                    <a:cs typeface="Calibri"/>
                  </a:rPr>
                  <a:t>)= </a:t>
                </a:r>
                <a14:m>
                  <m:oMath xmlns:m="http://schemas.openxmlformats.org/officeDocument/2006/math">
                    <m:f>
                      <m:fPr>
                        <m:ctrlPr>
                          <a:rPr lang="id-ID" i="1">
                            <a:latin typeface="Cambria Math"/>
                            <a:cs typeface="Calibri"/>
                          </a:rPr>
                        </m:ctrlPr>
                      </m:fPr>
                      <m:num>
                        <m:r>
                          <a:rPr lang="id-ID" i="1">
                            <a:latin typeface="Cambria Math"/>
                            <a:cs typeface="Calibri"/>
                          </a:rPr>
                          <m:t>𝑃</m:t>
                        </m:r>
                        <m:r>
                          <a:rPr lang="id-ID" i="1">
                            <a:latin typeface="Cambria Math"/>
                            <a:cs typeface="Calibri"/>
                          </a:rPr>
                          <m:t>(</m:t>
                        </m:r>
                        <m:r>
                          <a:rPr lang="id-ID" i="1">
                            <a:latin typeface="Cambria Math"/>
                            <a:cs typeface="Calibri"/>
                          </a:rPr>
                          <m:t>𝐴</m:t>
                        </m:r>
                        <m:r>
                          <a:rPr lang="id-ID" i="1">
                            <a:latin typeface="Cambria Math"/>
                            <a:cs typeface="Calibri"/>
                          </a:rPr>
                          <m:t> </m:t>
                        </m:r>
                        <m:r>
                          <a:rPr lang="id-ID" i="1">
                            <a:latin typeface="Cambria Math"/>
                            <a:cs typeface="Calibri"/>
                          </a:rPr>
                          <m:t>𝑑𝑎𝑛</m:t>
                        </m:r>
                        <m:r>
                          <a:rPr lang="id-ID" i="1">
                            <a:latin typeface="Cambria Math"/>
                            <a:cs typeface="Calibri"/>
                          </a:rPr>
                          <m:t> </m:t>
                        </m:r>
                        <m:r>
                          <a:rPr lang="id-ID" i="1">
                            <a:latin typeface="Cambria Math"/>
                            <a:cs typeface="Calibri"/>
                          </a:rPr>
                          <m:t>𝐵</m:t>
                        </m:r>
                        <m:r>
                          <a:rPr lang="id-ID" i="1">
                            <a:latin typeface="Cambria Math"/>
                            <a:cs typeface="Calibri"/>
                          </a:rPr>
                          <m:t>)</m:t>
                        </m:r>
                      </m:num>
                      <m:den>
                        <m:r>
                          <a:rPr lang="id-ID" i="1">
                            <a:latin typeface="Cambria Math"/>
                            <a:cs typeface="Calibri"/>
                          </a:rPr>
                          <m:t>𝑃</m:t>
                        </m:r>
                        <m:r>
                          <a:rPr lang="id-ID" i="1">
                            <a:latin typeface="Cambria Math"/>
                            <a:cs typeface="Calibri"/>
                          </a:rPr>
                          <m:t>(</m:t>
                        </m:r>
                        <m:r>
                          <a:rPr lang="id-ID" b="0" i="1" smtClean="0">
                            <a:latin typeface="Cambria Math"/>
                            <a:cs typeface="Calibri"/>
                          </a:rPr>
                          <m:t>𝐵</m:t>
                        </m:r>
                        <m:r>
                          <a:rPr lang="id-ID" i="1">
                            <a:latin typeface="Cambria Math"/>
                            <a:cs typeface="Calibri"/>
                          </a:rPr>
                          <m:t>)</m:t>
                        </m:r>
                      </m:den>
                    </m:f>
                  </m:oMath>
                </a14:m>
                <a:endParaRPr lang="id-ID" dirty="0">
                  <a:latin typeface="Calibri"/>
                  <a:cs typeface="Calibri"/>
                </a:endParaRPr>
              </a:p>
              <a:p>
                <a:pPr marL="0" indent="0" algn="just">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935480"/>
                <a:ext cx="8229600" cy="4922520"/>
              </a:xfrm>
              <a:blipFill rotWithShape="1">
                <a:blip r:embed="rId2"/>
                <a:stretch>
                  <a:fillRect l="-1259" t="-1859" r="-1333"/>
                </a:stretch>
              </a:blipFill>
            </p:spPr>
            <p:txBody>
              <a:bodyPr/>
              <a:lstStyle/>
              <a:p>
                <a:r>
                  <a:rPr lang="en-US">
                    <a:noFill/>
                  </a:rPr>
                  <a:t> </a:t>
                </a:r>
              </a:p>
            </p:txBody>
          </p:sp>
        </mc:Fallback>
      </mc:AlternateContent>
    </p:spTree>
    <p:extLst>
      <p:ext uri="{BB962C8B-B14F-4D97-AF65-F5344CB8AC3E}">
        <p14:creationId xmlns:p14="http://schemas.microsoft.com/office/powerpoint/2010/main" val="6270128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184</TotalTime>
  <Words>1578</Words>
  <Application>Microsoft Office PowerPoint</Application>
  <PresentationFormat>On-screen Show (4:3)</PresentationFormat>
  <Paragraphs>136</Paragraphs>
  <Slides>25</Slides>
  <Notes>10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Teori Peluang</vt:lpstr>
      <vt:lpstr>Teori Peluang</vt:lpstr>
      <vt:lpstr>Definisi Peluang</vt:lpstr>
      <vt:lpstr>Contoh</vt:lpstr>
      <vt:lpstr>Latihan </vt:lpstr>
      <vt:lpstr>Aturan Peluang</vt:lpstr>
      <vt:lpstr>Contoh peristiwa Eksklusif</vt:lpstr>
      <vt:lpstr>Contoh peristiwa Independen</vt:lpstr>
      <vt:lpstr>Peluang Bersyarat</vt:lpstr>
      <vt:lpstr>Contoh </vt:lpstr>
      <vt:lpstr>Latihan </vt:lpstr>
      <vt:lpstr>Peluang Peristiwa Inklusif</vt:lpstr>
      <vt:lpstr>Contoh </vt:lpstr>
      <vt:lpstr>Aturan Bayes</vt:lpstr>
      <vt:lpstr>Rumus Aturan Bayes</vt:lpstr>
      <vt:lpstr>Contoh</vt:lpstr>
      <vt:lpstr>Penyelesaian</vt:lpstr>
      <vt:lpstr>Penyelesaian</vt:lpstr>
      <vt:lpstr>Maka:</vt:lpstr>
      <vt:lpstr>Ekspektasi</vt:lpstr>
      <vt:lpstr>Contoh</vt:lpstr>
      <vt:lpstr>Contoh</vt:lpstr>
      <vt:lpstr>Latihan</vt:lpstr>
      <vt:lpstr>PowerPoint Presentation</vt:lpstr>
      <vt:lpstr>Lanjutan No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 Peluang</dc:title>
  <dc:creator>Wikan Isthika</dc:creator>
  <cp:lastModifiedBy>Wikan Isthika</cp:lastModifiedBy>
  <cp:revision>20</cp:revision>
  <dcterms:created xsi:type="dcterms:W3CDTF">2014-05-13T02:34:25Z</dcterms:created>
  <dcterms:modified xsi:type="dcterms:W3CDTF">2015-05-12T03:13:52Z</dcterms:modified>
</cp:coreProperties>
</file>