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94" r:id="rId3"/>
    <p:sldId id="296" r:id="rId4"/>
    <p:sldId id="298" r:id="rId5"/>
    <p:sldId id="300" r:id="rId6"/>
    <p:sldId id="302" r:id="rId7"/>
    <p:sldId id="324" r:id="rId8"/>
    <p:sldId id="305" r:id="rId9"/>
    <p:sldId id="307" r:id="rId10"/>
    <p:sldId id="328" r:id="rId11"/>
    <p:sldId id="326" r:id="rId12"/>
    <p:sldId id="311" r:id="rId13"/>
    <p:sldId id="313" r:id="rId14"/>
    <p:sldId id="329" r:id="rId15"/>
    <p:sldId id="330" r:id="rId16"/>
    <p:sldId id="315" r:id="rId17"/>
    <p:sldId id="317" r:id="rId18"/>
    <p:sldId id="319" r:id="rId19"/>
    <p:sldId id="321" r:id="rId20"/>
    <p:sldId id="323" r:id="rId21"/>
    <p:sldId id="331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BD504-4454-4D6A-9186-C776BA0967CB}" type="datetimeFigureOut">
              <a:rPr lang="id-ID" smtClean="0"/>
              <a:pPr/>
              <a:t>09/09/2014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76D63-FF95-44D7-935A-5006F6734C1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FF181F-DA8D-443A-8612-B03A49B64B81}" type="slidenum">
              <a:rPr lang="en-US"/>
              <a:pPr/>
              <a:t>1</a:t>
            </a:fld>
            <a:endParaRPr lang="en-US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360D-42E4-4D05-8F7F-4C9AB6F9628A}" type="datetimeFigureOut">
              <a:rPr lang="id-ID" smtClean="0"/>
              <a:pPr/>
              <a:t>09/09/2014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360D-42E4-4D05-8F7F-4C9AB6F9628A}" type="datetimeFigureOut">
              <a:rPr lang="id-ID" smtClean="0"/>
              <a:pPr/>
              <a:t>09/09/2014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360D-42E4-4D05-8F7F-4C9AB6F9628A}" type="datetimeFigureOut">
              <a:rPr lang="id-ID" smtClean="0"/>
              <a:pPr/>
              <a:t>09/09/2014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pendahuluan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63FD8-9485-40F0-80F1-CC371E7A87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360D-42E4-4D05-8F7F-4C9AB6F9628A}" type="datetimeFigureOut">
              <a:rPr lang="id-ID" smtClean="0"/>
              <a:pPr/>
              <a:t>09/09/2014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360D-42E4-4D05-8F7F-4C9AB6F9628A}" type="datetimeFigureOut">
              <a:rPr lang="id-ID" smtClean="0"/>
              <a:pPr/>
              <a:t>09/09/2014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360D-42E4-4D05-8F7F-4C9AB6F9628A}" type="datetimeFigureOut">
              <a:rPr lang="id-ID" smtClean="0"/>
              <a:pPr/>
              <a:t>09/09/2014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360D-42E4-4D05-8F7F-4C9AB6F9628A}" type="datetimeFigureOut">
              <a:rPr lang="id-ID" smtClean="0"/>
              <a:pPr/>
              <a:t>09/09/2014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360D-42E4-4D05-8F7F-4C9AB6F9628A}" type="datetimeFigureOut">
              <a:rPr lang="id-ID" smtClean="0"/>
              <a:pPr/>
              <a:t>09/09/2014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360D-42E4-4D05-8F7F-4C9AB6F9628A}" type="datetimeFigureOut">
              <a:rPr lang="id-ID" smtClean="0"/>
              <a:pPr/>
              <a:t>09/09/2014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360D-42E4-4D05-8F7F-4C9AB6F9628A}" type="datetimeFigureOut">
              <a:rPr lang="id-ID" smtClean="0"/>
              <a:pPr/>
              <a:t>09/09/2014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360D-42E4-4D05-8F7F-4C9AB6F9628A}" type="datetimeFigureOut">
              <a:rPr lang="id-ID" smtClean="0"/>
              <a:pPr/>
              <a:t>09/09/2014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5360D-42E4-4D05-8F7F-4C9AB6F9628A}" type="datetimeFigureOut">
              <a:rPr lang="id-ID" smtClean="0"/>
              <a:pPr/>
              <a:t>09/09/2014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A3C9C-B967-44E8-8337-9B69977B3F2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pendahuluan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F2ECA-21CD-469C-835B-2CB423C07C49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43012" name="Picture 2" descr="Blue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2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4" name="Picture 31" descr="STAT_DESK(BARU)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6002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32" descr="Bar_graph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3810000"/>
            <a:ext cx="14478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6" name="Picture 33" descr="Graph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2667000"/>
            <a:ext cx="335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7" name="Picture 34" descr="Pie_graph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86050" y="485776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786314" y="5500702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2400" b="1" dirty="0" smtClean="0"/>
              <a:t>Tita Talitha, MT</a:t>
            </a:r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pendahuluan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2B68D-5F56-442F-AD93-D00FFD737D79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229600" cy="4572000"/>
          </a:xfrm>
        </p:spPr>
        <p:txBody>
          <a:bodyPr>
            <a:normAutofit/>
          </a:bodyPr>
          <a:lstStyle/>
          <a:p>
            <a:pPr marL="571500" indent="-571500" algn="just" eaLnBrk="1" hangingPunct="1">
              <a:buFontTx/>
              <a:buNone/>
            </a:pP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  <a:p>
            <a:pPr marL="571500" indent="-571500" algn="just" eaLnBrk="1" hangingPunct="1">
              <a:buFontTx/>
              <a:buAutoNum type="arabicPeriod"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pPr marL="571500" indent="-571500" algn="just" eaLnBrk="1" hangingPunct="1">
              <a:buFontTx/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 marL="571500" indent="-571500" algn="just" eaLnBrk="1" hangingPunct="1">
              <a:buFontTx/>
              <a:buAutoNum type="arabicPeriod"/>
            </a:pP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endParaRPr lang="en-US" dirty="0" smtClean="0"/>
          </a:p>
          <a:p>
            <a:pPr marL="571500" indent="-571500" algn="just" eaLnBrk="1" hangingPunct="1">
              <a:buFontTx/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ramalan</a:t>
            </a:r>
            <a:endParaRPr lang="en-US" dirty="0" smtClean="0"/>
          </a:p>
          <a:p>
            <a:pPr marL="571500" indent="-571500" algn="just" eaLnBrk="1" hangingPunct="1">
              <a:buFontTx/>
              <a:buAutoNum type="arabicPeriod"/>
            </a:pPr>
            <a:r>
              <a:rPr lang="en-US" dirty="0" smtClean="0"/>
              <a:t>Dan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yang lain</a:t>
            </a:r>
          </a:p>
        </p:txBody>
      </p:sp>
      <p:sp>
        <p:nvSpPr>
          <p:cNvPr id="46085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53400" y="6172200"/>
            <a:ext cx="457200" cy="381000"/>
          </a:xfrm>
          <a:prstGeom prst="actionButtonForwardNext">
            <a:avLst/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608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96200" y="6172200"/>
            <a:ext cx="457200" cy="381000"/>
          </a:xfrm>
          <a:prstGeom prst="actionButtonBackPrevious">
            <a:avLst/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5130" name="Picture 10" descr="school_bus_stop_sm_wh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449263"/>
            <a:ext cx="106680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FUNGSI STATISTIKA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C -0.34045 0.05232 -0.68073 0.10463 -0.81667 0.1257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err="1"/>
              <a:t>pendahuluan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D2F34-77E4-4988-AF94-EB558A9BB80B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57298"/>
            <a:ext cx="8610600" cy="5119702"/>
          </a:xfrm>
        </p:spPr>
        <p:txBody>
          <a:bodyPr>
            <a:normAutofit lnSpcReduction="10000"/>
          </a:bodyPr>
          <a:lstStyle/>
          <a:p>
            <a:pPr marL="533400" indent="-533400"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bidang</a:t>
            </a:r>
            <a:r>
              <a:rPr lang="en-US" sz="2600" dirty="0" smtClean="0"/>
              <a:t> </a:t>
            </a:r>
            <a:r>
              <a:rPr lang="en-US" sz="2600" dirty="0" err="1" smtClean="0"/>
              <a:t>studi</a:t>
            </a:r>
            <a:r>
              <a:rPr lang="en-US" sz="2600" dirty="0" smtClean="0"/>
              <a:t>, </a:t>
            </a:r>
            <a:r>
              <a:rPr lang="en-US" sz="2600" dirty="0" err="1" smtClean="0"/>
              <a:t>statistik</a:t>
            </a:r>
            <a:r>
              <a:rPr lang="en-US" sz="2600" dirty="0" smtClean="0"/>
              <a:t>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</a:t>
            </a:r>
            <a:r>
              <a:rPr lang="en-US" sz="2600" dirty="0" err="1" smtClean="0"/>
              <a:t>dua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utama</a:t>
            </a:r>
            <a:r>
              <a:rPr lang="en-US" sz="2600" dirty="0" smtClean="0"/>
              <a:t>, </a:t>
            </a:r>
            <a:r>
              <a:rPr lang="en-US" sz="2600" dirty="0" err="1" smtClean="0"/>
              <a:t>yaitu</a:t>
            </a:r>
            <a:r>
              <a:rPr lang="en-US" sz="2600" dirty="0" smtClean="0"/>
              <a:t> :</a:t>
            </a:r>
          </a:p>
          <a:p>
            <a:pPr marL="533400" indent="-533400" algn="just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sz="2600" dirty="0" err="1" smtClean="0"/>
              <a:t>Statistika</a:t>
            </a:r>
            <a:r>
              <a:rPr lang="en-US" sz="2600" dirty="0" smtClean="0"/>
              <a:t> </a:t>
            </a:r>
            <a:r>
              <a:rPr lang="en-US" sz="2600" dirty="0" err="1" smtClean="0"/>
              <a:t>Deskriptif</a:t>
            </a:r>
            <a:r>
              <a:rPr lang="en-US" sz="2600" dirty="0" smtClean="0"/>
              <a:t> </a:t>
            </a:r>
            <a:r>
              <a:rPr lang="en-US" sz="2600" b="1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ilmu</a:t>
            </a:r>
            <a:r>
              <a:rPr lang="en-US" sz="2600" dirty="0" smtClean="0"/>
              <a:t> </a:t>
            </a:r>
            <a:r>
              <a:rPr lang="en-US" sz="2600" dirty="0" err="1" smtClean="0"/>
              <a:t>statistika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mempelajari</a:t>
            </a:r>
            <a:r>
              <a:rPr lang="en-US" sz="2600" dirty="0" smtClean="0"/>
              <a:t> </a:t>
            </a:r>
            <a:r>
              <a:rPr lang="en-US" sz="2600" dirty="0" err="1" smtClean="0"/>
              <a:t>tentang</a:t>
            </a:r>
            <a:r>
              <a:rPr lang="en-US" sz="2600" dirty="0" smtClean="0"/>
              <a:t> </a:t>
            </a:r>
            <a:r>
              <a:rPr lang="en-US" sz="2600" dirty="0" err="1" smtClean="0"/>
              <a:t>pengumpulan</a:t>
            </a:r>
            <a:r>
              <a:rPr lang="en-US" sz="2600" dirty="0" smtClean="0"/>
              <a:t>, </a:t>
            </a:r>
            <a:r>
              <a:rPr lang="en-US" sz="2600" dirty="0" err="1" smtClean="0"/>
              <a:t>pengolahan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penyajian</a:t>
            </a:r>
            <a:r>
              <a:rPr lang="en-US" sz="2600" dirty="0" smtClean="0"/>
              <a:t> data.</a:t>
            </a:r>
          </a:p>
          <a:p>
            <a:pPr marL="533400" indent="-533400" algn="just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sz="2600" dirty="0" err="1" smtClean="0"/>
              <a:t>Statistika</a:t>
            </a:r>
            <a:r>
              <a:rPr lang="en-US" sz="2600" dirty="0" smtClean="0"/>
              <a:t> </a:t>
            </a:r>
            <a:r>
              <a:rPr lang="en-US" sz="2600" dirty="0" err="1" smtClean="0"/>
              <a:t>Inferensi</a:t>
            </a:r>
            <a:r>
              <a:rPr lang="en-US" sz="2600" dirty="0" smtClean="0"/>
              <a:t> (</a:t>
            </a:r>
            <a:r>
              <a:rPr lang="en-US" sz="2600" dirty="0" err="1" smtClean="0"/>
              <a:t>Statistika</a:t>
            </a:r>
            <a:r>
              <a:rPr lang="en-US" sz="2600" dirty="0" smtClean="0"/>
              <a:t> </a:t>
            </a:r>
            <a:r>
              <a:rPr lang="en-US" sz="2600" dirty="0" err="1" smtClean="0"/>
              <a:t>Induktif</a:t>
            </a:r>
            <a:r>
              <a:rPr lang="en-US" sz="2600" dirty="0" smtClean="0"/>
              <a:t>) </a:t>
            </a:r>
            <a:r>
              <a:rPr lang="en-US" sz="2600" b="1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ilmu</a:t>
            </a:r>
            <a:r>
              <a:rPr lang="en-US" sz="2600" dirty="0" smtClean="0"/>
              <a:t> </a:t>
            </a:r>
            <a:r>
              <a:rPr lang="en-US" sz="2600" dirty="0" err="1" smtClean="0"/>
              <a:t>statistika</a:t>
            </a:r>
            <a:r>
              <a:rPr lang="en-US" sz="2600" dirty="0" smtClean="0"/>
              <a:t>  yang </a:t>
            </a:r>
            <a:r>
              <a:rPr lang="en-US" sz="2600" dirty="0" err="1" smtClean="0"/>
              <a:t>mempelajari</a:t>
            </a:r>
            <a:r>
              <a:rPr lang="en-US" sz="2600" dirty="0" smtClean="0"/>
              <a:t> </a:t>
            </a:r>
            <a:r>
              <a:rPr lang="en-US" sz="2600" dirty="0" err="1" smtClean="0"/>
              <a:t>tentang</a:t>
            </a:r>
            <a:r>
              <a:rPr lang="en-US" sz="2600" dirty="0" smtClean="0"/>
              <a:t> </a:t>
            </a:r>
            <a:r>
              <a:rPr lang="en-US" sz="2600" dirty="0" err="1" smtClean="0"/>
              <a:t>cara</a:t>
            </a:r>
            <a:r>
              <a:rPr lang="en-US" sz="2600" dirty="0" smtClean="0"/>
              <a:t> </a:t>
            </a:r>
            <a:r>
              <a:rPr lang="en-US" sz="2600" dirty="0" err="1" smtClean="0"/>
              <a:t>pengambilan</a:t>
            </a:r>
            <a:r>
              <a:rPr lang="en-US" sz="2600" dirty="0" smtClean="0"/>
              <a:t> </a:t>
            </a:r>
            <a:r>
              <a:rPr lang="en-US" sz="2600" dirty="0" err="1" smtClean="0"/>
              <a:t>kesimpulan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menyeluruh</a:t>
            </a:r>
            <a:r>
              <a:rPr lang="en-US" sz="2600" dirty="0" smtClean="0"/>
              <a:t> (</a:t>
            </a:r>
            <a:r>
              <a:rPr lang="en-US" sz="2600" dirty="0" err="1" smtClean="0"/>
              <a:t>populasi</a:t>
            </a:r>
            <a:r>
              <a:rPr lang="en-US" sz="2600" dirty="0" smtClean="0"/>
              <a:t>) </a:t>
            </a:r>
            <a:r>
              <a:rPr lang="en-US" sz="2600" dirty="0" err="1" smtClean="0"/>
              <a:t>berdasarkan</a:t>
            </a:r>
            <a:r>
              <a:rPr lang="en-US" sz="2600" dirty="0" smtClean="0"/>
              <a:t> data </a:t>
            </a:r>
            <a:r>
              <a:rPr lang="en-US" sz="2600" dirty="0" err="1" smtClean="0"/>
              <a:t>sebagian</a:t>
            </a:r>
            <a:r>
              <a:rPr lang="en-US" sz="2600" dirty="0" smtClean="0"/>
              <a:t> (</a:t>
            </a:r>
            <a:r>
              <a:rPr lang="en-US" sz="2600" dirty="0" err="1" smtClean="0"/>
              <a:t>sampel</a:t>
            </a:r>
            <a:r>
              <a:rPr lang="en-US" sz="2600" dirty="0" smtClean="0"/>
              <a:t>)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populasi</a:t>
            </a:r>
            <a:r>
              <a:rPr lang="en-US" sz="2600" dirty="0" smtClean="0"/>
              <a:t> 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.</a:t>
            </a:r>
          </a:p>
          <a:p>
            <a:pPr marL="533400" indent="-533400" algn="just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600" dirty="0" smtClean="0"/>
          </a:p>
          <a:p>
            <a:pPr marL="533400" indent="-533400" algn="just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Kegunaan</a:t>
            </a:r>
            <a:r>
              <a:rPr lang="en-US" sz="2600" dirty="0" smtClean="0"/>
              <a:t> </a:t>
            </a:r>
            <a:r>
              <a:rPr lang="en-US" sz="2600" dirty="0" err="1" smtClean="0"/>
              <a:t>Statistika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bidang</a:t>
            </a:r>
            <a:r>
              <a:rPr lang="en-US" sz="2600" dirty="0" smtClean="0"/>
              <a:t> </a:t>
            </a:r>
            <a:r>
              <a:rPr lang="en-US" sz="2600" dirty="0" err="1" smtClean="0"/>
              <a:t>ekonomi</a:t>
            </a:r>
            <a:r>
              <a:rPr lang="en-US" sz="2600" dirty="0" smtClean="0"/>
              <a:t> </a:t>
            </a:r>
            <a:r>
              <a:rPr lang="en-US" sz="2600" dirty="0" err="1" smtClean="0"/>
              <a:t>yaitu</a:t>
            </a:r>
            <a:r>
              <a:rPr lang="id-ID" sz="2600" dirty="0" smtClean="0"/>
              <a:t>:</a:t>
            </a:r>
            <a:endParaRPr lang="en-US" sz="2600" dirty="0" smtClean="0"/>
          </a:p>
          <a:p>
            <a:pPr marL="1295400" lvl="2" indent="-623888" algn="just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endParaRPr lang="en-US" sz="2800" dirty="0" smtClean="0"/>
          </a:p>
          <a:p>
            <a:pPr marL="1295400" lvl="2" indent="-623888" algn="just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Akuntansi</a:t>
            </a:r>
            <a:endParaRPr lang="en-US" sz="2800" dirty="0" smtClean="0"/>
          </a:p>
          <a:p>
            <a:pPr marL="1295400" lvl="2" indent="-623888" algn="just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pemasaran</a:t>
            </a:r>
            <a:endParaRPr lang="en-US" sz="2800" dirty="0" smtClean="0"/>
          </a:p>
          <a:p>
            <a:pPr marL="533400" indent="-533400" algn="just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600" dirty="0" smtClean="0"/>
          </a:p>
        </p:txBody>
      </p:sp>
      <p:sp>
        <p:nvSpPr>
          <p:cNvPr id="45061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53400" y="6172200"/>
            <a:ext cx="457200" cy="381000"/>
          </a:xfrm>
          <a:prstGeom prst="actionButtonForwardNext">
            <a:avLst/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5062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96200" y="6172200"/>
            <a:ext cx="457200" cy="381000"/>
          </a:xfrm>
          <a:prstGeom prst="actionButtonBackPrevious">
            <a:avLst/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4110" name="Picture 14" descr="child_cutting_constru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30837">
            <a:off x="6324600" y="5410200"/>
            <a:ext cx="11160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d-ID" sz="5400" dirty="0" smtClean="0"/>
              <a:t>CABANG STATISTIKA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5400" dirty="0" smtClean="0"/>
              <a:t>  </a:t>
            </a:r>
            <a:r>
              <a:rPr lang="en-US" sz="5400" dirty="0" smtClean="0"/>
              <a:t>DATA </a:t>
            </a:r>
            <a:r>
              <a:rPr lang="en-US" sz="5400" dirty="0" smtClean="0"/>
              <a:t>STATISTIK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 smtClean="0"/>
              <a:t>Definisi</a:t>
            </a:r>
            <a:r>
              <a:rPr lang="en-US" sz="2400" dirty="0" smtClean="0"/>
              <a:t> data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keterangan</a:t>
            </a:r>
            <a:r>
              <a:rPr lang="en-US" sz="2400" dirty="0" smtClean="0"/>
              <a:t> (</a:t>
            </a:r>
            <a:r>
              <a:rPr lang="en-US" sz="2400" dirty="0" err="1" smtClean="0"/>
              <a:t>kualitatif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kuantitatif</a:t>
            </a:r>
            <a:r>
              <a:rPr lang="en-US" sz="2400" dirty="0" smtClean="0"/>
              <a:t>)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diandalkan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Data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 </a:t>
            </a:r>
            <a:r>
              <a:rPr lang="en-US" sz="2400" dirty="0" err="1" smtClean="0"/>
              <a:t>kuantitatif</a:t>
            </a:r>
            <a:r>
              <a:rPr lang="en-US" sz="2400" dirty="0" smtClean="0"/>
              <a:t> :</a:t>
            </a:r>
          </a:p>
          <a:p>
            <a:pPr marL="342900" lvl="1" indent="-342900">
              <a:lnSpc>
                <a:spcPct val="90000"/>
              </a:lnSpc>
              <a:buNone/>
              <a:defRPr/>
            </a:pPr>
            <a:r>
              <a:rPr lang="en-US" sz="2400" dirty="0" smtClean="0"/>
              <a:t>	Data </a:t>
            </a:r>
            <a:r>
              <a:rPr lang="en-US" sz="2400" dirty="0" err="1" smtClean="0"/>
              <a:t>kuantitatif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ialah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disajikan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id-ID" sz="2400" dirty="0" smtClean="0"/>
              <a:t>, </a:t>
            </a:r>
            <a:r>
              <a:rPr lang="en-US" sz="2400" dirty="0" err="1" smtClean="0"/>
              <a:t>harganya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berubah-ubah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Data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terbagi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:</a:t>
            </a:r>
          </a:p>
          <a:p>
            <a:pPr marL="1295400" lvl="2" indent="-623888" algn="just"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en-US" dirty="0" smtClean="0"/>
              <a:t>Data </a:t>
            </a:r>
            <a:r>
              <a:rPr lang="en-US" dirty="0" err="1" smtClean="0"/>
              <a:t>kontinu</a:t>
            </a:r>
            <a:r>
              <a:rPr lang="en-US" dirty="0" smtClean="0"/>
              <a:t> (data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) </a:t>
            </a:r>
            <a:r>
              <a:rPr lang="en-US" b="1" dirty="0" err="1" smtClean="0"/>
              <a:t>adalah</a:t>
            </a:r>
            <a:r>
              <a:rPr lang="en-US" dirty="0" smtClean="0"/>
              <a:t> data yang </a:t>
            </a:r>
            <a:r>
              <a:rPr lang="en-US" dirty="0" err="1" smtClean="0"/>
              <a:t>satuannya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.</a:t>
            </a:r>
          </a:p>
          <a:p>
            <a:pPr marL="1295400" lvl="2" indent="-623888" algn="just"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en-US" dirty="0" smtClean="0"/>
              <a:t>Data </a:t>
            </a:r>
            <a:r>
              <a:rPr lang="en-US" dirty="0" err="1" smtClean="0"/>
              <a:t>diskr</a:t>
            </a:r>
            <a:r>
              <a:rPr lang="id-ID" dirty="0" smtClean="0"/>
              <a:t>i</a:t>
            </a:r>
            <a:r>
              <a:rPr lang="en-US" dirty="0" smtClean="0"/>
              <a:t>t (data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) </a:t>
            </a:r>
            <a:r>
              <a:rPr lang="en-US" b="1" dirty="0" err="1" smtClean="0"/>
              <a:t>adalah</a:t>
            </a:r>
            <a:r>
              <a:rPr lang="en-US" dirty="0" smtClean="0"/>
              <a:t> data yang </a:t>
            </a:r>
            <a:r>
              <a:rPr lang="en-US" dirty="0" err="1" smtClean="0"/>
              <a:t>satuannya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DATA STATISTIK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84"/>
            <a:ext cx="8229600" cy="476886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Data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kualitatif</a:t>
            </a:r>
            <a:r>
              <a:rPr lang="en-US" sz="2400" dirty="0" smtClean="0"/>
              <a:t> </a:t>
            </a:r>
            <a:r>
              <a:rPr lang="id-ID" sz="2400" dirty="0" smtClean="0"/>
              <a:t>:</a:t>
            </a:r>
            <a:endParaRPr lang="en-US" sz="2400" dirty="0" smtClean="0"/>
          </a:p>
          <a:p>
            <a:pPr marL="342900" lvl="1" indent="-342900">
              <a:lnSpc>
                <a:spcPct val="90000"/>
              </a:lnSpc>
              <a:buNone/>
              <a:defRPr/>
            </a:pPr>
            <a:r>
              <a:rPr lang="en-US" sz="2400" dirty="0" smtClean="0"/>
              <a:t>	Data yang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obyek</a:t>
            </a:r>
            <a:r>
              <a:rPr lang="id-ID" sz="2400" dirty="0" smtClean="0"/>
              <a:t>. </a:t>
            </a:r>
            <a:r>
              <a:rPr lang="en-US" sz="2400" dirty="0" smtClean="0"/>
              <a:t>Data </a:t>
            </a:r>
            <a:r>
              <a:rPr lang="en-US" sz="2400" dirty="0" err="1" smtClean="0"/>
              <a:t>kualitatif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ialah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disajikan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d-ID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Data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sumbernya</a:t>
            </a:r>
            <a:r>
              <a:rPr lang="en-US" sz="2400" dirty="0" smtClean="0"/>
              <a:t>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400" dirty="0" smtClean="0"/>
              <a:t>	a. Data intern</a:t>
            </a:r>
            <a:r>
              <a:rPr lang="id-ID" sz="2400" dirty="0" smtClean="0"/>
              <a:t> </a:t>
            </a:r>
            <a:r>
              <a:rPr lang="en-US" sz="2400" b="1" dirty="0" err="1" smtClean="0"/>
              <a:t>ialah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, </a:t>
            </a:r>
            <a:r>
              <a:rPr lang="en-US" sz="2400" b="1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ialah</a:t>
            </a:r>
            <a:r>
              <a:rPr lang="en-US" sz="2400" dirty="0" smtClean="0"/>
              <a:t> data </a:t>
            </a:r>
            <a:r>
              <a:rPr lang="en-US" sz="2400" dirty="0" err="1" smtClean="0"/>
              <a:t>dosen</a:t>
            </a:r>
            <a:r>
              <a:rPr lang="en-US" sz="2400" dirty="0" smtClean="0"/>
              <a:t>,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, data </a:t>
            </a:r>
            <a:r>
              <a:rPr lang="en-US" sz="2400" dirty="0" err="1" smtClean="0"/>
              <a:t>kelulusan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sebagainya</a:t>
            </a:r>
            <a:r>
              <a:rPr lang="en-US" sz="2400" dirty="0" smtClean="0"/>
              <a:t>.</a:t>
            </a:r>
          </a:p>
          <a:p>
            <a:pPr marL="342900" lvl="1" indent="-342900">
              <a:lnSpc>
                <a:spcPct val="90000"/>
              </a:lnSpc>
              <a:buNone/>
              <a:defRPr/>
            </a:pPr>
            <a:r>
              <a:rPr lang="en-US" sz="2400" dirty="0" smtClean="0"/>
              <a:t>	b. Data </a:t>
            </a:r>
            <a:r>
              <a:rPr lang="en-US" sz="2400" dirty="0" err="1" smtClean="0"/>
              <a:t>ekstern</a:t>
            </a:r>
            <a:r>
              <a:rPr lang="id-ID" sz="2400" dirty="0" smtClean="0"/>
              <a:t> </a:t>
            </a:r>
            <a:r>
              <a:rPr lang="en-US" sz="2400" b="1" dirty="0" err="1" smtClean="0"/>
              <a:t>ialah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  <a:endParaRPr lang="en-US" sz="2400" b="1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Data primer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Data </a:t>
            </a:r>
            <a:r>
              <a:rPr lang="en-US" sz="2400" dirty="0" err="1" smtClean="0"/>
              <a:t>sekunder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800" b="1" dirty="0" smtClean="0"/>
              <a:t>Cara </a:t>
            </a:r>
            <a:r>
              <a:rPr lang="en-US" sz="2800" b="1" dirty="0" err="1" smtClean="0"/>
              <a:t>memperolehnya</a:t>
            </a:r>
            <a:r>
              <a:rPr lang="id-ID" sz="2800" b="1" dirty="0" smtClean="0"/>
              <a:t>:</a:t>
            </a:r>
            <a:endParaRPr lang="en-US" sz="2800" b="1" dirty="0" smtClean="0"/>
          </a:p>
          <a:p>
            <a:pPr marL="990600" lvl="1" indent="-533400" algn="just">
              <a:lnSpc>
                <a:spcPct val="80000"/>
              </a:lnSpc>
              <a:buClr>
                <a:schemeClr val="tx1"/>
              </a:buClr>
              <a:buFontTx/>
              <a:buAutoNum type="alphaLcPeriod"/>
            </a:pPr>
            <a:r>
              <a:rPr lang="en-US" dirty="0" smtClean="0"/>
              <a:t>Data primer </a:t>
            </a:r>
            <a:r>
              <a:rPr lang="en-US" b="1" dirty="0" err="1" smtClean="0"/>
              <a:t>ialah</a:t>
            </a:r>
            <a:r>
              <a:rPr lang="en-US" dirty="0" smtClean="0"/>
              <a:t> data yang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b="1" dirty="0" err="1" smtClean="0"/>
              <a:t>misalnya</a:t>
            </a:r>
            <a:r>
              <a:rPr lang="en-US" dirty="0" smtClean="0"/>
              <a:t> data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BAKN, data </a:t>
            </a:r>
            <a:r>
              <a:rPr lang="en-US" dirty="0" err="1" smtClean="0"/>
              <a:t>registrasi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pPr marL="990600" lvl="1" indent="-533400" algn="just">
              <a:lnSpc>
                <a:spcPct val="80000"/>
              </a:lnSpc>
              <a:buClr>
                <a:schemeClr val="tx1"/>
              </a:buClr>
              <a:buFontTx/>
              <a:buAutoNum type="alphaLcPeriod"/>
            </a:pPr>
            <a:r>
              <a:rPr lang="en-US" dirty="0" smtClean="0"/>
              <a:t>Data </a:t>
            </a:r>
            <a:r>
              <a:rPr lang="id-ID" dirty="0" smtClean="0"/>
              <a:t>s</a:t>
            </a:r>
            <a:r>
              <a:rPr lang="en-US" dirty="0" err="1" smtClean="0"/>
              <a:t>ekunder</a:t>
            </a:r>
            <a:r>
              <a:rPr lang="en-US" dirty="0" smtClean="0"/>
              <a:t> </a:t>
            </a:r>
            <a:r>
              <a:rPr lang="en-US" b="1" dirty="0" err="1" smtClean="0"/>
              <a:t>ialah</a:t>
            </a:r>
            <a:r>
              <a:rPr lang="en-US" dirty="0" smtClean="0"/>
              <a:t> data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primer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diolah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lain, </a:t>
            </a:r>
            <a:r>
              <a:rPr lang="en-US" b="1" dirty="0" err="1" smtClean="0"/>
              <a:t>misalnya</a:t>
            </a:r>
            <a:r>
              <a:rPr lang="en-US" dirty="0" smtClean="0"/>
              <a:t> data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10 s/d 20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Agama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</a:t>
            </a:r>
          </a:p>
          <a:p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sz="2800" b="1" u="sng" dirty="0" err="1" smtClean="0"/>
              <a:t>Syarat</a:t>
            </a:r>
            <a:r>
              <a:rPr lang="en-US" sz="2800" b="1" u="sng" dirty="0" smtClean="0"/>
              <a:t> Data yang </a:t>
            </a:r>
            <a:r>
              <a:rPr lang="en-US" sz="2800" b="1" u="sng" dirty="0" err="1" smtClean="0"/>
              <a:t>baik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adalah</a:t>
            </a:r>
            <a:endParaRPr lang="en-US" sz="2800" b="1" dirty="0" smtClean="0"/>
          </a:p>
          <a:p>
            <a:pPr marL="990600" lvl="1" indent="-646113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dirty="0" err="1" smtClean="0"/>
              <a:t>Benar</a:t>
            </a:r>
            <a:r>
              <a:rPr lang="en-US" dirty="0" smtClean="0"/>
              <a:t>/</a:t>
            </a:r>
            <a:r>
              <a:rPr lang="en-US" dirty="0" err="1" smtClean="0"/>
              <a:t>Obyektif</a:t>
            </a:r>
            <a:r>
              <a:rPr lang="en-US" dirty="0" smtClean="0"/>
              <a:t>.</a:t>
            </a:r>
          </a:p>
          <a:p>
            <a:pPr marL="990600" lvl="1" indent="-646113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dirty="0" err="1" smtClean="0"/>
              <a:t>Mewakili</a:t>
            </a:r>
            <a:r>
              <a:rPr lang="en-US" dirty="0" smtClean="0"/>
              <a:t>/</a:t>
            </a:r>
            <a:r>
              <a:rPr lang="en-US" dirty="0" err="1" smtClean="0"/>
              <a:t>Wajar</a:t>
            </a:r>
            <a:r>
              <a:rPr lang="en-US" dirty="0" smtClean="0"/>
              <a:t> (representative).</a:t>
            </a:r>
          </a:p>
          <a:p>
            <a:pPr marL="990600" lvl="1" indent="-646113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dirty="0" err="1" smtClean="0"/>
              <a:t>Dipercaya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bakunya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</a:t>
            </a:r>
          </a:p>
          <a:p>
            <a:pPr marL="990600" lvl="1" indent="-646113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(up to date).</a:t>
            </a:r>
          </a:p>
          <a:p>
            <a:pPr marL="990600" lvl="1" indent="-646113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dirty="0" err="1" smtClean="0"/>
              <a:t>Relevan</a:t>
            </a:r>
            <a:r>
              <a:rPr lang="en-US" dirty="0" smtClean="0"/>
              <a:t> (data yang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permasalahannya</a:t>
            </a:r>
            <a:r>
              <a:rPr lang="en-US" dirty="0" smtClean="0"/>
              <a:t>). </a:t>
            </a:r>
          </a:p>
          <a:p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METODE PENGUMPULAN DATA PRIMER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koresponden</a:t>
            </a:r>
            <a:endParaRPr lang="en-US" dirty="0" smtClean="0"/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pos</a:t>
            </a:r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dirty="0" err="1" smtClean="0"/>
              <a:t>Pencacahan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POPULASI DAN SAMPEL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Populasi</a:t>
            </a:r>
            <a:r>
              <a:rPr lang="en-US" dirty="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smtClean="0"/>
              <a:t>total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id-ID" dirty="0" smtClean="0"/>
              <a:t>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Sampel</a:t>
            </a:r>
            <a:r>
              <a:rPr lang="en-US" dirty="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id-ID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PENGUKURAN DATA STATISTIK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Pengukuran</a:t>
            </a:r>
            <a:r>
              <a:rPr lang="en-US" dirty="0" smtClean="0"/>
              <a:t> data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kuantifikasi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id-ID" dirty="0" smtClean="0"/>
              <a:t>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Cara </a:t>
            </a:r>
            <a:r>
              <a:rPr lang="en-US" dirty="0" err="1" smtClean="0"/>
              <a:t>pengukuran</a:t>
            </a:r>
            <a:r>
              <a:rPr lang="en-US" dirty="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a. </a:t>
            </a:r>
            <a:r>
              <a:rPr lang="en-US" dirty="0" err="1" smtClean="0"/>
              <a:t>Lan</a:t>
            </a:r>
            <a:r>
              <a:rPr lang="id-ID" dirty="0" smtClean="0"/>
              <a:t>g</a:t>
            </a:r>
            <a:r>
              <a:rPr lang="en-US" dirty="0" smtClean="0"/>
              <a:t>sung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b.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operasionalisasi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SKALA PENGUKURAN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membedakan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id-ID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id-ID" sz="2800" dirty="0" smtClean="0"/>
              <a:t>.</a:t>
            </a: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err="1" smtClean="0"/>
              <a:t>Macam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a.   Nominal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Paling </a:t>
            </a:r>
            <a:r>
              <a:rPr lang="en-US" sz="2800" dirty="0" err="1" smtClean="0"/>
              <a:t>rendah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lambang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id-ID" sz="2800" dirty="0" smtClean="0"/>
              <a:t> </a:t>
            </a:r>
            <a:r>
              <a:rPr lang="en-US" sz="2800" dirty="0" err="1" smtClean="0"/>
              <a:t>mengklasifikasi</a:t>
            </a:r>
            <a:r>
              <a:rPr lang="en-US" sz="2800" dirty="0" smtClean="0"/>
              <a:t>/</a:t>
            </a:r>
            <a:r>
              <a:rPr lang="en-US" sz="2800" dirty="0" err="1" smtClean="0"/>
              <a:t>membedakan</a:t>
            </a:r>
            <a:r>
              <a:rPr lang="en-US" sz="2800" dirty="0" smtClean="0"/>
              <a:t> </a:t>
            </a:r>
            <a:r>
              <a:rPr lang="en-US" sz="2800" dirty="0" err="1" smtClean="0"/>
              <a:t>obyek</a:t>
            </a:r>
            <a:r>
              <a:rPr lang="id-ID" sz="2800" dirty="0" smtClean="0"/>
              <a:t>.</a:t>
            </a:r>
            <a:endParaRPr lang="id-ID" sz="28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	</a:t>
            </a:r>
            <a:r>
              <a:rPr lang="en-US" sz="2800" dirty="0" err="1" smtClean="0"/>
              <a:t>Misal</a:t>
            </a:r>
            <a:r>
              <a:rPr lang="en-US" sz="2800" dirty="0" smtClean="0"/>
              <a:t>: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gender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b.  Ordinal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katagori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2,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urutan</a:t>
            </a:r>
            <a:r>
              <a:rPr lang="en-US" sz="2800" dirty="0" smtClean="0"/>
              <a:t>. </a:t>
            </a:r>
            <a:r>
              <a:rPr lang="en-US" sz="2800" dirty="0" err="1" smtClean="0"/>
              <a:t>Misal</a:t>
            </a:r>
            <a:r>
              <a:rPr lang="en-US" sz="2800" dirty="0" smtClean="0"/>
              <a:t>: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LITERATUR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Prinsip-prinsip Statistik untuk Teknik dan Sains, Harinaldi, penerbit Erlangga, 2005</a:t>
            </a:r>
          </a:p>
          <a:p>
            <a:pPr>
              <a:defRPr/>
            </a:pPr>
            <a:r>
              <a:rPr lang="id-ID" dirty="0" smtClean="0"/>
              <a:t>Pengantar Statistik Ekonomi dan Perusahaan, edisi revisi jilid 1 dan 2, Budiyuwono Nugroho, AMP YKPN,  1993.</a:t>
            </a:r>
          </a:p>
          <a:p>
            <a:pPr>
              <a:defRPr/>
            </a:pPr>
            <a:r>
              <a:rPr lang="id-ID" dirty="0" smtClean="0"/>
              <a:t>Memahami Statistika dan Bisnis, Setia Atmaja Lukas,  jilid 1 dan 2, Penerbit Andi yogyakarta, 1997.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SKALA PENGUKURAN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c. Interval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, </a:t>
            </a:r>
            <a:r>
              <a:rPr lang="en-US" sz="2800" dirty="0" err="1" smtClean="0"/>
              <a:t>urutan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jarak</a:t>
            </a:r>
            <a:r>
              <a:rPr lang="en-US" sz="2800" dirty="0" smtClean="0"/>
              <a:t>. </a:t>
            </a:r>
            <a:r>
              <a:rPr lang="en-US" sz="2800" dirty="0" err="1" smtClean="0"/>
              <a:t>Misalnya</a:t>
            </a:r>
            <a:r>
              <a:rPr lang="id-ID" sz="2800" dirty="0" smtClean="0"/>
              <a:t> </a:t>
            </a:r>
            <a:r>
              <a:rPr lang="en-US" sz="2800" dirty="0" err="1" smtClean="0"/>
              <a:t>jarak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sembarang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nol</a:t>
            </a:r>
            <a:r>
              <a:rPr lang="en-US" sz="2800" dirty="0" smtClean="0"/>
              <a:t> </a:t>
            </a:r>
            <a:r>
              <a:rPr lang="en-US" sz="2800" dirty="0" err="1" smtClean="0"/>
              <a:t>sembarang</a:t>
            </a:r>
            <a:r>
              <a:rPr lang="en-US" sz="2800" dirty="0" smtClean="0"/>
              <a:t>.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0 </a:t>
            </a:r>
            <a:r>
              <a:rPr lang="en-US" sz="2800" dirty="0" err="1" smtClean="0"/>
              <a:t>absolud</a:t>
            </a:r>
            <a:r>
              <a:rPr lang="en-US" sz="2800" dirty="0" smtClean="0"/>
              <a:t> (</a:t>
            </a:r>
            <a:r>
              <a:rPr lang="en-US" sz="2800" dirty="0" err="1" smtClean="0"/>
              <a:t>misal</a:t>
            </a:r>
            <a:r>
              <a:rPr lang="en-US" sz="2800" dirty="0" smtClean="0"/>
              <a:t>: data </a:t>
            </a:r>
            <a:r>
              <a:rPr lang="en-US" sz="2800" dirty="0" err="1" smtClean="0"/>
              <a:t>suhu</a:t>
            </a:r>
            <a:r>
              <a:rPr lang="en-US" sz="2800" dirty="0" smtClean="0"/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d. </a:t>
            </a:r>
            <a:r>
              <a:rPr lang="en-US" sz="2800" dirty="0" err="1" smtClean="0"/>
              <a:t>Rasio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Paling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tingkatannya</a:t>
            </a:r>
            <a:r>
              <a:rPr lang="en-US" sz="2800" dirty="0" smtClean="0"/>
              <a:t>.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id-ID" sz="2800" dirty="0" smtClean="0"/>
              <a:t> </a:t>
            </a:r>
            <a:r>
              <a:rPr lang="en-US" sz="2800" dirty="0" err="1" smtClean="0"/>
              <a:t>urutan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jarak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nol</a:t>
            </a:r>
            <a:r>
              <a:rPr lang="en-US" sz="2800" dirty="0" smtClean="0"/>
              <a:t> </a:t>
            </a:r>
            <a:r>
              <a:rPr lang="en-US" sz="2800" dirty="0" err="1" smtClean="0"/>
              <a:t>murni</a:t>
            </a:r>
            <a:r>
              <a:rPr lang="en-US" sz="2800" dirty="0" smtClean="0"/>
              <a:t>. </a:t>
            </a:r>
            <a:r>
              <a:rPr lang="en-US" sz="2800" dirty="0" err="1" smtClean="0"/>
              <a:t>Misal</a:t>
            </a:r>
            <a:r>
              <a:rPr lang="en-US" sz="2800" dirty="0" smtClean="0"/>
              <a:t>: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berat</a:t>
            </a:r>
            <a:r>
              <a:rPr lang="en-US" sz="2800" dirty="0" smtClean="0"/>
              <a:t> </a:t>
            </a:r>
            <a:r>
              <a:rPr lang="en-US" sz="2800" dirty="0" err="1" smtClean="0"/>
              <a:t>badan</a:t>
            </a:r>
            <a:r>
              <a:rPr lang="en-US" sz="2800" dirty="0" smtClean="0"/>
              <a:t>,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badan</a:t>
            </a:r>
            <a:r>
              <a:rPr lang="id-ID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d-ID" sz="4000" i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algn="ctr">
              <a:buNone/>
            </a:pPr>
            <a:endParaRPr lang="id-ID" sz="4000" i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id-ID" sz="4000" i="1" dirty="0" smtClean="0">
                <a:solidFill>
                  <a:srgbClr val="7030A0"/>
                </a:solidFill>
                <a:latin typeface="Monotype Corsiva" pitchFamily="66" charset="0"/>
              </a:rPr>
              <a:t>Semoga Bermanfaat.....</a:t>
            </a:r>
            <a:endParaRPr lang="id-ID" sz="4000" i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id-ID" dirty="0" smtClean="0"/>
              <a:t>	</a:t>
            </a:r>
            <a:r>
              <a:rPr lang="fi-FI" dirty="0" smtClean="0"/>
              <a:t>Setelah mengikuti kuliah ini, </a:t>
            </a:r>
            <a:r>
              <a:rPr lang="id-ID" dirty="0" smtClean="0"/>
              <a:t>mahasiswa dapat menjelaskan:</a:t>
            </a:r>
          </a:p>
          <a:p>
            <a:pPr>
              <a:defRPr/>
            </a:pPr>
            <a:r>
              <a:rPr lang="id-ID" dirty="0" smtClean="0"/>
              <a:t>Pengertian statistik</a:t>
            </a:r>
          </a:p>
          <a:p>
            <a:pPr>
              <a:defRPr/>
            </a:pPr>
            <a:r>
              <a:rPr lang="id-ID" dirty="0" smtClean="0"/>
              <a:t>Tahap kegiatan statistik</a:t>
            </a:r>
          </a:p>
          <a:p>
            <a:pPr>
              <a:defRPr/>
            </a:pPr>
            <a:r>
              <a:rPr lang="id-ID" dirty="0" smtClean="0"/>
              <a:t>Fungsi statistik</a:t>
            </a:r>
          </a:p>
          <a:p>
            <a:pPr>
              <a:defRPr/>
            </a:pPr>
            <a:r>
              <a:rPr lang="id-ID" dirty="0" smtClean="0"/>
              <a:t>Data statistik</a:t>
            </a:r>
          </a:p>
          <a:p>
            <a:pPr>
              <a:defRPr/>
            </a:pPr>
            <a:r>
              <a:rPr lang="id-ID" dirty="0" smtClean="0"/>
              <a:t>Metode pengumpulan data	</a:t>
            </a:r>
          </a:p>
          <a:p>
            <a:pPr>
              <a:defRPr/>
            </a:pPr>
            <a:r>
              <a:rPr lang="id-ID" dirty="0" smtClean="0"/>
              <a:t>Pengukuran data statistik</a:t>
            </a:r>
          </a:p>
          <a:p>
            <a:pPr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Prosentase Nilai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  <a:defRPr/>
            </a:pPr>
            <a:r>
              <a:rPr lang="id-ID" dirty="0" smtClean="0"/>
              <a:t>UTS				: %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id-ID" dirty="0" smtClean="0"/>
              <a:t>UAS				: %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id-ID" dirty="0" smtClean="0"/>
              <a:t>Tugas dan responsi		: %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id-ID" dirty="0" smtClean="0"/>
              <a:t>__________________</a:t>
            </a:r>
          </a:p>
          <a:p>
            <a:pPr lvl="1">
              <a:buFont typeface="Wingdings" pitchFamily="2" charset="2"/>
              <a:buNone/>
              <a:defRPr/>
            </a:pPr>
            <a:endParaRPr lang="id-ID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id-ID" dirty="0" smtClean="0"/>
              <a:t>Nilai akhir			: 100%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PENGERTIAN POKOK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d-ID" sz="2800" dirty="0" smtClean="0"/>
              <a:t>STATISTIKA: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id-ID" sz="2800" dirty="0" smtClean="0"/>
              <a:t>Pengetahuan tentang cara pengumpulan, pengolahan atau penganalisaan data dan penarikan kesimpulan berdasarkan data dan analisis yang dilakukan (Sudjana,1992)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id-ID" sz="2800" dirty="0" smtClean="0"/>
              <a:t>Sekumpulan konsep dan metode untuk mengumpulkan dan menginterpretasikan data kuantitatif bidang tertentu dan mengambil kesimpulan dimana ada ketidakpastian (Soejoeti,1985)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id-ID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PENGERTIAN POKOK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d-ID" dirty="0" smtClean="0"/>
              <a:t>STATISTIKA:</a:t>
            </a:r>
          </a:p>
          <a:p>
            <a:pPr eaLnBrk="1" hangingPunct="1">
              <a:buFontTx/>
              <a:buChar char="•"/>
              <a:defRPr/>
            </a:pPr>
            <a:r>
              <a:rPr lang="id-ID" dirty="0" smtClean="0"/>
              <a:t>Keseluruhan metode pengumpulan dan analisa data (Noegroho, 1999)</a:t>
            </a:r>
          </a:p>
          <a:p>
            <a:pPr eaLnBrk="1" hangingPunct="1">
              <a:buFontTx/>
              <a:buChar char="•"/>
              <a:defRPr/>
            </a:pPr>
            <a:r>
              <a:rPr lang="id-ID" dirty="0" smtClean="0"/>
              <a:t>Cabang matematika: pengumpulan , penyajian, analisis dan interpretasi data serta cara penggunaan metoda yang ada didalamnya (metode statistik), untuk memperoleh konklusi (Dharminto, 20</a:t>
            </a:r>
            <a:r>
              <a:rPr lang="en-US" dirty="0" smtClean="0"/>
              <a:t>00</a:t>
            </a:r>
            <a:r>
              <a:rPr lang="id-ID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None/>
            </a:pPr>
            <a:r>
              <a:rPr lang="id-ID" dirty="0" smtClean="0"/>
              <a:t>	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, </a:t>
            </a:r>
            <a:r>
              <a:rPr lang="en-US" dirty="0" err="1" smtClean="0"/>
              <a:t>pengolahan</a:t>
            </a:r>
            <a:r>
              <a:rPr lang="en-US" dirty="0" smtClean="0"/>
              <a:t>, </a:t>
            </a:r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data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.</a:t>
            </a:r>
          </a:p>
          <a:p>
            <a:pPr marL="609600" indent="-609600">
              <a:buNone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data </a:t>
            </a: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(</a:t>
            </a:r>
            <a:r>
              <a:rPr lang="en-US" dirty="0" err="1" smtClean="0"/>
              <a:t>kuantitatif</a:t>
            </a:r>
            <a:r>
              <a:rPr lang="en-US" dirty="0" smtClean="0"/>
              <a:t>).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4000" dirty="0" smtClean="0"/>
              <a:t>TAHAP-TAHAP KEGIATAN STATISTIKA</a:t>
            </a:r>
            <a:endParaRPr lang="id-ID" sz="36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id-ID" dirty="0" smtClean="0"/>
              <a:t>Pengumpulan data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id-ID" dirty="0" smtClean="0"/>
              <a:t>Penyusunan data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id-ID" dirty="0" smtClean="0"/>
              <a:t>Penyajian data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id-ID" dirty="0" smtClean="0"/>
              <a:t>Analisis data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id-ID" dirty="0" smtClean="0"/>
              <a:t>Interpretasi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FUNGSI STATISTIKA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  	Membantu memutuskan data apa yang diperlukan, bagaimana data dikumpulkan, disajikan, dianalisa dan diinterpretasikan , sehingga membantu menemukan kesimpulan sebaik mungkin.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954</TotalTime>
  <Words>398</Words>
  <Application>Microsoft Office PowerPoint</Application>
  <PresentationFormat>On-screen Show (4:3)</PresentationFormat>
  <Paragraphs>123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LITERATUR</vt:lpstr>
      <vt:lpstr>TIK</vt:lpstr>
      <vt:lpstr>Prosentase Nilai</vt:lpstr>
      <vt:lpstr>PENGERTIAN POKOK</vt:lpstr>
      <vt:lpstr>PENGERTIAN POKOK</vt:lpstr>
      <vt:lpstr>Slide 7</vt:lpstr>
      <vt:lpstr>TAHAP-TAHAP KEGIATAN STATISTIKA</vt:lpstr>
      <vt:lpstr>FUNGSI STATISTIKA</vt:lpstr>
      <vt:lpstr>FUNGSI STATISTIKA</vt:lpstr>
      <vt:lpstr>CABANG STATISTIKA</vt:lpstr>
      <vt:lpstr>  DATA STATISTIK</vt:lpstr>
      <vt:lpstr>DATA STATISTIK</vt:lpstr>
      <vt:lpstr>Slide 14</vt:lpstr>
      <vt:lpstr>Slide 15</vt:lpstr>
      <vt:lpstr>METODE PENGUMPULAN DATA PRIMER</vt:lpstr>
      <vt:lpstr>POPULASI DAN SAMPEL</vt:lpstr>
      <vt:lpstr>PENGUKURAN DATA STATISTIK</vt:lpstr>
      <vt:lpstr>SKALA PENGUKURAN</vt:lpstr>
      <vt:lpstr>SKALA PENGUKURAN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talitha</dc:creator>
  <cp:lastModifiedBy>talitha</cp:lastModifiedBy>
  <cp:revision>67</cp:revision>
  <dcterms:created xsi:type="dcterms:W3CDTF">2014-08-25T03:45:26Z</dcterms:created>
  <dcterms:modified xsi:type="dcterms:W3CDTF">2014-09-09T10:52:45Z</dcterms:modified>
</cp:coreProperties>
</file>