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3" r:id="rId1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5" d="100"/>
          <a:sy n="55" d="100"/>
        </p:scale>
        <p:origin x="-930" y="-3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0CDA2C-7897-405A-AA5E-948C403CD09E}" type="datetimeFigureOut">
              <a:rPr lang="id-ID" smtClean="0"/>
              <a:t>27/02/2017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B1E0894-67F4-433F-AFCE-D29645F5C8AF}"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CDA2C-7897-405A-AA5E-948C403CD09E}" type="datetimeFigureOut">
              <a:rPr lang="id-ID" smtClean="0"/>
              <a:t>27/02/2017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B1E0894-67F4-433F-AFCE-D29645F5C8AF}"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CDA2C-7897-405A-AA5E-948C403CD09E}" type="datetimeFigureOut">
              <a:rPr lang="id-ID" smtClean="0"/>
              <a:t>27/02/2017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B1E0894-67F4-433F-AFCE-D29645F5C8AF}"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0CDA2C-7897-405A-AA5E-948C403CD09E}" type="datetimeFigureOut">
              <a:rPr lang="id-ID" smtClean="0"/>
              <a:t>27/02/2017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B1E0894-67F4-433F-AFCE-D29645F5C8AF}"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70CDA2C-7897-405A-AA5E-948C403CD09E}" type="datetimeFigureOut">
              <a:rPr lang="id-ID" smtClean="0"/>
              <a:t>27/02/2017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B1E0894-67F4-433F-AFCE-D29645F5C8AF}"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0CDA2C-7897-405A-AA5E-948C403CD09E}" type="datetimeFigureOut">
              <a:rPr lang="id-ID" smtClean="0"/>
              <a:t>27/02/2017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B1E0894-67F4-433F-AFCE-D29645F5C8AF}" type="slidenum">
              <a:rPr lang="id-ID" smtClean="0"/>
              <a:t>‹#›</a:t>
            </a:fld>
            <a:endParaRPr lang="id-ID"/>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0CDA2C-7897-405A-AA5E-948C403CD09E}" type="datetimeFigureOut">
              <a:rPr lang="id-ID" smtClean="0"/>
              <a:t>27/02/2017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B1E0894-67F4-433F-AFCE-D29645F5C8AF}"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0CDA2C-7897-405A-AA5E-948C403CD09E}" type="datetimeFigureOut">
              <a:rPr lang="id-ID" smtClean="0"/>
              <a:t>27/02/2017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B1E0894-67F4-433F-AFCE-D29645F5C8AF}"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CDA2C-7897-405A-AA5E-948C403CD09E}" type="datetimeFigureOut">
              <a:rPr lang="id-ID" smtClean="0"/>
              <a:t>27/02/2017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B1E0894-67F4-433F-AFCE-D29645F5C8AF}"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70CDA2C-7897-405A-AA5E-948C403CD09E}" type="datetimeFigureOut">
              <a:rPr lang="id-ID" smtClean="0"/>
              <a:t>27/02/2017</a:t>
            </a:fld>
            <a:endParaRPr lang="id-ID"/>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id-ID"/>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B1E0894-67F4-433F-AFCE-D29645F5C8AF}"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CDA2C-7897-405A-AA5E-948C403CD09E}" type="datetimeFigureOut">
              <a:rPr lang="id-ID" smtClean="0"/>
              <a:t>27/02/2017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B1E0894-67F4-433F-AFCE-D29645F5C8AF}"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70CDA2C-7897-405A-AA5E-948C403CD09E}" type="datetimeFigureOut">
              <a:rPr lang="id-ID" smtClean="0"/>
              <a:t>27/02/2017</a:t>
            </a:fld>
            <a:endParaRPr lang="id-ID"/>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id-ID"/>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B1E0894-67F4-433F-AFCE-D29645F5C8AF}"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48680"/>
            <a:ext cx="7772400" cy="1470025"/>
          </a:xfrm>
        </p:spPr>
        <p:txBody>
          <a:bodyPr/>
          <a:lstStyle/>
          <a:p>
            <a:r>
              <a:rPr lang="id-ID" sz="5400" dirty="0" smtClean="0"/>
              <a:t>Three Point Lighting</a:t>
            </a:r>
            <a:endParaRPr lang="id-ID" sz="5400" dirty="0"/>
          </a:p>
        </p:txBody>
      </p:sp>
      <p:sp>
        <p:nvSpPr>
          <p:cNvPr id="3" name="Subtitle 2"/>
          <p:cNvSpPr>
            <a:spLocks noGrp="1"/>
          </p:cNvSpPr>
          <p:nvPr>
            <p:ph type="subTitle" idx="1"/>
          </p:nvPr>
        </p:nvSpPr>
        <p:spPr>
          <a:xfrm>
            <a:off x="755576" y="1916832"/>
            <a:ext cx="6400800" cy="432048"/>
          </a:xfrm>
        </p:spPr>
        <p:txBody>
          <a:bodyPr/>
          <a:lstStyle/>
          <a:p>
            <a:r>
              <a:rPr lang="id-ID" dirty="0" smtClean="0"/>
              <a:t>Daniar Wikan Setyanto, M.sn</a:t>
            </a:r>
            <a:endParaRPr lang="id-ID" dirty="0"/>
          </a:p>
        </p:txBody>
      </p:sp>
    </p:spTree>
    <p:extLst>
      <p:ext uri="{BB962C8B-B14F-4D97-AF65-F5344CB8AC3E}">
        <p14:creationId xmlns:p14="http://schemas.microsoft.com/office/powerpoint/2010/main" val="2308081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Apa ITU THREE POINT LIGHTING ?</a:t>
            </a:r>
            <a:endParaRPr lang="id-ID" b="1" dirty="0"/>
          </a:p>
        </p:txBody>
      </p:sp>
      <p:sp>
        <p:nvSpPr>
          <p:cNvPr id="3" name="Content Placeholder 2"/>
          <p:cNvSpPr>
            <a:spLocks noGrp="1"/>
          </p:cNvSpPr>
          <p:nvPr>
            <p:ph idx="1"/>
          </p:nvPr>
        </p:nvSpPr>
        <p:spPr/>
        <p:txBody>
          <a:bodyPr/>
          <a:lstStyle/>
          <a:p>
            <a:r>
              <a:rPr lang="id-ID" b="0" dirty="0" smtClean="0"/>
              <a:t>	</a:t>
            </a:r>
            <a:r>
              <a:rPr lang="id-ID" sz="2200" b="0" dirty="0" smtClean="0"/>
              <a:t>(</a:t>
            </a:r>
            <a:r>
              <a:rPr lang="id-ID" sz="2200" b="0" dirty="0"/>
              <a:t>pencahayaan tiga titik) adalah metode standar pencahayaan yang digunakan </a:t>
            </a:r>
            <a:r>
              <a:rPr lang="id-ID" sz="2200" b="0" dirty="0" smtClean="0"/>
              <a:t>dalam fotografi</a:t>
            </a:r>
            <a:r>
              <a:rPr lang="id-ID" sz="2200" b="0" dirty="0"/>
              <a:t>, video, film, dsb. Metode ini adalah sistem dasar pencahayaan yang digunakan secara luas karena sederhana dan dapat menonjolkan subyek dari latar belakang. Dengan menggunakan tiga posisi terpisah, kita dapat menerangi subyek dan juga mengendalikan (atau menghilangkan seluruhnya) bayangan yang dihasilkan oleh pencahayaan langsung. Tiga komponen dari pencahayaan tiga titik adalah </a:t>
            </a:r>
            <a:r>
              <a:rPr lang="id-ID" sz="2200" b="0" i="1" dirty="0"/>
              <a:t>key light</a:t>
            </a:r>
            <a:r>
              <a:rPr lang="id-ID" sz="2200" b="0" dirty="0"/>
              <a:t>, </a:t>
            </a:r>
            <a:r>
              <a:rPr lang="id-ID" sz="2200" b="0" i="1" dirty="0"/>
              <a:t>fill light</a:t>
            </a:r>
            <a:r>
              <a:rPr lang="id-ID" sz="2200" b="0" dirty="0"/>
              <a:t>, dan </a:t>
            </a:r>
            <a:r>
              <a:rPr lang="id-ID" sz="2200" b="0" i="1" dirty="0"/>
              <a:t>back light</a:t>
            </a:r>
            <a:r>
              <a:rPr lang="id-ID" sz="2200" b="0" dirty="0"/>
              <a:t>.</a:t>
            </a:r>
            <a:endParaRPr lang="id-ID" sz="2200" dirty="0"/>
          </a:p>
        </p:txBody>
      </p:sp>
    </p:spTree>
    <p:extLst>
      <p:ext uri="{BB962C8B-B14F-4D97-AF65-F5344CB8AC3E}">
        <p14:creationId xmlns:p14="http://schemas.microsoft.com/office/powerpoint/2010/main" val="553375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1. KEY LIGHTING</a:t>
            </a:r>
            <a:endParaRPr lang="id-ID" dirty="0"/>
          </a:p>
        </p:txBody>
      </p:sp>
      <p:sp>
        <p:nvSpPr>
          <p:cNvPr id="3" name="Content Placeholder 2"/>
          <p:cNvSpPr>
            <a:spLocks noGrp="1"/>
          </p:cNvSpPr>
          <p:nvPr>
            <p:ph idx="1"/>
          </p:nvPr>
        </p:nvSpPr>
        <p:spPr/>
        <p:txBody>
          <a:bodyPr>
            <a:normAutofit/>
          </a:bodyPr>
          <a:lstStyle/>
          <a:p>
            <a:r>
              <a:rPr lang="id-ID" sz="2400" b="0" dirty="0" smtClean="0"/>
              <a:t>	adalah </a:t>
            </a:r>
            <a:r>
              <a:rPr lang="id-ID" sz="2400" b="0" dirty="0"/>
              <a:t>cahaya utama yang berasal dari lampu-lampu type </a:t>
            </a:r>
            <a:r>
              <a:rPr lang="id-ID" sz="2400" b="0" dirty="0" smtClean="0"/>
              <a:t>wide (lebar), biasanya juga bersifat available light. </a:t>
            </a:r>
          </a:p>
          <a:p>
            <a:r>
              <a:rPr lang="id-ID" sz="2400" b="0" dirty="0"/>
              <a:t>	</a:t>
            </a:r>
            <a:r>
              <a:rPr lang="id-ID" sz="2400" b="0" dirty="0" smtClean="0"/>
              <a:t>fungsi dari key lighting adalah menerangi obyek dan background secara bersama-sama. </a:t>
            </a:r>
          </a:p>
          <a:p>
            <a:r>
              <a:rPr lang="id-ID" sz="2400" b="0" dirty="0"/>
              <a:t>	</a:t>
            </a:r>
            <a:r>
              <a:rPr lang="id-ID" sz="2400" b="0" dirty="0" smtClean="0"/>
              <a:t>Asesoris yg bersifat key light adalah softbox, beutydisk, umbrella, lampu jalan, neon, dll</a:t>
            </a:r>
          </a:p>
        </p:txBody>
      </p:sp>
    </p:spTree>
    <p:extLst>
      <p:ext uri="{BB962C8B-B14F-4D97-AF65-F5344CB8AC3E}">
        <p14:creationId xmlns:p14="http://schemas.microsoft.com/office/powerpoint/2010/main" val="225255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2. FILL LIGHTING </a:t>
            </a:r>
            <a:endParaRPr lang="id-ID" dirty="0"/>
          </a:p>
        </p:txBody>
      </p:sp>
      <p:sp>
        <p:nvSpPr>
          <p:cNvPr id="3" name="Content Placeholder 2"/>
          <p:cNvSpPr>
            <a:spLocks noGrp="1"/>
          </p:cNvSpPr>
          <p:nvPr>
            <p:ph idx="1"/>
          </p:nvPr>
        </p:nvSpPr>
        <p:spPr>
          <a:xfrm>
            <a:off x="822960" y="1100628"/>
            <a:ext cx="8141528" cy="3579849"/>
          </a:xfrm>
        </p:spPr>
        <p:txBody>
          <a:bodyPr>
            <a:normAutofit/>
          </a:bodyPr>
          <a:lstStyle/>
          <a:p>
            <a:r>
              <a:rPr lang="id-ID" sz="2000" b="0" dirty="0" smtClean="0"/>
              <a:t>	Adalah cahaya pengisi obyek utama. berfungsi untuk mengatur kontras fill in dengan cahaya background dan key light. </a:t>
            </a:r>
          </a:p>
          <a:p>
            <a:r>
              <a:rPr lang="id-ID" sz="2000" b="0" dirty="0"/>
              <a:t>	</a:t>
            </a:r>
            <a:r>
              <a:rPr lang="id-ID" sz="2000" b="0" dirty="0" smtClean="0"/>
              <a:t>fill lighting beberapa variasi dengan mengatur sisi terang gelap obyek utama. Asesoris yang digunakan untuk fill lighting disarankan yang memiliki karakter tidak terlalu melebar mis : standart reflector, barndoor, honeycomb dan snooth</a:t>
            </a:r>
          </a:p>
        </p:txBody>
      </p:sp>
      <p:pic>
        <p:nvPicPr>
          <p:cNvPr id="1026" name="Picture 2" descr="D:\MATERI KULIAH\MATA KULIAH\FOTOGRAFI II\basic lighting\DSC_06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2964" y="3230924"/>
            <a:ext cx="2331484" cy="35104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MATERI KULIAH\MATA KULIAH\FOTOGRAFI II\basic lighting\DSC_06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7495" y="3230924"/>
            <a:ext cx="2331484" cy="35104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MATERI KULIAH\MATA KULIAH\FOTOGRAFI II\basic lighting\DSC_06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356" y="3226732"/>
            <a:ext cx="2331484" cy="351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46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wheel(1)">
                                      <p:cBhvr>
                                        <p:cTn id="21" dur="2000"/>
                                        <p:tgtEl>
                                          <p:spTgt spid="102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circle(in)">
                                      <p:cBhvr>
                                        <p:cTn id="26" dur="20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barn(inVertical)">
                                      <p:cBhvr>
                                        <p:cTn id="3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378" y="332656"/>
            <a:ext cx="7520940" cy="548640"/>
          </a:xfrm>
        </p:spPr>
        <p:txBody>
          <a:bodyPr/>
          <a:lstStyle/>
          <a:p>
            <a:r>
              <a:rPr lang="id-ID" dirty="0" smtClean="0"/>
              <a:t>3. BACK LIGHTING</a:t>
            </a:r>
            <a:endParaRPr lang="id-ID" dirty="0"/>
          </a:p>
        </p:txBody>
      </p:sp>
      <p:sp>
        <p:nvSpPr>
          <p:cNvPr id="3" name="Content Placeholder 2"/>
          <p:cNvSpPr>
            <a:spLocks noGrp="1"/>
          </p:cNvSpPr>
          <p:nvPr>
            <p:ph idx="1"/>
          </p:nvPr>
        </p:nvSpPr>
        <p:spPr>
          <a:xfrm>
            <a:off x="792378" y="980728"/>
            <a:ext cx="7520940" cy="3579849"/>
          </a:xfrm>
        </p:spPr>
        <p:txBody>
          <a:bodyPr/>
          <a:lstStyle/>
          <a:p>
            <a:r>
              <a:rPr lang="id-ID" dirty="0" smtClean="0"/>
              <a:t>Back lighting merupakan cahaya yang mererangi bagian belakang dr obyek utama.</a:t>
            </a:r>
          </a:p>
          <a:p>
            <a:r>
              <a:rPr lang="id-ID" dirty="0" smtClean="0"/>
              <a:t>Fungsinya untuk memisahkan obyek utama dangan background. Back lighting beberapa varisai seperti</a:t>
            </a:r>
          </a:p>
          <a:p>
            <a:pPr>
              <a:buAutoNum type="arabicPeriod"/>
            </a:pPr>
            <a:r>
              <a:rPr lang="id-ID" dirty="0" smtClean="0"/>
              <a:t>Rim light --- berada di samping (kanan/kiri) obyek utama</a:t>
            </a:r>
          </a:p>
          <a:p>
            <a:pPr>
              <a:buAutoNum type="arabicPeriod"/>
            </a:pPr>
            <a:r>
              <a:rPr lang="id-ID" dirty="0" smtClean="0"/>
              <a:t>Background lighting --- cahaya yg mengisi background</a:t>
            </a:r>
          </a:p>
          <a:p>
            <a:pPr>
              <a:buAutoNum type="arabicPeriod"/>
            </a:pPr>
            <a:r>
              <a:rPr lang="id-ID" dirty="0" smtClean="0"/>
              <a:t>Stroke/line lighting --- cahaya yg membelakangi obyek utama, namun diarahkan ke obyek utama sehingga membentuk garis</a:t>
            </a:r>
            <a:endParaRPr lang="id-ID" dirty="0"/>
          </a:p>
        </p:txBody>
      </p:sp>
      <p:pic>
        <p:nvPicPr>
          <p:cNvPr id="2050" name="Picture 2" descr="D:\MATERI KULIAH\MATA KULIAH\FOTOGRAFI II\basic lighting\softbox 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7064" y="3356992"/>
            <a:ext cx="2131569" cy="320944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MATERI KULIAH\MATA KULIAH\FOTOGRAFI II\basic lighting\DSC_06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642" y="3356991"/>
            <a:ext cx="2131569" cy="32094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MATERI KULIAH\MATA KULIAH\FOTOGRAFI II\basic lighting\DSC_06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473225" y="3895926"/>
            <a:ext cx="3209440" cy="2131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93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51"/>
                                        </p:tgtEl>
                                        <p:attrNameLst>
                                          <p:attrName>style.visibility</p:attrName>
                                        </p:attrNameLst>
                                      </p:cBhvr>
                                      <p:to>
                                        <p:strVal val="visible"/>
                                      </p:to>
                                    </p:set>
                                    <p:animEffect transition="in" filter="wipe(down)">
                                      <p:cBhvr>
                                        <p:cTn id="39" dur="500"/>
                                        <p:tgtEl>
                                          <p:spTgt spid="205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Effect transition="in" filter="circle(in)">
                                      <p:cBhvr>
                                        <p:cTn id="44" dur="2000"/>
                                        <p:tgtEl>
                                          <p:spTgt spid="205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52"/>
                                        </p:tgtEl>
                                        <p:attrNameLst>
                                          <p:attrName>style.visibility</p:attrName>
                                        </p:attrNameLst>
                                      </p:cBhvr>
                                      <p:to>
                                        <p:strVal val="visible"/>
                                      </p:to>
                                    </p:set>
                                    <p:anim calcmode="lin" valueType="num">
                                      <p:cBhvr additive="base">
                                        <p:cTn id="49" dur="500" fill="hold"/>
                                        <p:tgtEl>
                                          <p:spTgt spid="2052"/>
                                        </p:tgtEl>
                                        <p:attrNameLst>
                                          <p:attrName>ppt_x</p:attrName>
                                        </p:attrNameLst>
                                      </p:cBhvr>
                                      <p:tavLst>
                                        <p:tav tm="0">
                                          <p:val>
                                            <p:strVal val="#ppt_x"/>
                                          </p:val>
                                        </p:tav>
                                        <p:tav tm="100000">
                                          <p:val>
                                            <p:strVal val="#ppt_x"/>
                                          </p:val>
                                        </p:tav>
                                      </p:tavLst>
                                    </p:anim>
                                    <p:anim calcmode="lin" valueType="num">
                                      <p:cBhvr additive="base">
                                        <p:cTn id="5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88640"/>
            <a:ext cx="7520940" cy="1080120"/>
          </a:xfrm>
        </p:spPr>
        <p:txBody>
          <a:bodyPr/>
          <a:lstStyle/>
          <a:p>
            <a:pPr algn="ctr"/>
            <a:r>
              <a:rPr lang="id-ID" dirty="0" smtClean="0"/>
              <a:t>Penggunaan dan variasi dari 3 point lighting</a:t>
            </a:r>
            <a:endParaRPr lang="id-ID" dirty="0"/>
          </a:p>
        </p:txBody>
      </p:sp>
      <p:pic>
        <p:nvPicPr>
          <p:cNvPr id="3074" name="Picture 2" descr="D:\MY PHOTOWORKS\MODEL &amp; KONSEP\gabungrar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268760"/>
            <a:ext cx="5256585" cy="5256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21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MY PHOTOWORKS\MODEL &amp; KONSEP\gabu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476672"/>
            <a:ext cx="5976664" cy="59766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1196752"/>
            <a:ext cx="1351652" cy="923330"/>
          </a:xfrm>
          <a:prstGeom prst="rect">
            <a:avLst/>
          </a:prstGeom>
          <a:noFill/>
        </p:spPr>
        <p:txBody>
          <a:bodyPr wrap="none" rtlCol="0">
            <a:spAutoFit/>
          </a:bodyPr>
          <a:lstStyle/>
          <a:p>
            <a:r>
              <a:rPr lang="id-ID" dirty="0" smtClean="0"/>
              <a:t>Fill + </a:t>
            </a:r>
          </a:p>
          <a:p>
            <a:r>
              <a:rPr lang="id-ID" dirty="0" smtClean="0"/>
              <a:t>Background</a:t>
            </a:r>
          </a:p>
          <a:p>
            <a:r>
              <a:rPr lang="id-ID" dirty="0" smtClean="0"/>
              <a:t>lighting</a:t>
            </a:r>
            <a:endParaRPr lang="id-ID" dirty="0"/>
          </a:p>
        </p:txBody>
      </p:sp>
      <p:sp>
        <p:nvSpPr>
          <p:cNvPr id="6" name="TextBox 5"/>
          <p:cNvSpPr txBox="1"/>
          <p:nvPr/>
        </p:nvSpPr>
        <p:spPr>
          <a:xfrm>
            <a:off x="7668344" y="1349152"/>
            <a:ext cx="891591" cy="923330"/>
          </a:xfrm>
          <a:prstGeom prst="rect">
            <a:avLst/>
          </a:prstGeom>
          <a:noFill/>
        </p:spPr>
        <p:txBody>
          <a:bodyPr wrap="none" rtlCol="0">
            <a:spAutoFit/>
          </a:bodyPr>
          <a:lstStyle/>
          <a:p>
            <a:r>
              <a:rPr lang="id-ID" dirty="0" smtClean="0"/>
              <a:t>Fill + </a:t>
            </a:r>
          </a:p>
          <a:p>
            <a:r>
              <a:rPr lang="id-ID" dirty="0" smtClean="0"/>
              <a:t>stroke</a:t>
            </a:r>
          </a:p>
          <a:p>
            <a:r>
              <a:rPr lang="id-ID" dirty="0" smtClean="0"/>
              <a:t>lighting</a:t>
            </a:r>
            <a:endParaRPr lang="id-ID" dirty="0"/>
          </a:p>
        </p:txBody>
      </p:sp>
      <p:sp>
        <p:nvSpPr>
          <p:cNvPr id="7" name="TextBox 6"/>
          <p:cNvSpPr txBox="1"/>
          <p:nvPr/>
        </p:nvSpPr>
        <p:spPr>
          <a:xfrm>
            <a:off x="7585817" y="4077072"/>
            <a:ext cx="1558183" cy="646331"/>
          </a:xfrm>
          <a:prstGeom prst="rect">
            <a:avLst/>
          </a:prstGeom>
          <a:noFill/>
        </p:spPr>
        <p:txBody>
          <a:bodyPr wrap="none" rtlCol="0">
            <a:spAutoFit/>
          </a:bodyPr>
          <a:lstStyle/>
          <a:p>
            <a:r>
              <a:rPr lang="id-ID" dirty="0" smtClean="0"/>
              <a:t>Key lighting</a:t>
            </a:r>
          </a:p>
          <a:p>
            <a:r>
              <a:rPr lang="id-ID" dirty="0" smtClean="0"/>
              <a:t>(cahaya lebar)</a:t>
            </a:r>
            <a:endParaRPr lang="id-ID" dirty="0"/>
          </a:p>
        </p:txBody>
      </p:sp>
      <p:sp>
        <p:nvSpPr>
          <p:cNvPr id="9" name="TextBox 8"/>
          <p:cNvSpPr txBox="1"/>
          <p:nvPr/>
        </p:nvSpPr>
        <p:spPr>
          <a:xfrm>
            <a:off x="196012" y="4063250"/>
            <a:ext cx="1351652" cy="923330"/>
          </a:xfrm>
          <a:prstGeom prst="rect">
            <a:avLst/>
          </a:prstGeom>
          <a:noFill/>
        </p:spPr>
        <p:txBody>
          <a:bodyPr wrap="none" rtlCol="0">
            <a:spAutoFit/>
          </a:bodyPr>
          <a:lstStyle/>
          <a:p>
            <a:r>
              <a:rPr lang="id-ID" dirty="0" smtClean="0"/>
              <a:t>Fill + </a:t>
            </a:r>
          </a:p>
          <a:p>
            <a:r>
              <a:rPr lang="id-ID" dirty="0" smtClean="0"/>
              <a:t>Background</a:t>
            </a:r>
          </a:p>
          <a:p>
            <a:r>
              <a:rPr lang="id-ID" dirty="0" smtClean="0"/>
              <a:t>lighting</a:t>
            </a:r>
            <a:endParaRPr lang="id-ID" dirty="0"/>
          </a:p>
        </p:txBody>
      </p:sp>
    </p:spTree>
    <p:extLst>
      <p:ext uri="{BB962C8B-B14F-4D97-AF65-F5344CB8AC3E}">
        <p14:creationId xmlns:p14="http://schemas.microsoft.com/office/powerpoint/2010/main" val="3019931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MY PHOTOWORKS\MODEL &amp; KONSEP\May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75" y="548681"/>
            <a:ext cx="5760640" cy="5760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755412"/>
            <a:ext cx="1210588" cy="369332"/>
          </a:xfrm>
          <a:prstGeom prst="rect">
            <a:avLst/>
          </a:prstGeom>
          <a:noFill/>
        </p:spPr>
        <p:txBody>
          <a:bodyPr wrap="none" rtlCol="0">
            <a:spAutoFit/>
          </a:bodyPr>
          <a:lstStyle/>
          <a:p>
            <a:r>
              <a:rPr lang="id-ID" dirty="0" smtClean="0"/>
              <a:t>RIM LIGHT</a:t>
            </a:r>
            <a:endParaRPr lang="id-ID" dirty="0"/>
          </a:p>
        </p:txBody>
      </p:sp>
      <p:sp>
        <p:nvSpPr>
          <p:cNvPr id="6" name="TextBox 5"/>
          <p:cNvSpPr txBox="1"/>
          <p:nvPr/>
        </p:nvSpPr>
        <p:spPr>
          <a:xfrm>
            <a:off x="217190" y="2636912"/>
            <a:ext cx="1473865" cy="646331"/>
          </a:xfrm>
          <a:prstGeom prst="rect">
            <a:avLst/>
          </a:prstGeom>
          <a:noFill/>
        </p:spPr>
        <p:txBody>
          <a:bodyPr wrap="none" rtlCol="0">
            <a:spAutoFit/>
          </a:bodyPr>
          <a:lstStyle/>
          <a:p>
            <a:r>
              <a:rPr lang="id-ID" dirty="0" smtClean="0"/>
              <a:t>RIM LIGHT</a:t>
            </a:r>
          </a:p>
          <a:p>
            <a:r>
              <a:rPr lang="id-ID" dirty="0" smtClean="0"/>
              <a:t>+ Stroke light</a:t>
            </a:r>
            <a:endParaRPr lang="id-ID" dirty="0"/>
          </a:p>
        </p:txBody>
      </p:sp>
      <p:sp>
        <p:nvSpPr>
          <p:cNvPr id="7" name="TextBox 6"/>
          <p:cNvSpPr txBox="1"/>
          <p:nvPr/>
        </p:nvSpPr>
        <p:spPr>
          <a:xfrm>
            <a:off x="7587444" y="559346"/>
            <a:ext cx="1210588" cy="369332"/>
          </a:xfrm>
          <a:prstGeom prst="rect">
            <a:avLst/>
          </a:prstGeom>
          <a:noFill/>
        </p:spPr>
        <p:txBody>
          <a:bodyPr wrap="none" rtlCol="0">
            <a:spAutoFit/>
          </a:bodyPr>
          <a:lstStyle/>
          <a:p>
            <a:r>
              <a:rPr lang="id-ID" dirty="0" smtClean="0"/>
              <a:t>RIM LIGHT</a:t>
            </a:r>
            <a:endParaRPr lang="id-ID" dirty="0"/>
          </a:p>
        </p:txBody>
      </p:sp>
    </p:spTree>
    <p:extLst>
      <p:ext uri="{BB962C8B-B14F-4D97-AF65-F5344CB8AC3E}">
        <p14:creationId xmlns:p14="http://schemas.microsoft.com/office/powerpoint/2010/main" val="2407566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MY PHOTOWORKS\MODEL &amp; KONSEP\Pria Dijajah Wanita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0461" y="0"/>
            <a:ext cx="6840760" cy="6840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1268760"/>
            <a:ext cx="1805302" cy="1477328"/>
          </a:xfrm>
          <a:prstGeom prst="rect">
            <a:avLst/>
          </a:prstGeom>
          <a:noFill/>
        </p:spPr>
        <p:txBody>
          <a:bodyPr wrap="none" rtlCol="0">
            <a:spAutoFit/>
          </a:bodyPr>
          <a:lstStyle/>
          <a:p>
            <a:r>
              <a:rPr lang="id-ID" dirty="0" smtClean="0"/>
              <a:t>FILL LIGHTING</a:t>
            </a:r>
          </a:p>
          <a:p>
            <a:r>
              <a:rPr lang="id-ID" dirty="0" smtClean="0"/>
              <a:t>+</a:t>
            </a:r>
          </a:p>
          <a:p>
            <a:r>
              <a:rPr lang="id-ID" dirty="0" smtClean="0"/>
              <a:t>1 Background </a:t>
            </a:r>
          </a:p>
          <a:p>
            <a:r>
              <a:rPr lang="id-ID" dirty="0" smtClean="0"/>
              <a:t>Lighting (hijau + </a:t>
            </a:r>
          </a:p>
          <a:p>
            <a:r>
              <a:rPr lang="id-ID" dirty="0" smtClean="0"/>
              <a:t>Kuning)</a:t>
            </a:r>
            <a:endParaRPr lang="id-ID" dirty="0"/>
          </a:p>
        </p:txBody>
      </p:sp>
    </p:spTree>
    <p:extLst>
      <p:ext uri="{BB962C8B-B14F-4D97-AF65-F5344CB8AC3E}">
        <p14:creationId xmlns:p14="http://schemas.microsoft.com/office/powerpoint/2010/main" val="22977935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121</TotalTime>
  <Words>131</Words>
  <Application>Microsoft Office PowerPoint</Application>
  <PresentationFormat>On-screen Show (4:3)</PresentationFormat>
  <Paragraphs>38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Angles</vt:lpstr>
      <vt:lpstr>Three Point Lighting</vt:lpstr>
      <vt:lpstr>Apa ITU THREE POINT LIGHTING ?</vt:lpstr>
      <vt:lpstr>1. KEY LIGHTING</vt:lpstr>
      <vt:lpstr>2. FILL LIGHTING </vt:lpstr>
      <vt:lpstr>3. BACK LIGHTING</vt:lpstr>
      <vt:lpstr>Penggunaan dan variasi dari 3 point lighting</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Point Lighting</dc:title>
  <dc:creator>USER</dc:creator>
  <cp:lastModifiedBy>USER</cp:lastModifiedBy>
  <cp:revision>12</cp:revision>
  <dcterms:created xsi:type="dcterms:W3CDTF">2017-02-27T02:31:01Z</dcterms:created>
  <dcterms:modified xsi:type="dcterms:W3CDTF">2017-02-27T09:54:12Z</dcterms:modified>
</cp:coreProperties>
</file>