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62"/>
  </p:notesMasterIdLst>
  <p:sldIdLst>
    <p:sldId id="256" r:id="rId2"/>
    <p:sldId id="285" r:id="rId3"/>
    <p:sldId id="411" r:id="rId4"/>
    <p:sldId id="412" r:id="rId5"/>
    <p:sldId id="284" r:id="rId6"/>
    <p:sldId id="289" r:id="rId7"/>
    <p:sldId id="260" r:id="rId8"/>
    <p:sldId id="416" r:id="rId9"/>
    <p:sldId id="413" r:id="rId10"/>
    <p:sldId id="415" r:id="rId11"/>
    <p:sldId id="417" r:id="rId12"/>
    <p:sldId id="419" r:id="rId13"/>
    <p:sldId id="420" r:id="rId14"/>
    <p:sldId id="291" r:id="rId15"/>
    <p:sldId id="292" r:id="rId16"/>
    <p:sldId id="421" r:id="rId17"/>
    <p:sldId id="423" r:id="rId18"/>
    <p:sldId id="300" r:id="rId19"/>
    <p:sldId id="369" r:id="rId20"/>
    <p:sldId id="370" r:id="rId21"/>
    <p:sldId id="301" r:id="rId22"/>
    <p:sldId id="313" r:id="rId23"/>
    <p:sldId id="302" r:id="rId24"/>
    <p:sldId id="307" r:id="rId25"/>
    <p:sldId id="306" r:id="rId26"/>
    <p:sldId id="305" r:id="rId27"/>
    <p:sldId id="424" r:id="rId28"/>
    <p:sldId id="381" r:id="rId29"/>
    <p:sldId id="425" r:id="rId30"/>
    <p:sldId id="320" r:id="rId31"/>
    <p:sldId id="391" r:id="rId32"/>
    <p:sldId id="317" r:id="rId33"/>
    <p:sldId id="318" r:id="rId34"/>
    <p:sldId id="319" r:id="rId35"/>
    <p:sldId id="321" r:id="rId36"/>
    <p:sldId id="322" r:id="rId37"/>
    <p:sldId id="382" r:id="rId38"/>
    <p:sldId id="390" r:id="rId39"/>
    <p:sldId id="426" r:id="rId40"/>
    <p:sldId id="384" r:id="rId41"/>
    <p:sldId id="385" r:id="rId42"/>
    <p:sldId id="386" r:id="rId43"/>
    <p:sldId id="392" r:id="rId44"/>
    <p:sldId id="387" r:id="rId45"/>
    <p:sldId id="388" r:id="rId46"/>
    <p:sldId id="323" r:id="rId47"/>
    <p:sldId id="327" r:id="rId48"/>
    <p:sldId id="328" r:id="rId49"/>
    <p:sldId id="324" r:id="rId50"/>
    <p:sldId id="393" r:id="rId51"/>
    <p:sldId id="330" r:id="rId52"/>
    <p:sldId id="331" r:id="rId53"/>
    <p:sldId id="332" r:id="rId54"/>
    <p:sldId id="334" r:id="rId55"/>
    <p:sldId id="335" r:id="rId56"/>
    <p:sldId id="336" r:id="rId57"/>
    <p:sldId id="337" r:id="rId58"/>
    <p:sldId id="338" r:id="rId59"/>
    <p:sldId id="339" r:id="rId60"/>
    <p:sldId id="340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27" autoAdjust="0"/>
  </p:normalViewPr>
  <p:slideViewPr>
    <p:cSldViewPr>
      <p:cViewPr>
        <p:scale>
          <a:sx n="75" d="100"/>
          <a:sy n="75" d="100"/>
        </p:scale>
        <p:origin x="-1152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8BDF8-4D55-4827-965A-C22FE3A31299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7631B-323E-40D3-848E-890CBA38C2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37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iki/Standar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id.wikipedia.org/wiki/Web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Common Gateway Interface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disingkat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CGI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suatu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Standar"/>
              </a:rPr>
              <a:t>standar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menghubungkan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berbagai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program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aplikasi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Web"/>
              </a:rPr>
              <a:t>halaman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Web"/>
              </a:rPr>
              <a:t> web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7631B-323E-40D3-848E-890CBA38C28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0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1966-3EB4-4FC6-B2E9-A4D16F3A0462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2E6B-2BA3-44F0-9138-FEA4FDCD78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1966-3EB4-4FC6-B2E9-A4D16F3A0462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2E6B-2BA3-44F0-9138-FEA4FDCD7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1966-3EB4-4FC6-B2E9-A4D16F3A0462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2E6B-2BA3-44F0-9138-FEA4FDCD7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862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38862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Modul- 8 Pengantar PHP (1)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2EC80-07BA-4DF8-9C0B-222D0D911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1966-3EB4-4FC6-B2E9-A4D16F3A0462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2E6B-2BA3-44F0-9138-FEA4FDCD7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1966-3EB4-4FC6-B2E9-A4D16F3A0462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2E6B-2BA3-44F0-9138-FEA4FDCD7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1966-3EB4-4FC6-B2E9-A4D16F3A0462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2E6B-2BA3-44F0-9138-FEA4FDCD7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1966-3EB4-4FC6-B2E9-A4D16F3A0462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2E6B-2BA3-44F0-9138-FEA4FDCD7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1966-3EB4-4FC6-B2E9-A4D16F3A0462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2E6B-2BA3-44F0-9138-FEA4FDCD7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1966-3EB4-4FC6-B2E9-A4D16F3A0462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2E6B-2BA3-44F0-9138-FEA4FDCD7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1966-3EB4-4FC6-B2E9-A4D16F3A0462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2E6B-2BA3-44F0-9138-FEA4FDCD78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B4C1966-3EB4-4FC6-B2E9-A4D16F3A0462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7EA2E6B-2BA3-44F0-9138-FEA4FDCD7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B4C1966-3EB4-4FC6-B2E9-A4D16F3A0462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7EA2E6B-2BA3-44F0-9138-FEA4FDCD7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ache.net/" TargetMode="External"/><Relationship Id="rId2" Type="http://schemas.openxmlformats.org/officeDocument/2006/relationships/hyperlink" Target="http://www.php.net/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mysql.com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4.bp.blogspot.com/-lHiph7xQ108/VhVQnHSnzaI/AAAAAAAAFgc/1Id8cbjDzx4/s1600/perbedaan+client+side+dan+server+side+programming.png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acle.com/technology/pub/articles/php_experts/rasmus_php.html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p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php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altLang="en-US" b="1" u="sng" dirty="0"/>
              <a:t>H</a:t>
            </a:r>
            <a:r>
              <a:rPr lang="id-ID" altLang="en-US" dirty="0"/>
              <a:t>ypertext </a:t>
            </a:r>
            <a:r>
              <a:rPr lang="id-ID" altLang="en-US" b="1" u="sng" dirty="0"/>
              <a:t>P</a:t>
            </a:r>
            <a:r>
              <a:rPr lang="id-ID" altLang="en-US" dirty="0"/>
              <a:t>repocessor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3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Tiga</a:t>
            </a:r>
            <a:r>
              <a:rPr lang="en-US" dirty="0"/>
              <a:t> Model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Sebelum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menginstall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pastikan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terlebih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tujuan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penggunaan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PHP.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Terdapat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3 model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penggunaan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PHP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yaitu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lvl="1" indent="-457200">
              <a:buClrTx/>
              <a:buSzPct val="100000"/>
              <a:buFont typeface="+mj-lt"/>
              <a:buAutoNum type="arabicPeriod"/>
            </a:pPr>
            <a:r>
              <a:rPr lang="en-US" sz="2000" b="1" dirty="0" smtClean="0">
                <a:solidFill>
                  <a:srgbClr val="FF0000"/>
                </a:solidFill>
              </a:rPr>
              <a:t>Website </a:t>
            </a:r>
            <a:r>
              <a:rPr lang="en-US" sz="2000" b="1" dirty="0" err="1">
                <a:solidFill>
                  <a:srgbClr val="FF0000"/>
                </a:solidFill>
              </a:rPr>
              <a:t>dan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Aplikasi</a:t>
            </a:r>
            <a:r>
              <a:rPr lang="en-US" sz="2000" b="1" dirty="0">
                <a:solidFill>
                  <a:srgbClr val="FF0000"/>
                </a:solidFill>
              </a:rPr>
              <a:t> Web (Server Side </a:t>
            </a:r>
            <a:r>
              <a:rPr lang="en-US" sz="2000" b="1" dirty="0" smtClean="0">
                <a:solidFill>
                  <a:srgbClr val="FF0000"/>
                </a:solidFill>
              </a:rPr>
              <a:t>Scripting)</a:t>
            </a:r>
          </a:p>
          <a:p>
            <a:pPr marL="1179576" lvl="2" indent="-457200">
              <a:buClrTx/>
              <a:buSzPct val="100000"/>
            </a:pPr>
            <a:r>
              <a:rPr lang="en-US" sz="1600" dirty="0" smtClean="0"/>
              <a:t>Paling </a:t>
            </a:r>
            <a:r>
              <a:rPr lang="en-US" sz="1600" dirty="0" err="1" smtClean="0"/>
              <a:t>umum</a:t>
            </a:r>
            <a:r>
              <a:rPr lang="en-US" sz="1600" dirty="0" smtClean="0"/>
              <a:t> di </a:t>
            </a:r>
            <a:r>
              <a:rPr lang="en-US" sz="1600" dirty="0" err="1" smtClean="0"/>
              <a:t>gunakan</a:t>
            </a:r>
            <a:r>
              <a:rPr lang="en-US" sz="1600" dirty="0" smtClean="0"/>
              <a:t>, </a:t>
            </a:r>
            <a:r>
              <a:rPr lang="en-US" sz="1600" dirty="0" err="1" smtClean="0"/>
              <a:t>dibutuhkan</a:t>
            </a:r>
            <a:r>
              <a:rPr lang="en-US" sz="1600" dirty="0" smtClean="0"/>
              <a:t> 3 </a:t>
            </a:r>
            <a:r>
              <a:rPr lang="en-US" sz="1600" dirty="0" err="1" smtClean="0"/>
              <a:t>hal</a:t>
            </a:r>
            <a:r>
              <a:rPr lang="en-US" sz="1600" dirty="0" smtClean="0"/>
              <a:t> (1. PHP, 2.Sebuah Server Web, 3. Browser)</a:t>
            </a:r>
          </a:p>
          <a:p>
            <a:pPr marL="914400" lvl="1" indent="-457200">
              <a:buClrTx/>
              <a:buSzPct val="100000"/>
              <a:buFont typeface="+mj-lt"/>
              <a:buAutoNum type="arabicPeriod"/>
            </a:pPr>
            <a:r>
              <a:rPr lang="en-US" sz="2000" dirty="0" smtClean="0"/>
              <a:t>Command Line Scripting</a:t>
            </a:r>
          </a:p>
          <a:p>
            <a:pPr marL="1179576" lvl="2" indent="-457200">
              <a:buClrTx/>
              <a:buSzPct val="100000"/>
            </a:pPr>
            <a:r>
              <a:rPr lang="en-US" sz="1600" dirty="0" err="1"/>
              <a:t>misalnya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menulis</a:t>
            </a:r>
            <a:r>
              <a:rPr lang="en-US" sz="1600" dirty="0"/>
              <a:t> script </a:t>
            </a:r>
            <a:r>
              <a:rPr lang="en-US" sz="1600" dirty="0" smtClean="0"/>
              <a:t>yang </a:t>
            </a:r>
            <a:r>
              <a:rPr lang="en-US" sz="1600" dirty="0" err="1" smtClean="0"/>
              <a:t>membangkitkan</a:t>
            </a:r>
            <a:r>
              <a:rPr lang="en-US" sz="1600" dirty="0" smtClean="0"/>
              <a:t> </a:t>
            </a:r>
            <a:r>
              <a:rPr lang="en-US" sz="1600" dirty="0" err="1"/>
              <a:t>gambar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otomatis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offline,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memproses</a:t>
            </a:r>
            <a:r>
              <a:rPr lang="en-US" sz="1600" dirty="0"/>
              <a:t> file </a:t>
            </a:r>
            <a:r>
              <a:rPr lang="en-US" sz="1600" dirty="0" err="1"/>
              <a:t>teks</a:t>
            </a:r>
            <a:r>
              <a:rPr lang="en-US" sz="1600" dirty="0"/>
              <a:t> </a:t>
            </a:r>
            <a:r>
              <a:rPr lang="en-US" sz="1600" dirty="0" smtClean="0"/>
              <a:t>yang </a:t>
            </a:r>
            <a:r>
              <a:rPr lang="en-US" sz="1600" dirty="0" err="1" smtClean="0"/>
              <a:t>dikendalikan</a:t>
            </a:r>
            <a:r>
              <a:rPr lang="en-US" sz="1600" dirty="0" smtClean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beberapa</a:t>
            </a:r>
            <a:r>
              <a:rPr lang="en-US" sz="1600" dirty="0"/>
              <a:t> </a:t>
            </a:r>
            <a:r>
              <a:rPr lang="en-US" sz="1600" dirty="0" err="1"/>
              <a:t>argumen</a:t>
            </a:r>
            <a:r>
              <a:rPr lang="en-US" sz="1600" dirty="0"/>
              <a:t> yang </a:t>
            </a:r>
            <a:r>
              <a:rPr lang="en-US" sz="1600" dirty="0" err="1"/>
              <a:t>dikirimkan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script, </a:t>
            </a:r>
            <a:r>
              <a:rPr lang="en-US" sz="1600" dirty="0" err="1"/>
              <a:t>maka</a:t>
            </a:r>
            <a:r>
              <a:rPr lang="en-US" sz="1600" dirty="0"/>
              <a:t> </a:t>
            </a:r>
            <a:r>
              <a:rPr lang="en-US" sz="1600" dirty="0" err="1"/>
              <a:t>dibutuhkan</a:t>
            </a:r>
            <a:r>
              <a:rPr lang="en-US" sz="1600" dirty="0"/>
              <a:t> </a:t>
            </a:r>
            <a:r>
              <a:rPr lang="en-US" sz="1600" dirty="0" smtClean="0"/>
              <a:t>Command Line </a:t>
            </a:r>
            <a:r>
              <a:rPr lang="en-US" sz="1600" dirty="0"/>
              <a:t>Executable.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kasus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,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diperlukan</a:t>
            </a:r>
            <a:r>
              <a:rPr lang="en-US" sz="1600" dirty="0"/>
              <a:t> server </a:t>
            </a:r>
            <a:r>
              <a:rPr lang="en-US" sz="1600" dirty="0" err="1"/>
              <a:t>dan</a:t>
            </a:r>
            <a:r>
              <a:rPr lang="en-US" sz="1600" dirty="0"/>
              <a:t> browser</a:t>
            </a:r>
            <a:r>
              <a:rPr lang="en-US" sz="1600" dirty="0" smtClean="0"/>
              <a:t>.</a:t>
            </a:r>
          </a:p>
          <a:p>
            <a:pPr marL="914400" lvl="1" indent="-457200">
              <a:buClrTx/>
              <a:buSzPct val="100000"/>
              <a:buFont typeface="+mj-lt"/>
              <a:buAutoNum type="arabicPeriod"/>
            </a:pPr>
            <a:r>
              <a:rPr lang="en-US" sz="2000" dirty="0" err="1" smtClean="0"/>
              <a:t>Aplikasi</a:t>
            </a:r>
            <a:r>
              <a:rPr lang="en-US" sz="2000" dirty="0" smtClean="0"/>
              <a:t> Desktop (GUI)</a:t>
            </a:r>
            <a:endParaRPr lang="en-US" sz="1200" dirty="0"/>
          </a:p>
          <a:p>
            <a:pPr lvl="3">
              <a:buClrTx/>
              <a:buSzPct val="100000"/>
            </a:pPr>
            <a:r>
              <a:rPr lang="en-US" sz="1600" dirty="0" err="1" smtClean="0"/>
              <a:t>diperlukan</a:t>
            </a:r>
            <a:r>
              <a:rPr lang="en-US" sz="1600" dirty="0" smtClean="0"/>
              <a:t> </a:t>
            </a:r>
            <a:r>
              <a:rPr lang="en-US" sz="1600" dirty="0" err="1"/>
              <a:t>ekstensi</a:t>
            </a:r>
            <a:r>
              <a:rPr lang="en-US" sz="1600" dirty="0"/>
              <a:t> </a:t>
            </a:r>
            <a:r>
              <a:rPr lang="en-US" sz="1600" dirty="0" smtClean="0"/>
              <a:t>PHP‐ GTK</a:t>
            </a:r>
            <a:r>
              <a:rPr lang="en-US" sz="1600" dirty="0"/>
              <a:t>. Cara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pendekatan</a:t>
            </a:r>
            <a:r>
              <a:rPr lang="en-US" sz="1600" dirty="0"/>
              <a:t> yang </a:t>
            </a:r>
            <a:r>
              <a:rPr lang="en-US" sz="1600" dirty="0" err="1"/>
              <a:t>berbeda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membuat</a:t>
            </a:r>
            <a:r>
              <a:rPr lang="en-US" sz="1600" dirty="0"/>
              <a:t> </a:t>
            </a:r>
            <a:r>
              <a:rPr lang="en-US" sz="1600" dirty="0" err="1"/>
              <a:t>halaman‐halaman</a:t>
            </a:r>
            <a:r>
              <a:rPr lang="en-US" sz="1600" dirty="0"/>
              <a:t> web, </a:t>
            </a:r>
            <a:r>
              <a:rPr lang="en-US" sz="1600" dirty="0" err="1" smtClean="0"/>
              <a:t>seperti</a:t>
            </a:r>
            <a:r>
              <a:rPr lang="en-US" sz="1600" dirty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/>
              <a:t>ada</a:t>
            </a:r>
            <a:r>
              <a:rPr lang="en-US" sz="1600" dirty="0"/>
              <a:t> output HTML yang </a:t>
            </a:r>
            <a:r>
              <a:rPr lang="en-US" sz="1600" dirty="0" err="1"/>
              <a:t>dibuat</a:t>
            </a:r>
            <a:r>
              <a:rPr lang="en-US" sz="1600" dirty="0"/>
              <a:t>, </a:t>
            </a:r>
            <a:r>
              <a:rPr lang="en-US" sz="1600" dirty="0" err="1"/>
              <a:t>tetapi</a:t>
            </a:r>
            <a:r>
              <a:rPr lang="en-US" sz="1600" dirty="0"/>
              <a:t> </a:t>
            </a:r>
            <a:r>
              <a:rPr lang="en-US" sz="1600" dirty="0" err="1"/>
              <a:t>mengelola</a:t>
            </a:r>
            <a:r>
              <a:rPr lang="en-US" sz="1600" dirty="0"/>
              <a:t> windows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objek</a:t>
            </a:r>
            <a:r>
              <a:rPr lang="en-US" sz="1600" dirty="0"/>
              <a:t> yang </a:t>
            </a:r>
            <a:r>
              <a:rPr lang="en-US" sz="1600" dirty="0" err="1"/>
              <a:t>berada</a:t>
            </a:r>
            <a:r>
              <a:rPr lang="en-US" sz="1600" dirty="0"/>
              <a:t> </a:t>
            </a:r>
            <a:r>
              <a:rPr lang="en-US" sz="1600" dirty="0" err="1" smtClean="0"/>
              <a:t>didalamnya</a:t>
            </a:r>
            <a:r>
              <a:rPr lang="en-US" sz="1600" dirty="0" smtClean="0"/>
              <a:t>. PHP‐GTK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disertakan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distribusi</a:t>
            </a:r>
            <a:r>
              <a:rPr lang="en-US" sz="1600" dirty="0"/>
              <a:t> </a:t>
            </a:r>
            <a:r>
              <a:rPr lang="en-US" sz="1600" dirty="0" err="1"/>
              <a:t>resmi</a:t>
            </a:r>
            <a:r>
              <a:rPr lang="en-US" sz="1600" dirty="0"/>
              <a:t> PHP.</a:t>
            </a:r>
            <a:br>
              <a:rPr lang="en-US" sz="1600" dirty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2268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381000"/>
            <a:ext cx="8015287" cy="914400"/>
          </a:xfrm>
        </p:spPr>
        <p:txBody>
          <a:bodyPr>
            <a:noAutofit/>
          </a:bodyPr>
          <a:lstStyle/>
          <a:p>
            <a:r>
              <a:rPr lang="en-US" sz="2400" dirty="0" err="1"/>
              <a:t>Instalasi</a:t>
            </a:r>
            <a:r>
              <a:rPr lang="en-US" sz="2400" dirty="0"/>
              <a:t> PHP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Website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Aplikasi</a:t>
            </a:r>
            <a:r>
              <a:rPr lang="en-US" sz="2400" dirty="0"/>
              <a:t> </a:t>
            </a:r>
            <a:r>
              <a:rPr lang="en-US" sz="2400" dirty="0" smtClean="0"/>
              <a:t>Web</a:t>
            </a:r>
            <a:endParaRPr lang="en-US" altLang="en-US" sz="2400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7848600" cy="3581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000" dirty="0" err="1" smtClean="0"/>
              <a:t>Beberapa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paket</a:t>
            </a:r>
            <a:r>
              <a:rPr lang="en-US" altLang="en-US" sz="2000" dirty="0" smtClean="0"/>
              <a:t> PHP (server, database </a:t>
            </a:r>
            <a:r>
              <a:rPr lang="en-US" altLang="en-US" sz="2000" dirty="0" err="1" smtClean="0"/>
              <a:t>mySQL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modul</a:t>
            </a:r>
            <a:r>
              <a:rPr lang="en-US" altLang="en-US" sz="2000" dirty="0" smtClean="0"/>
              <a:t> PHP) </a:t>
            </a:r>
            <a:r>
              <a:rPr lang="en-US" altLang="en-US" sz="2000" dirty="0" err="1" smtClean="0"/>
              <a:t>dapat</a:t>
            </a:r>
            <a:r>
              <a:rPr lang="en-US" altLang="en-US" sz="2000" dirty="0" smtClean="0"/>
              <a:t> di download </a:t>
            </a:r>
            <a:r>
              <a:rPr lang="en-US" altLang="en-US" sz="2000" dirty="0" err="1" smtClean="0"/>
              <a:t>secara</a:t>
            </a:r>
            <a:r>
              <a:rPr lang="en-US" altLang="en-US" sz="2000" dirty="0" smtClean="0"/>
              <a:t> gratis (</a:t>
            </a:r>
            <a:r>
              <a:rPr lang="en-US" altLang="en-US" sz="2000" dirty="0" smtClean="0">
                <a:hlinkClick r:id="rId2"/>
              </a:rPr>
              <a:t>www.php.net</a:t>
            </a:r>
            <a:r>
              <a:rPr lang="en-US" altLang="en-US" sz="2000" dirty="0" smtClean="0"/>
              <a:t>; </a:t>
            </a:r>
            <a:r>
              <a:rPr lang="en-US" altLang="en-US" sz="2000" dirty="0" smtClean="0">
                <a:hlinkClick r:id="rId3"/>
              </a:rPr>
              <a:t>www.apache.com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dan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hlinkClick r:id="rId4"/>
              </a:rPr>
              <a:t>www.mysql.com</a:t>
            </a:r>
            <a:r>
              <a:rPr lang="en-US" altLang="en-US" sz="2000" dirty="0" smtClean="0"/>
              <a:t>)</a:t>
            </a:r>
          </a:p>
          <a:p>
            <a:pPr eaLnBrk="1" hangingPunct="1"/>
            <a:r>
              <a:rPr lang="en-US" altLang="en-US" sz="2000" dirty="0" err="1" smtClean="0"/>
              <a:t>Beberapa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paket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terpadu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antara</a:t>
            </a:r>
            <a:r>
              <a:rPr lang="en-US" altLang="en-US" sz="2000" dirty="0" smtClean="0"/>
              <a:t> lain </a:t>
            </a:r>
            <a:r>
              <a:rPr lang="en-US" altLang="en-US" sz="2000" b="1" dirty="0" smtClean="0"/>
              <a:t>XAMPP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dan</a:t>
            </a:r>
            <a:r>
              <a:rPr lang="en-US" altLang="en-US" sz="2000" dirty="0" smtClean="0"/>
              <a:t> </a:t>
            </a:r>
            <a:r>
              <a:rPr lang="en-US" altLang="en-US" sz="2000" b="1" dirty="0" smtClean="0"/>
              <a:t>WAMP</a:t>
            </a:r>
          </a:p>
          <a:p>
            <a:pPr eaLnBrk="1" hangingPunct="1"/>
            <a:r>
              <a:rPr lang="en-US" altLang="en-US" sz="2000" dirty="0" smtClean="0"/>
              <a:t>Cara </a:t>
            </a:r>
            <a:r>
              <a:rPr lang="en-US" altLang="en-US" sz="2000" dirty="0" err="1" smtClean="0"/>
              <a:t>instalasi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Xampp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dapat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dicari</a:t>
            </a:r>
            <a:r>
              <a:rPr lang="en-US" altLang="en-US" sz="2000" dirty="0" smtClean="0"/>
              <a:t> tutorial di website</a:t>
            </a:r>
          </a:p>
        </p:txBody>
      </p:sp>
      <p:sp>
        <p:nvSpPr>
          <p:cNvPr id="819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Modul- 8 Pengantar PHP (1)</a:t>
            </a:r>
          </a:p>
        </p:txBody>
      </p:sp>
      <p:sp>
        <p:nvSpPr>
          <p:cNvPr id="819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F002B0-18EE-47A9-85F5-BB6CC61099A3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4902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Sintaks</a:t>
            </a:r>
            <a:r>
              <a:rPr lang="en-US" dirty="0"/>
              <a:t> </a:t>
            </a:r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Skrip</a:t>
            </a:r>
            <a:r>
              <a:rPr lang="en-US" dirty="0"/>
              <a:t> PHP </a:t>
            </a:r>
            <a:r>
              <a:rPr lang="en-US" dirty="0" err="1"/>
              <a:t>dieksekusi</a:t>
            </a:r>
            <a:r>
              <a:rPr lang="en-US" dirty="0"/>
              <a:t> di server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eksekusi</a:t>
            </a:r>
            <a:r>
              <a:rPr lang="en-US" dirty="0"/>
              <a:t> yang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HTML </a:t>
            </a:r>
            <a:r>
              <a:rPr lang="en-US" dirty="0" err="1"/>
              <a:t>dikirim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 smtClean="0"/>
              <a:t>komputer</a:t>
            </a:r>
            <a:r>
              <a:rPr lang="en-US" dirty="0"/>
              <a:t> </a:t>
            </a:r>
            <a:r>
              <a:rPr lang="en-US" dirty="0" err="1" smtClean="0"/>
              <a:t>klien</a:t>
            </a:r>
            <a:endParaRPr lang="en-US" dirty="0"/>
          </a:p>
          <a:p>
            <a:r>
              <a:rPr lang="en-US" b="1" dirty="0" err="1" smtClean="0"/>
              <a:t>Simbol</a:t>
            </a:r>
            <a:r>
              <a:rPr lang="en-US" b="1" dirty="0" smtClean="0"/>
              <a:t> </a:t>
            </a:r>
            <a:r>
              <a:rPr lang="en-US" b="1" dirty="0" err="1"/>
              <a:t>Pembuka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Penutup</a:t>
            </a:r>
            <a:r>
              <a:rPr lang="en-US" b="1" dirty="0"/>
              <a:t> </a:t>
            </a:r>
            <a:r>
              <a:rPr lang="en-US" b="1" dirty="0" err="1"/>
              <a:t>Skrip</a:t>
            </a:r>
            <a:r>
              <a:rPr lang="en-US" b="1" dirty="0"/>
              <a:t> </a:t>
            </a:r>
            <a:r>
              <a:rPr lang="en-US" b="1" dirty="0" smtClean="0"/>
              <a:t>PHP</a:t>
            </a:r>
            <a:endParaRPr lang="en-US" dirty="0"/>
          </a:p>
          <a:p>
            <a:pPr lvl="1"/>
            <a:r>
              <a:rPr lang="en-US" dirty="0" err="1" smtClean="0"/>
              <a:t>Skrip</a:t>
            </a:r>
            <a:r>
              <a:rPr lang="en-US" dirty="0" smtClean="0"/>
              <a:t> </a:t>
            </a:r>
            <a:r>
              <a:rPr lang="en-US" dirty="0"/>
              <a:t>PHP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‘&lt;?</a:t>
            </a:r>
            <a:r>
              <a:rPr lang="en-US" b="1" dirty="0" err="1">
                <a:solidFill>
                  <a:srgbClr val="FF0000"/>
                </a:solidFill>
              </a:rPr>
              <a:t>php</a:t>
            </a:r>
            <a:r>
              <a:rPr lang="en-US" b="1" dirty="0"/>
              <a:t>’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ditutup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‘?&gt;’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err="1" smtClean="0"/>
              <a:t>Skrip</a:t>
            </a:r>
            <a:r>
              <a:rPr lang="en-US" dirty="0" smtClean="0"/>
              <a:t> </a:t>
            </a:r>
            <a:r>
              <a:rPr lang="en-US" dirty="0"/>
              <a:t>PHP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diletakkan</a:t>
            </a:r>
            <a:r>
              <a:rPr lang="en-US" dirty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HTML. </a:t>
            </a:r>
            <a:r>
              <a:rPr lang="en-US" dirty="0" err="1"/>
              <a:t>Beberapa</a:t>
            </a:r>
            <a:r>
              <a:rPr lang="en-US" dirty="0"/>
              <a:t> server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smtClean="0"/>
              <a:t>directive ‘</a:t>
            </a:r>
            <a:r>
              <a:rPr lang="en-US" i="1" dirty="0" smtClean="0"/>
              <a:t>shorthand‐support</a:t>
            </a:r>
            <a:r>
              <a:rPr lang="en-US" dirty="0"/>
              <a:t>’,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mengawali</a:t>
            </a:r>
            <a:r>
              <a:rPr lang="en-US" dirty="0"/>
              <a:t> </a:t>
            </a:r>
            <a:r>
              <a:rPr lang="en-US" dirty="0" err="1"/>
              <a:t>skrip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‘&lt;?’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diakhiri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‘?&gt;’. </a:t>
            </a:r>
            <a:endParaRPr lang="en-US" dirty="0" smtClean="0"/>
          </a:p>
          <a:p>
            <a:pPr lvl="1"/>
            <a:r>
              <a:rPr lang="en-US" b="1" dirty="0" err="1" smtClean="0"/>
              <a:t>Tetapi</a:t>
            </a:r>
            <a:r>
              <a:rPr lang="en-US" dirty="0" smtClean="0"/>
              <a:t> </a:t>
            </a:r>
            <a:r>
              <a:rPr lang="en-US" b="1" dirty="0" smtClean="0"/>
              <a:t>demi </a:t>
            </a:r>
            <a:r>
              <a:rPr lang="en-US" b="1" dirty="0" err="1" smtClean="0"/>
              <a:t>kompatibilitas</a:t>
            </a:r>
            <a:r>
              <a:rPr lang="en-US" b="1" dirty="0" smtClean="0"/>
              <a:t> </a:t>
            </a:r>
            <a:r>
              <a:rPr lang="en-US" b="1" dirty="0" err="1"/>
              <a:t>maksimum</a:t>
            </a:r>
            <a:r>
              <a:rPr lang="en-US" dirty="0"/>
              <a:t>, </a:t>
            </a:r>
            <a:r>
              <a:rPr lang="en-US" dirty="0" err="1"/>
              <a:t>disarankan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/>
              <a:t>standar</a:t>
            </a:r>
            <a:r>
              <a:rPr lang="en-US" b="1" dirty="0"/>
              <a:t> ‘&lt;?</a:t>
            </a:r>
            <a:r>
              <a:rPr lang="en-US" b="1" dirty="0" err="1"/>
              <a:t>php</a:t>
            </a:r>
            <a:r>
              <a:rPr lang="en-US" b="1" dirty="0" smtClean="0"/>
              <a:t>’.</a:t>
            </a:r>
          </a:p>
          <a:p>
            <a:pPr marL="118872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47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/>
              <a:t>Perluasan</a:t>
            </a:r>
            <a:r>
              <a:rPr lang="en-US" b="1" dirty="0"/>
              <a:t> File </a:t>
            </a:r>
            <a:r>
              <a:rPr lang="en-US" b="1" dirty="0" smtClean="0"/>
              <a:t>PHP</a:t>
            </a:r>
          </a:p>
          <a:p>
            <a:pPr lvl="1"/>
            <a:r>
              <a:rPr lang="en-US" dirty="0"/>
              <a:t>File PHP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perluasan</a:t>
            </a:r>
            <a:r>
              <a:rPr lang="en-US" dirty="0"/>
              <a:t> ‘</a:t>
            </a:r>
            <a:r>
              <a:rPr lang="en-US" b="1" dirty="0"/>
              <a:t>.</a:t>
            </a:r>
            <a:r>
              <a:rPr lang="en-US" b="1" dirty="0" err="1"/>
              <a:t>php</a:t>
            </a:r>
            <a:r>
              <a:rPr lang="en-US" dirty="0"/>
              <a:t>’. File PHP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tag‐tag HTML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skrip</a:t>
            </a:r>
            <a:r>
              <a:rPr lang="en-US" dirty="0"/>
              <a:t> PHP. </a:t>
            </a:r>
            <a:r>
              <a:rPr lang="en-US" dirty="0" err="1"/>
              <a:t>Contoh</a:t>
            </a:r>
            <a:r>
              <a:rPr lang="en-US" dirty="0"/>
              <a:t>:</a:t>
            </a:r>
            <a:br>
              <a:rPr lang="en-US" dirty="0"/>
            </a:b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&lt;!DOCTYPE HTML&gt;</a:t>
            </a:r>
          </a:p>
          <a:p>
            <a:pPr marL="457200" lvl="1" indent="0">
              <a:buNone/>
            </a:pPr>
            <a:r>
              <a:rPr lang="en-US" dirty="0" smtClean="0"/>
              <a:t>&lt;</a:t>
            </a:r>
            <a:r>
              <a:rPr lang="en-US" dirty="0"/>
              <a:t>html&gt;</a:t>
            </a:r>
            <a:br>
              <a:rPr lang="en-US" dirty="0"/>
            </a:br>
            <a:r>
              <a:rPr lang="en-US" dirty="0"/>
              <a:t>&lt;body&gt;</a:t>
            </a:r>
            <a:br>
              <a:rPr lang="en-US" dirty="0"/>
            </a:br>
            <a:r>
              <a:rPr lang="en-US" dirty="0" smtClean="0"/>
              <a:t>      </a:t>
            </a:r>
            <a:r>
              <a:rPr lang="en-US" dirty="0" smtClean="0">
                <a:solidFill>
                  <a:srgbClr val="FF0000"/>
                </a:solidFill>
              </a:rPr>
              <a:t>&lt;?</a:t>
            </a:r>
            <a:r>
              <a:rPr lang="en-US" dirty="0" err="1">
                <a:solidFill>
                  <a:srgbClr val="FF0000"/>
                </a:solidFill>
              </a:rPr>
              <a:t>php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	echo </a:t>
            </a:r>
            <a:r>
              <a:rPr lang="en-US" dirty="0">
                <a:solidFill>
                  <a:srgbClr val="FF0000"/>
                </a:solidFill>
              </a:rPr>
              <a:t>"Hello World";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	    ?&gt;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>&lt;/body&gt;</a:t>
            </a:r>
            <a:br>
              <a:rPr lang="en-US" dirty="0"/>
            </a:br>
            <a:r>
              <a:rPr lang="en-US" dirty="0"/>
              <a:t>&lt;/html&gt;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017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Menjalankan</a:t>
            </a:r>
            <a:r>
              <a:rPr lang="en-US" altLang="en-US" sz="3200" dirty="0" smtClean="0"/>
              <a:t> PHP</a:t>
            </a:r>
            <a:r>
              <a:rPr lang="en-US" altLang="en-US" dirty="0" smtClean="0"/>
              <a:t> 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8458200" cy="4419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 smtClean="0"/>
              <a:t>Setelah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paket</a:t>
            </a:r>
            <a:r>
              <a:rPr lang="en-US" altLang="en-US" sz="2400" dirty="0" smtClean="0"/>
              <a:t> PHP XAMPP (</a:t>
            </a:r>
            <a:r>
              <a:rPr lang="en-US" altLang="en-US" sz="2400" dirty="0" err="1" smtClean="0"/>
              <a:t>atau</a:t>
            </a:r>
            <a:r>
              <a:rPr lang="en-US" altLang="en-US" sz="2400" dirty="0" smtClean="0"/>
              <a:t> yang lain) </a:t>
            </a:r>
            <a:r>
              <a:rPr lang="en-US" altLang="en-US" sz="2400" dirty="0" err="1" smtClean="0"/>
              <a:t>diinstall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maka</a:t>
            </a:r>
            <a:r>
              <a:rPr lang="en-US" altLang="en-US" sz="2400" dirty="0" smtClean="0"/>
              <a:t> server (</a:t>
            </a:r>
            <a:r>
              <a:rPr lang="en-US" altLang="en-US" sz="2400" b="1" dirty="0" smtClean="0"/>
              <a:t>apache</a:t>
            </a:r>
            <a:r>
              <a:rPr lang="en-US" altLang="en-US" sz="2400" dirty="0" smtClean="0"/>
              <a:t>) </a:t>
            </a:r>
            <a:r>
              <a:rPr lang="en-US" altLang="en-US" sz="2400" dirty="0" err="1" smtClean="0"/>
              <a:t>diaktifkan</a:t>
            </a:r>
            <a:r>
              <a:rPr lang="en-US" altLang="en-US" sz="2400" dirty="0" smtClean="0"/>
              <a:t>, database (</a:t>
            </a:r>
            <a:r>
              <a:rPr lang="en-US" altLang="en-US" sz="2400" dirty="0" err="1" smtClean="0"/>
              <a:t>mySql</a:t>
            </a:r>
            <a:r>
              <a:rPr lang="en-US" altLang="en-US" sz="2400" dirty="0" smtClean="0"/>
              <a:t>) </a:t>
            </a:r>
            <a:r>
              <a:rPr lang="en-US" altLang="en-US" sz="2400" dirty="0" err="1" smtClean="0"/>
              <a:t>diaktifkan</a:t>
            </a: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 smtClean="0"/>
              <a:t>Konfigurasi</a:t>
            </a:r>
            <a:r>
              <a:rPr lang="en-US" altLang="en-US" sz="2400" dirty="0" smtClean="0"/>
              <a:t> program </a:t>
            </a:r>
            <a:r>
              <a:rPr lang="en-US" altLang="en-US" sz="2400" dirty="0" err="1" smtClean="0"/>
              <a:t>adalah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pada</a:t>
            </a:r>
            <a:r>
              <a:rPr lang="en-US" altLang="en-US" sz="2400" dirty="0" smtClean="0"/>
              <a:t> D:\XAMPP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 smtClean="0"/>
              <a:t>Kode</a:t>
            </a:r>
            <a:r>
              <a:rPr lang="en-US" altLang="en-US" sz="2400" dirty="0" smtClean="0"/>
              <a:t> PHP </a:t>
            </a:r>
            <a:r>
              <a:rPr lang="en-US" altLang="en-US" sz="2400" dirty="0" err="1" smtClean="0"/>
              <a:t>kita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letakan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pada</a:t>
            </a:r>
            <a:r>
              <a:rPr lang="en-US" altLang="en-US" sz="2400" dirty="0" smtClean="0"/>
              <a:t> folder D:\XAMPP\htdocs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Program yang </a:t>
            </a:r>
            <a:r>
              <a:rPr lang="en-US" altLang="en-US" sz="2400" dirty="0" err="1" smtClean="0"/>
              <a:t>dieksekusi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dengan</a:t>
            </a:r>
            <a:r>
              <a:rPr lang="en-US" altLang="en-US" sz="2400" dirty="0" smtClean="0"/>
              <a:t> browser </a:t>
            </a:r>
            <a:r>
              <a:rPr lang="en-US" altLang="en-US" sz="2400" dirty="0" err="1" smtClean="0"/>
              <a:t>adalah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alamat</a:t>
            </a:r>
            <a:r>
              <a:rPr lang="en-US" altLang="en-US" sz="2400" dirty="0" smtClean="0"/>
              <a:t> : http://localhost/20192/Pertemuan6/namafile.php</a:t>
            </a:r>
          </a:p>
        </p:txBody>
      </p:sp>
      <p:sp>
        <p:nvSpPr>
          <p:cNvPr id="921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B2DD45-85DA-4AE1-9421-1157E8A8EFE1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 </a:t>
            </a:r>
            <a:r>
              <a:rPr lang="en-US" altLang="en-US" sz="3200" smtClean="0"/>
              <a:t>Menjalankan kode PHP</a:t>
            </a:r>
          </a:p>
        </p:txBody>
      </p:sp>
      <p:sp>
        <p:nvSpPr>
          <p:cNvPr id="102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43B3B4-27E7-4351-A8FB-E100F48217C6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10247" name="Text Box 18"/>
          <p:cNvSpPr txBox="1">
            <a:spLocks noChangeArrowheads="1"/>
          </p:cNvSpPr>
          <p:nvPr/>
        </p:nvSpPr>
        <p:spPr bwMode="auto">
          <a:xfrm>
            <a:off x="304800" y="1484313"/>
            <a:ext cx="765175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>
              <a:buFontTx/>
              <a:buChar char="•"/>
            </a:pPr>
            <a:r>
              <a:rPr lang="en-US" altLang="en-US" sz="2000" dirty="0" err="1" smtClean="0"/>
              <a:t>Buat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file </a:t>
            </a:r>
            <a:r>
              <a:rPr lang="en-US" altLang="en-US" sz="2000" b="1" dirty="0" err="1"/>
              <a:t>coba.php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di </a:t>
            </a:r>
            <a:r>
              <a:rPr lang="en-US" altLang="en-US" sz="2000" dirty="0" err="1" smtClean="0"/>
              <a:t>texteditor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dengan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isi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kode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seperti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dalam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kotak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berikut</a:t>
            </a:r>
            <a:endParaRPr lang="en-US" altLang="en-US" sz="2000" dirty="0"/>
          </a:p>
          <a:p>
            <a:pPr marL="228600" indent="-228600">
              <a:buFontTx/>
              <a:buChar char="•"/>
            </a:pPr>
            <a:r>
              <a:rPr lang="en-US" altLang="en-US" sz="2000" dirty="0" err="1"/>
              <a:t>Simpan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dalam</a:t>
            </a:r>
            <a:r>
              <a:rPr lang="en-US" altLang="en-US" sz="2000" dirty="0"/>
              <a:t> folder </a:t>
            </a:r>
            <a:r>
              <a:rPr lang="en-US" altLang="en-US" sz="2000" dirty="0" smtClean="0"/>
              <a:t>d:/xampp/htdocs/20192/Pertemuan6</a:t>
            </a:r>
            <a:endParaRPr lang="en-US" altLang="en-US" sz="2000" dirty="0"/>
          </a:p>
          <a:p>
            <a:pPr marL="228600" indent="-228600">
              <a:buFontTx/>
              <a:buChar char="•"/>
            </a:pPr>
            <a:r>
              <a:rPr lang="en-US" altLang="en-US" sz="2000" dirty="0" err="1"/>
              <a:t>Dalam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keaddan</a:t>
            </a:r>
            <a:r>
              <a:rPr lang="en-US" altLang="en-US" sz="2000" dirty="0"/>
              <a:t> server apache </a:t>
            </a:r>
            <a:r>
              <a:rPr lang="en-US" altLang="en-US" sz="2000" dirty="0" err="1"/>
              <a:t>siap</a:t>
            </a:r>
            <a:r>
              <a:rPr lang="en-US" altLang="en-US" sz="2000" dirty="0"/>
              <a:t> </a:t>
            </a:r>
            <a:r>
              <a:rPr lang="en-US" altLang="en-US" sz="2000" dirty="0" err="1"/>
              <a:t>jalankanlah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melalui</a:t>
            </a:r>
            <a:r>
              <a:rPr lang="en-US" altLang="en-US" sz="2000" dirty="0"/>
              <a:t> browser </a:t>
            </a:r>
            <a:r>
              <a:rPr lang="en-US" altLang="en-US" sz="2000" dirty="0" err="1"/>
              <a:t>dengan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menulis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alamat</a:t>
            </a:r>
            <a:r>
              <a:rPr lang="en-US" altLang="en-US" sz="2000" dirty="0"/>
              <a:t> :</a:t>
            </a:r>
          </a:p>
          <a:p>
            <a:pPr marL="228600" indent="-228600">
              <a:buFontTx/>
              <a:buChar char="•"/>
            </a:pPr>
            <a:r>
              <a:rPr lang="en-US" altLang="en-US" dirty="0"/>
              <a:t>http://</a:t>
            </a:r>
            <a:r>
              <a:rPr lang="en-US" altLang="en-US" dirty="0" smtClean="0"/>
              <a:t>localhost/20192/Pertemuan6/coba.php</a:t>
            </a:r>
            <a:endParaRPr lang="en-US" altLang="en-US" sz="2000" dirty="0"/>
          </a:p>
          <a:p>
            <a:pPr>
              <a:buFontTx/>
              <a:buChar char="•"/>
            </a:pPr>
            <a:endParaRPr lang="en-US" alt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04800" y="3472458"/>
            <a:ext cx="35052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&lt;!DOCTYPE HTML&gt;</a:t>
            </a:r>
          </a:p>
          <a:p>
            <a:r>
              <a:rPr lang="en-US" sz="1600" dirty="0"/>
              <a:t>&lt;html&gt;</a:t>
            </a:r>
          </a:p>
          <a:p>
            <a:r>
              <a:rPr lang="en-US" sz="1600" dirty="0"/>
              <a:t>&lt;head&gt;</a:t>
            </a:r>
          </a:p>
          <a:p>
            <a:r>
              <a:rPr lang="en-US" sz="1600" dirty="0" smtClean="0"/>
              <a:t>     &lt;</a:t>
            </a:r>
            <a:r>
              <a:rPr lang="en-US" sz="1600" dirty="0"/>
              <a:t>title&gt;</a:t>
            </a:r>
            <a:r>
              <a:rPr lang="en-US" sz="1600" dirty="0" err="1"/>
              <a:t>Mencoba</a:t>
            </a:r>
            <a:r>
              <a:rPr lang="en-US" sz="1600" dirty="0"/>
              <a:t> </a:t>
            </a:r>
            <a:r>
              <a:rPr lang="en-US" sz="1600" dirty="0" err="1"/>
              <a:t>Menggunakan</a:t>
            </a:r>
            <a:r>
              <a:rPr lang="en-US" sz="1600" dirty="0"/>
              <a:t> PHP &lt;/title&gt;</a:t>
            </a:r>
          </a:p>
          <a:p>
            <a:r>
              <a:rPr lang="en-US" sz="1600" dirty="0"/>
              <a:t>&lt;/head&gt;	</a:t>
            </a:r>
          </a:p>
          <a:p>
            <a:r>
              <a:rPr lang="en-US" sz="1600" dirty="0"/>
              <a:t>&lt;body&gt;	</a:t>
            </a:r>
          </a:p>
          <a:p>
            <a:r>
              <a:rPr lang="en-US" sz="1600" dirty="0" smtClean="0"/>
              <a:t>   &lt;</a:t>
            </a:r>
            <a:r>
              <a:rPr lang="en-US" sz="1600" dirty="0"/>
              <a:t>h1&gt;</a:t>
            </a:r>
            <a:r>
              <a:rPr lang="en-US" sz="1600" dirty="0" err="1"/>
              <a:t>Belajar</a:t>
            </a:r>
            <a:r>
              <a:rPr lang="en-US" sz="1600" dirty="0"/>
              <a:t> </a:t>
            </a:r>
            <a:r>
              <a:rPr lang="en-US" sz="1600" dirty="0" smtClean="0"/>
              <a:t>PHP&lt;/h1&gt; </a:t>
            </a:r>
            <a:endParaRPr lang="en-US" sz="1600" dirty="0"/>
          </a:p>
          <a:p>
            <a:r>
              <a:rPr lang="en-US" sz="1600" dirty="0" smtClean="0"/>
              <a:t>      </a:t>
            </a:r>
            <a:r>
              <a:rPr lang="en-US" sz="1600" b="1" dirty="0" smtClean="0">
                <a:solidFill>
                  <a:srgbClr val="FF0000"/>
                </a:solidFill>
              </a:rPr>
              <a:t>&lt;?</a:t>
            </a:r>
            <a:r>
              <a:rPr lang="en-US" sz="1600" b="1" dirty="0" err="1">
                <a:solidFill>
                  <a:srgbClr val="FF0000"/>
                </a:solidFill>
              </a:rPr>
              <a:t>php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echo </a:t>
            </a:r>
            <a:r>
              <a:rPr lang="en-US" sz="1600" b="1" dirty="0">
                <a:solidFill>
                  <a:srgbClr val="FF0000"/>
                </a:solidFill>
              </a:rPr>
              <a:t>'Halo PHP';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?&gt;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dirty="0"/>
              <a:t>&lt;/body&gt;</a:t>
            </a:r>
          </a:p>
          <a:p>
            <a:r>
              <a:rPr lang="en-US" sz="1600" dirty="0"/>
              <a:t>&lt;/html&gt;</a:t>
            </a:r>
          </a:p>
        </p:txBody>
      </p:sp>
      <p:pic>
        <p:nvPicPr>
          <p:cNvPr id="20741" name="Picture 2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562190"/>
            <a:ext cx="4876800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Line Callout 1 5"/>
          <p:cNvSpPr/>
          <p:nvPr/>
        </p:nvSpPr>
        <p:spPr>
          <a:xfrm>
            <a:off x="6019800" y="4038600"/>
            <a:ext cx="2438400" cy="842804"/>
          </a:xfrm>
          <a:prstGeom prst="borderCallout1">
            <a:avLst>
              <a:gd name="adj1" fmla="val 18750"/>
              <a:gd name="adj2" fmla="val -8333"/>
              <a:gd name="adj3" fmla="val 57909"/>
              <a:gd name="adj4" fmla="val -29256"/>
            </a:avLst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lupa</a:t>
            </a:r>
            <a:r>
              <a:rPr lang="en-US" dirty="0" smtClean="0"/>
              <a:t> </a:t>
            </a:r>
            <a:r>
              <a:rPr lang="en-US" dirty="0" err="1" smtClean="0"/>
              <a:t>xampp</a:t>
            </a:r>
            <a:r>
              <a:rPr lang="en-US" dirty="0" smtClean="0"/>
              <a:t> </a:t>
            </a:r>
            <a:r>
              <a:rPr lang="en-US" dirty="0" err="1" smtClean="0"/>
              <a:t>diaktifkan</a:t>
            </a:r>
            <a:r>
              <a:rPr lang="en-US" dirty="0" smtClean="0"/>
              <a:t> &amp; apache </a:t>
            </a:r>
            <a:endParaRPr lang="en-US" dirty="0"/>
          </a:p>
        </p:txBody>
      </p:sp>
      <p:pic>
        <p:nvPicPr>
          <p:cNvPr id="20742" name="Picture 2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624351"/>
            <a:ext cx="34290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Pemisah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8229600" cy="4623816"/>
          </a:xfrm>
        </p:spPr>
        <p:txBody>
          <a:bodyPr/>
          <a:lstStyle/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PHP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diakhiri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semikolon</a:t>
            </a:r>
            <a:r>
              <a:rPr lang="en-US" dirty="0"/>
              <a:t> ‘</a:t>
            </a:r>
            <a:r>
              <a:rPr lang="en-US" b="1" dirty="0">
                <a:solidFill>
                  <a:srgbClr val="FF0000"/>
                </a:solidFill>
              </a:rPr>
              <a:t>;</a:t>
            </a:r>
            <a:r>
              <a:rPr lang="en-US" dirty="0"/>
              <a:t>’. </a:t>
            </a:r>
            <a:endParaRPr lang="en-US" dirty="0" smtClean="0"/>
          </a:p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PHP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PHP </a:t>
            </a:r>
            <a:r>
              <a:rPr lang="en-US" dirty="0" err="1"/>
              <a:t>lainnya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705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Mencetak</a:t>
            </a:r>
            <a:r>
              <a:rPr lang="en-US" dirty="0"/>
              <a:t> </a:t>
            </a:r>
            <a:r>
              <a:rPr lang="en-US" dirty="0" err="1" smtClean="0"/>
              <a:t>Hasil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Ada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PHP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mencetak</a:t>
            </a:r>
            <a:r>
              <a:rPr lang="en-US" dirty="0"/>
              <a:t> </a:t>
            </a:r>
            <a:r>
              <a:rPr lang="en-US" dirty="0" err="1"/>
              <a:t>keluaran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‘</a:t>
            </a:r>
            <a:r>
              <a:rPr lang="en-US" b="1" dirty="0">
                <a:solidFill>
                  <a:srgbClr val="FF0000"/>
                </a:solidFill>
              </a:rPr>
              <a:t>echo</a:t>
            </a:r>
            <a:r>
              <a:rPr lang="en-US" dirty="0"/>
              <a:t>’ </a:t>
            </a:r>
            <a:r>
              <a:rPr lang="en-US" dirty="0" err="1"/>
              <a:t>dan</a:t>
            </a:r>
            <a:r>
              <a:rPr lang="en-US" dirty="0"/>
              <a:t> ‘</a:t>
            </a:r>
            <a:r>
              <a:rPr lang="en-US" b="1" dirty="0">
                <a:solidFill>
                  <a:srgbClr val="FF0000"/>
                </a:solidFill>
              </a:rPr>
              <a:t>print</a:t>
            </a:r>
            <a:r>
              <a:rPr lang="en-US" dirty="0"/>
              <a:t>’. </a:t>
            </a:r>
            <a:r>
              <a:rPr lang="en-US" dirty="0" err="1"/>
              <a:t>Contoh</a:t>
            </a:r>
            <a:r>
              <a:rPr lang="en-US" dirty="0"/>
              <a:t>:</a:t>
            </a:r>
            <a:br>
              <a:rPr lang="en-US" dirty="0"/>
            </a:br>
            <a:r>
              <a:rPr lang="en-US" sz="2600" dirty="0"/>
              <a:t>&lt;html&gt;</a:t>
            </a:r>
            <a:br>
              <a:rPr lang="en-US" sz="2600" dirty="0"/>
            </a:br>
            <a:r>
              <a:rPr lang="en-US" sz="2600" dirty="0"/>
              <a:t>&lt;body&gt;</a:t>
            </a:r>
            <a:br>
              <a:rPr lang="en-US" sz="2600" dirty="0"/>
            </a:br>
            <a:r>
              <a:rPr lang="en-US" sz="2600" dirty="0" smtClean="0"/>
              <a:t>     &lt;?</a:t>
            </a:r>
            <a:r>
              <a:rPr lang="en-US" sz="2600" dirty="0" err="1"/>
              <a:t>php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>         </a:t>
            </a:r>
            <a:r>
              <a:rPr lang="en-US" sz="2600" b="1" dirty="0" smtClean="0">
                <a:solidFill>
                  <a:srgbClr val="FF0000"/>
                </a:solidFill>
              </a:rPr>
              <a:t>echo</a:t>
            </a:r>
            <a:r>
              <a:rPr lang="en-US" sz="2600" dirty="0" smtClean="0"/>
              <a:t> </a:t>
            </a:r>
            <a:r>
              <a:rPr lang="en-US" sz="2600" dirty="0"/>
              <a:t>"Hello World";</a:t>
            </a:r>
            <a:br>
              <a:rPr lang="en-US" sz="2600" dirty="0"/>
            </a:br>
            <a:r>
              <a:rPr lang="en-US" sz="2600" dirty="0" smtClean="0"/>
              <a:t>         </a:t>
            </a:r>
            <a:r>
              <a:rPr lang="en-US" sz="2600" b="1" dirty="0" smtClean="0">
                <a:solidFill>
                  <a:srgbClr val="FF0000"/>
                </a:solidFill>
              </a:rPr>
              <a:t>print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/>
              <a:t>" </a:t>
            </a:r>
            <a:r>
              <a:rPr lang="en-US" sz="2600" dirty="0" smtClean="0"/>
              <a:t>I’m </a:t>
            </a:r>
            <a:r>
              <a:rPr lang="en-US" sz="2600" dirty="0"/>
              <a:t>learning PHP Script Language </a:t>
            </a:r>
            <a:r>
              <a:rPr lang="en-US" sz="2600" dirty="0" smtClean="0"/>
              <a:t>now</a:t>
            </a:r>
            <a:r>
              <a:rPr lang="en-US" sz="2600" dirty="0"/>
              <a:t> "</a:t>
            </a:r>
            <a:r>
              <a:rPr lang="en-US" sz="2600" dirty="0" smtClean="0"/>
              <a:t>;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>      ?&gt;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/>
              <a:t>&lt;/body</a:t>
            </a:r>
            <a:r>
              <a:rPr lang="en-US" sz="2600" dirty="0" smtClean="0"/>
              <a:t>&gt;</a:t>
            </a:r>
          </a:p>
          <a:p>
            <a:r>
              <a:rPr lang="en-US" sz="2600" dirty="0" smtClean="0"/>
              <a:t>&lt;/</a:t>
            </a:r>
            <a:r>
              <a:rPr lang="en-US" sz="2600" dirty="0"/>
              <a:t>html&gt;</a:t>
            </a:r>
            <a:br>
              <a:rPr lang="en-US" sz="26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627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534400" cy="48768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echo</a:t>
            </a:r>
            <a:r>
              <a:rPr lang="en-US" dirty="0" smtClean="0"/>
              <a:t> 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b="1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mencetak</a:t>
            </a:r>
            <a:r>
              <a:rPr lang="en-US" dirty="0" smtClean="0">
                <a:solidFill>
                  <a:srgbClr val="0070C0"/>
                </a:solidFill>
              </a:rPr>
              <a:t> output </a:t>
            </a:r>
            <a:r>
              <a:rPr lang="en-US" dirty="0" err="1" smtClean="0">
                <a:solidFill>
                  <a:srgbClr val="0070C0"/>
                </a:solidFill>
              </a:rPr>
              <a:t>ke</a:t>
            </a:r>
            <a:r>
              <a:rPr lang="en-US" dirty="0" smtClean="0">
                <a:solidFill>
                  <a:srgbClr val="0070C0"/>
                </a:solidFill>
              </a:rPr>
              <a:t> browser</a:t>
            </a:r>
            <a:r>
              <a:rPr lang="en-US" dirty="0" smtClean="0"/>
              <a:t>,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lain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Statement paling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output </a:t>
            </a:r>
            <a:r>
              <a:rPr lang="en-US" dirty="0" err="1" smtClean="0"/>
              <a:t>ke</a:t>
            </a:r>
            <a:r>
              <a:rPr lang="en-US" dirty="0" smtClean="0"/>
              <a:t> browser.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/>
              <a:t>U</a:t>
            </a:r>
            <a:r>
              <a:rPr lang="en-US" dirty="0" err="1" smtClean="0"/>
              <a:t>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, string </a:t>
            </a:r>
            <a:r>
              <a:rPr lang="en-US" dirty="0" err="1" smtClean="0"/>
              <a:t>apit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″ ″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'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'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,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petik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diharuskan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Echo </a:t>
            </a:r>
            <a:r>
              <a:rPr lang="en-US" dirty="0">
                <a:solidFill>
                  <a:srgbClr val="0070C0"/>
                </a:solidFill>
              </a:rPr>
              <a:t>″</a:t>
            </a:r>
            <a:r>
              <a:rPr lang="en-US" dirty="0" smtClean="0">
                <a:solidFill>
                  <a:srgbClr val="0070C0"/>
                </a:solidFill>
              </a:rPr>
              <a:t>UDINUS″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Echo $</a:t>
            </a:r>
            <a:r>
              <a:rPr lang="en-US" dirty="0" err="1" smtClean="0">
                <a:solidFill>
                  <a:srgbClr val="0070C0"/>
                </a:solidFill>
              </a:rPr>
              <a:t>nama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dirty="0" err="1" smtClean="0"/>
              <a:t>kombinasi</a:t>
            </a:r>
            <a:r>
              <a:rPr lang="en-US" dirty="0" smtClean="0"/>
              <a:t> </a:t>
            </a:r>
            <a:r>
              <a:rPr lang="en-US" b="1" dirty="0" err="1" smtClean="0"/>
              <a:t>teks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nama</a:t>
            </a:r>
            <a:r>
              <a:rPr lang="en-US" b="1" dirty="0" smtClean="0"/>
              <a:t> </a:t>
            </a:r>
            <a:r>
              <a:rPr lang="en-US" b="1" dirty="0" err="1" smtClean="0"/>
              <a:t>variabel</a:t>
            </a:r>
            <a:r>
              <a:rPr lang="en-US" b="1" dirty="0" smtClean="0"/>
              <a:t> </a:t>
            </a:r>
            <a:r>
              <a:rPr lang="en-US" b="1" dirty="0" err="1" smtClean="0"/>
              <a:t>tetap</a:t>
            </a:r>
            <a:r>
              <a:rPr lang="en-US" b="1" dirty="0" smtClean="0"/>
              <a:t> </a:t>
            </a:r>
            <a:r>
              <a:rPr lang="en-US" b="1" dirty="0" err="1" smtClean="0"/>
              <a:t>harus</a:t>
            </a:r>
            <a:r>
              <a:rPr lang="en-US" dirty="0" smtClean="0"/>
              <a:t> </a:t>
            </a:r>
            <a:r>
              <a:rPr lang="en-US" b="1" dirty="0" err="1" smtClean="0"/>
              <a:t>menggunakan</a:t>
            </a:r>
            <a:r>
              <a:rPr lang="en-US" b="1" dirty="0" smtClean="0"/>
              <a:t> </a:t>
            </a:r>
            <a:r>
              <a:rPr lang="en-US" b="1" dirty="0" err="1" smtClean="0"/>
              <a:t>tanda</a:t>
            </a:r>
            <a:r>
              <a:rPr lang="en-US" b="1" dirty="0" smtClean="0"/>
              <a:t> </a:t>
            </a:r>
            <a:r>
              <a:rPr lang="en-US" b="1" dirty="0" err="1" smtClean="0"/>
              <a:t>petik</a:t>
            </a:r>
            <a:r>
              <a:rPr lang="en-US" b="1" dirty="0" smtClean="0"/>
              <a:t> </a:t>
            </a:r>
            <a:r>
              <a:rPr lang="en-US" b="1" dirty="0" err="1" smtClean="0"/>
              <a:t>tunggal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ganda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Echo '</a:t>
            </a:r>
            <a:r>
              <a:rPr lang="en-US" dirty="0" err="1" smtClean="0">
                <a:solidFill>
                  <a:srgbClr val="0070C0"/>
                </a:solidFill>
              </a:rPr>
              <a:t>namanya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adalah</a:t>
            </a:r>
            <a:r>
              <a:rPr lang="en-US" dirty="0" smtClean="0">
                <a:solidFill>
                  <a:srgbClr val="0070C0"/>
                </a:solidFill>
              </a:rPr>
              <a:t> $</a:t>
            </a:r>
            <a:r>
              <a:rPr lang="en-US" dirty="0" err="1">
                <a:solidFill>
                  <a:srgbClr val="0070C0"/>
                </a:solidFill>
              </a:rPr>
              <a:t>nama</a:t>
            </a:r>
            <a:r>
              <a:rPr lang="en-US" dirty="0">
                <a:solidFill>
                  <a:srgbClr val="0070C0"/>
                </a:solidFill>
              </a:rPr>
              <a:t>';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Jika</a:t>
            </a:r>
            <a:r>
              <a:rPr lang="en-US" dirty="0" smtClean="0"/>
              <a:t> </a:t>
            </a:r>
            <a:r>
              <a:rPr lang="en-US" b="1" dirty="0" err="1" smtClean="0"/>
              <a:t>menggunakan</a:t>
            </a:r>
            <a:r>
              <a:rPr lang="en-US" b="1" dirty="0" smtClean="0"/>
              <a:t> tag html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dituliskan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PHP (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&lt;?</a:t>
            </a:r>
            <a:r>
              <a:rPr lang="en-US" dirty="0" err="1" smtClean="0">
                <a:solidFill>
                  <a:srgbClr val="FF0000"/>
                </a:solidFill>
              </a:rPr>
              <a:t>php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</a:t>
            </a:r>
            <a:r>
              <a:rPr lang="en-US" dirty="0" err="1" smtClean="0">
                <a:solidFill>
                  <a:srgbClr val="0070C0"/>
                </a:solidFill>
              </a:rPr>
              <a:t>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?&gt;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b="1" dirty="0" err="1" smtClean="0"/>
              <a:t>harus</a:t>
            </a:r>
            <a:r>
              <a:rPr lang="en-US" dirty="0" smtClean="0"/>
              <a:t> </a:t>
            </a:r>
            <a:r>
              <a:rPr lang="en-US" b="1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b="1" dirty="0" smtClean="0"/>
              <a:t>echo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231775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&lt;?</a:t>
            </a:r>
            <a:r>
              <a:rPr lang="en-US" sz="2000" dirty="0" err="1">
                <a:solidFill>
                  <a:srgbClr val="FF0000"/>
                </a:solidFill>
              </a:rPr>
              <a:t>php</a:t>
            </a:r>
            <a:endParaRPr lang="en-US" sz="2000" dirty="0">
              <a:solidFill>
                <a:srgbClr val="FF0000"/>
              </a:solidFill>
            </a:endParaRPr>
          </a:p>
          <a:p>
            <a:pPr marL="231775" indent="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 echo </a:t>
            </a:r>
            <a:r>
              <a:rPr lang="en-US" sz="2000" dirty="0">
                <a:solidFill>
                  <a:srgbClr val="FF0000"/>
                </a:solidFill>
              </a:rPr>
              <a:t>"</a:t>
            </a:r>
            <a:r>
              <a:rPr lang="en-US" sz="2000" dirty="0">
                <a:solidFill>
                  <a:srgbClr val="0070C0"/>
                </a:solidFill>
              </a:rPr>
              <a:t>&lt;p align=center&gt;</a:t>
            </a:r>
            <a:r>
              <a:rPr lang="en-US" sz="2000" dirty="0">
                <a:solidFill>
                  <a:srgbClr val="FF0000"/>
                </a:solidFill>
              </a:rPr>
              <a:t>"</a:t>
            </a:r>
            <a:r>
              <a:rPr lang="en-US" sz="2000" dirty="0">
                <a:solidFill>
                  <a:srgbClr val="0070C0"/>
                </a:solidFill>
              </a:rPr>
              <a:t>;</a:t>
            </a:r>
          </a:p>
          <a:p>
            <a:pPr marL="231775" indent="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 echo </a:t>
            </a:r>
            <a:r>
              <a:rPr lang="en-US" sz="2000" dirty="0">
                <a:solidFill>
                  <a:srgbClr val="FF0000"/>
                </a:solidFill>
              </a:rPr>
              <a:t>"</a:t>
            </a:r>
            <a:r>
              <a:rPr lang="en-US" sz="2000" dirty="0">
                <a:solidFill>
                  <a:srgbClr val="0070C0"/>
                </a:solidFill>
              </a:rPr>
              <a:t>&lt;font size=5 color=blue&gt;</a:t>
            </a:r>
            <a:r>
              <a:rPr lang="en-US" sz="2000" dirty="0"/>
              <a:t>my script </a:t>
            </a:r>
            <a:r>
              <a:rPr lang="en-US" sz="2000" dirty="0" err="1"/>
              <a:t>php</a:t>
            </a:r>
            <a:r>
              <a:rPr lang="en-US" sz="2000" dirty="0">
                <a:solidFill>
                  <a:srgbClr val="0070C0"/>
                </a:solidFill>
              </a:rPr>
              <a:t>&lt;/font&gt;</a:t>
            </a:r>
            <a:r>
              <a:rPr lang="en-US" sz="2000" dirty="0">
                <a:solidFill>
                  <a:srgbClr val="FF0000"/>
                </a:solidFill>
              </a:rPr>
              <a:t>"</a:t>
            </a:r>
            <a:r>
              <a:rPr lang="en-US" sz="2000" dirty="0">
                <a:solidFill>
                  <a:srgbClr val="0070C0"/>
                </a:solidFill>
              </a:rPr>
              <a:t>;</a:t>
            </a:r>
          </a:p>
          <a:p>
            <a:pPr marL="231775" indent="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 echo </a:t>
            </a:r>
            <a:r>
              <a:rPr lang="en-US" sz="2000" dirty="0">
                <a:solidFill>
                  <a:srgbClr val="FF0000"/>
                </a:solidFill>
              </a:rPr>
              <a:t>"</a:t>
            </a:r>
            <a:r>
              <a:rPr lang="en-US" sz="2000" dirty="0">
                <a:solidFill>
                  <a:srgbClr val="0070C0"/>
                </a:solidFill>
              </a:rPr>
              <a:t>&lt;p&gt;</a:t>
            </a:r>
            <a:r>
              <a:rPr lang="en-US" sz="2000" dirty="0">
                <a:solidFill>
                  <a:srgbClr val="FF0000"/>
                </a:solidFill>
              </a:rPr>
              <a:t>"</a:t>
            </a:r>
            <a:r>
              <a:rPr lang="en-US" sz="2000" dirty="0">
                <a:solidFill>
                  <a:srgbClr val="0070C0"/>
                </a:solidFill>
              </a:rPr>
              <a:t>;</a:t>
            </a:r>
          </a:p>
          <a:p>
            <a:pPr marL="231775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?&gt;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07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php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CGI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Penulisan</a:t>
            </a:r>
            <a:r>
              <a:rPr lang="en-US" dirty="0" smtClean="0"/>
              <a:t> echo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tiap</a:t>
            </a:r>
            <a:r>
              <a:rPr lang="en-US" b="1" dirty="0" smtClean="0"/>
              <a:t> </a:t>
            </a:r>
            <a:r>
              <a:rPr lang="en-US" b="1" dirty="0" err="1" smtClean="0"/>
              <a:t>baris</a:t>
            </a:r>
            <a:r>
              <a:rPr lang="en-US" dirty="0" smtClean="0"/>
              <a:t>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b="1" dirty="0" err="1" smtClean="0"/>
              <a:t>disingkat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b="1" dirty="0" smtClean="0"/>
              <a:t>echo </a:t>
            </a:r>
            <a:r>
              <a:rPr lang="en-US" b="1" dirty="0" err="1" smtClean="0"/>
              <a:t>hanya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b="1" dirty="0" err="1" smtClean="0"/>
              <a:t>tanda</a:t>
            </a:r>
            <a:r>
              <a:rPr lang="en-US" b="1" dirty="0" smtClean="0"/>
              <a:t> </a:t>
            </a:r>
            <a:r>
              <a:rPr lang="en-US" b="1" dirty="0" err="1" smtClean="0"/>
              <a:t>petik</a:t>
            </a:r>
            <a:r>
              <a:rPr lang="en-US" b="1" dirty="0" smtClean="0"/>
              <a:t> </a:t>
            </a:r>
            <a:r>
              <a:rPr lang="en-US" b="1" dirty="0" err="1" smtClean="0"/>
              <a:t>dua</a:t>
            </a:r>
            <a:r>
              <a:rPr lang="en-US" b="1" dirty="0" smtClean="0"/>
              <a:t> </a:t>
            </a:r>
            <a:r>
              <a:rPr lang="en-US" b="1" dirty="0" err="1" smtClean="0"/>
              <a:t>mengapit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html</a:t>
            </a:r>
          </a:p>
          <a:p>
            <a:pPr marL="231775" indent="0">
              <a:buNone/>
            </a:pPr>
            <a:r>
              <a:rPr lang="en-US" dirty="0">
                <a:solidFill>
                  <a:srgbClr val="0070C0"/>
                </a:solidFill>
              </a:rPr>
              <a:t>&lt;?</a:t>
            </a:r>
            <a:r>
              <a:rPr lang="en-US" dirty="0" err="1">
                <a:solidFill>
                  <a:srgbClr val="0070C0"/>
                </a:solidFill>
              </a:rPr>
              <a:t>php</a:t>
            </a:r>
            <a:endParaRPr lang="en-US" dirty="0">
              <a:solidFill>
                <a:srgbClr val="0070C0"/>
              </a:solidFill>
            </a:endParaRPr>
          </a:p>
          <a:p>
            <a:pPr marL="231775" indent="0">
              <a:buNone/>
            </a:pPr>
            <a:r>
              <a:rPr lang="en-US" dirty="0">
                <a:solidFill>
                  <a:srgbClr val="0070C0"/>
                </a:solidFill>
              </a:rPr>
              <a:t>   echo </a:t>
            </a:r>
            <a:r>
              <a:rPr lang="en-US" dirty="0">
                <a:solidFill>
                  <a:srgbClr val="FF0000"/>
                </a:solidFill>
              </a:rPr>
              <a:t>"</a:t>
            </a:r>
          </a:p>
          <a:p>
            <a:pPr marL="231775" indent="0">
              <a:buNone/>
            </a:pPr>
            <a:r>
              <a:rPr lang="en-US" dirty="0">
                <a:solidFill>
                  <a:srgbClr val="0070C0"/>
                </a:solidFill>
              </a:rPr>
              <a:t>   &lt;p align=center&gt;</a:t>
            </a:r>
          </a:p>
          <a:p>
            <a:pPr marL="231775" indent="0">
              <a:buNone/>
            </a:pPr>
            <a:r>
              <a:rPr lang="en-US" dirty="0">
                <a:solidFill>
                  <a:srgbClr val="0070C0"/>
                </a:solidFill>
              </a:rPr>
              <a:t>   &lt;font size=5 color=blue&gt;my script </a:t>
            </a:r>
            <a:r>
              <a:rPr lang="en-US" dirty="0" err="1">
                <a:solidFill>
                  <a:srgbClr val="0070C0"/>
                </a:solidFill>
              </a:rPr>
              <a:t>php</a:t>
            </a:r>
            <a:r>
              <a:rPr lang="en-US" dirty="0">
                <a:solidFill>
                  <a:srgbClr val="0070C0"/>
                </a:solidFill>
              </a:rPr>
              <a:t>&lt;/font&gt;;</a:t>
            </a:r>
          </a:p>
          <a:p>
            <a:pPr marL="231775" indent="0">
              <a:buNone/>
            </a:pPr>
            <a:r>
              <a:rPr lang="en-US" dirty="0">
                <a:solidFill>
                  <a:srgbClr val="0070C0"/>
                </a:solidFill>
              </a:rPr>
              <a:t>   &lt;p&gt;</a:t>
            </a:r>
            <a:r>
              <a:rPr lang="en-US" dirty="0">
                <a:solidFill>
                  <a:srgbClr val="FF0000"/>
                </a:solidFill>
              </a:rPr>
              <a:t>"</a:t>
            </a:r>
            <a:r>
              <a:rPr lang="en-US" dirty="0">
                <a:solidFill>
                  <a:srgbClr val="0070C0"/>
                </a:solidFill>
              </a:rPr>
              <a:t>;</a:t>
            </a:r>
          </a:p>
          <a:p>
            <a:pPr marL="231775" indent="0">
              <a:buNone/>
            </a:pPr>
            <a:r>
              <a:rPr lang="en-US" dirty="0">
                <a:solidFill>
                  <a:srgbClr val="0070C0"/>
                </a:solidFill>
              </a:rPr>
              <a:t>?&gt;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77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echo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82512" cy="4876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&lt;html</a:t>
            </a:r>
            <a:r>
              <a:rPr lang="en-US" sz="2000" dirty="0">
                <a:solidFill>
                  <a:srgbClr val="0070C0"/>
                </a:solidFill>
              </a:rPr>
              <a:t>&gt;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&lt;</a:t>
            </a:r>
            <a:r>
              <a:rPr lang="en-US" sz="2000" dirty="0">
                <a:solidFill>
                  <a:srgbClr val="0070C0"/>
                </a:solidFill>
              </a:rPr>
              <a:t>head</a:t>
            </a:r>
            <a:r>
              <a:rPr lang="en-US" sz="2000" dirty="0" smtClean="0">
                <a:solidFill>
                  <a:srgbClr val="0070C0"/>
                </a:solidFill>
              </a:rPr>
              <a:t>&gt;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>
                <a:solidFill>
                  <a:srgbClr val="0070C0"/>
                </a:solidFill>
              </a:rPr>
              <a:t>	</a:t>
            </a:r>
            <a:r>
              <a:rPr lang="en-US" sz="2000" dirty="0" smtClean="0">
                <a:solidFill>
                  <a:srgbClr val="0070C0"/>
                </a:solidFill>
              </a:rPr>
              <a:t>&lt;title&gt;</a:t>
            </a:r>
            <a:r>
              <a:rPr lang="en-US" sz="2000" dirty="0" err="1" smtClean="0">
                <a:solidFill>
                  <a:srgbClr val="0070C0"/>
                </a:solidFill>
              </a:rPr>
              <a:t>Coba</a:t>
            </a:r>
            <a:r>
              <a:rPr lang="en-US" sz="2000" dirty="0" smtClean="0">
                <a:solidFill>
                  <a:srgbClr val="0070C0"/>
                </a:solidFill>
              </a:rPr>
              <a:t> PHP&lt;/title&gt; 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&lt;/head&gt;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&lt;</a:t>
            </a:r>
            <a:r>
              <a:rPr lang="en-US" sz="2000" dirty="0">
                <a:solidFill>
                  <a:srgbClr val="0070C0"/>
                </a:solidFill>
              </a:rPr>
              <a:t>body&gt;</a:t>
            </a:r>
          </a:p>
          <a:p>
            <a:pPr marL="0">
              <a:spcBef>
                <a:spcPts val="0"/>
              </a:spcBef>
              <a:buNone/>
            </a:pPr>
            <a:endParaRPr lang="en-US" sz="2000" dirty="0" smtClean="0">
              <a:solidFill>
                <a:srgbClr val="0070C0"/>
              </a:solidFill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    &lt;?</a:t>
            </a:r>
            <a:r>
              <a:rPr lang="en-US" sz="2000" dirty="0" err="1">
                <a:solidFill>
                  <a:srgbClr val="0070C0"/>
                </a:solidFill>
              </a:rPr>
              <a:t>php</a:t>
            </a:r>
            <a:endParaRPr lang="en-US" sz="2000" dirty="0">
              <a:solidFill>
                <a:srgbClr val="0070C0"/>
              </a:solidFill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    echo </a:t>
            </a:r>
            <a:r>
              <a:rPr lang="en-US" sz="2000" dirty="0">
                <a:solidFill>
                  <a:srgbClr val="FF0000"/>
                </a:solidFill>
              </a:rPr>
              <a:t>'</a:t>
            </a:r>
            <a:r>
              <a:rPr lang="en-US" sz="2000" dirty="0" err="1">
                <a:solidFill>
                  <a:srgbClr val="0070C0"/>
                </a:solidFill>
              </a:rPr>
              <a:t>Selamat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Belajar</a:t>
            </a:r>
            <a:r>
              <a:rPr lang="en-US" sz="2000" dirty="0">
                <a:solidFill>
                  <a:srgbClr val="0070C0"/>
                </a:solidFill>
              </a:rPr>
              <a:t> PHP</a:t>
            </a:r>
            <a:r>
              <a:rPr lang="en-US" sz="2000" dirty="0">
                <a:solidFill>
                  <a:srgbClr val="FF0000"/>
                </a:solidFill>
              </a:rPr>
              <a:t>'</a:t>
            </a:r>
            <a:r>
              <a:rPr lang="en-US" sz="2000" dirty="0">
                <a:solidFill>
                  <a:srgbClr val="0070C0"/>
                </a:solidFill>
              </a:rPr>
              <a:t>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     echo</a:t>
            </a:r>
            <a:r>
              <a:rPr lang="en-US" sz="2000" dirty="0">
                <a:solidFill>
                  <a:srgbClr val="0070C0"/>
                </a:solidFill>
              </a:rPr>
              <a:t>'&lt;</a:t>
            </a:r>
            <a:r>
              <a:rPr lang="en-US" sz="2000" dirty="0" err="1">
                <a:solidFill>
                  <a:srgbClr val="0070C0"/>
                </a:solidFill>
              </a:rPr>
              <a:t>br</a:t>
            </a:r>
            <a:r>
              <a:rPr lang="en-US" sz="2000" dirty="0">
                <a:solidFill>
                  <a:srgbClr val="0070C0"/>
                </a:solidFill>
              </a:rPr>
              <a:t>&gt;';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     print</a:t>
            </a:r>
            <a:r>
              <a:rPr lang="en-US" sz="2000" dirty="0">
                <a:solidFill>
                  <a:srgbClr val="0070C0"/>
                </a:solidFill>
              </a:rPr>
              <a:t>(</a:t>
            </a:r>
            <a:r>
              <a:rPr lang="en-US" sz="2000" dirty="0">
                <a:solidFill>
                  <a:srgbClr val="FF0000"/>
                </a:solidFill>
              </a:rPr>
              <a:t>'</a:t>
            </a:r>
            <a:r>
              <a:rPr lang="en-US" sz="2000" dirty="0" err="1">
                <a:solidFill>
                  <a:srgbClr val="0070C0"/>
                </a:solidFill>
              </a:rPr>
              <a:t>saya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belajar</a:t>
            </a:r>
            <a:r>
              <a:rPr lang="en-US" sz="2000" dirty="0">
                <a:solidFill>
                  <a:srgbClr val="0070C0"/>
                </a:solidFill>
              </a:rPr>
              <a:t> PHP</a:t>
            </a:r>
            <a:r>
              <a:rPr lang="en-US" sz="2000" dirty="0">
                <a:solidFill>
                  <a:srgbClr val="FF0000"/>
                </a:solidFill>
              </a:rPr>
              <a:t>'</a:t>
            </a:r>
            <a:r>
              <a:rPr lang="en-US" sz="2000" dirty="0">
                <a:solidFill>
                  <a:srgbClr val="0070C0"/>
                </a:solidFill>
              </a:rPr>
              <a:t>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  ?&gt;</a:t>
            </a:r>
            <a:endParaRPr lang="en-US" sz="2000" dirty="0">
              <a:solidFill>
                <a:srgbClr val="0070C0"/>
              </a:solidFill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&lt;/</a:t>
            </a:r>
            <a:r>
              <a:rPr lang="en-US" sz="2000" dirty="0">
                <a:solidFill>
                  <a:srgbClr val="0070C0"/>
                </a:solidFill>
              </a:rPr>
              <a:t>body&gt;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>
                <a:solidFill>
                  <a:srgbClr val="0070C0"/>
                </a:solidFill>
              </a:rPr>
              <a:t>&lt;/html&gt;</a:t>
            </a:r>
          </a:p>
          <a:p>
            <a:pPr marL="0">
              <a:spcBef>
                <a:spcPts val="0"/>
              </a:spcBef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1600200"/>
            <a:ext cx="214834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file : </a:t>
            </a:r>
            <a:r>
              <a:rPr lang="en-US" dirty="0" err="1" smtClean="0"/>
              <a:t>coba.php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114800" cy="462560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>
                <a:solidFill>
                  <a:srgbClr val="0070C0"/>
                </a:solidFill>
              </a:rPr>
              <a:t>&lt;!DOCTYPE HTML&gt;</a:t>
            </a:r>
          </a:p>
          <a:p>
            <a:pPr>
              <a:buNone/>
            </a:pPr>
            <a:r>
              <a:rPr lang="en-US" sz="2000" dirty="0">
                <a:solidFill>
                  <a:srgbClr val="0070C0"/>
                </a:solidFill>
              </a:rPr>
              <a:t>&lt;html&gt;</a:t>
            </a:r>
          </a:p>
          <a:p>
            <a:pPr>
              <a:buNone/>
            </a:pPr>
            <a:r>
              <a:rPr lang="en-US" sz="2000" dirty="0">
                <a:solidFill>
                  <a:srgbClr val="0070C0"/>
                </a:solidFill>
              </a:rPr>
              <a:t>&lt;head&gt;&lt;title&gt;</a:t>
            </a:r>
            <a:r>
              <a:rPr lang="en-US" sz="2000" dirty="0" err="1">
                <a:solidFill>
                  <a:srgbClr val="0070C0"/>
                </a:solidFill>
              </a:rPr>
              <a:t>Mencoba</a:t>
            </a:r>
            <a:r>
              <a:rPr lang="en-US" sz="2000" dirty="0">
                <a:solidFill>
                  <a:srgbClr val="0070C0"/>
                </a:solidFill>
              </a:rPr>
              <a:t> Echo &lt;/title&gt;</a:t>
            </a:r>
          </a:p>
          <a:p>
            <a:pPr>
              <a:buNone/>
            </a:pPr>
            <a:r>
              <a:rPr lang="en-US" sz="2000" dirty="0">
                <a:solidFill>
                  <a:srgbClr val="0070C0"/>
                </a:solidFill>
              </a:rPr>
              <a:t>&lt;/head&gt;</a:t>
            </a:r>
          </a:p>
          <a:p>
            <a:pPr>
              <a:buNone/>
            </a:pPr>
            <a:r>
              <a:rPr lang="en-US" sz="2000" dirty="0">
                <a:solidFill>
                  <a:srgbClr val="0070C0"/>
                </a:solidFill>
              </a:rPr>
              <a:t>&lt;body&gt;</a:t>
            </a:r>
          </a:p>
          <a:p>
            <a:pPr>
              <a:buNone/>
            </a:pPr>
            <a:r>
              <a:rPr lang="en-US" sz="2000" dirty="0">
                <a:solidFill>
                  <a:srgbClr val="0070C0"/>
                </a:solidFill>
              </a:rPr>
              <a:t>&lt;?</a:t>
            </a:r>
            <a:r>
              <a:rPr lang="en-US" sz="2000" dirty="0" err="1">
                <a:solidFill>
                  <a:srgbClr val="0070C0"/>
                </a:solidFill>
              </a:rPr>
              <a:t>php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en-US" sz="2000" dirty="0">
                <a:solidFill>
                  <a:srgbClr val="0070C0"/>
                </a:solidFill>
              </a:rPr>
              <a:t>$</a:t>
            </a:r>
            <a:r>
              <a:rPr lang="en-US" sz="2000" dirty="0" err="1">
                <a:solidFill>
                  <a:srgbClr val="0070C0"/>
                </a:solidFill>
              </a:rPr>
              <a:t>nama</a:t>
            </a:r>
            <a:r>
              <a:rPr lang="en-US" sz="2000" dirty="0">
                <a:solidFill>
                  <a:srgbClr val="0070C0"/>
                </a:solidFill>
              </a:rPr>
              <a:t> ="</a:t>
            </a:r>
            <a:r>
              <a:rPr lang="en-US" sz="2000" dirty="0" err="1">
                <a:solidFill>
                  <a:srgbClr val="0070C0"/>
                </a:solidFill>
              </a:rPr>
              <a:t>andi</a:t>
            </a:r>
            <a:r>
              <a:rPr lang="en-US" sz="2000" dirty="0">
                <a:solidFill>
                  <a:srgbClr val="0070C0"/>
                </a:solidFill>
              </a:rPr>
              <a:t>";</a:t>
            </a:r>
          </a:p>
          <a:p>
            <a:pPr>
              <a:buNone/>
            </a:pPr>
            <a:r>
              <a:rPr lang="en-US" sz="2000" dirty="0">
                <a:solidFill>
                  <a:srgbClr val="0070C0"/>
                </a:solidFill>
              </a:rPr>
              <a:t>$</a:t>
            </a:r>
            <a:r>
              <a:rPr lang="en-US" sz="2000" dirty="0" err="1">
                <a:solidFill>
                  <a:srgbClr val="0070C0"/>
                </a:solidFill>
              </a:rPr>
              <a:t>alamat</a:t>
            </a:r>
            <a:r>
              <a:rPr lang="en-US" sz="2000" dirty="0">
                <a:solidFill>
                  <a:srgbClr val="0070C0"/>
                </a:solidFill>
              </a:rPr>
              <a:t> ="</a:t>
            </a:r>
            <a:r>
              <a:rPr lang="en-US" sz="2000" dirty="0" err="1">
                <a:solidFill>
                  <a:srgbClr val="0070C0"/>
                </a:solidFill>
              </a:rPr>
              <a:t>jakarta</a:t>
            </a:r>
            <a:r>
              <a:rPr lang="en-US" sz="2000" dirty="0">
                <a:solidFill>
                  <a:srgbClr val="0070C0"/>
                </a:solidFill>
              </a:rPr>
              <a:t>";</a:t>
            </a:r>
          </a:p>
          <a:p>
            <a:pPr>
              <a:buNone/>
            </a:pPr>
            <a:r>
              <a:rPr lang="en-US" sz="2000" dirty="0">
                <a:solidFill>
                  <a:srgbClr val="0070C0"/>
                </a:solidFill>
              </a:rPr>
              <a:t>echo "</a:t>
            </a:r>
            <a:r>
              <a:rPr lang="en-US" sz="2000" dirty="0" err="1">
                <a:solidFill>
                  <a:srgbClr val="0070C0"/>
                </a:solidFill>
              </a:rPr>
              <a:t>Nama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Anda</a:t>
            </a:r>
            <a:r>
              <a:rPr lang="en-US" sz="2000" dirty="0">
                <a:solidFill>
                  <a:srgbClr val="0070C0"/>
                </a:solidFill>
              </a:rPr>
              <a:t> :$</a:t>
            </a:r>
            <a:r>
              <a:rPr lang="en-US" sz="2000" dirty="0" err="1">
                <a:solidFill>
                  <a:srgbClr val="0070C0"/>
                </a:solidFill>
              </a:rPr>
              <a:t>nama</a:t>
            </a:r>
            <a:r>
              <a:rPr lang="en-US" sz="2000" dirty="0">
                <a:solidFill>
                  <a:srgbClr val="0070C0"/>
                </a:solidFill>
              </a:rPr>
              <a:t> $</a:t>
            </a:r>
            <a:r>
              <a:rPr lang="en-US" sz="2000" dirty="0" err="1">
                <a:solidFill>
                  <a:srgbClr val="0070C0"/>
                </a:solidFill>
              </a:rPr>
              <a:t>alamat</a:t>
            </a:r>
            <a:r>
              <a:rPr lang="en-US" sz="2000" dirty="0">
                <a:solidFill>
                  <a:srgbClr val="0070C0"/>
                </a:solidFill>
              </a:rPr>
              <a:t>";</a:t>
            </a:r>
          </a:p>
          <a:p>
            <a:pPr>
              <a:buNone/>
            </a:pPr>
            <a:r>
              <a:rPr lang="en-US" sz="2000" dirty="0">
                <a:solidFill>
                  <a:srgbClr val="0070C0"/>
                </a:solidFill>
              </a:rPr>
              <a:t>?&gt;</a:t>
            </a:r>
          </a:p>
          <a:p>
            <a:pPr>
              <a:buNone/>
            </a:pPr>
            <a:r>
              <a:rPr lang="en-US" sz="2000" dirty="0">
                <a:solidFill>
                  <a:srgbClr val="0070C0"/>
                </a:solidFill>
              </a:rPr>
              <a:t>&lt;/body&gt;</a:t>
            </a:r>
          </a:p>
          <a:p>
            <a:pPr>
              <a:buNone/>
            </a:pPr>
            <a:r>
              <a:rPr lang="en-US" sz="2000" dirty="0">
                <a:solidFill>
                  <a:srgbClr val="0070C0"/>
                </a:solidFill>
              </a:rPr>
              <a:t>&lt;/html&gt;</a:t>
            </a:r>
          </a:p>
          <a:p>
            <a:pPr>
              <a:buNone/>
            </a:pPr>
            <a:endParaRPr lang="en-US" sz="2000" dirty="0">
              <a:solidFill>
                <a:srgbClr val="0070C0"/>
              </a:solidFill>
            </a:endParaRPr>
          </a:p>
          <a:p>
            <a:pPr>
              <a:buNone/>
            </a:pP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84700" y="1765300"/>
            <a:ext cx="261161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file : </a:t>
            </a:r>
            <a:r>
              <a:rPr lang="en-US" dirty="0" err="1" smtClean="0"/>
              <a:t>cobaecho.php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 = echo </a:t>
            </a:r>
            <a:r>
              <a:rPr lang="en-US" b="1" dirty="0" err="1" smtClean="0">
                <a:solidFill>
                  <a:srgbClr val="FF0000"/>
                </a:solidFill>
              </a:rPr>
              <a:t>namun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print</a:t>
            </a:r>
            <a:r>
              <a:rPr lang="en-US" dirty="0" smtClean="0"/>
              <a:t> </a:t>
            </a:r>
            <a:r>
              <a:rPr lang="en-US" b="1" dirty="0" err="1" smtClean="0"/>
              <a:t>hanya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menerima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argumen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: </a:t>
            </a:r>
            <a:r>
              <a:rPr lang="en-US" dirty="0" smtClean="0">
                <a:solidFill>
                  <a:srgbClr val="0070C0"/>
                </a:solidFill>
              </a:rPr>
              <a:t>print: 'Nama',$</a:t>
            </a:r>
            <a:r>
              <a:rPr lang="en-US" dirty="0" err="1" smtClean="0">
                <a:solidFill>
                  <a:srgbClr val="0070C0"/>
                </a:solidFill>
              </a:rPr>
              <a:t>nama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16816" t="46827" r="38259" b="24502"/>
          <a:stretch/>
        </p:blipFill>
        <p:spPr bwMode="auto">
          <a:xfrm>
            <a:off x="533400" y="1473201"/>
            <a:ext cx="7315200" cy="263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838200" y="4079929"/>
            <a:ext cx="2743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&lt;?</a:t>
            </a:r>
            <a:r>
              <a:rPr lang="en-US" dirty="0" err="1">
                <a:solidFill>
                  <a:srgbClr val="0070C0"/>
                </a:solidFill>
              </a:rPr>
              <a:t>php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$</a:t>
            </a:r>
            <a:r>
              <a:rPr lang="en-US" dirty="0" err="1">
                <a:solidFill>
                  <a:srgbClr val="0070C0"/>
                </a:solidFill>
              </a:rPr>
              <a:t>alamat</a:t>
            </a:r>
            <a:r>
              <a:rPr lang="en-US" dirty="0">
                <a:solidFill>
                  <a:srgbClr val="0070C0"/>
                </a:solidFill>
              </a:rPr>
              <a:t> ='</a:t>
            </a:r>
            <a:r>
              <a:rPr lang="en-US" dirty="0" err="1">
                <a:solidFill>
                  <a:srgbClr val="0070C0"/>
                </a:solidFill>
              </a:rPr>
              <a:t>dua</a:t>
            </a:r>
            <a:r>
              <a:rPr lang="en-US" dirty="0">
                <a:solidFill>
                  <a:srgbClr val="0070C0"/>
                </a:solidFill>
              </a:rPr>
              <a:t>';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print($</a:t>
            </a:r>
            <a:r>
              <a:rPr lang="en-US" dirty="0" err="1">
                <a:solidFill>
                  <a:srgbClr val="0070C0"/>
                </a:solidFill>
              </a:rPr>
              <a:t>alamat</a:t>
            </a:r>
            <a:r>
              <a:rPr lang="en-US" dirty="0">
                <a:solidFill>
                  <a:srgbClr val="0070C0"/>
                </a:solidFill>
              </a:rPr>
              <a:t>);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print(" ");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print("Hallo Word");</a:t>
            </a: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?&gt;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4191000" y="3962400"/>
            <a:ext cx="3276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&lt;?</a:t>
            </a:r>
            <a:r>
              <a:rPr lang="en-US" dirty="0" err="1">
                <a:solidFill>
                  <a:srgbClr val="0070C0"/>
                </a:solidFill>
              </a:rPr>
              <a:t>php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$</a:t>
            </a:r>
            <a:r>
              <a:rPr lang="en-US" dirty="0" err="1">
                <a:solidFill>
                  <a:srgbClr val="0070C0"/>
                </a:solidFill>
              </a:rPr>
              <a:t>alamat</a:t>
            </a:r>
            <a:r>
              <a:rPr lang="en-US" dirty="0">
                <a:solidFill>
                  <a:srgbClr val="0070C0"/>
                </a:solidFill>
              </a:rPr>
              <a:t> ="</a:t>
            </a:r>
            <a:r>
              <a:rPr lang="en-US" dirty="0" err="1">
                <a:solidFill>
                  <a:srgbClr val="0070C0"/>
                </a:solidFill>
              </a:rPr>
              <a:t>dua</a:t>
            </a:r>
            <a:r>
              <a:rPr lang="en-US" dirty="0">
                <a:solidFill>
                  <a:srgbClr val="0070C0"/>
                </a:solidFill>
              </a:rPr>
              <a:t>";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print($</a:t>
            </a:r>
            <a:r>
              <a:rPr lang="en-US" dirty="0" err="1">
                <a:solidFill>
                  <a:srgbClr val="0070C0"/>
                </a:solidFill>
              </a:rPr>
              <a:t>alamat</a:t>
            </a:r>
            <a:r>
              <a:rPr lang="en-US" dirty="0">
                <a:solidFill>
                  <a:srgbClr val="0070C0"/>
                </a:solidFill>
              </a:rPr>
              <a:t>);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print("&lt;</a:t>
            </a:r>
            <a:r>
              <a:rPr lang="en-US" dirty="0" err="1">
                <a:solidFill>
                  <a:srgbClr val="0070C0"/>
                </a:solidFill>
              </a:rPr>
              <a:t>br</a:t>
            </a:r>
            <a:r>
              <a:rPr lang="en-US" dirty="0">
                <a:solidFill>
                  <a:srgbClr val="0070C0"/>
                </a:solidFill>
              </a:rPr>
              <a:t>&gt;");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print("Hallo Word");</a:t>
            </a:r>
          </a:p>
          <a:p>
            <a:r>
              <a:rPr lang="en-US" dirty="0">
                <a:solidFill>
                  <a:srgbClr val="0070C0"/>
                </a:solidFill>
              </a:rPr>
              <a:t>?&gt;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086600" cy="54864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&lt;html&gt;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&lt;head&gt;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&lt;title&gt;Test </a:t>
            </a:r>
            <a:r>
              <a:rPr lang="en-US" sz="1600" dirty="0" err="1"/>
              <a:t>Penyisipan</a:t>
            </a:r>
            <a:r>
              <a:rPr lang="en-US" sz="1600" dirty="0"/>
              <a:t> PHP </a:t>
            </a:r>
            <a:r>
              <a:rPr lang="en-US" sz="1600" dirty="0" err="1"/>
              <a:t>Pada</a:t>
            </a:r>
            <a:r>
              <a:rPr lang="en-US" sz="1600" dirty="0"/>
              <a:t> HTML&lt;/title&gt;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&lt;/head&gt;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&lt;body&gt;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err="1"/>
              <a:t>Kapal</a:t>
            </a:r>
            <a:r>
              <a:rPr lang="en-US" sz="1600" dirty="0"/>
              <a:t> </a:t>
            </a:r>
            <a:r>
              <a:rPr lang="en-US" sz="1600" dirty="0" err="1"/>
              <a:t>Asing</a:t>
            </a:r>
            <a:r>
              <a:rPr lang="en-US" sz="1600" dirty="0"/>
              <a:t>, </a:t>
            </a:r>
            <a:r>
              <a:rPr lang="en-US" sz="1600" dirty="0" err="1"/>
              <a:t>Silakan</a:t>
            </a:r>
            <a:r>
              <a:rPr lang="en-US" sz="1600" dirty="0"/>
              <a:t> </a:t>
            </a:r>
            <a:r>
              <a:rPr lang="en-US" sz="1600" dirty="0" err="1"/>
              <a:t>identifikasikan</a:t>
            </a:r>
            <a:r>
              <a:rPr lang="en-US" sz="1600" dirty="0"/>
              <a:t> </a:t>
            </a:r>
            <a:r>
              <a:rPr lang="en-US" sz="1600" dirty="0" err="1"/>
              <a:t>diri</a:t>
            </a:r>
            <a:r>
              <a:rPr lang="en-US" sz="1600" dirty="0"/>
              <a:t> </a:t>
            </a:r>
            <a:r>
              <a:rPr lang="en-US" sz="1600" dirty="0" err="1"/>
              <a:t>Anda</a:t>
            </a:r>
            <a:r>
              <a:rPr lang="en-US" sz="1600" dirty="0"/>
              <a:t>! &lt;</a:t>
            </a:r>
            <a:r>
              <a:rPr lang="en-US" sz="1600" dirty="0" err="1"/>
              <a:t>br</a:t>
            </a:r>
            <a:r>
              <a:rPr lang="en-US" sz="1600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&lt;?</a:t>
            </a:r>
            <a:r>
              <a:rPr lang="en-US" sz="1600" dirty="0" err="1"/>
              <a:t>php</a:t>
            </a: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// </a:t>
            </a:r>
            <a:r>
              <a:rPr lang="en-US" sz="1600" dirty="0" err="1"/>
              <a:t>Berikut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inisiasi</a:t>
            </a:r>
            <a:r>
              <a:rPr lang="en-US" sz="1600" dirty="0"/>
              <a:t> </a:t>
            </a:r>
            <a:r>
              <a:rPr lang="en-US" sz="1600" dirty="0" err="1"/>
              <a:t>beberapa</a:t>
            </a:r>
            <a:r>
              <a:rPr lang="en-US" sz="1600" dirty="0"/>
              <a:t> </a:t>
            </a:r>
            <a:r>
              <a:rPr lang="en-US" sz="1600" dirty="0" err="1"/>
              <a:t>variabel</a:t>
            </a: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$</a:t>
            </a:r>
            <a:r>
              <a:rPr lang="en-US" sz="1600" dirty="0" err="1"/>
              <a:t>namad</a:t>
            </a:r>
            <a:r>
              <a:rPr lang="en-US" sz="1600" dirty="0"/>
              <a:t> = </a:t>
            </a:r>
            <a:r>
              <a:rPr lang="en-US" sz="1600" dirty="0" smtClean="0"/>
              <a:t>“</a:t>
            </a:r>
            <a:r>
              <a:rPr lang="en-US" sz="1600" dirty="0" err="1" smtClean="0"/>
              <a:t>Bejo</a:t>
            </a:r>
            <a:r>
              <a:rPr lang="en-US" sz="1600" dirty="0" smtClean="0"/>
              <a:t>";</a:t>
            </a: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$</a:t>
            </a:r>
            <a:r>
              <a:rPr lang="en-US" sz="1600" dirty="0" err="1"/>
              <a:t>namat</a:t>
            </a:r>
            <a:r>
              <a:rPr lang="en-US" sz="1600" dirty="0"/>
              <a:t> = </a:t>
            </a:r>
            <a:r>
              <a:rPr lang="en-US" sz="1600" dirty="0" smtClean="0"/>
              <a:t>“</a:t>
            </a:r>
            <a:r>
              <a:rPr lang="en-US" sz="1600" dirty="0" err="1" smtClean="0"/>
              <a:t>Noto</a:t>
            </a:r>
            <a:r>
              <a:rPr lang="en-US" sz="1600" dirty="0" smtClean="0"/>
              <a:t>";</a:t>
            </a: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$</a:t>
            </a:r>
            <a:r>
              <a:rPr lang="en-US" sz="1600" dirty="0" err="1"/>
              <a:t>namab</a:t>
            </a:r>
            <a:r>
              <a:rPr lang="en-US" sz="1600" dirty="0"/>
              <a:t> = </a:t>
            </a:r>
            <a:r>
              <a:rPr lang="en-US" sz="1600" dirty="0" smtClean="0"/>
              <a:t>“</a:t>
            </a:r>
            <a:r>
              <a:rPr lang="en-US" sz="1600" dirty="0" err="1" smtClean="0"/>
              <a:t>Negoro</a:t>
            </a:r>
            <a:r>
              <a:rPr lang="en-US" sz="1600" dirty="0" smtClean="0"/>
              <a:t>";</a:t>
            </a: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?&gt;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&lt;b&gt;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kapal</a:t>
            </a:r>
            <a:r>
              <a:rPr lang="en-US" sz="1600" dirty="0"/>
              <a:t> </a:t>
            </a:r>
            <a:r>
              <a:rPr lang="en-US" sz="1600" dirty="0" err="1"/>
              <a:t>Federasi</a:t>
            </a:r>
            <a:r>
              <a:rPr lang="en-US" sz="1600" dirty="0"/>
              <a:t> </a:t>
            </a:r>
            <a:r>
              <a:rPr lang="en-US" sz="1600" dirty="0" smtClean="0"/>
              <a:t>Planet </a:t>
            </a:r>
            <a:r>
              <a:rPr lang="en-US" sz="1600" dirty="0"/>
              <a:t>USS Enterprise.&lt;</a:t>
            </a:r>
            <a:r>
              <a:rPr lang="en-US" sz="1600" dirty="0" err="1"/>
              <a:t>br</a:t>
            </a:r>
            <a:r>
              <a:rPr lang="en-US" sz="1600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&lt;?</a:t>
            </a:r>
            <a:r>
              <a:rPr lang="en-US" sz="1600" dirty="0" err="1"/>
              <a:t>php</a:t>
            </a: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      print</a:t>
            </a:r>
            <a:r>
              <a:rPr lang="en-US" sz="1600" dirty="0"/>
              <a:t>("</a:t>
            </a:r>
            <a:r>
              <a:rPr lang="en-US" sz="1600" dirty="0" err="1"/>
              <a:t>Saya</a:t>
            </a:r>
            <a:r>
              <a:rPr lang="en-US" sz="1600" dirty="0"/>
              <a:t> $</a:t>
            </a:r>
            <a:r>
              <a:rPr lang="en-US" sz="1600" dirty="0" err="1"/>
              <a:t>namad</a:t>
            </a:r>
            <a:r>
              <a:rPr lang="en-US" sz="1600" dirty="0"/>
              <a:t>,$</a:t>
            </a:r>
            <a:r>
              <a:rPr lang="en-US" sz="1600" dirty="0" err="1"/>
              <a:t>namat</a:t>
            </a:r>
            <a:r>
              <a:rPr lang="en-US" sz="1600" dirty="0"/>
              <a:t>,$</a:t>
            </a:r>
            <a:r>
              <a:rPr lang="en-US" sz="1600" dirty="0" err="1"/>
              <a:t>namab,kapten</a:t>
            </a:r>
            <a:r>
              <a:rPr lang="en-US" sz="1600" dirty="0"/>
              <a:t> </a:t>
            </a:r>
            <a:r>
              <a:rPr lang="en-US" sz="1600" dirty="0" err="1"/>
              <a:t>kapal</a:t>
            </a:r>
            <a:r>
              <a:rPr lang="en-US" sz="1600" dirty="0"/>
              <a:t>.&lt;/b&gt;");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      // </a:t>
            </a:r>
            <a:r>
              <a:rPr lang="en-US" sz="1600" dirty="0" err="1"/>
              <a:t>contoh</a:t>
            </a:r>
            <a:r>
              <a:rPr lang="en-US" sz="1600" dirty="0"/>
              <a:t> print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bisa</a:t>
            </a:r>
            <a:r>
              <a:rPr lang="en-US" sz="1600" dirty="0"/>
              <a:t> </a:t>
            </a:r>
            <a:r>
              <a:rPr lang="en-US" sz="1600" dirty="0" err="1"/>
              <a:t>menampilkan</a:t>
            </a:r>
            <a:r>
              <a:rPr lang="en-US" sz="1600" dirty="0"/>
              <a:t> data </a:t>
            </a:r>
            <a:r>
              <a:rPr lang="en-US" sz="1600" dirty="0" err="1"/>
              <a:t>seperti</a:t>
            </a:r>
            <a:r>
              <a:rPr lang="en-US" sz="1600" dirty="0"/>
              <a:t> </a:t>
            </a:r>
            <a:r>
              <a:rPr lang="en-US" sz="1600" dirty="0" err="1"/>
              <a:t>dibawah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      print </a:t>
            </a:r>
            <a:r>
              <a:rPr lang="en-US" sz="1600" dirty="0"/>
              <a:t>"</a:t>
            </a:r>
            <a:r>
              <a:rPr lang="en-US" sz="1600" dirty="0" err="1"/>
              <a:t>Saya</a:t>
            </a:r>
            <a:r>
              <a:rPr lang="en-US" sz="1600" dirty="0"/>
              <a:t>", </a:t>
            </a:r>
            <a:r>
              <a:rPr lang="en-US" sz="1600" u="sng" dirty="0"/>
              <a:t>$</a:t>
            </a:r>
            <a:r>
              <a:rPr lang="en-US" sz="1600" u="sng" dirty="0" err="1"/>
              <a:t>namad</a:t>
            </a:r>
            <a:r>
              <a:rPr lang="en-US" sz="1600" u="sng" dirty="0"/>
              <a:t>,$</a:t>
            </a:r>
            <a:r>
              <a:rPr lang="en-US" sz="1600" u="sng" dirty="0" err="1"/>
              <a:t>namat</a:t>
            </a:r>
            <a:r>
              <a:rPr lang="en-US" sz="1600" u="sng" dirty="0"/>
              <a:t>,$</a:t>
            </a:r>
            <a:r>
              <a:rPr lang="en-US" sz="1600" u="sng" dirty="0" err="1"/>
              <a:t>namab</a:t>
            </a:r>
            <a:r>
              <a:rPr lang="en-US" sz="1600" dirty="0" smtClean="0"/>
              <a:t>; // </a:t>
            </a:r>
            <a:r>
              <a:rPr lang="en-US" sz="1600" dirty="0" err="1" smtClean="0"/>
              <a:t>apabila</a:t>
            </a:r>
            <a:r>
              <a:rPr lang="en-US" sz="1600" dirty="0" smtClean="0"/>
              <a:t> di run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terjadi</a:t>
            </a:r>
            <a:r>
              <a:rPr lang="en-US" sz="1600" dirty="0" smtClean="0"/>
              <a:t> </a:t>
            </a:r>
            <a:r>
              <a:rPr lang="en-US" sz="1600" dirty="0" err="1" smtClean="0"/>
              <a:t>kesalahan</a:t>
            </a: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echo "&lt;</a:t>
            </a:r>
            <a:r>
              <a:rPr lang="en-US" sz="1600" dirty="0" err="1"/>
              <a:t>br</a:t>
            </a:r>
            <a:r>
              <a:rPr lang="en-US" sz="1600" dirty="0"/>
              <a:t>&gt;";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echo "</a:t>
            </a:r>
            <a:r>
              <a:rPr lang="en-US" sz="1600" dirty="0" err="1"/>
              <a:t>saya</a:t>
            </a:r>
            <a:r>
              <a:rPr lang="en-US" sz="1600" dirty="0"/>
              <a:t>", $</a:t>
            </a:r>
            <a:r>
              <a:rPr lang="en-US" sz="1600" dirty="0" err="1" smtClean="0"/>
              <a:t>namad</a:t>
            </a:r>
            <a:r>
              <a:rPr lang="en-US" sz="1600" dirty="0" smtClean="0"/>
              <a:t>,$</a:t>
            </a:r>
            <a:r>
              <a:rPr lang="en-US" sz="1600" dirty="0" err="1"/>
              <a:t>namat</a:t>
            </a:r>
            <a:r>
              <a:rPr lang="en-US" sz="1600" dirty="0"/>
              <a:t>,$</a:t>
            </a:r>
            <a:r>
              <a:rPr lang="en-US" sz="1600" dirty="0" err="1"/>
              <a:t>namab</a:t>
            </a:r>
            <a:r>
              <a:rPr lang="en-US" sz="1600" dirty="0" smtClean="0"/>
              <a:t>;</a:t>
            </a: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?&gt;</a:t>
            </a: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&lt;/body&gt;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&lt;/html&gt;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76800" y="1143000"/>
            <a:ext cx="260199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file : </a:t>
            </a:r>
            <a:r>
              <a:rPr lang="en-US" dirty="0" err="1" smtClean="0"/>
              <a:t>cobaprint.php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Karena</a:t>
            </a:r>
            <a:r>
              <a:rPr lang="en-US" sz="2400" dirty="0" smtClean="0"/>
              <a:t> PHP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memproses</a:t>
            </a:r>
            <a:r>
              <a:rPr lang="en-US" sz="2400" dirty="0" smtClean="0"/>
              <a:t> print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1 </a:t>
            </a:r>
            <a:r>
              <a:rPr lang="en-US" sz="2400" dirty="0" err="1" smtClean="0"/>
              <a:t>maka</a:t>
            </a:r>
            <a:r>
              <a:rPr lang="en-US" sz="2400" dirty="0" smtClean="0"/>
              <a:t> statement </a:t>
            </a:r>
            <a:r>
              <a:rPr lang="en-US" sz="2400" b="1" dirty="0" smtClean="0"/>
              <a:t>print</a:t>
            </a:r>
            <a:r>
              <a:rPr lang="en-US" sz="2400" dirty="0" smtClean="0"/>
              <a:t> 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sedikit</a:t>
            </a:r>
            <a:r>
              <a:rPr lang="en-US" sz="2400" dirty="0" smtClean="0"/>
              <a:t> </a:t>
            </a:r>
            <a:r>
              <a:rPr lang="en-US" sz="2400" b="1" dirty="0" err="1" smtClean="0"/>
              <a:t>lebih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lambat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daripada</a:t>
            </a:r>
            <a:r>
              <a:rPr lang="en-US" sz="2400" b="1" dirty="0" smtClean="0"/>
              <a:t> echo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 </a:t>
            </a:r>
            <a:r>
              <a:rPr lang="en-US" sz="2400" b="1" dirty="0" err="1" smtClean="0"/>
              <a:t>sangat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jarang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sekali</a:t>
            </a:r>
            <a:r>
              <a:rPr lang="en-US" sz="2400" dirty="0" smtClean="0"/>
              <a:t> program PHP yang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mencetak</a:t>
            </a:r>
            <a:r>
              <a:rPr lang="en-US" sz="2400" dirty="0" smtClean="0"/>
              <a:t> output </a:t>
            </a:r>
            <a:r>
              <a:rPr lang="en-US" sz="2400" dirty="0" err="1" smtClean="0"/>
              <a:t>ke</a:t>
            </a:r>
            <a:r>
              <a:rPr lang="en-US" sz="2400" dirty="0" smtClean="0"/>
              <a:t> browser.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Sintaks</a:t>
            </a:r>
            <a:r>
              <a:rPr lang="en-US" b="1" dirty="0" smtClean="0"/>
              <a:t> </a:t>
            </a:r>
            <a:r>
              <a:rPr lang="en-US" b="1" dirty="0" err="1"/>
              <a:t>Perintah</a:t>
            </a:r>
            <a:r>
              <a:rPr lang="en-US" b="1" dirty="0"/>
              <a:t> </a:t>
            </a:r>
            <a:r>
              <a:rPr lang="en-US" b="1" dirty="0" err="1"/>
              <a:t>Membuat</a:t>
            </a:r>
            <a:r>
              <a:rPr lang="en-US" b="1" dirty="0"/>
              <a:t> </a:t>
            </a:r>
            <a:r>
              <a:rPr lang="en-US" b="1" dirty="0" err="1" smtClean="0"/>
              <a:t>Variabel</a:t>
            </a:r>
            <a:endParaRPr lang="en-US" dirty="0"/>
          </a:p>
          <a:p>
            <a:pPr lvl="1"/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/>
              <a:t>variabel</a:t>
            </a:r>
            <a:r>
              <a:rPr lang="en-US" sz="1800" dirty="0"/>
              <a:t> </a:t>
            </a:r>
            <a:r>
              <a:rPr lang="en-US" sz="1800" dirty="0" err="1"/>
              <a:t>digunakan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menyimpan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,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berupa</a:t>
            </a:r>
            <a:r>
              <a:rPr lang="en-US" sz="1800" dirty="0"/>
              <a:t> </a:t>
            </a:r>
            <a:r>
              <a:rPr lang="en-US" sz="1800" dirty="0" err="1"/>
              <a:t>teks</a:t>
            </a:r>
            <a:r>
              <a:rPr lang="en-US" sz="1800" dirty="0"/>
              <a:t>, </a:t>
            </a:r>
            <a:r>
              <a:rPr lang="en-US" sz="1800" dirty="0" err="1"/>
              <a:t>angka</a:t>
            </a:r>
            <a:r>
              <a:rPr lang="en-US" sz="1800" dirty="0"/>
              <a:t>,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smtClean="0"/>
              <a:t>array.</a:t>
            </a:r>
          </a:p>
          <a:p>
            <a:pPr lvl="1"/>
            <a:r>
              <a:rPr lang="en-US" sz="1800" dirty="0" err="1" smtClean="0"/>
              <a:t>Variabel</a:t>
            </a:r>
            <a:r>
              <a:rPr lang="en-US" sz="1800" dirty="0" smtClean="0"/>
              <a:t> </a:t>
            </a:r>
            <a:r>
              <a:rPr lang="en-US" sz="1800" dirty="0" err="1"/>
              <a:t>dalam</a:t>
            </a:r>
            <a:r>
              <a:rPr lang="en-US" sz="1800" dirty="0"/>
              <a:t> PHP </a:t>
            </a:r>
            <a:r>
              <a:rPr lang="en-US" sz="1800" dirty="0" err="1"/>
              <a:t>menggunakan</a:t>
            </a:r>
            <a:r>
              <a:rPr lang="en-US" sz="1800" dirty="0"/>
              <a:t> </a:t>
            </a:r>
            <a:r>
              <a:rPr lang="en-US" sz="1800" dirty="0" err="1"/>
              <a:t>simbol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FF0000"/>
                </a:solidFill>
              </a:rPr>
              <a:t>‘$’</a:t>
            </a:r>
            <a:r>
              <a:rPr lang="en-US" sz="1800" dirty="0"/>
              <a:t> di </a:t>
            </a:r>
            <a:r>
              <a:rPr lang="en-US" sz="1800" dirty="0" err="1"/>
              <a:t>awal</a:t>
            </a:r>
            <a:r>
              <a:rPr lang="en-US" sz="1800" dirty="0"/>
              <a:t> </a:t>
            </a:r>
            <a:r>
              <a:rPr lang="en-US" sz="1800" dirty="0" err="1"/>
              <a:t>namanya</a:t>
            </a:r>
            <a:r>
              <a:rPr lang="en-US" sz="1800" dirty="0"/>
              <a:t>. </a:t>
            </a:r>
            <a:endParaRPr lang="en-US" sz="1800" dirty="0" smtClean="0"/>
          </a:p>
          <a:p>
            <a:pPr lvl="1"/>
            <a:r>
              <a:rPr lang="en-US" sz="1800" dirty="0" err="1" smtClean="0"/>
              <a:t>Sintaks</a:t>
            </a:r>
            <a:r>
              <a:rPr lang="en-US" sz="1800" dirty="0" smtClean="0"/>
              <a:t> </a:t>
            </a:r>
            <a:r>
              <a:rPr lang="en-US" sz="1800" dirty="0" err="1"/>
              <a:t>perintah</a:t>
            </a:r>
            <a:r>
              <a:rPr lang="en-US" sz="1800" dirty="0"/>
              <a:t> </a:t>
            </a:r>
            <a:r>
              <a:rPr lang="en-US" sz="1800" dirty="0" err="1"/>
              <a:t>membuat</a:t>
            </a:r>
            <a:r>
              <a:rPr lang="en-US" sz="1800" dirty="0"/>
              <a:t> </a:t>
            </a:r>
            <a:r>
              <a:rPr lang="en-US" sz="1800" dirty="0" err="1"/>
              <a:t>variabel</a:t>
            </a:r>
            <a:r>
              <a:rPr lang="en-US" sz="1800" dirty="0"/>
              <a:t>:</a:t>
            </a:r>
            <a:br>
              <a:rPr lang="en-US" sz="1800" dirty="0"/>
            </a:br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</a:rPr>
              <a:t>$</a:t>
            </a:r>
            <a:r>
              <a:rPr lang="en-US" sz="2000" b="1" dirty="0" err="1">
                <a:solidFill>
                  <a:srgbClr val="FF0000"/>
                </a:solidFill>
              </a:rPr>
              <a:t>nama_var</a:t>
            </a:r>
            <a:r>
              <a:rPr lang="en-US" sz="2000" b="1" dirty="0">
                <a:solidFill>
                  <a:srgbClr val="FF0000"/>
                </a:solidFill>
              </a:rPr>
              <a:t> = </a:t>
            </a:r>
            <a:r>
              <a:rPr lang="en-US" sz="2000" b="1" dirty="0" err="1">
                <a:solidFill>
                  <a:srgbClr val="FF0000"/>
                </a:solidFill>
              </a:rPr>
              <a:t>nilai</a:t>
            </a:r>
            <a:r>
              <a:rPr lang="en-US" sz="2000" b="1" dirty="0">
                <a:solidFill>
                  <a:srgbClr val="FF0000"/>
                </a:solidFill>
              </a:rPr>
              <a:t>;</a:t>
            </a:r>
            <a:br>
              <a:rPr lang="en-US" sz="2000" b="1" dirty="0">
                <a:solidFill>
                  <a:srgbClr val="FF0000"/>
                </a:solidFill>
              </a:rPr>
            </a:b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3159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382000" cy="4625609"/>
          </a:xfrm>
        </p:spPr>
        <p:txBody>
          <a:bodyPr>
            <a:normAutofit/>
          </a:bodyPr>
          <a:lstStyle/>
          <a:p>
            <a:r>
              <a:rPr lang="en-US" sz="2800" b="1" dirty="0" err="1"/>
              <a:t>Tipe</a:t>
            </a:r>
            <a:r>
              <a:rPr lang="en-US" sz="2800" b="1" dirty="0"/>
              <a:t> data </a:t>
            </a:r>
            <a:r>
              <a:rPr lang="en-US" sz="2800" b="1" dirty="0" err="1"/>
              <a:t>variabel</a:t>
            </a:r>
            <a:r>
              <a:rPr lang="en-US" sz="2800" b="1" dirty="0"/>
              <a:t>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perlu</a:t>
            </a:r>
            <a:r>
              <a:rPr lang="en-US" sz="2800" b="1" dirty="0"/>
              <a:t> </a:t>
            </a:r>
            <a:r>
              <a:rPr lang="en-US" sz="2800" b="1" dirty="0" err="1"/>
              <a:t>didekalarasikan</a:t>
            </a:r>
            <a:r>
              <a:rPr lang="en-US" sz="2800" dirty="0"/>
              <a:t>, PHP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b="1" dirty="0" err="1"/>
              <a:t>otomatis</a:t>
            </a:r>
            <a:r>
              <a:rPr lang="en-US" sz="2800" b="1" dirty="0"/>
              <a:t> </a:t>
            </a:r>
            <a:r>
              <a:rPr lang="en-US" sz="2800" b="1" dirty="0" err="1"/>
              <a:t>mengkonversi</a:t>
            </a:r>
            <a:r>
              <a:rPr lang="en-US" sz="2800" b="1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b="1" dirty="0" err="1"/>
              <a:t>menentukan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tipe</a:t>
            </a:r>
            <a:r>
              <a:rPr lang="en-US" sz="2800" dirty="0"/>
              <a:t> data </a:t>
            </a:r>
            <a:r>
              <a:rPr lang="en-US" sz="2800" dirty="0" err="1"/>
              <a:t>variabel</a:t>
            </a:r>
            <a:r>
              <a:rPr lang="en-US" sz="2800" dirty="0"/>
              <a:t>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yang </a:t>
            </a:r>
            <a:r>
              <a:rPr lang="en-US" sz="2800" dirty="0" err="1"/>
              <a:t>disimpannya</a:t>
            </a:r>
            <a:r>
              <a:rPr lang="en-US" sz="2800" dirty="0"/>
              <a:t>. </a:t>
            </a:r>
            <a:r>
              <a:rPr lang="en-US" sz="2800" dirty="0" err="1"/>
              <a:t>Contoh</a:t>
            </a:r>
            <a:r>
              <a:rPr lang="en-US" sz="2800" dirty="0"/>
              <a:t>:</a:t>
            </a:r>
            <a:br>
              <a:rPr lang="en-US" sz="2800" dirty="0"/>
            </a:br>
            <a:r>
              <a:rPr lang="en-US" sz="2000" dirty="0">
                <a:solidFill>
                  <a:srgbClr val="FF0000"/>
                </a:solidFill>
              </a:rPr>
              <a:t>&lt;?</a:t>
            </a:r>
            <a:r>
              <a:rPr lang="en-US" sz="2000" dirty="0" err="1">
                <a:solidFill>
                  <a:srgbClr val="FF0000"/>
                </a:solidFill>
              </a:rPr>
              <a:t>php</a:t>
            </a:r>
            <a:r>
              <a:rPr lang="en-US" sz="2000" dirty="0">
                <a:solidFill>
                  <a:srgbClr val="FF0000"/>
                </a:solidFill>
              </a:rPr>
              <a:t/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     $</a:t>
            </a:r>
            <a:r>
              <a:rPr lang="en-US" sz="2000" b="1" dirty="0" err="1" smtClean="0">
                <a:solidFill>
                  <a:srgbClr val="FF0000"/>
                </a:solidFill>
              </a:rPr>
              <a:t>nama</a:t>
            </a:r>
            <a:r>
              <a:rPr lang="en-US" sz="2000" dirty="0" smtClean="0">
                <a:solidFill>
                  <a:srgbClr val="FF0000"/>
                </a:solidFill>
              </a:rPr>
              <a:t>=‘</a:t>
            </a:r>
            <a:r>
              <a:rPr lang="en-US" sz="2000" dirty="0" err="1" smtClean="0">
                <a:solidFill>
                  <a:srgbClr val="FF0000"/>
                </a:solidFill>
              </a:rPr>
              <a:t>lvina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Khansa</a:t>
            </a:r>
            <a:r>
              <a:rPr lang="en-US" sz="2000" dirty="0">
                <a:solidFill>
                  <a:srgbClr val="FF0000"/>
                </a:solidFill>
              </a:rPr>
              <a:t>’;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     </a:t>
            </a:r>
            <a:r>
              <a:rPr lang="en-US" sz="2000" b="1" dirty="0" smtClean="0">
                <a:solidFill>
                  <a:srgbClr val="FF0000"/>
                </a:solidFill>
              </a:rPr>
              <a:t>$</a:t>
            </a:r>
            <a:r>
              <a:rPr lang="en-US" sz="2000" b="1" dirty="0" err="1">
                <a:solidFill>
                  <a:srgbClr val="FF0000"/>
                </a:solidFill>
              </a:rPr>
              <a:t>nilai</a:t>
            </a:r>
            <a:r>
              <a:rPr lang="en-US" sz="2000" dirty="0">
                <a:solidFill>
                  <a:srgbClr val="FF0000"/>
                </a:solidFill>
              </a:rPr>
              <a:t>=90;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?&gt;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800" dirty="0" err="1"/>
              <a:t>Variabel</a:t>
            </a:r>
            <a:r>
              <a:rPr lang="en-US" sz="2800" dirty="0"/>
              <a:t> </a:t>
            </a:r>
            <a:r>
              <a:rPr lang="en-US" sz="2800" b="1" i="1" dirty="0" err="1"/>
              <a:t>nama</a:t>
            </a:r>
            <a:r>
              <a:rPr lang="en-US" sz="2800" i="1" dirty="0"/>
              <a:t> </a:t>
            </a:r>
            <a:r>
              <a:rPr lang="en-US" sz="2800" dirty="0" err="1"/>
              <a:t>diatas</a:t>
            </a:r>
            <a:r>
              <a:rPr lang="en-US" sz="2800" dirty="0"/>
              <a:t> </a:t>
            </a:r>
            <a:r>
              <a:rPr lang="en-US" sz="2800" b="1" dirty="0" err="1"/>
              <a:t>otomatis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bertipe</a:t>
            </a:r>
            <a:r>
              <a:rPr lang="en-US" sz="2800" dirty="0"/>
              <a:t> </a:t>
            </a:r>
            <a:r>
              <a:rPr lang="en-US" sz="2800" b="1" i="1" dirty="0"/>
              <a:t>string</a:t>
            </a:r>
            <a:r>
              <a:rPr lang="en-US" sz="2800" dirty="0"/>
              <a:t>, </a:t>
            </a:r>
            <a:r>
              <a:rPr lang="en-US" sz="2800" dirty="0" err="1"/>
              <a:t>variabel</a:t>
            </a:r>
            <a:r>
              <a:rPr lang="en-US" sz="2800" dirty="0"/>
              <a:t> </a:t>
            </a:r>
            <a:r>
              <a:rPr lang="en-US" sz="2800" b="1" i="1" dirty="0" err="1"/>
              <a:t>nilai</a:t>
            </a:r>
            <a:r>
              <a:rPr lang="en-US" sz="2800" i="1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b="1" dirty="0" err="1"/>
              <a:t>bertipe</a:t>
            </a:r>
            <a:r>
              <a:rPr lang="en-US" sz="2800" dirty="0"/>
              <a:t> </a:t>
            </a:r>
            <a:r>
              <a:rPr lang="en-US" sz="2800" b="1" i="1" dirty="0"/>
              <a:t>integer</a:t>
            </a:r>
            <a:r>
              <a:rPr lang="en-US" sz="2800" dirty="0"/>
              <a:t>.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714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 smtClean="0"/>
              <a:t>Variabel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/>
              <a:t>dimulai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</a:t>
            </a:r>
            <a:r>
              <a:rPr lang="en-US" sz="2400" dirty="0" err="1"/>
              <a:t>bawah</a:t>
            </a:r>
            <a:r>
              <a:rPr lang="en-US" sz="2400" dirty="0"/>
              <a:t> (</a:t>
            </a:r>
            <a:r>
              <a:rPr lang="en-US" sz="2400" i="1" dirty="0"/>
              <a:t>underscore</a:t>
            </a:r>
            <a:r>
              <a:rPr lang="en-US" sz="2400" dirty="0"/>
              <a:t>) </a:t>
            </a:r>
            <a:r>
              <a:rPr lang="en-US" sz="2400" b="1" dirty="0" smtClean="0">
                <a:solidFill>
                  <a:srgbClr val="FF0000"/>
                </a:solidFill>
              </a:rPr>
              <a:t>‘_’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karakter</a:t>
            </a:r>
            <a:r>
              <a:rPr lang="en-US" sz="2400" dirty="0"/>
              <a:t> </a:t>
            </a:r>
            <a:r>
              <a:rPr lang="en-US" sz="2400" i="1" dirty="0"/>
              <a:t>alphanumeric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 smtClean="0"/>
              <a:t>underscore</a:t>
            </a:r>
            <a:r>
              <a:rPr lang="en-US" sz="2400" dirty="0"/>
              <a:t> </a:t>
            </a:r>
            <a:r>
              <a:rPr lang="en-US" sz="2400" dirty="0" smtClean="0"/>
              <a:t>(A‐Z </a:t>
            </a:r>
            <a:r>
              <a:rPr lang="en-US" sz="2400" dirty="0"/>
              <a:t>/ a‐z / 0 ‐ 9,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smtClean="0"/>
              <a:t>_)</a:t>
            </a:r>
            <a:endParaRPr lang="en-US" sz="2400" dirty="0"/>
          </a:p>
          <a:p>
            <a:r>
              <a:rPr lang="en-US" sz="2400" dirty="0" err="1" smtClean="0"/>
              <a:t>Sebaiknya</a:t>
            </a:r>
            <a:r>
              <a:rPr lang="en-US" sz="2400" dirty="0" smtClean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spasi</a:t>
            </a:r>
            <a:r>
              <a:rPr lang="en-US" sz="2400" dirty="0"/>
              <a:t>,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kata, </a:t>
            </a:r>
            <a:r>
              <a:rPr lang="en-US" sz="2400" dirty="0" err="1" smtClean="0"/>
              <a:t>pisahkan</a:t>
            </a:r>
            <a:r>
              <a:rPr lang="en-US" sz="2400" dirty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/>
              <a:t>underscore (</a:t>
            </a:r>
            <a:r>
              <a:rPr lang="en-US" sz="2400" i="1" dirty="0"/>
              <a:t>$</a:t>
            </a:r>
            <a:r>
              <a:rPr lang="en-US" sz="2400" i="1" dirty="0" err="1"/>
              <a:t>nama_depan</a:t>
            </a:r>
            <a:r>
              <a:rPr lang="en-US" sz="2400" dirty="0"/>
              <a:t>, </a:t>
            </a:r>
            <a:r>
              <a:rPr lang="en-US" sz="2400" i="1" dirty="0"/>
              <a:t>$</a:t>
            </a:r>
            <a:r>
              <a:rPr lang="en-US" sz="2400" i="1" dirty="0" err="1"/>
              <a:t>nilai_tugas</a:t>
            </a:r>
            <a:r>
              <a:rPr lang="en-US" sz="2400" dirty="0"/>
              <a:t>)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kapitalisasi</a:t>
            </a:r>
            <a:r>
              <a:rPr lang="en-US" sz="2400" dirty="0"/>
              <a:t> </a:t>
            </a:r>
            <a:r>
              <a:rPr lang="en-US" sz="2400" i="1" dirty="0"/>
              <a:t>($</a:t>
            </a:r>
            <a:r>
              <a:rPr lang="en-US" sz="2400" i="1" dirty="0" err="1"/>
              <a:t>namaDepan</a:t>
            </a:r>
            <a:r>
              <a:rPr lang="en-US" sz="2400" i="1" dirty="0"/>
              <a:t>, $</a:t>
            </a:r>
            <a:r>
              <a:rPr lang="en-US" sz="2400" i="1" dirty="0" err="1"/>
              <a:t>nilaiTugas</a:t>
            </a:r>
            <a:r>
              <a:rPr lang="en-US" sz="2400" dirty="0"/>
              <a:t>)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0787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Pemrograman</a:t>
            </a:r>
            <a:r>
              <a:rPr lang="en-US" sz="3600" dirty="0" smtClean="0"/>
              <a:t> Website </a:t>
            </a:r>
            <a:r>
              <a:rPr lang="en-US" sz="3600" dirty="0" err="1" smtClean="0"/>
              <a:t>dilihat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sudut</a:t>
            </a:r>
            <a:r>
              <a:rPr lang="en-US" sz="3600" dirty="0" smtClean="0"/>
              <a:t> </a:t>
            </a:r>
            <a:r>
              <a:rPr lang="en-US" sz="3600" dirty="0" err="1" smtClean="0"/>
              <a:t>hak</a:t>
            </a:r>
            <a:r>
              <a:rPr lang="en-US" sz="3600" dirty="0" smtClean="0"/>
              <a:t> </a:t>
            </a:r>
            <a:r>
              <a:rPr lang="en-US" sz="3600" dirty="0" err="1" smtClean="0"/>
              <a:t>akses</a:t>
            </a:r>
            <a:r>
              <a:rPr lang="en-US" sz="3600" dirty="0" smtClean="0"/>
              <a:t> </a:t>
            </a:r>
            <a:r>
              <a:rPr lang="en-US" sz="3600" dirty="0" err="1" smtClean="0"/>
              <a:t>penggunanya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92100" indent="-29210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en-US" sz="2000" b="1" dirty="0" smtClean="0"/>
              <a:t> Client-side </a:t>
            </a:r>
            <a:r>
              <a:rPr lang="en-US" sz="2000" b="1" dirty="0"/>
              <a:t>Web Programming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i="1" dirty="0"/>
              <a:t>Client side scripting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</a:t>
            </a:r>
            <a:r>
              <a:rPr lang="en-US" sz="2000" dirty="0" err="1"/>
              <a:t>pemrograman</a:t>
            </a:r>
            <a:r>
              <a:rPr lang="en-US" sz="2000" dirty="0"/>
              <a:t> web yang proses </a:t>
            </a:r>
            <a:r>
              <a:rPr lang="en-US" sz="2000" dirty="0" err="1"/>
              <a:t>pengolahannya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di </a:t>
            </a:r>
            <a:r>
              <a:rPr lang="en-US" sz="2000" dirty="0" err="1"/>
              <a:t>sisi</a:t>
            </a:r>
            <a:r>
              <a:rPr lang="en-US" sz="2000" dirty="0"/>
              <a:t> </a:t>
            </a:r>
            <a:r>
              <a:rPr lang="en-US" sz="2000" i="1" dirty="0"/>
              <a:t>client</a:t>
            </a:r>
            <a:r>
              <a:rPr lang="en-US" sz="2000" dirty="0"/>
              <a:t>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Proses </a:t>
            </a:r>
            <a:r>
              <a:rPr lang="en-US" sz="2000" dirty="0" err="1"/>
              <a:t>penerjemahan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pengolahannya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web browser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i="1" dirty="0" smtClean="0"/>
              <a:t>client</a:t>
            </a:r>
            <a:r>
              <a:rPr lang="en-US" sz="2000" dirty="0" smtClean="0"/>
              <a:t>-</a:t>
            </a:r>
            <a:r>
              <a:rPr lang="en-US" sz="2000" dirty="0" err="1" smtClean="0"/>
              <a:t>nya</a:t>
            </a:r>
            <a:r>
              <a:rPr lang="en-US" sz="2000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i="1" dirty="0"/>
              <a:t>client side </a:t>
            </a:r>
            <a:r>
              <a:rPr lang="en-US" sz="2000" i="1" dirty="0" smtClean="0"/>
              <a:t>scripting 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lain :</a:t>
            </a:r>
            <a:endParaRPr lang="en-US" sz="2000" dirty="0"/>
          </a:p>
          <a:p>
            <a:pPr lvl="2">
              <a:spcBef>
                <a:spcPts val="0"/>
              </a:spcBef>
            </a:pPr>
            <a:r>
              <a:rPr lang="en-US" sz="2000" dirty="0" smtClean="0"/>
              <a:t>HTML</a:t>
            </a:r>
            <a:endParaRPr lang="en-US" sz="2000" dirty="0"/>
          </a:p>
          <a:p>
            <a:pPr lvl="2">
              <a:spcBef>
                <a:spcPts val="0"/>
              </a:spcBef>
            </a:pPr>
            <a:r>
              <a:rPr lang="en-US" sz="2000" dirty="0" smtClean="0"/>
              <a:t>XHTML</a:t>
            </a:r>
            <a:r>
              <a:rPr lang="en-US" sz="2000" dirty="0"/>
              <a:t> 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CSS</a:t>
            </a:r>
            <a:r>
              <a:rPr lang="en-US" sz="2000" dirty="0"/>
              <a:t> 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JavaScript</a:t>
            </a:r>
            <a:r>
              <a:rPr lang="en-US" sz="2000" dirty="0"/>
              <a:t> 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XML</a:t>
            </a:r>
            <a:r>
              <a:rPr lang="en-US" sz="2000" dirty="0"/>
              <a:t> 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JQUERY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hlinkClick r:id="rId2"/>
              </a:rPr>
              <a:t/>
            </a:r>
            <a:br>
              <a:rPr lang="en-US" sz="2000" dirty="0">
                <a:hlinkClick r:id="rId2"/>
              </a:rPr>
            </a:b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730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Mendeklarasikan</a:t>
            </a:r>
            <a:r>
              <a:rPr lang="en-US" b="1" dirty="0" smtClean="0"/>
              <a:t>/</a:t>
            </a:r>
            <a:r>
              <a:rPr lang="en-US" b="1" dirty="0" err="1" smtClean="0"/>
              <a:t>Membuat</a:t>
            </a:r>
            <a:r>
              <a:rPr lang="en-US" b="1" dirty="0" smtClean="0"/>
              <a:t> </a:t>
            </a:r>
            <a:r>
              <a:rPr lang="en-US" b="1" dirty="0" err="1" smtClean="0"/>
              <a:t>Variabel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PHP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.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terbentuk</a:t>
            </a:r>
            <a:r>
              <a:rPr lang="en-US" sz="2400" dirty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kepadanya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perintah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		</a:t>
            </a:r>
            <a:r>
              <a:rPr lang="en-US" sz="2400" dirty="0" smtClean="0">
                <a:solidFill>
                  <a:srgbClr val="FF0000"/>
                </a:solidFill>
              </a:rPr>
              <a:t>$</a:t>
            </a:r>
            <a:r>
              <a:rPr lang="en-US" sz="2400" dirty="0" err="1" smtClean="0">
                <a:solidFill>
                  <a:srgbClr val="FF0000"/>
                </a:solidFill>
              </a:rPr>
              <a:t>mobil</a:t>
            </a:r>
            <a:r>
              <a:rPr lang="en-US" sz="2400" dirty="0" smtClean="0">
                <a:solidFill>
                  <a:srgbClr val="FF0000"/>
                </a:solidFill>
              </a:rPr>
              <a:t>=′Avanza′;</a:t>
            </a:r>
          </a:p>
          <a:p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perintah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dieksekusi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i="1" dirty="0" smtClean="0"/>
              <a:t>$</a:t>
            </a:r>
            <a:r>
              <a:rPr lang="en-US" sz="2400" i="1" dirty="0" err="1" smtClean="0"/>
              <a:t>mobil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berisi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Avanza</a:t>
            </a:r>
            <a:r>
              <a:rPr lang="en-US" sz="2400" i="1" dirty="0" smtClean="0"/>
              <a:t>.</a:t>
            </a:r>
          </a:p>
          <a:p>
            <a:r>
              <a:rPr lang="en-US" sz="2400" b="1" i="1" dirty="0" err="1" smtClean="0"/>
              <a:t>Catatan</a:t>
            </a:r>
            <a:r>
              <a:rPr lang="en-US" sz="2400" i="1" dirty="0" smtClean="0"/>
              <a:t>: </a:t>
            </a:r>
            <a:r>
              <a:rPr lang="en-US" sz="2400" i="1" dirty="0" err="1" smtClean="0"/>
              <a:t>untuk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memberikan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suatu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nilai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berupa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teks</a:t>
            </a:r>
            <a:r>
              <a:rPr lang="en-US" sz="2400" i="1" dirty="0" smtClean="0"/>
              <a:t>/string </a:t>
            </a:r>
            <a:r>
              <a:rPr lang="en-US" sz="2400" i="1" dirty="0" err="1" smtClean="0"/>
              <a:t>kepada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sebuah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variabel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nilai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tersebut</a:t>
            </a:r>
            <a:r>
              <a:rPr lang="en-US" sz="2400" i="1" dirty="0" smtClean="0"/>
              <a:t> </a:t>
            </a:r>
            <a:r>
              <a:rPr lang="en-US" sz="2400" b="1" i="1" dirty="0" err="1" smtClean="0"/>
              <a:t>harus</a:t>
            </a:r>
            <a:r>
              <a:rPr lang="en-US" sz="2400" b="1" i="1" dirty="0"/>
              <a:t> </a:t>
            </a:r>
            <a:r>
              <a:rPr lang="en-US" sz="2400" b="1" i="1" dirty="0" err="1" smtClean="0"/>
              <a:t>diapit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dengan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tanda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petik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tunggal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atau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ganda</a:t>
            </a:r>
            <a:r>
              <a:rPr lang="en-US" sz="2400" i="1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Konstanta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25609"/>
          </a:xfrm>
        </p:spPr>
        <p:txBody>
          <a:bodyPr/>
          <a:lstStyle/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nilainya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9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Scope </a:t>
            </a:r>
            <a:r>
              <a:rPr lang="en-US" b="1" dirty="0" err="1" smtClean="0"/>
              <a:t>Variabel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90513" indent="-290513">
              <a:buFont typeface="Wingdings" panose="05000000000000000000" pitchFamily="2" charset="2"/>
              <a:buChar char="v"/>
            </a:pPr>
            <a:r>
              <a:rPr lang="en-US" sz="2400" dirty="0" smtClean="0"/>
              <a:t> Scope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lingkup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skrip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mereferensikan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it-IT" sz="2400" dirty="0" smtClean="0"/>
              <a:t>tersebut. </a:t>
            </a:r>
          </a:p>
          <a:p>
            <a:pPr marL="290513" indent="-290513">
              <a:buFont typeface="Wingdings" panose="05000000000000000000" pitchFamily="2" charset="2"/>
              <a:buChar char="v"/>
            </a:pPr>
            <a:r>
              <a:rPr lang="it-IT" sz="2400" dirty="0" smtClean="0"/>
              <a:t>Ada 3 scope variabel dalam PHP:</a:t>
            </a:r>
          </a:p>
          <a:p>
            <a:pPr marL="682625" indent="-334963">
              <a:buClrTx/>
              <a:buSzPct val="100000"/>
              <a:buFont typeface="+mj-lt"/>
              <a:buAutoNum type="arabicPeriod"/>
            </a:pPr>
            <a:r>
              <a:rPr lang="en-US" sz="2400" b="1" dirty="0" smtClean="0"/>
              <a:t>Scope </a:t>
            </a:r>
            <a:r>
              <a:rPr lang="en-US" sz="2400" b="1" dirty="0" err="1" smtClean="0"/>
              <a:t>Lokal</a:t>
            </a:r>
            <a:endParaRPr lang="en-US" sz="2400" b="1" dirty="0" smtClean="0"/>
          </a:p>
          <a:p>
            <a:pPr marL="682625" indent="-334963">
              <a:buClrTx/>
              <a:buSzPct val="100000"/>
              <a:buFont typeface="+mj-lt"/>
              <a:buAutoNum type="arabicPeriod"/>
            </a:pPr>
            <a:r>
              <a:rPr lang="en-US" sz="2400" b="1" dirty="0" smtClean="0"/>
              <a:t>Scope Global</a:t>
            </a:r>
          </a:p>
          <a:p>
            <a:pPr marL="682625" indent="-334963">
              <a:buClrTx/>
              <a:buSzPct val="100000"/>
              <a:buFont typeface="+mj-lt"/>
              <a:buAutoNum type="arabicPeriod"/>
            </a:pPr>
            <a:r>
              <a:rPr lang="en-US" sz="2400" b="1" dirty="0" smtClean="0"/>
              <a:t>Scope </a:t>
            </a:r>
            <a:r>
              <a:rPr lang="en-US" sz="2400" b="1" dirty="0" err="1" smtClean="0"/>
              <a:t>Statis</a:t>
            </a:r>
            <a:endParaRPr lang="en-US" sz="2400" b="1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953000"/>
          </a:xfrm>
        </p:spPr>
        <p:txBody>
          <a:bodyPr>
            <a:noAutofit/>
          </a:bodyPr>
          <a:lstStyle/>
          <a:p>
            <a:pPr marL="290513" indent="-290513">
              <a:buClrTx/>
              <a:buSzPct val="100000"/>
              <a:buAutoNum type="arabicPeriod"/>
            </a:pPr>
            <a:r>
              <a:rPr lang="en-US" sz="2400" b="1" dirty="0" smtClean="0"/>
              <a:t>  Scope </a:t>
            </a:r>
            <a:r>
              <a:rPr lang="en-US" sz="2400" b="1" dirty="0" err="1" smtClean="0"/>
              <a:t>Lokal</a:t>
            </a:r>
            <a:endParaRPr lang="en-US" sz="2400" b="1" dirty="0" smtClean="0"/>
          </a:p>
          <a:p>
            <a:pPr marL="457200" indent="-166688"/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variabel</a:t>
            </a:r>
            <a:r>
              <a:rPr lang="en-US" sz="1800" dirty="0" smtClean="0"/>
              <a:t> yang </a:t>
            </a:r>
            <a:r>
              <a:rPr lang="en-US" sz="1800" b="1" dirty="0" err="1" smtClean="0"/>
              <a:t>dibuat</a:t>
            </a:r>
            <a:r>
              <a:rPr lang="en-US" sz="1800" dirty="0" smtClean="0"/>
              <a:t> </a:t>
            </a:r>
            <a:r>
              <a:rPr lang="en-US" sz="1800" b="1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b="1" dirty="0" err="1" smtClean="0"/>
              <a:t>fungsi</a:t>
            </a:r>
            <a:r>
              <a:rPr lang="en-US" sz="1800" dirty="0" smtClean="0"/>
              <a:t> , (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scope local)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b="1" dirty="0" err="1" smtClean="0"/>
              <a:t>hanya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bisa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diakses</a:t>
            </a:r>
            <a:r>
              <a:rPr lang="en-US" sz="1800" b="1" dirty="0" smtClean="0"/>
              <a:t> </a:t>
            </a:r>
            <a:r>
              <a:rPr lang="en-US" sz="1800" dirty="0" smtClean="0"/>
              <a:t>di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b="1" dirty="0" err="1" smtClean="0"/>
              <a:t>fungsi</a:t>
            </a:r>
            <a:r>
              <a:rPr lang="en-US" sz="1800" dirty="0" smtClean="0"/>
              <a:t>. </a:t>
            </a:r>
          </a:p>
          <a:p>
            <a:pPr marL="457200" indent="-166688"/>
            <a:r>
              <a:rPr lang="en-US" sz="1800" dirty="0" err="1" smtClean="0"/>
              <a:t>Nama</a:t>
            </a:r>
            <a:r>
              <a:rPr lang="en-US" sz="1800" dirty="0" smtClean="0"/>
              <a:t> </a:t>
            </a:r>
            <a:r>
              <a:rPr lang="en-US" sz="1800" dirty="0" err="1" smtClean="0"/>
              <a:t>variabel</a:t>
            </a:r>
            <a:r>
              <a:rPr lang="en-US" sz="1800" dirty="0" smtClean="0"/>
              <a:t> yang </a:t>
            </a:r>
            <a:r>
              <a:rPr lang="en-US" sz="1800" dirty="0" err="1" smtClean="0"/>
              <a:t>sama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dibuat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berbeda</a:t>
            </a:r>
            <a:r>
              <a:rPr lang="en-US" sz="1800" dirty="0" smtClean="0"/>
              <a:t>, </a:t>
            </a:r>
            <a:r>
              <a:rPr lang="en-US" sz="1800" dirty="0" err="1" smtClean="0"/>
              <a:t>sebab</a:t>
            </a:r>
            <a:r>
              <a:rPr lang="en-US" sz="1800" dirty="0" smtClean="0"/>
              <a:t> </a:t>
            </a:r>
            <a:r>
              <a:rPr lang="en-US" sz="1800" dirty="0" err="1" smtClean="0"/>
              <a:t>variabel</a:t>
            </a:r>
            <a:r>
              <a:rPr lang="en-US" sz="1800" dirty="0" smtClean="0"/>
              <a:t> </a:t>
            </a:r>
            <a:r>
              <a:rPr lang="en-US" sz="1800" dirty="0" err="1" smtClean="0"/>
              <a:t>lokal</a:t>
            </a:r>
            <a:r>
              <a:rPr lang="en-US" sz="1800" dirty="0" smtClean="0"/>
              <a:t> </a:t>
            </a:r>
            <a:r>
              <a:rPr lang="en-US" sz="1800" dirty="0" err="1" smtClean="0"/>
              <a:t>hanya</a:t>
            </a:r>
            <a:r>
              <a:rPr lang="en-US" sz="1800" dirty="0" smtClean="0"/>
              <a:t> </a:t>
            </a:r>
            <a:r>
              <a:rPr lang="en-US" sz="1800" dirty="0" err="1" smtClean="0"/>
              <a:t>dikenali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membentuk</a:t>
            </a:r>
            <a:r>
              <a:rPr lang="en-US" sz="1800" dirty="0" smtClean="0"/>
              <a:t> </a:t>
            </a:r>
            <a:r>
              <a:rPr lang="en-US" sz="1800" dirty="0" err="1" smtClean="0"/>
              <a:t>variabel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. </a:t>
            </a:r>
          </a:p>
          <a:p>
            <a:pPr marL="457200" indent="-166688"/>
            <a:r>
              <a:rPr lang="en-US" sz="1800" dirty="0" err="1" smtClean="0"/>
              <a:t>Variabel</a:t>
            </a:r>
            <a:r>
              <a:rPr lang="en-US" sz="1800" dirty="0" smtClean="0"/>
              <a:t> </a:t>
            </a:r>
            <a:r>
              <a:rPr lang="en-US" sz="1800" dirty="0" err="1" smtClean="0"/>
              <a:t>lokal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dihapus</a:t>
            </a:r>
            <a:r>
              <a:rPr lang="en-US" sz="1800" dirty="0" smtClean="0"/>
              <a:t> </a:t>
            </a:r>
            <a:r>
              <a:rPr lang="en-US" sz="1800" dirty="0" err="1" smtClean="0"/>
              <a:t>setelah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</a:t>
            </a:r>
            <a:r>
              <a:rPr lang="en-US" sz="1800" dirty="0" err="1" smtClean="0"/>
              <a:t>usai</a:t>
            </a:r>
            <a:r>
              <a:rPr lang="en-US" sz="1800" dirty="0" smtClean="0"/>
              <a:t> </a:t>
            </a:r>
            <a:r>
              <a:rPr lang="en-US" sz="1800" dirty="0" err="1" smtClean="0"/>
              <a:t>dieksekusi</a:t>
            </a:r>
            <a:r>
              <a:rPr lang="en-US" sz="1800" dirty="0" smtClean="0"/>
              <a:t>. </a:t>
            </a:r>
          </a:p>
          <a:p>
            <a:pPr marL="457200" indent="-166688"/>
            <a:r>
              <a:rPr lang="en-US" sz="1800" dirty="0" err="1" smtClean="0"/>
              <a:t>Contoh</a:t>
            </a:r>
            <a:r>
              <a:rPr lang="en-US" sz="1800" dirty="0" smtClean="0"/>
              <a:t>: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	</a:t>
            </a:r>
            <a:r>
              <a:rPr lang="en-US" sz="1800" dirty="0" smtClean="0"/>
              <a:t>&lt;?</a:t>
            </a:r>
            <a:r>
              <a:rPr lang="en-US" sz="1800" dirty="0" err="1" smtClean="0"/>
              <a:t>php</a:t>
            </a:r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		function </a:t>
            </a:r>
            <a:r>
              <a:rPr lang="en-US" sz="1800" dirty="0" err="1" smtClean="0"/>
              <a:t>dicoba</a:t>
            </a:r>
            <a:r>
              <a:rPr lang="en-US" sz="1800" dirty="0" smtClean="0"/>
              <a:t>()</a:t>
            </a:r>
          </a:p>
          <a:p>
            <a:pPr lvl="1">
              <a:buNone/>
            </a:pPr>
            <a:r>
              <a:rPr lang="en-US" sz="1800" dirty="0"/>
              <a:t>	</a:t>
            </a:r>
            <a:r>
              <a:rPr lang="en-US" sz="1800" dirty="0" smtClean="0"/>
              <a:t>	{</a:t>
            </a:r>
          </a:p>
          <a:p>
            <a:pPr lvl="1"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b="1" dirty="0" smtClean="0">
                <a:solidFill>
                  <a:srgbClr val="FF0000"/>
                </a:solidFill>
              </a:rPr>
              <a:t>$</a:t>
            </a:r>
            <a:r>
              <a:rPr lang="en-US" sz="1800" b="1" dirty="0" err="1" smtClean="0">
                <a:solidFill>
                  <a:srgbClr val="FF0000"/>
                </a:solidFill>
              </a:rPr>
              <a:t>lokal</a:t>
            </a:r>
            <a:r>
              <a:rPr lang="en-US" sz="1800" dirty="0" smtClean="0"/>
              <a:t>=“</a:t>
            </a:r>
            <a:r>
              <a:rPr lang="en-US" sz="1800" dirty="0" err="1" smtClean="0"/>
              <a:t>Saya</a:t>
            </a:r>
            <a:r>
              <a:rPr lang="en-US" sz="1800" dirty="0" smtClean="0"/>
              <a:t> </a:t>
            </a:r>
            <a:r>
              <a:rPr lang="en-US" sz="1800" dirty="0" err="1" smtClean="0"/>
              <a:t>hanya</a:t>
            </a:r>
            <a:r>
              <a:rPr lang="en-US" sz="1800" dirty="0" smtClean="0"/>
              <a:t>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diakses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</a:t>
            </a:r>
            <a:r>
              <a:rPr lang="en-US" sz="1800" dirty="0" err="1" smtClean="0"/>
              <a:t>dimana</a:t>
            </a:r>
            <a:r>
              <a:rPr lang="en-US" sz="1800" dirty="0" smtClean="0"/>
              <a:t> </a:t>
            </a:r>
            <a:r>
              <a:rPr lang="en-US" sz="1800" dirty="0" err="1" smtClean="0"/>
              <a:t>saya</a:t>
            </a:r>
            <a:r>
              <a:rPr lang="en-US" sz="1800" dirty="0" smtClean="0"/>
              <a:t> </a:t>
            </a:r>
            <a:r>
              <a:rPr lang="en-US" sz="1800" dirty="0" err="1" smtClean="0"/>
              <a:t>berada</a:t>
            </a:r>
            <a:r>
              <a:rPr lang="en-US" sz="1800" dirty="0" smtClean="0"/>
              <a:t>”;</a:t>
            </a:r>
          </a:p>
          <a:p>
            <a:pPr lvl="1">
              <a:buNone/>
            </a:pPr>
            <a:r>
              <a:rPr lang="en-US" sz="1800" dirty="0" smtClean="0"/>
              <a:t>		echo </a:t>
            </a:r>
            <a:r>
              <a:rPr lang="en-US" sz="1800" b="1" dirty="0" smtClean="0">
                <a:solidFill>
                  <a:srgbClr val="FF0000"/>
                </a:solidFill>
              </a:rPr>
              <a:t>$</a:t>
            </a:r>
            <a:r>
              <a:rPr lang="en-US" sz="1800" b="1" dirty="0" err="1" smtClean="0">
                <a:solidFill>
                  <a:srgbClr val="FF0000"/>
                </a:solidFill>
              </a:rPr>
              <a:t>lokal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; //</a:t>
            </a:r>
            <a:r>
              <a:rPr lang="en-US" sz="1800" i="1" dirty="0" err="1" smtClean="0"/>
              <a:t>mencetak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var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lokal</a:t>
            </a:r>
            <a:endParaRPr lang="en-US" sz="1800" i="1" dirty="0" smtClean="0"/>
          </a:p>
          <a:p>
            <a:pPr lvl="1">
              <a:buNone/>
            </a:pPr>
            <a:r>
              <a:rPr lang="en-US" sz="1800" dirty="0" smtClean="0"/>
              <a:t>		}</a:t>
            </a:r>
          </a:p>
          <a:p>
            <a:pPr lvl="1">
              <a:buNone/>
            </a:pPr>
            <a:r>
              <a:rPr lang="es-ES" sz="1800" dirty="0" smtClean="0"/>
              <a:t>		echo </a:t>
            </a:r>
            <a:r>
              <a:rPr lang="es-ES" sz="1800" b="1" dirty="0" smtClean="0">
                <a:solidFill>
                  <a:srgbClr val="FF0000"/>
                </a:solidFill>
              </a:rPr>
              <a:t>$</a:t>
            </a:r>
            <a:r>
              <a:rPr lang="es-ES" sz="1800" b="1" dirty="0" err="1" smtClean="0">
                <a:solidFill>
                  <a:srgbClr val="FF0000"/>
                </a:solidFill>
              </a:rPr>
              <a:t>lokal</a:t>
            </a:r>
            <a:r>
              <a:rPr lang="es-ES" sz="1800" dirty="0" smtClean="0"/>
              <a:t>; </a:t>
            </a:r>
            <a:r>
              <a:rPr lang="es-ES" sz="1800" b="1" dirty="0" smtClean="0"/>
              <a:t>//</a:t>
            </a:r>
            <a:r>
              <a:rPr lang="es-ES" sz="1800" b="1" i="1" dirty="0" err="1" smtClean="0"/>
              <a:t>akan</a:t>
            </a:r>
            <a:r>
              <a:rPr lang="es-ES" sz="1800" b="1" i="1" dirty="0" smtClean="0"/>
              <a:t> </a:t>
            </a:r>
            <a:r>
              <a:rPr lang="es-ES" sz="1800" b="1" i="1" dirty="0" err="1" smtClean="0"/>
              <a:t>terjadi</a:t>
            </a:r>
            <a:r>
              <a:rPr lang="es-ES" sz="1800" b="1" i="1" dirty="0" smtClean="0"/>
              <a:t> error</a:t>
            </a:r>
          </a:p>
          <a:p>
            <a:pPr lvl="1">
              <a:buNone/>
            </a:pPr>
            <a:r>
              <a:rPr lang="en-US" sz="1800" dirty="0" smtClean="0"/>
              <a:t>	?&gt;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229600" cy="493040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2. Scope Global</a:t>
            </a:r>
          </a:p>
          <a:p>
            <a:pPr marL="231775" indent="-231775">
              <a:spcBef>
                <a:spcPts val="0"/>
              </a:spcBef>
            </a:pPr>
            <a:r>
              <a:rPr lang="en-US" sz="1800" dirty="0" smtClean="0"/>
              <a:t>Scope </a:t>
            </a:r>
            <a:r>
              <a:rPr lang="en-US" sz="1800" b="1" dirty="0" smtClean="0"/>
              <a:t>global</a:t>
            </a:r>
            <a:r>
              <a:rPr lang="en-US" sz="1800" dirty="0" smtClean="0"/>
              <a:t> </a:t>
            </a:r>
            <a:r>
              <a:rPr lang="en-US" sz="1800" b="1" dirty="0" err="1" smtClean="0"/>
              <a:t>dimiliki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b="1" dirty="0" err="1" smtClean="0"/>
              <a:t>variabel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dibuat</a:t>
            </a:r>
            <a:r>
              <a:rPr lang="en-US" sz="1800" dirty="0" smtClean="0"/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diluar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fungsi</a:t>
            </a:r>
            <a:r>
              <a:rPr lang="en-US" sz="1800" b="1" dirty="0" smtClean="0">
                <a:solidFill>
                  <a:srgbClr val="FF0000"/>
                </a:solidFill>
              </a:rPr>
              <a:t>. </a:t>
            </a:r>
          </a:p>
          <a:p>
            <a:pPr marL="231775" indent="-231775">
              <a:spcBef>
                <a:spcPts val="0"/>
              </a:spcBef>
            </a:pPr>
            <a:r>
              <a:rPr lang="en-US" sz="1800" b="1" dirty="0" err="1" smtClean="0"/>
              <a:t>Variabel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scope </a:t>
            </a:r>
            <a:r>
              <a:rPr lang="en-US" sz="1800" b="1" dirty="0" smtClean="0"/>
              <a:t>global</a:t>
            </a:r>
            <a:r>
              <a:rPr lang="en-US" sz="1800" dirty="0" smtClean="0"/>
              <a:t> </a:t>
            </a:r>
            <a:r>
              <a:rPr lang="en-US" sz="1800" b="1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b="1" dirty="0" err="1" smtClean="0"/>
              <a:t>diakses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b="1" dirty="0" err="1" smtClean="0"/>
              <a:t>bagian</a:t>
            </a:r>
            <a:r>
              <a:rPr lang="en-US" sz="1800" dirty="0" smtClean="0"/>
              <a:t> </a:t>
            </a:r>
            <a:r>
              <a:rPr lang="en-US" sz="1800" b="1" dirty="0" err="1" smtClean="0"/>
              <a:t>manapun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program </a:t>
            </a:r>
            <a:r>
              <a:rPr lang="en-US" sz="1800" dirty="0" err="1" smtClean="0"/>
              <a:t>selama</a:t>
            </a:r>
            <a:r>
              <a:rPr lang="en-US" sz="1800" dirty="0" smtClean="0"/>
              <a:t> </a:t>
            </a:r>
            <a:r>
              <a:rPr lang="en-US" sz="1800" dirty="0" err="1" smtClean="0"/>
              <a:t>perintah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ditulis</a:t>
            </a:r>
            <a:r>
              <a:rPr lang="en-US" sz="1800" dirty="0" smtClean="0"/>
              <a:t> </a:t>
            </a:r>
            <a:r>
              <a:rPr lang="en-US" sz="1800" dirty="0" err="1" smtClean="0"/>
              <a:t>diluar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. </a:t>
            </a:r>
          </a:p>
          <a:p>
            <a:pPr marL="231775" indent="-231775">
              <a:spcBef>
                <a:spcPts val="0"/>
              </a:spcBef>
            </a:pPr>
            <a:r>
              <a:rPr lang="en-US" sz="1800" dirty="0" err="1" smtClean="0"/>
              <a:t>Variabel</a:t>
            </a:r>
            <a:r>
              <a:rPr lang="en-US" sz="1800" dirty="0" smtClean="0"/>
              <a:t> global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diakses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kata </a:t>
            </a:r>
            <a:r>
              <a:rPr lang="en-US" sz="1800" dirty="0" err="1" smtClean="0"/>
              <a:t>kunci</a:t>
            </a:r>
            <a:r>
              <a:rPr lang="en-US" sz="1800" dirty="0" smtClean="0"/>
              <a:t> ‘</a:t>
            </a:r>
            <a:r>
              <a:rPr lang="en-US" sz="1800" b="1" i="1" dirty="0" smtClean="0"/>
              <a:t>global’</a:t>
            </a:r>
          </a:p>
          <a:p>
            <a:pPr marL="231775" indent="-231775">
              <a:spcBef>
                <a:spcPts val="0"/>
              </a:spcBef>
            </a:pPr>
            <a:r>
              <a:rPr lang="en-US" sz="1800" b="1" dirty="0" err="1" smtClean="0"/>
              <a:t>Contoh</a:t>
            </a:r>
            <a:r>
              <a:rPr lang="en-US" sz="1800" b="1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 smtClean="0"/>
          </a:p>
          <a:p>
            <a:pPr marL="292608" lvl="1" indent="0">
              <a:spcBef>
                <a:spcPts val="0"/>
              </a:spcBef>
              <a:buNone/>
            </a:pPr>
            <a:r>
              <a:rPr lang="en-US" sz="1800" dirty="0" smtClean="0"/>
              <a:t>&lt;?</a:t>
            </a:r>
            <a:r>
              <a:rPr lang="en-US" sz="1800" dirty="0" err="1" smtClean="0"/>
              <a:t>php</a:t>
            </a:r>
            <a:endParaRPr lang="en-US" sz="1800" dirty="0" smtClean="0"/>
          </a:p>
          <a:p>
            <a:pPr marL="292608" lvl="1" indent="0">
              <a:spcBef>
                <a:spcPts val="0"/>
              </a:spcBef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</a:t>
            </a:r>
            <a:r>
              <a:rPr lang="en-US" sz="1800" b="1" dirty="0" smtClean="0">
                <a:solidFill>
                  <a:srgbClr val="FF0000"/>
                </a:solidFill>
              </a:rPr>
              <a:t>$a = 10</a:t>
            </a:r>
            <a:r>
              <a:rPr lang="en-US" sz="1800" dirty="0" smtClean="0"/>
              <a:t>;	 // scope global</a:t>
            </a:r>
          </a:p>
          <a:p>
            <a:pPr marL="292608" lvl="1" indent="0">
              <a:spcBef>
                <a:spcPts val="0"/>
              </a:spcBef>
              <a:buNone/>
            </a:pPr>
            <a:r>
              <a:rPr lang="en-US" sz="1800" b="1" dirty="0" smtClean="0"/>
              <a:t>       </a:t>
            </a:r>
            <a:r>
              <a:rPr lang="en-US" sz="1800" b="1" dirty="0" smtClean="0">
                <a:solidFill>
                  <a:srgbClr val="FF0000"/>
                </a:solidFill>
              </a:rPr>
              <a:t>function</a:t>
            </a:r>
            <a:r>
              <a:rPr lang="en-US" sz="1800" b="1" dirty="0" smtClean="0"/>
              <a:t> </a:t>
            </a:r>
            <a:r>
              <a:rPr lang="en-US" sz="1800" dirty="0" err="1" smtClean="0"/>
              <a:t>myTest</a:t>
            </a:r>
            <a:r>
              <a:rPr lang="en-US" sz="1800" dirty="0" smtClean="0"/>
              <a:t>()</a:t>
            </a:r>
          </a:p>
          <a:p>
            <a:pPr marL="292608" lvl="1" indent="0">
              <a:spcBef>
                <a:spcPts val="0"/>
              </a:spcBef>
              <a:buNone/>
            </a:pPr>
            <a:r>
              <a:rPr lang="en-US" sz="1800" dirty="0" smtClean="0"/>
              <a:t>        {</a:t>
            </a:r>
          </a:p>
          <a:p>
            <a:pPr marL="292608" lvl="1" indent="0">
              <a:spcBef>
                <a:spcPts val="0"/>
              </a:spcBef>
              <a:buNone/>
            </a:pPr>
            <a:r>
              <a:rPr lang="en-US" sz="1800" dirty="0" smtClean="0"/>
              <a:t>	// </a:t>
            </a:r>
            <a:r>
              <a:rPr lang="en-US" sz="1800" i="1" dirty="0" err="1" smtClean="0"/>
              <a:t>mengacu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ke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variabel</a:t>
            </a:r>
            <a:r>
              <a:rPr lang="en-US" sz="1800" i="1" dirty="0" smtClean="0"/>
              <a:t> scope global</a:t>
            </a:r>
          </a:p>
          <a:p>
            <a:pPr marL="292608" lvl="1" indent="0">
              <a:spcBef>
                <a:spcPts val="0"/>
              </a:spcBef>
              <a:buNone/>
            </a:pPr>
            <a:r>
              <a:rPr lang="en-US" sz="1800" dirty="0" smtClean="0"/>
              <a:t>	echo global $a;</a:t>
            </a:r>
          </a:p>
          <a:p>
            <a:pPr marL="292608" lvl="1" indent="0">
              <a:spcBef>
                <a:spcPts val="0"/>
              </a:spcBef>
              <a:buNone/>
            </a:pPr>
            <a:r>
              <a:rPr lang="en-US" sz="1800" dirty="0" smtClean="0"/>
              <a:t>         }</a:t>
            </a:r>
          </a:p>
          <a:p>
            <a:pPr lvl="1"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myTest</a:t>
            </a:r>
            <a:r>
              <a:rPr lang="en-US" sz="1800" dirty="0" smtClean="0"/>
              <a:t>();</a:t>
            </a:r>
          </a:p>
          <a:p>
            <a:pPr lvl="1">
              <a:buNone/>
            </a:pPr>
            <a:r>
              <a:rPr lang="en-US" sz="1800" dirty="0" smtClean="0"/>
              <a:t>?&gt;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Variabel</a:t>
            </a:r>
            <a:r>
              <a:rPr lang="en-US" dirty="0" smtClean="0"/>
              <a:t>-&gt;</a:t>
            </a:r>
            <a:r>
              <a:rPr lang="en-US" dirty="0"/>
              <a:t> </a:t>
            </a:r>
            <a:r>
              <a:rPr lang="en-US" dirty="0" smtClean="0"/>
              <a:t>Scope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625609"/>
          </a:xfrm>
        </p:spPr>
        <p:txBody>
          <a:bodyPr>
            <a:normAutofit fontScale="62500" lnSpcReduction="20000"/>
          </a:bodyPr>
          <a:lstStyle/>
          <a:p>
            <a:endParaRPr lang="en-US" b="1" dirty="0" smtClean="0"/>
          </a:p>
          <a:p>
            <a:r>
              <a:rPr lang="en-US" b="1" dirty="0" smtClean="0"/>
              <a:t>PHP</a:t>
            </a:r>
            <a:r>
              <a:rPr lang="en-US" dirty="0" smtClean="0"/>
              <a:t> </a:t>
            </a:r>
            <a:r>
              <a:rPr lang="en-US" b="1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b="1" dirty="0" err="1" smtClean="0"/>
              <a:t>variabel</a:t>
            </a:r>
            <a:r>
              <a:rPr lang="en-US" b="1" dirty="0" smtClean="0"/>
              <a:t> global </a:t>
            </a:r>
            <a:r>
              <a:rPr lang="en-US" b="1" dirty="0" err="1" smtClean="0"/>
              <a:t>dalam</a:t>
            </a:r>
            <a:r>
              <a:rPr lang="en-US" b="1" dirty="0" smtClean="0"/>
              <a:t> array</a:t>
            </a:r>
            <a:r>
              <a:rPr lang="en-US" dirty="0" smtClean="0"/>
              <a:t> </a:t>
            </a:r>
            <a:r>
              <a:rPr lang="en-US" dirty="0" err="1" smtClean="0"/>
              <a:t>bernama</a:t>
            </a:r>
            <a:r>
              <a:rPr lang="en-US" dirty="0" smtClean="0"/>
              <a:t> </a:t>
            </a:r>
            <a:r>
              <a:rPr lang="en-US" b="1" dirty="0" smtClean="0"/>
              <a:t>$GLOBAL[ ]. </a:t>
            </a:r>
            <a:r>
              <a:rPr lang="en-US" b="1" dirty="0" err="1" smtClean="0"/>
              <a:t>Indeks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array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/>
              <a:t> </a:t>
            </a:r>
            <a:r>
              <a:rPr lang="en-US" dirty="0" err="1" smtClean="0"/>
              <a:t>variabel‐variabel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Array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/>
              <a:t> </a:t>
            </a:r>
            <a:r>
              <a:rPr lang="en-US" dirty="0" smtClean="0"/>
              <a:t>juga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mengupdate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global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&lt;?</a:t>
            </a:r>
            <a:r>
              <a:rPr lang="en-US" dirty="0" err="1" smtClean="0">
                <a:solidFill>
                  <a:srgbClr val="0070C0"/>
                </a:solidFill>
              </a:rPr>
              <a:t>php</a:t>
            </a:r>
            <a:endParaRPr lang="en-US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	global $a;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		$a="</a:t>
            </a:r>
            <a:r>
              <a:rPr lang="en-US" dirty="0" err="1" smtClean="0">
                <a:solidFill>
                  <a:srgbClr val="0070C0"/>
                </a:solidFill>
              </a:rPr>
              <a:t>abc</a:t>
            </a:r>
            <a:r>
              <a:rPr lang="en-US" dirty="0" smtClean="0">
                <a:solidFill>
                  <a:srgbClr val="0070C0"/>
                </a:solidFill>
              </a:rPr>
              <a:t>";</a:t>
            </a:r>
          </a:p>
          <a:p>
            <a:pPr lvl="1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fi-FI" dirty="0" smtClean="0">
                <a:solidFill>
                  <a:srgbClr val="0070C0"/>
                </a:solidFill>
              </a:rPr>
              <a:t>		// adalah sama dengan menggunakan perintah:</a:t>
            </a:r>
          </a:p>
          <a:p>
            <a:pPr lvl="1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$GLOBALS</a:t>
            </a:r>
            <a:r>
              <a:rPr lang="en-US" dirty="0" smtClean="0">
                <a:solidFill>
                  <a:srgbClr val="0070C0"/>
                </a:solidFill>
              </a:rPr>
              <a:t>["a"]="</a:t>
            </a:r>
            <a:r>
              <a:rPr lang="en-US" dirty="0" err="1" smtClean="0">
                <a:solidFill>
                  <a:srgbClr val="0070C0"/>
                </a:solidFill>
              </a:rPr>
              <a:t>abc</a:t>
            </a:r>
            <a:r>
              <a:rPr lang="en-US" dirty="0" smtClean="0">
                <a:solidFill>
                  <a:srgbClr val="0070C0"/>
                </a:solidFill>
              </a:rPr>
              <a:t>";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?&gt;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Variabel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46591"/>
            <a:ext cx="8229600" cy="462560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3. Scope </a:t>
            </a:r>
            <a:r>
              <a:rPr lang="en-US" sz="2400" b="1" dirty="0" err="1" smtClean="0"/>
              <a:t>Statik</a:t>
            </a:r>
            <a:endParaRPr lang="en-US" sz="2400" b="1" dirty="0" smtClean="0"/>
          </a:p>
          <a:p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selesai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,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normal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variabelnya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dihapus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diinginkan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variabel‐variabel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dihapus</a:t>
            </a:r>
            <a:r>
              <a:rPr lang="en-US" sz="2400" dirty="0" smtClean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selesai</a:t>
            </a:r>
            <a:r>
              <a:rPr lang="en-US" sz="2400" dirty="0" smtClean="0"/>
              <a:t> </a:t>
            </a:r>
            <a:r>
              <a:rPr lang="en-US" sz="2400" dirty="0" err="1" smtClean="0"/>
              <a:t>dipakai</a:t>
            </a:r>
            <a:r>
              <a:rPr lang="en-US" sz="2400" dirty="0" smtClean="0"/>
              <a:t>, </a:t>
            </a:r>
            <a:r>
              <a:rPr lang="en-US" sz="2400" dirty="0" err="1" smtClean="0"/>
              <a:t>gunakan</a:t>
            </a:r>
            <a:r>
              <a:rPr lang="en-US" sz="2400" dirty="0" smtClean="0"/>
              <a:t> kata </a:t>
            </a:r>
            <a:r>
              <a:rPr lang="en-US" sz="2400" dirty="0" err="1" smtClean="0"/>
              <a:t>kunci</a:t>
            </a:r>
            <a:r>
              <a:rPr lang="en-US" sz="2400" dirty="0" smtClean="0"/>
              <a:t> ‘</a:t>
            </a:r>
            <a:r>
              <a:rPr lang="en-US" sz="2400" b="1" dirty="0" smtClean="0">
                <a:solidFill>
                  <a:srgbClr val="FF0000"/>
                </a:solidFill>
              </a:rPr>
              <a:t>static</a:t>
            </a:r>
            <a:r>
              <a:rPr lang="en-US" sz="2400" b="1" i="1" dirty="0" smtClean="0"/>
              <a:t>’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pembuatan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statik</a:t>
            </a:r>
            <a:r>
              <a:rPr lang="en-US" sz="2400" dirty="0" smtClean="0"/>
              <a:t> :</a:t>
            </a:r>
          </a:p>
          <a:p>
            <a:pPr lvl="1">
              <a:buNone/>
            </a:pPr>
            <a:r>
              <a:rPr lang="en-US" sz="2000" dirty="0" smtClean="0"/>
              <a:t>&lt;?</a:t>
            </a:r>
            <a:r>
              <a:rPr lang="en-US" sz="2000" dirty="0" err="1" smtClean="0"/>
              <a:t>php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     static </a:t>
            </a:r>
            <a:r>
              <a:rPr lang="en-US" sz="2000" b="1" dirty="0" smtClean="0">
                <a:solidFill>
                  <a:srgbClr val="FF0000"/>
                </a:solidFill>
              </a:rPr>
              <a:t>$</a:t>
            </a:r>
            <a:r>
              <a:rPr lang="en-US" sz="2000" b="1" dirty="0" err="1" smtClean="0">
                <a:solidFill>
                  <a:srgbClr val="FF0000"/>
                </a:solidFill>
              </a:rPr>
              <a:t>varStatik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2000" dirty="0" smtClean="0"/>
              <a:t>&lt;?</a:t>
            </a:r>
          </a:p>
          <a:p>
            <a:pPr>
              <a:buNone/>
            </a:pPr>
            <a:r>
              <a:rPr lang="en-US" sz="2400" i="1" dirty="0" smtClean="0"/>
              <a:t>	</a:t>
            </a:r>
            <a:r>
              <a:rPr lang="en-US" sz="2400" i="1" dirty="0" err="1" smtClean="0"/>
              <a:t>variabel</a:t>
            </a:r>
            <a:r>
              <a:rPr lang="en-US" sz="2400" i="1" dirty="0" smtClean="0"/>
              <a:t> </a:t>
            </a:r>
            <a:r>
              <a:rPr lang="en-US" sz="2400" b="1" i="1" dirty="0" smtClean="0"/>
              <a:t>$</a:t>
            </a:r>
            <a:r>
              <a:rPr lang="en-US" sz="2400" b="1" i="1" dirty="0" err="1" smtClean="0"/>
              <a:t>varStatik</a:t>
            </a:r>
            <a:r>
              <a:rPr lang="en-US" sz="2400" b="1" i="1" dirty="0" smtClean="0"/>
              <a:t> </a:t>
            </a:r>
            <a:r>
              <a:rPr lang="en-US" sz="2400" i="1" dirty="0" err="1" smtClean="0"/>
              <a:t>sekarang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menjadi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variabel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statik</a:t>
            </a:r>
            <a:r>
              <a:rPr lang="en-US" sz="2400" i="1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990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/>
              <a:t>Operator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mengolah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. PHP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kategori</a:t>
            </a:r>
            <a:r>
              <a:rPr lang="en-US" sz="2000" dirty="0"/>
              <a:t> operator </a:t>
            </a:r>
            <a:r>
              <a:rPr lang="en-US" sz="2000" dirty="0" err="1" smtClean="0"/>
              <a:t>sebagai</a:t>
            </a:r>
            <a:r>
              <a:rPr lang="en-US" sz="2000" dirty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 Operator </a:t>
            </a:r>
            <a:r>
              <a:rPr lang="en-US" sz="2000" b="1" dirty="0" err="1" smtClean="0"/>
              <a:t>Aritmatika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841242"/>
              </p:ext>
            </p:extLst>
          </p:nvPr>
        </p:nvGraphicFramePr>
        <p:xfrm>
          <a:off x="838201" y="2514600"/>
          <a:ext cx="6857999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019"/>
                <a:gridCol w="2329868"/>
                <a:gridCol w="1642056"/>
                <a:gridCol w="16420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Operator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Penjelasan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Contoh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Hasil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Pertambahan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X=2</a:t>
                      </a:r>
                    </a:p>
                    <a:p>
                      <a:r>
                        <a:rPr lang="en-US" sz="1400" dirty="0" smtClean="0"/>
                        <a:t>Y=x+2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Y=4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Pengurangan</a:t>
                      </a:r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x=2</a:t>
                      </a:r>
                      <a:b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y=5‐x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y=3</a:t>
                      </a:r>
                      <a:b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*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Perkalian</a:t>
                      </a:r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x=4</a:t>
                      </a:r>
                      <a:b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y=x*5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y=20</a:t>
                      </a:r>
                      <a:b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/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Pembagian</a:t>
                      </a:r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y=15/5</a:t>
                      </a:r>
                      <a:b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y=3</a:t>
                      </a:r>
                      <a:b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Sisa</a:t>
                      </a:r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x=10%5</a:t>
                      </a:r>
                      <a:b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y=10%8</a:t>
                      </a:r>
                      <a:b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z=5%2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x=0</a:t>
                      </a:r>
                      <a:b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y=2</a:t>
                      </a:r>
                      <a:b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z=1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Inkremen</a:t>
                      </a:r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x=5</a:t>
                      </a:r>
                      <a:b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x++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x=6</a:t>
                      </a:r>
                      <a:b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dekremen</a:t>
                      </a:r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x=5</a:t>
                      </a:r>
                      <a:b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x‐‐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x=4</a:t>
                      </a:r>
                      <a:b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3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Operator.php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715000" cy="462560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&lt;!DOCTYPE HTML&gt;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&lt;html&gt;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	&lt;head&gt;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		&lt;title&gt;</a:t>
            </a:r>
            <a:r>
              <a:rPr lang="en-US" sz="2000" dirty="0" err="1">
                <a:solidFill>
                  <a:srgbClr val="0070C0"/>
                </a:solidFill>
              </a:rPr>
              <a:t>Belajar</a:t>
            </a:r>
            <a:r>
              <a:rPr lang="en-US" sz="2000" dirty="0">
                <a:solidFill>
                  <a:srgbClr val="0070C0"/>
                </a:solidFill>
              </a:rPr>
              <a:t> Operator&lt;/title&gt;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	&lt;/head&gt;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	&lt;body&gt;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		&lt;?</a:t>
            </a:r>
            <a:r>
              <a:rPr lang="en-US" sz="2000" dirty="0" err="1">
                <a:solidFill>
                  <a:srgbClr val="0070C0"/>
                </a:solidFill>
              </a:rPr>
              <a:t>php</a:t>
            </a:r>
            <a:endParaRPr lang="en-US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			$a=10;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			$b=5;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			echo "\$a=$a&lt;</a:t>
            </a:r>
            <a:r>
              <a:rPr lang="en-US" sz="2000" dirty="0" err="1">
                <a:solidFill>
                  <a:srgbClr val="0070C0"/>
                </a:solidFill>
              </a:rPr>
              <a:t>br</a:t>
            </a:r>
            <a:r>
              <a:rPr lang="en-US" sz="2000" dirty="0">
                <a:solidFill>
                  <a:srgbClr val="0070C0"/>
                </a:solidFill>
              </a:rPr>
              <a:t>&gt;";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			echo "\$b=$b&lt;</a:t>
            </a:r>
            <a:r>
              <a:rPr lang="en-US" sz="2000" dirty="0" err="1">
                <a:solidFill>
                  <a:srgbClr val="0070C0"/>
                </a:solidFill>
              </a:rPr>
              <a:t>br</a:t>
            </a:r>
            <a:r>
              <a:rPr lang="en-US" sz="2000" dirty="0">
                <a:solidFill>
                  <a:srgbClr val="0070C0"/>
                </a:solidFill>
              </a:rPr>
              <a:t>&gt;";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			$c=$a+$b;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			echo "$a + $b = $c&lt;</a:t>
            </a:r>
            <a:r>
              <a:rPr lang="en-US" sz="2000" dirty="0" err="1">
                <a:solidFill>
                  <a:srgbClr val="0070C0"/>
                </a:solidFill>
              </a:rPr>
              <a:t>br</a:t>
            </a:r>
            <a:r>
              <a:rPr lang="en-US" sz="2000" dirty="0">
                <a:solidFill>
                  <a:srgbClr val="0070C0"/>
                </a:solidFill>
              </a:rPr>
              <a:t>&gt;";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			$c=$a/$b;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			echo "$a / $b = $c&lt;</a:t>
            </a:r>
            <a:r>
              <a:rPr lang="en-US" sz="2000" dirty="0" err="1">
                <a:solidFill>
                  <a:srgbClr val="0070C0"/>
                </a:solidFill>
              </a:rPr>
              <a:t>br</a:t>
            </a:r>
            <a:r>
              <a:rPr lang="en-US" sz="2000" dirty="0">
                <a:solidFill>
                  <a:srgbClr val="0070C0"/>
                </a:solidFill>
              </a:rPr>
              <a:t>&gt;";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			$c=$a&amp;$b;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			echo "$a &amp; $b=$c&lt;</a:t>
            </a:r>
            <a:r>
              <a:rPr lang="en-US" sz="2000" dirty="0" err="1">
                <a:solidFill>
                  <a:srgbClr val="0070C0"/>
                </a:solidFill>
              </a:rPr>
              <a:t>br</a:t>
            </a:r>
            <a:r>
              <a:rPr lang="en-US" sz="2000" dirty="0">
                <a:solidFill>
                  <a:srgbClr val="0070C0"/>
                </a:solidFill>
              </a:rPr>
              <a:t>&gt;";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		?&gt;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	&lt;/body&gt;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&lt;/html&gt;</a:t>
            </a:r>
          </a:p>
        </p:txBody>
      </p:sp>
      <p:sp>
        <p:nvSpPr>
          <p:cNvPr id="4" name="Rectangle 3"/>
          <p:cNvSpPr/>
          <p:nvPr/>
        </p:nvSpPr>
        <p:spPr>
          <a:xfrm>
            <a:off x="4038600" y="1784866"/>
            <a:ext cx="2615268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b="1" dirty="0" err="1" smtClean="0"/>
              <a:t>Nama</a:t>
            </a:r>
            <a:r>
              <a:rPr lang="en-US" b="1" dirty="0" smtClean="0"/>
              <a:t> file : </a:t>
            </a:r>
            <a:r>
              <a:rPr lang="en-US" b="1" dirty="0" err="1" smtClean="0"/>
              <a:t>operator.php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7481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638800" cy="462560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118872" indent="0">
              <a:buNone/>
            </a:pPr>
            <a:r>
              <a:rPr lang="en-US" dirty="0"/>
              <a:t>&lt;!DOCTYPE HTML&gt;</a:t>
            </a:r>
          </a:p>
          <a:p>
            <a:pPr marL="118872" indent="0">
              <a:buNone/>
            </a:pPr>
            <a:r>
              <a:rPr lang="en-US" dirty="0"/>
              <a:t>&lt;html&gt;</a:t>
            </a:r>
          </a:p>
          <a:p>
            <a:pPr marL="118872" indent="0">
              <a:buNone/>
            </a:pPr>
            <a:r>
              <a:rPr lang="en-US" dirty="0"/>
              <a:t>	&lt;head&gt;</a:t>
            </a:r>
          </a:p>
          <a:p>
            <a:pPr marL="118872" indent="0">
              <a:buNone/>
            </a:pPr>
            <a:r>
              <a:rPr lang="en-US" dirty="0"/>
              <a:t>		&lt;title&gt;</a:t>
            </a:r>
            <a:r>
              <a:rPr lang="en-US" dirty="0" err="1"/>
              <a:t>Belajar</a:t>
            </a:r>
            <a:r>
              <a:rPr lang="en-US" dirty="0"/>
              <a:t> Operator&lt;/title&gt;</a:t>
            </a:r>
          </a:p>
          <a:p>
            <a:pPr marL="118872" indent="0">
              <a:buNone/>
            </a:pPr>
            <a:r>
              <a:rPr lang="en-US" dirty="0"/>
              <a:t>	&lt;/head&gt;</a:t>
            </a:r>
          </a:p>
          <a:p>
            <a:pPr marL="118872" indent="0">
              <a:buNone/>
            </a:pPr>
            <a:r>
              <a:rPr lang="en-US" dirty="0"/>
              <a:t>&lt;body&gt;</a:t>
            </a:r>
          </a:p>
          <a:p>
            <a:pPr marL="118872" indent="0">
              <a:buNone/>
            </a:pPr>
            <a:r>
              <a:rPr lang="en-US" dirty="0"/>
              <a:t>	&lt;?</a:t>
            </a:r>
            <a:r>
              <a:rPr lang="en-US" dirty="0" err="1"/>
              <a:t>php</a:t>
            </a:r>
            <a:endParaRPr lang="en-US" dirty="0"/>
          </a:p>
          <a:p>
            <a:pPr marL="118872" indent="0">
              <a:buNone/>
            </a:pPr>
            <a:r>
              <a:rPr lang="en-US" dirty="0"/>
              <a:t>	//</a:t>
            </a:r>
            <a:r>
              <a:rPr lang="en-US" dirty="0" err="1"/>
              <a:t>penggunaan</a:t>
            </a:r>
            <a:r>
              <a:rPr lang="en-US" dirty="0"/>
              <a:t> operator modulus/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bagi</a:t>
            </a:r>
            <a:endParaRPr lang="en-US" dirty="0"/>
          </a:p>
          <a:p>
            <a:pPr marL="118872" indent="0">
              <a:buNone/>
            </a:pPr>
            <a:r>
              <a:rPr lang="en-US" dirty="0"/>
              <a:t>	$</a:t>
            </a:r>
            <a:r>
              <a:rPr lang="en-US" dirty="0" err="1"/>
              <a:t>hal</a:t>
            </a:r>
            <a:r>
              <a:rPr lang="en-US" dirty="0"/>
              <a:t>=10;</a:t>
            </a:r>
          </a:p>
          <a:p>
            <a:pPr marL="118872" indent="0">
              <a:buNone/>
            </a:pPr>
            <a:r>
              <a:rPr lang="en-US" dirty="0"/>
              <a:t>	if ($</a:t>
            </a:r>
            <a:r>
              <a:rPr lang="en-US" dirty="0" err="1"/>
              <a:t>hal</a:t>
            </a:r>
            <a:r>
              <a:rPr lang="en-US" dirty="0"/>
              <a:t> % 2 == 0)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smtClean="0"/>
              <a:t>    </a:t>
            </a:r>
            <a:r>
              <a:rPr lang="en-US" dirty="0"/>
              <a:t>echo '</a:t>
            </a:r>
            <a:r>
              <a:rPr lang="en-US" dirty="0" err="1"/>
              <a:t>Halaman</a:t>
            </a:r>
            <a:r>
              <a:rPr lang="en-US" dirty="0"/>
              <a:t> </a:t>
            </a:r>
            <a:r>
              <a:rPr lang="en-US" dirty="0" err="1"/>
              <a:t>genap</a:t>
            </a:r>
            <a:r>
              <a:rPr lang="en-US" dirty="0"/>
              <a:t>';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smtClean="0"/>
              <a:t>        else</a:t>
            </a:r>
            <a:endParaRPr lang="en-US" dirty="0"/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smtClean="0"/>
              <a:t>    echo </a:t>
            </a:r>
            <a:r>
              <a:rPr lang="en-US" dirty="0"/>
              <a:t>'</a:t>
            </a:r>
            <a:r>
              <a:rPr lang="en-US" dirty="0" err="1"/>
              <a:t>Halaman</a:t>
            </a:r>
            <a:r>
              <a:rPr lang="en-US" dirty="0"/>
              <a:t> </a:t>
            </a:r>
            <a:r>
              <a:rPr lang="en-US" dirty="0" err="1"/>
              <a:t>ganjil</a:t>
            </a:r>
            <a:r>
              <a:rPr lang="en-US" dirty="0"/>
              <a:t>';</a:t>
            </a:r>
          </a:p>
          <a:p>
            <a:pPr marL="118872" indent="0">
              <a:buNone/>
            </a:pPr>
            <a:r>
              <a:rPr lang="en-US" dirty="0"/>
              <a:t>	?&gt;</a:t>
            </a:r>
          </a:p>
          <a:p>
            <a:pPr marL="118872" indent="0">
              <a:buNone/>
            </a:pPr>
            <a:r>
              <a:rPr lang="en-US" dirty="0"/>
              <a:t>&lt;/body&gt;</a:t>
            </a:r>
          </a:p>
          <a:p>
            <a:pPr marL="118872" indent="0">
              <a:buNone/>
            </a:pPr>
            <a:r>
              <a:rPr lang="en-US" dirty="0"/>
              <a:t>&lt;/html&gt;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1764268"/>
            <a:ext cx="3733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file : </a:t>
            </a:r>
            <a:r>
              <a:rPr lang="en-US" dirty="0" err="1" smtClean="0"/>
              <a:t>menghitungmodulus.php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17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3600" dirty="0" err="1"/>
              <a:t>Pemrograman</a:t>
            </a:r>
            <a:r>
              <a:rPr lang="en-US" sz="3600" dirty="0"/>
              <a:t> Website </a:t>
            </a:r>
            <a:r>
              <a:rPr lang="en-US" sz="3600" dirty="0" err="1"/>
              <a:t>dilihat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sudut</a:t>
            </a:r>
            <a:r>
              <a:rPr lang="en-US" sz="3600" dirty="0"/>
              <a:t> </a:t>
            </a:r>
            <a:r>
              <a:rPr lang="en-US" sz="3600" dirty="0" err="1"/>
              <a:t>hak</a:t>
            </a:r>
            <a:r>
              <a:rPr lang="en-US" sz="3600" dirty="0"/>
              <a:t> </a:t>
            </a:r>
            <a:r>
              <a:rPr lang="en-US" sz="3600" dirty="0" err="1"/>
              <a:t>akses</a:t>
            </a:r>
            <a:r>
              <a:rPr lang="en-US" sz="3600" dirty="0"/>
              <a:t> </a:t>
            </a:r>
            <a:r>
              <a:rPr lang="en-US" sz="3600" dirty="0" err="1"/>
              <a:t>penggunanya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Autofit/>
          </a:bodyPr>
          <a:lstStyle/>
          <a:p>
            <a:pPr marL="292100" indent="-292100">
              <a:buClrTx/>
              <a:buSzPct val="100000"/>
              <a:buFont typeface="+mj-lt"/>
              <a:buAutoNum type="arabicPeriod" startAt="2"/>
            </a:pPr>
            <a:r>
              <a:rPr lang="en-US" sz="2000" b="1" i="1" dirty="0"/>
              <a:t>Server-side Web </a:t>
            </a:r>
            <a:r>
              <a:rPr lang="en-US" sz="2000" b="1" dirty="0"/>
              <a:t>Programming</a:t>
            </a:r>
            <a:endParaRPr lang="en-US" sz="2000" dirty="0"/>
          </a:p>
          <a:p>
            <a:pPr marL="457200" indent="-165100"/>
            <a:r>
              <a:rPr lang="en-US" sz="2000" b="1" i="1" dirty="0"/>
              <a:t>Server </a:t>
            </a:r>
            <a:r>
              <a:rPr lang="en-US" sz="2000" b="1" i="1" dirty="0" smtClean="0"/>
              <a:t>Side </a:t>
            </a:r>
            <a:r>
              <a:rPr lang="en-US" sz="2000" b="1" i="1" dirty="0"/>
              <a:t>scripting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pemrograman</a:t>
            </a:r>
            <a:r>
              <a:rPr lang="en-US" sz="2000" dirty="0" smtClean="0"/>
              <a:t> </a:t>
            </a:r>
            <a:r>
              <a:rPr lang="en-US" sz="2000" dirty="0"/>
              <a:t>web yang </a:t>
            </a:r>
            <a:r>
              <a:rPr lang="en-US" sz="2000" dirty="0" err="1"/>
              <a:t>pengolahannya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smtClean="0"/>
              <a:t>di </a:t>
            </a:r>
            <a:r>
              <a:rPr lang="en-US" sz="2000" b="1" dirty="0" smtClean="0"/>
              <a:t>server</a:t>
            </a:r>
            <a:r>
              <a:rPr lang="en-US" sz="2000" dirty="0" smtClean="0"/>
              <a:t>.</a:t>
            </a:r>
          </a:p>
          <a:p>
            <a:pPr marL="457200" indent="-165100"/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b="1" i="1" dirty="0"/>
              <a:t>Server side scripting </a:t>
            </a:r>
            <a:endParaRPr lang="en-US" sz="2000" i="1" dirty="0" smtClean="0"/>
          </a:p>
          <a:p>
            <a:pPr marL="617220" lvl="1" indent="114300"/>
            <a:r>
              <a:rPr lang="en-US" sz="2000" dirty="0" smtClean="0"/>
              <a:t>Active </a:t>
            </a:r>
            <a:r>
              <a:rPr lang="en-US" sz="2000" dirty="0"/>
              <a:t>server pages (ASP</a:t>
            </a:r>
            <a:r>
              <a:rPr lang="en-US" sz="2000" dirty="0" smtClean="0"/>
              <a:t>)</a:t>
            </a:r>
          </a:p>
          <a:p>
            <a:pPr marL="617220" lvl="1" indent="114300"/>
            <a:r>
              <a:rPr lang="en-US" sz="2000" dirty="0" smtClean="0"/>
              <a:t>PHP </a:t>
            </a:r>
            <a:r>
              <a:rPr lang="en-US" sz="2000" dirty="0"/>
              <a:t>: Hypertext preprocessor (PHP</a:t>
            </a:r>
            <a:r>
              <a:rPr lang="en-US" sz="2000" dirty="0" smtClean="0"/>
              <a:t>)</a:t>
            </a:r>
            <a:r>
              <a:rPr lang="en-US" sz="2000" dirty="0"/>
              <a:t> </a:t>
            </a:r>
            <a:endParaRPr lang="en-US" sz="2000" dirty="0" smtClean="0"/>
          </a:p>
          <a:p>
            <a:pPr marL="617220" lvl="1" indent="114300"/>
            <a:r>
              <a:rPr lang="en-US" sz="2000" dirty="0" smtClean="0"/>
              <a:t>Java </a:t>
            </a:r>
            <a:r>
              <a:rPr lang="en-US" sz="2000" dirty="0"/>
              <a:t>sever pages (JSP</a:t>
            </a:r>
            <a:r>
              <a:rPr lang="en-US" sz="2000" dirty="0" smtClean="0"/>
              <a:t>)</a:t>
            </a:r>
          </a:p>
          <a:p>
            <a:pPr marL="617220" lvl="1" indent="114300"/>
            <a:r>
              <a:rPr lang="en-US" sz="2000" dirty="0" smtClean="0"/>
              <a:t>ColdFusion</a:t>
            </a:r>
            <a:r>
              <a:rPr lang="en-US" sz="2000" dirty="0"/>
              <a:t> </a:t>
            </a:r>
            <a:endParaRPr lang="en-US" sz="2000" dirty="0" smtClean="0"/>
          </a:p>
          <a:p>
            <a:pPr marL="617220" lvl="1" indent="114300"/>
            <a:r>
              <a:rPr lang="en-US" sz="2000" dirty="0" smtClean="0"/>
              <a:t>ASP </a:t>
            </a:r>
            <a:r>
              <a:rPr lang="en-US" sz="2000" dirty="0"/>
              <a:t>(Active Server </a:t>
            </a:r>
            <a:r>
              <a:rPr lang="en-US" sz="2000" dirty="0" smtClean="0"/>
              <a:t>Page)</a:t>
            </a:r>
          </a:p>
          <a:p>
            <a:pPr marL="617220" lvl="1" indent="114300"/>
            <a:r>
              <a:rPr lang="en-US" sz="2000" dirty="0" smtClean="0"/>
              <a:t>JSP </a:t>
            </a:r>
            <a:r>
              <a:rPr lang="en-US" sz="2000" dirty="0"/>
              <a:t>(Java Server </a:t>
            </a:r>
            <a:r>
              <a:rPr lang="en-US" sz="2000" dirty="0" smtClean="0"/>
              <a:t>Page)</a:t>
            </a:r>
          </a:p>
          <a:p>
            <a:pPr marL="617220" lvl="1" indent="114300"/>
            <a:r>
              <a:rPr lang="en-US" sz="2000" dirty="0" smtClean="0"/>
              <a:t>Lasso</a:t>
            </a:r>
            <a:r>
              <a:rPr lang="en-US" sz="2000" dirty="0"/>
              <a:t> </a:t>
            </a:r>
            <a:endParaRPr lang="en-US" sz="2000" dirty="0" smtClean="0"/>
          </a:p>
          <a:p>
            <a:pPr marL="617220" lvl="1" indent="114300"/>
            <a:r>
              <a:rPr lang="en-US" sz="2000" dirty="0" smtClean="0"/>
              <a:t>SSI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302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1752600"/>
            <a:ext cx="3962400" cy="33239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&lt;!DOCTYPE HTML&gt;</a:t>
            </a:r>
          </a:p>
          <a:p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&lt;html&gt;</a:t>
            </a:r>
          </a:p>
          <a:p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&lt;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head&gt;</a:t>
            </a:r>
          </a:p>
          <a:p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&lt;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title&gt;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Belajar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Operator&lt;/title&gt;</a:t>
            </a:r>
          </a:p>
          <a:p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&lt;/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head&gt;</a:t>
            </a:r>
          </a:p>
          <a:p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&lt;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body&gt;</a:t>
            </a:r>
          </a:p>
          <a:p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&lt;?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php</a:t>
            </a: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//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menghitung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bersih</a:t>
            </a: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$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jual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=100000;</a:t>
            </a:r>
          </a:p>
          <a:p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$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potongan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=0.1;</a:t>
            </a:r>
          </a:p>
          <a:p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$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net=$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jual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-($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jual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* $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potongan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);</a:t>
            </a:r>
          </a:p>
          <a:p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echo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"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bersih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= 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$net,00";</a:t>
            </a:r>
          </a:p>
          <a:p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?&gt;</a:t>
            </a:r>
          </a:p>
          <a:p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&lt;/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body&gt;</a:t>
            </a:r>
          </a:p>
          <a:p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&lt;/html&gt;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0" y="1739900"/>
            <a:ext cx="325281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File : </a:t>
            </a:r>
            <a:r>
              <a:rPr lang="en-US" dirty="0" err="1" smtClean="0"/>
              <a:t>penjualanbersih.php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30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410200" cy="462560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290513" indent="0">
              <a:buNone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&lt;!DOCTYPE HTML&gt;</a:t>
            </a:r>
          </a:p>
          <a:p>
            <a:pPr marL="290513" indent="0">
              <a:buNone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&lt;html&gt;</a:t>
            </a:r>
          </a:p>
          <a:p>
            <a:pPr marL="290513" indent="0">
              <a:buNone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	&lt;head&gt;</a:t>
            </a:r>
          </a:p>
          <a:p>
            <a:pPr marL="290513" indent="0">
              <a:buNone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		&lt;title&gt;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Belajar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Operator&lt;/title&gt;</a:t>
            </a:r>
          </a:p>
          <a:p>
            <a:pPr marL="290513" indent="0">
              <a:buNone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	&lt;/head&gt;</a:t>
            </a:r>
          </a:p>
          <a:p>
            <a:pPr marL="290513" indent="0">
              <a:buNone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&lt;body&gt;</a:t>
            </a:r>
          </a:p>
          <a:p>
            <a:pPr marL="290513" indent="0">
              <a:buNone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	&lt;?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php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90513" indent="0">
              <a:buNone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		//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penggunaan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inkremen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90513" indent="0">
              <a:buNone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		for($i=1;$i&lt;=100;$i++)</a:t>
            </a:r>
          </a:p>
          <a:p>
            <a:pPr marL="290513" indent="0">
              <a:buNone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		{</a:t>
            </a:r>
          </a:p>
          <a:p>
            <a:pPr marL="290513" indent="0">
              <a:buNone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		   echo "$i";</a:t>
            </a:r>
          </a:p>
          <a:p>
            <a:pPr marL="290513" indent="0">
              <a:buNone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		}</a:t>
            </a:r>
          </a:p>
          <a:p>
            <a:pPr marL="290513" indent="0">
              <a:buNone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	?&gt;</a:t>
            </a:r>
          </a:p>
          <a:p>
            <a:pPr marL="290513" indent="0">
              <a:buNone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&lt;/body&gt;</a:t>
            </a:r>
          </a:p>
          <a:p>
            <a:pPr marL="290513" indent="0">
              <a:buNone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&lt;/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htm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4800" y="1779032"/>
            <a:ext cx="261642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file :</a:t>
            </a:r>
            <a:r>
              <a:rPr lang="en-US" dirty="0" err="1" smtClean="0"/>
              <a:t>increment.php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43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609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 Operator </a:t>
            </a:r>
            <a:r>
              <a:rPr lang="en-US" b="1" dirty="0" err="1"/>
              <a:t>Penugasan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632601"/>
              </p:ext>
            </p:extLst>
          </p:nvPr>
        </p:nvGraphicFramePr>
        <p:xfrm>
          <a:off x="685800" y="2514600"/>
          <a:ext cx="7467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0301"/>
                <a:gridCol w="1426396"/>
                <a:gridCol w="453090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Contoh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x=y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x=y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+=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x+=y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x=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x+y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‐=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x‐=y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x=x‐y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*=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x*=y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x=x*y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/=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x/=y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x=x/y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.=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x.=y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x=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x.′y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′ (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8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operasi</a:t>
                      </a:r>
                      <a:r>
                        <a:rPr lang="en-US" sz="18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penggabungan</a:t>
                      </a:r>
                      <a:r>
                        <a:rPr lang="en-US" sz="18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string </a:t>
                      </a:r>
                      <a:r>
                        <a:rPr lang="en-US" sz="180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terhadap</a:t>
                      </a:r>
                      <a:r>
                        <a:rPr lang="en-US" sz="18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variabel</a:t>
                      </a:r>
                      <a:r>
                        <a:rPr lang="en-US" sz="18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80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sisi</a:t>
                      </a:r>
                      <a:r>
                        <a:rPr lang="en-US" sz="18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kiri</a:t>
                      </a:r>
                      <a:r>
                        <a:rPr lang="en-US" sz="18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disini</a:t>
                      </a:r>
                      <a:r>
                        <a:rPr lang="en-US" sz="18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kiri</a:t>
                      </a:r>
                      <a:r>
                        <a:rPr lang="en-US" sz="18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dgn</a:t>
                      </a:r>
                      <a:r>
                        <a:rPr lang="en-US" sz="18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nilai</a:t>
                      </a:r>
                      <a:r>
                        <a:rPr lang="en-US" sz="18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80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sisi</a:t>
                      </a:r>
                      <a:r>
                        <a:rPr lang="en-US" sz="18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kanan</a:t>
                      </a:r>
                      <a:r>
                        <a:rPr lang="en-US" sz="18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%=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x%=y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x=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x%y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221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6477000" cy="462560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&lt;!DOCTYPE HTML&gt;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&lt;html&gt;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&lt;head&gt;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&lt;title&gt;</a:t>
            </a:r>
            <a:r>
              <a:rPr lang="en-US" sz="1600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Belajar</a:t>
            </a: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Operator </a:t>
            </a:r>
            <a:r>
              <a:rPr lang="en-US" sz="1600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Pembanding</a:t>
            </a: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&lt;/title&gt;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&lt;/head&gt;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&lt;body&gt;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&lt;?</a:t>
            </a:r>
            <a:r>
              <a:rPr lang="en-US" sz="1600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php</a:t>
            </a:r>
            <a:endParaRPr lang="en-US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$a=5</a:t>
            </a: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		</a:t>
            </a:r>
            <a:r>
              <a:rPr lang="en-US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// </a:t>
            </a:r>
            <a:r>
              <a:rPr lang="en-US" sz="1600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memberi</a:t>
            </a: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5 </a:t>
            </a:r>
            <a:r>
              <a:rPr lang="en-US" sz="1600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variabel</a:t>
            </a: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$a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$</a:t>
            </a: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b="PHP";		</a:t>
            </a:r>
            <a:r>
              <a:rPr lang="en-US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// </a:t>
            </a:r>
            <a:r>
              <a:rPr lang="en-US" sz="1600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memberi</a:t>
            </a: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"PHP" </a:t>
            </a:r>
            <a:r>
              <a:rPr lang="en-US" sz="1600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variabel</a:t>
            </a: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$b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$</a:t>
            </a: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a1=($b=5)+4;	</a:t>
            </a:r>
            <a:r>
              <a:rPr lang="en-US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// </a:t>
            </a: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$a </a:t>
            </a:r>
            <a:r>
              <a:rPr lang="en-US" sz="1600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bernilai</a:t>
            </a: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9 </a:t>
            </a:r>
            <a:r>
              <a:rPr lang="en-US" sz="1600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$b </a:t>
            </a:r>
            <a:r>
              <a:rPr lang="en-US" sz="1600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bernilai</a:t>
            </a: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5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$</a:t>
            </a: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a2=$a+5;			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echo </a:t>
            </a: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"$a1 &lt;</a:t>
            </a:r>
            <a:r>
              <a:rPr lang="en-US" sz="1600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</a:t>
            </a: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&gt;";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echo </a:t>
            </a: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"$a2 &lt;</a:t>
            </a:r>
            <a:r>
              <a:rPr lang="en-US" sz="1600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</a:t>
            </a: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&gt;";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?&gt;</a:t>
            </a:r>
            <a:endParaRPr lang="en-US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&lt;/</a:t>
            </a: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body&gt;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&lt;/html&gt;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86200" y="1600200"/>
            <a:ext cx="376898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File : </a:t>
            </a:r>
            <a:r>
              <a:rPr lang="en-US" dirty="0" err="1" smtClean="0"/>
              <a:t>operatorpembanding.php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59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858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Operator </a:t>
            </a:r>
            <a:r>
              <a:rPr lang="en-US" b="1" dirty="0" err="1" smtClean="0"/>
              <a:t>Perbandingan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5916429"/>
              </p:ext>
            </p:extLst>
          </p:nvPr>
        </p:nvGraphicFramePr>
        <p:xfrm>
          <a:off x="762000" y="2057400"/>
          <a:ext cx="769620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439"/>
                <a:gridCol w="2369961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Penjelasan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Contoh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sama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5==8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mengembalikan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nilai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n-NO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 sama dengan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5!=8 mengembalikan nilai </a:t>
                      </a:r>
                      <a:r>
                        <a:rPr lang="nn-NO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n-NO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 sama dengan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5&lt;&gt;8 mengembalikan nilai </a:t>
                      </a:r>
                      <a:r>
                        <a:rPr lang="nn-NO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besar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5&gt;8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mengembalikan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nilai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kecil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5&lt;8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mengembalikan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nilai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besar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sama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5&gt;=8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mengembalikan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nilai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kecil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ama</a:t>
                      </a:r>
                      <a:r>
                        <a:rPr lang="en-US" sz="18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5&lt;=8 mengembalikan nilai </a:t>
                      </a:r>
                      <a:r>
                        <a:rPr lang="nn-NO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49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96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Operator </a:t>
            </a:r>
            <a:r>
              <a:rPr lang="en-US" b="1" dirty="0" err="1"/>
              <a:t>Logika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973161"/>
              </p:ext>
            </p:extLst>
          </p:nvPr>
        </p:nvGraphicFramePr>
        <p:xfrm>
          <a:off x="762001" y="2209800"/>
          <a:ext cx="7239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028"/>
                <a:gridCol w="1447800"/>
                <a:gridCol w="4619172"/>
              </a:tblGrid>
              <a:tr h="289560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Penjelasan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Contoh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&amp;&amp;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x=6; y=3;</a:t>
                      </a:r>
                      <a:b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(x &lt; 10 &amp;&amp; y &gt; 1)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mengembalikan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||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x=6; y=3;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x=6; y=3;</a:t>
                      </a:r>
                    </a:p>
                    <a:p>
                      <a:r>
                        <a:rPr lang="nb-NO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(x==5 || y==5) mengembalikan </a:t>
                      </a:r>
                      <a:r>
                        <a:rPr lang="nb-NO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x=6; y=3;</a:t>
                      </a:r>
                      <a:br>
                        <a:rPr lang="es-E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E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!(x==y) </a:t>
                      </a:r>
                      <a:r>
                        <a:rPr lang="es-E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mengembalikan</a:t>
                      </a:r>
                      <a:r>
                        <a:rPr lang="es-E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true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50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Struktur</a:t>
            </a:r>
            <a:r>
              <a:rPr lang="en-US" b="1" dirty="0" smtClean="0"/>
              <a:t> </a:t>
            </a:r>
            <a:r>
              <a:rPr lang="en-US" b="1" dirty="0" err="1" smtClean="0"/>
              <a:t>Kendali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Seringkali</a:t>
            </a:r>
            <a:r>
              <a:rPr lang="en-US" sz="2400" dirty="0" smtClean="0"/>
              <a:t> </a:t>
            </a:r>
            <a:r>
              <a:rPr lang="en-US" sz="2400" dirty="0" err="1" smtClean="0"/>
              <a:t>alur</a:t>
            </a:r>
            <a:r>
              <a:rPr lang="en-US" sz="2400" dirty="0" smtClean="0"/>
              <a:t> </a:t>
            </a:r>
            <a:r>
              <a:rPr lang="en-US" sz="2400" dirty="0" err="1" smtClean="0"/>
              <a:t>eksekusi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berjalan</a:t>
            </a:r>
            <a:r>
              <a:rPr lang="en-US" sz="2400" dirty="0" smtClean="0"/>
              <a:t> </a:t>
            </a:r>
            <a:r>
              <a:rPr lang="en-US" sz="2400" dirty="0" err="1" smtClean="0"/>
              <a:t>lurus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terakhir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Kadang‐kadang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alur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bercabang</a:t>
            </a:r>
            <a:r>
              <a:rPr lang="en-US" sz="2400" dirty="0" smtClean="0"/>
              <a:t> (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).</a:t>
            </a:r>
          </a:p>
          <a:p>
            <a:r>
              <a:rPr lang="en-US" sz="2400" b="1" dirty="0" err="1" smtClean="0"/>
              <a:t>Struktur</a:t>
            </a:r>
            <a:r>
              <a:rPr lang="en-US" sz="2400" b="1" dirty="0" smtClean="0"/>
              <a:t> </a:t>
            </a:r>
            <a:r>
              <a:rPr lang="en-US" sz="2400" b="1" dirty="0" err="1"/>
              <a:t>K</a:t>
            </a:r>
            <a:r>
              <a:rPr lang="en-US" sz="2400" b="1" dirty="0" err="1" smtClean="0"/>
              <a:t>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PHP </a:t>
            </a:r>
            <a:r>
              <a:rPr lang="en-US" sz="2400" dirty="0" err="1" smtClean="0"/>
              <a:t>mengenal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b="1" i="1" dirty="0" smtClean="0"/>
              <a:t>if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b="1" i="1" dirty="0" smtClean="0"/>
              <a:t>switch</a:t>
            </a:r>
            <a:r>
              <a:rPr lang="en-US" sz="2400" i="1" dirty="0" smtClean="0"/>
              <a:t>. </a:t>
            </a:r>
          </a:p>
          <a:p>
            <a:r>
              <a:rPr lang="en-US" sz="2400" b="1" dirty="0" err="1" smtClean="0"/>
              <a:t>Perulangan</a:t>
            </a:r>
            <a:r>
              <a:rPr lang="en-US" sz="2400" dirty="0" smtClean="0"/>
              <a:t> </a:t>
            </a:r>
            <a:r>
              <a:rPr lang="en-US" sz="2400" dirty="0" err="1" smtClean="0"/>
              <a:t>baris‐baris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b="1" dirty="0" smtClean="0"/>
              <a:t>for, while, do...while, </a:t>
            </a:r>
            <a:r>
              <a:rPr lang="en-US" sz="2400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foreach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077200" cy="220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A. If</a:t>
            </a:r>
          </a:p>
          <a:p>
            <a:pPr>
              <a:buNone/>
            </a:pP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Struktur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3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jenis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format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pemakaian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yaitu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685800" indent="-342900"/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Struktur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hanya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mengeksekusi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beberapa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kode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program  </a:t>
            </a:r>
            <a:r>
              <a:rPr lang="en-US" sz="1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hanya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jika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1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kondisi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true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maka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format yang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digunakan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347663" indent="-347663">
              <a:buNone/>
            </a:pPr>
            <a:r>
              <a:rPr lang="en-US" sz="1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  <a:p>
            <a:pPr marL="347663" indent="-347663">
              <a:buNone/>
            </a:pPr>
            <a:r>
              <a:rPr lang="en-US" sz="1600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1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16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(</a:t>
            </a:r>
            <a:r>
              <a:rPr lang="en-US" sz="1600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kondisi</a:t>
            </a:r>
            <a:r>
              <a:rPr lang="en-US" sz="16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1600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kode_yang_akan</a:t>
            </a:r>
            <a:r>
              <a:rPr lang="en-US" sz="16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dieksekusi_bila_nilai_kondisi_true</a:t>
            </a:r>
            <a:endParaRPr lang="en-US" sz="160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7663" indent="-4763"/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Contoh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347663" indent="-347663">
              <a:buNone/>
            </a:pPr>
            <a:endParaRPr lang="en-US" sz="160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00300" y="3276600"/>
            <a:ext cx="4533900" cy="3539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/>
              <a:t>&lt;!DOCTYPE HTML&gt;</a:t>
            </a:r>
          </a:p>
          <a:p>
            <a:r>
              <a:rPr lang="en-US" sz="1600" dirty="0"/>
              <a:t>&lt;html&gt;</a:t>
            </a:r>
          </a:p>
          <a:p>
            <a:r>
              <a:rPr lang="en-US" sz="1600" dirty="0" smtClean="0"/>
              <a:t>           &lt;</a:t>
            </a:r>
            <a:r>
              <a:rPr lang="en-US" sz="1600" dirty="0"/>
              <a:t>head&gt;</a:t>
            </a:r>
          </a:p>
          <a:p>
            <a:r>
              <a:rPr lang="en-US" sz="1600" dirty="0" smtClean="0"/>
              <a:t> </a:t>
            </a:r>
            <a:r>
              <a:rPr lang="en-US" sz="1600" dirty="0"/>
              <a:t>	&lt;title&gt;</a:t>
            </a:r>
            <a:r>
              <a:rPr lang="en-US" sz="1600" dirty="0" err="1"/>
              <a:t>Belajar</a:t>
            </a:r>
            <a:r>
              <a:rPr lang="en-US" sz="1600" dirty="0"/>
              <a:t> </a:t>
            </a:r>
            <a:r>
              <a:rPr lang="en-US" sz="1600" dirty="0" err="1"/>
              <a:t>Strutur</a:t>
            </a:r>
            <a:r>
              <a:rPr lang="en-US" sz="1600" dirty="0"/>
              <a:t> </a:t>
            </a:r>
            <a:r>
              <a:rPr lang="en-US" sz="1600" dirty="0" err="1"/>
              <a:t>Keputusan</a:t>
            </a:r>
            <a:r>
              <a:rPr lang="en-US" sz="1600" dirty="0"/>
              <a:t>&lt;/title&gt;</a:t>
            </a:r>
          </a:p>
          <a:p>
            <a:r>
              <a:rPr lang="en-US" sz="1600" dirty="0" smtClean="0"/>
              <a:t>           &lt;/</a:t>
            </a:r>
            <a:r>
              <a:rPr lang="en-US" sz="1600" dirty="0"/>
              <a:t>head&gt;</a:t>
            </a:r>
          </a:p>
          <a:p>
            <a:r>
              <a:rPr lang="en-US" sz="1600" dirty="0"/>
              <a:t>&lt;body&gt;</a:t>
            </a:r>
          </a:p>
          <a:p>
            <a:r>
              <a:rPr lang="en-US" sz="1600" dirty="0" smtClean="0"/>
              <a:t>        &lt;?</a:t>
            </a:r>
            <a:r>
              <a:rPr lang="en-US" sz="1600" dirty="0" err="1"/>
              <a:t>php</a:t>
            </a:r>
            <a:endParaRPr lang="en-US" sz="1600" dirty="0"/>
          </a:p>
          <a:p>
            <a:r>
              <a:rPr lang="en-US" sz="1600" dirty="0"/>
              <a:t>	$a=5;</a:t>
            </a:r>
          </a:p>
          <a:p>
            <a:r>
              <a:rPr lang="en-US" sz="1600" dirty="0"/>
              <a:t>	$b=7;</a:t>
            </a:r>
          </a:p>
          <a:p>
            <a:r>
              <a:rPr lang="en-US" sz="1600" dirty="0"/>
              <a:t>	If ($a&lt;$b)</a:t>
            </a:r>
          </a:p>
          <a:p>
            <a:r>
              <a:rPr lang="en-US" sz="1600" dirty="0"/>
              <a:t>	   echo "$a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kecil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$b";</a:t>
            </a:r>
          </a:p>
          <a:p>
            <a:r>
              <a:rPr lang="en-US" sz="1600" dirty="0"/>
              <a:t>	?&gt;</a:t>
            </a:r>
          </a:p>
          <a:p>
            <a:r>
              <a:rPr lang="en-US" sz="1600" dirty="0"/>
              <a:t>&lt;/body&gt;</a:t>
            </a:r>
          </a:p>
          <a:p>
            <a:r>
              <a:rPr lang="en-US" sz="1600" dirty="0"/>
              <a:t>&lt;/html&gt;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29200" y="3276600"/>
            <a:ext cx="269176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file : strukturif2.php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5562600" cy="1981200"/>
          </a:xfrm>
        </p:spPr>
        <p:txBody>
          <a:bodyPr>
            <a:normAutofit/>
          </a:bodyPr>
          <a:lstStyle/>
          <a:p>
            <a:pPr marL="292100" indent="-292100">
              <a:buNone/>
            </a:pPr>
            <a:r>
              <a:rPr lang="en-US" sz="16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en-US" sz="1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if..else</a:t>
            </a: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563" indent="107950">
              <a:buNone/>
            </a:pPr>
            <a:r>
              <a:rPr lang="en-US" sz="1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(</a:t>
            </a:r>
            <a:r>
              <a:rPr lang="en-US" sz="16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kondisi</a:t>
            </a:r>
            <a:r>
              <a:rPr lang="en-US" sz="1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182563" indent="107950">
              <a:buNone/>
            </a:pPr>
            <a:r>
              <a:rPr lang="en-US" sz="1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16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kode_yang_akan</a:t>
            </a:r>
            <a:r>
              <a:rPr lang="en-US" sz="1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dieksekusi_bila_nilai_kondisi_true</a:t>
            </a:r>
            <a:r>
              <a:rPr lang="en-US" sz="1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182563" indent="107950">
              <a:buNone/>
            </a:pPr>
            <a:r>
              <a:rPr lang="en-US" sz="1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else</a:t>
            </a:r>
          </a:p>
          <a:p>
            <a:pPr marL="182563" indent="107950">
              <a:buNone/>
            </a:pPr>
            <a:r>
              <a:rPr lang="en-US" sz="1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16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kode_yang_akan</a:t>
            </a:r>
            <a:r>
              <a:rPr lang="en-US" sz="1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dieksekusi_bila_nilai_kondisi_false</a:t>
            </a:r>
            <a:r>
              <a:rPr lang="en-US" sz="1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182563" indent="107950">
              <a:buNone/>
            </a:pPr>
            <a:endParaRPr lang="en-US" sz="160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Contoh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347663" indent="-347663">
              <a:buNone/>
            </a:pPr>
            <a:endParaRPr lang="en-US" sz="160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2917527"/>
            <a:ext cx="4191000" cy="37548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/>
              <a:t>&lt;!DOCTYPE HTML&gt;</a:t>
            </a:r>
          </a:p>
          <a:p>
            <a:r>
              <a:rPr lang="en-US" sz="1400" dirty="0"/>
              <a:t>&lt;html&gt;</a:t>
            </a:r>
          </a:p>
          <a:p>
            <a:r>
              <a:rPr lang="en-US" sz="1400" dirty="0" smtClean="0"/>
              <a:t>     &lt;</a:t>
            </a:r>
            <a:r>
              <a:rPr lang="en-US" sz="1400" dirty="0"/>
              <a:t>head&gt;</a:t>
            </a:r>
          </a:p>
          <a:p>
            <a:r>
              <a:rPr lang="en-US" sz="1400" dirty="0" smtClean="0"/>
              <a:t>             &lt;</a:t>
            </a:r>
            <a:r>
              <a:rPr lang="en-US" sz="1400" dirty="0"/>
              <a:t>title&gt;</a:t>
            </a:r>
            <a:r>
              <a:rPr lang="en-US" sz="1400" dirty="0" err="1"/>
              <a:t>Belajar</a:t>
            </a:r>
            <a:r>
              <a:rPr lang="en-US" sz="1400" dirty="0"/>
              <a:t> </a:t>
            </a:r>
            <a:r>
              <a:rPr lang="en-US" sz="1400" dirty="0" err="1"/>
              <a:t>Strutur</a:t>
            </a:r>
            <a:r>
              <a:rPr lang="en-US" sz="1400" dirty="0"/>
              <a:t> </a:t>
            </a:r>
            <a:r>
              <a:rPr lang="en-US" sz="1400" dirty="0" err="1" smtClean="0"/>
              <a:t>Keputusan</a:t>
            </a:r>
            <a:r>
              <a:rPr lang="en-US" sz="1400" dirty="0" smtClean="0"/>
              <a:t> IF.. Else &lt;/title</a:t>
            </a:r>
            <a:r>
              <a:rPr lang="en-US" sz="1400" dirty="0"/>
              <a:t>&gt;</a:t>
            </a:r>
          </a:p>
          <a:p>
            <a:r>
              <a:rPr lang="en-US" sz="1400" dirty="0" smtClean="0"/>
              <a:t>    &lt;/</a:t>
            </a:r>
            <a:r>
              <a:rPr lang="en-US" sz="1400" dirty="0"/>
              <a:t>head&gt;</a:t>
            </a:r>
          </a:p>
          <a:p>
            <a:r>
              <a:rPr lang="en-US" sz="1400" dirty="0"/>
              <a:t>&lt;body&gt;</a:t>
            </a:r>
          </a:p>
          <a:p>
            <a:r>
              <a:rPr lang="en-US" sz="1400" dirty="0" smtClean="0"/>
              <a:t>          &lt;?</a:t>
            </a:r>
            <a:r>
              <a:rPr lang="en-US" sz="1400" dirty="0" err="1"/>
              <a:t>php</a:t>
            </a:r>
            <a:endParaRPr lang="en-US" sz="1400" dirty="0"/>
          </a:p>
          <a:p>
            <a:r>
              <a:rPr lang="en-US" sz="1400" dirty="0"/>
              <a:t>	$a=5;</a:t>
            </a:r>
          </a:p>
          <a:p>
            <a:r>
              <a:rPr lang="en-US" sz="1400" dirty="0"/>
              <a:t>	$b=7;</a:t>
            </a:r>
          </a:p>
          <a:p>
            <a:r>
              <a:rPr lang="en-US" sz="1400" dirty="0"/>
              <a:t>	If ($a&lt;$b) {</a:t>
            </a:r>
          </a:p>
          <a:p>
            <a:r>
              <a:rPr lang="en-US" sz="1400" dirty="0"/>
              <a:t>	  </a:t>
            </a:r>
            <a:r>
              <a:rPr lang="en-US" sz="1400" dirty="0" smtClean="0"/>
              <a:t>   </a:t>
            </a:r>
            <a:r>
              <a:rPr lang="en-US" sz="1400" dirty="0"/>
              <a:t>echo " $a </a:t>
            </a:r>
            <a:r>
              <a:rPr lang="en-US" sz="1400" dirty="0" err="1"/>
              <a:t>lebih</a:t>
            </a:r>
            <a:r>
              <a:rPr lang="en-US" sz="1400" dirty="0"/>
              <a:t> </a:t>
            </a:r>
            <a:r>
              <a:rPr lang="en-US" sz="1400" dirty="0" err="1"/>
              <a:t>kecil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$b";</a:t>
            </a:r>
          </a:p>
          <a:p>
            <a:r>
              <a:rPr lang="en-US" sz="1400" dirty="0"/>
              <a:t>	 } </a:t>
            </a:r>
          </a:p>
          <a:p>
            <a:r>
              <a:rPr lang="en-US" sz="1400" dirty="0" smtClean="0"/>
              <a:t>   </a:t>
            </a:r>
            <a:r>
              <a:rPr lang="en-US" sz="1400" dirty="0"/>
              <a:t>	</a:t>
            </a:r>
            <a:r>
              <a:rPr lang="en-US" sz="1400" dirty="0" smtClean="0"/>
              <a:t>  else</a:t>
            </a:r>
            <a:endParaRPr lang="en-US" sz="1400" dirty="0"/>
          </a:p>
          <a:p>
            <a:r>
              <a:rPr lang="en-US" sz="1400" dirty="0"/>
              <a:t>	</a:t>
            </a:r>
            <a:r>
              <a:rPr lang="en-US" sz="1400" dirty="0" smtClean="0"/>
              <a:t>     </a:t>
            </a:r>
            <a:r>
              <a:rPr lang="en-US" sz="1400" dirty="0"/>
              <a:t>echo "$a </a:t>
            </a:r>
            <a:r>
              <a:rPr lang="en-US" sz="1400" dirty="0" err="1"/>
              <a:t>lebih</a:t>
            </a:r>
            <a:r>
              <a:rPr lang="en-US" sz="1400" dirty="0"/>
              <a:t> </a:t>
            </a:r>
            <a:r>
              <a:rPr lang="en-US" sz="1400" dirty="0" err="1"/>
              <a:t>besar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$b";</a:t>
            </a:r>
          </a:p>
          <a:p>
            <a:r>
              <a:rPr lang="en-US" sz="1400" dirty="0"/>
              <a:t>	?&gt;</a:t>
            </a:r>
          </a:p>
          <a:p>
            <a:r>
              <a:rPr lang="en-US" sz="1400" dirty="0" smtClean="0"/>
              <a:t>&lt;/</a:t>
            </a:r>
            <a:r>
              <a:rPr lang="en-US" sz="1400" dirty="0"/>
              <a:t>body&gt;</a:t>
            </a:r>
          </a:p>
          <a:p>
            <a:r>
              <a:rPr lang="en-US" sz="1400" dirty="0"/>
              <a:t>&lt;/html&gt;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29200" y="2939454"/>
            <a:ext cx="294984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file : </a:t>
            </a:r>
            <a:r>
              <a:rPr lang="en-US" dirty="0" err="1" smtClean="0"/>
              <a:t>strukturifelse.php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92100" indent="-292100">
              <a:buNone/>
            </a:pPr>
            <a:r>
              <a:rPr lang="en-US" sz="2000" b="1" dirty="0" smtClean="0"/>
              <a:t>3. IF..ELSE..IF..ELSE / IF .. ELSE </a:t>
            </a:r>
            <a:r>
              <a:rPr lang="en-US" sz="2000" b="1" dirty="0" err="1" smtClean="0"/>
              <a:t>Bersarang</a:t>
            </a:r>
            <a:r>
              <a:rPr lang="en-US" sz="2000" b="1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format  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:</a:t>
            </a:r>
          </a:p>
          <a:p>
            <a:pPr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if (kondisi_1)</a:t>
            </a:r>
          </a:p>
          <a:p>
            <a:pPr lvl="1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kode_yang_akan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dieksekusi_bila_nilai_</a:t>
            </a: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kondisi_1_true;</a:t>
            </a:r>
          </a:p>
          <a:p>
            <a:pPr lvl="1">
              <a:buNone/>
            </a:pP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elseif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(kondisi_2)</a:t>
            </a:r>
          </a:p>
          <a:p>
            <a:pPr lvl="1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kode_yang_akan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dieksekusi_bila_nilai_</a:t>
            </a: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kondisi_2_true;</a:t>
            </a:r>
          </a:p>
          <a:p>
            <a:pPr lvl="1">
              <a:buNone/>
            </a:pP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elseif</a:t>
            </a:r>
            <a:endParaRPr lang="en-U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kode_yang_akan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dieksekusi_bila_nilai_</a:t>
            </a: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kondisi_1_dan_2_false;</a:t>
            </a:r>
          </a:p>
          <a:p>
            <a:pPr lvl="1">
              <a:buNone/>
            </a:pP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else</a:t>
            </a:r>
          </a:p>
          <a:p>
            <a:pPr lvl="1">
              <a:buNone/>
            </a:pP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  <a:r>
              <a:rPr lang="en-US" sz="1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kode_yang_akan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dieksekusi_bila_nilai_</a:t>
            </a:r>
            <a:r>
              <a:rPr lang="en-US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kondisi_1_dan_2_false;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533400"/>
            <a:ext cx="8153400" cy="68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3600" dirty="0" err="1"/>
              <a:t>Konsep</a:t>
            </a:r>
            <a:r>
              <a:rPr lang="en-US" altLang="en-US" sz="3600" dirty="0"/>
              <a:t> </a:t>
            </a:r>
            <a:r>
              <a:rPr lang="en-US" altLang="en-US" sz="3600" dirty="0" smtClean="0"/>
              <a:t>CGI</a:t>
            </a:r>
            <a:endParaRPr lang="en-US" altLang="en-US" sz="36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04800" y="1600200"/>
            <a:ext cx="8534400" cy="3886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en-US" sz="2000" dirty="0" smtClean="0"/>
              <a:t>CGI (</a:t>
            </a:r>
            <a:r>
              <a:rPr lang="en-US" sz="2000" b="1" i="1" dirty="0"/>
              <a:t>Common Gateway </a:t>
            </a:r>
            <a:r>
              <a:rPr lang="en-US" sz="2000" b="1" i="1" dirty="0" smtClean="0"/>
              <a:t>Interface</a:t>
            </a:r>
            <a:r>
              <a:rPr lang="en-US" sz="2000" b="1" dirty="0" smtClean="0"/>
              <a:t>) </a:t>
            </a:r>
            <a:r>
              <a:rPr lang="en-US" altLang="en-US" sz="2000" dirty="0" err="1" smtClean="0"/>
              <a:t>adalah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suatu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bentuk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komunikasi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dimana</a:t>
            </a:r>
            <a:r>
              <a:rPr lang="en-US" altLang="en-US" sz="2000" dirty="0"/>
              <a:t> </a:t>
            </a:r>
            <a:r>
              <a:rPr lang="en-US" altLang="en-US" sz="2000" i="1" dirty="0"/>
              <a:t>client</a:t>
            </a:r>
            <a:r>
              <a:rPr lang="en-US" altLang="en-US" sz="2000" dirty="0"/>
              <a:t> (browser) </a:t>
            </a:r>
            <a:r>
              <a:rPr lang="en-US" altLang="en-US" sz="2000" dirty="0" err="1"/>
              <a:t>dapat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mengirimkan</a:t>
            </a:r>
            <a:r>
              <a:rPr lang="en-US" altLang="en-US" sz="2000" dirty="0"/>
              <a:t> </a:t>
            </a:r>
            <a:r>
              <a:rPr lang="en-US" altLang="en-US" sz="2000" dirty="0" err="1" smtClean="0"/>
              <a:t>masukan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kepada</a:t>
            </a:r>
            <a:r>
              <a:rPr lang="en-US" altLang="en-US" sz="2000" dirty="0"/>
              <a:t> server, </a:t>
            </a:r>
            <a:r>
              <a:rPr lang="en-US" altLang="en-US" sz="2000" dirty="0" err="1"/>
              <a:t>dan</a:t>
            </a:r>
            <a:r>
              <a:rPr lang="en-US" altLang="en-US" sz="2000" dirty="0"/>
              <a:t> server </a:t>
            </a:r>
            <a:r>
              <a:rPr lang="en-US" altLang="en-US" sz="2000" dirty="0" err="1"/>
              <a:t>mengolah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masukan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tersebut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serta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mengembalikannya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kepada</a:t>
            </a:r>
            <a:r>
              <a:rPr lang="en-US" altLang="en-US" sz="2000" dirty="0"/>
              <a:t> </a:t>
            </a:r>
            <a:r>
              <a:rPr lang="en-US" altLang="en-US" sz="2000" i="1" dirty="0"/>
              <a:t>client</a:t>
            </a:r>
            <a:r>
              <a:rPr lang="en-US" altLang="en-US" sz="2000" dirty="0"/>
              <a:t> (browser)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000" dirty="0"/>
              <a:t>Program </a:t>
            </a:r>
            <a:r>
              <a:rPr lang="en-GB" altLang="en-US" sz="2000" dirty="0"/>
              <a:t>CGI </a:t>
            </a:r>
            <a:r>
              <a:rPr lang="en-US" altLang="en-US" sz="2000" dirty="0" err="1"/>
              <a:t>adalah</a:t>
            </a:r>
            <a:r>
              <a:rPr lang="en-US" altLang="en-US" sz="2000" dirty="0"/>
              <a:t> program yang </a:t>
            </a:r>
            <a:r>
              <a:rPr lang="en-US" altLang="en-US" sz="2000" dirty="0" err="1"/>
              <a:t>didisain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untuk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menerima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mengembalikan</a:t>
            </a:r>
            <a:r>
              <a:rPr lang="en-US" altLang="en-US" sz="2000" dirty="0"/>
              <a:t> data </a:t>
            </a:r>
            <a:r>
              <a:rPr lang="en-US" altLang="en-US" sz="2000" dirty="0" err="1"/>
              <a:t>sesuai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dengan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spesifikasi</a:t>
            </a:r>
            <a:r>
              <a:rPr lang="en-US" altLang="en-US" sz="2000" dirty="0"/>
              <a:t> CGI. </a:t>
            </a:r>
            <a:endParaRPr lang="en-US" altLang="en-US" sz="2000" dirty="0" smtClean="0"/>
          </a:p>
          <a:p>
            <a:pPr>
              <a:buFont typeface="Wingdings" pitchFamily="2" charset="2"/>
              <a:buChar char="§"/>
            </a:pPr>
            <a:r>
              <a:rPr lang="en-US" altLang="en-US" sz="2000" dirty="0" smtClean="0"/>
              <a:t>Program </a:t>
            </a:r>
            <a:r>
              <a:rPr lang="en-US" altLang="en-US" sz="2000" dirty="0" err="1"/>
              <a:t>tersebut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dapat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ditulis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menggunakan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bahasa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pemrograman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seperti</a:t>
            </a:r>
            <a:r>
              <a:rPr lang="en-US" altLang="en-US" sz="2000" dirty="0"/>
              <a:t> C, Perl, Java </a:t>
            </a:r>
            <a:r>
              <a:rPr lang="en-US" altLang="en-US" sz="2000" dirty="0" err="1"/>
              <a:t>atau</a:t>
            </a:r>
            <a:r>
              <a:rPr lang="en-US" altLang="en-US" sz="2000" dirty="0"/>
              <a:t> Visual Basic</a:t>
            </a:r>
            <a:r>
              <a:rPr lang="en-GB" altLang="en-US" sz="2000" dirty="0"/>
              <a:t>. </a:t>
            </a:r>
            <a:endParaRPr lang="en-US" alt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Pemrograman Web/TI/ AK 045216/2 sks</a:t>
            </a:r>
          </a:p>
        </p:txBody>
      </p:sp>
    </p:spTree>
    <p:extLst>
      <p:ext uri="{BB962C8B-B14F-4D97-AF65-F5344CB8AC3E}">
        <p14:creationId xmlns:p14="http://schemas.microsoft.com/office/powerpoint/2010/main" val="210298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943" y="1491136"/>
            <a:ext cx="5696857" cy="52144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347663" indent="-347663">
              <a:buNone/>
            </a:pPr>
            <a:r>
              <a:rPr lang="en-US" sz="1600" dirty="0">
                <a:solidFill>
                  <a:srgbClr val="0070C0"/>
                </a:solidFill>
              </a:rPr>
              <a:t>&lt;!DOCTYPE HTML&gt;</a:t>
            </a:r>
          </a:p>
          <a:p>
            <a:pPr marL="347663" indent="-347663">
              <a:buNone/>
            </a:pPr>
            <a:r>
              <a:rPr lang="en-US" sz="1600" dirty="0">
                <a:solidFill>
                  <a:srgbClr val="0070C0"/>
                </a:solidFill>
              </a:rPr>
              <a:t>&lt;html&gt;</a:t>
            </a:r>
          </a:p>
          <a:p>
            <a:pPr marL="347663" indent="-347663">
              <a:buNone/>
            </a:pPr>
            <a:r>
              <a:rPr lang="en-US" sz="1600" dirty="0">
                <a:solidFill>
                  <a:srgbClr val="0070C0"/>
                </a:solidFill>
              </a:rPr>
              <a:t>	&lt;head&gt;</a:t>
            </a:r>
          </a:p>
          <a:p>
            <a:pPr marL="347663" indent="-347663">
              <a:buNone/>
            </a:pPr>
            <a:r>
              <a:rPr lang="en-US" sz="1600" dirty="0">
                <a:solidFill>
                  <a:srgbClr val="0070C0"/>
                </a:solidFill>
              </a:rPr>
              <a:t>		&lt;title&gt;</a:t>
            </a:r>
            <a:r>
              <a:rPr lang="en-US" sz="1600" dirty="0" err="1">
                <a:solidFill>
                  <a:srgbClr val="0070C0"/>
                </a:solidFill>
              </a:rPr>
              <a:t>Belajar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Strutur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Keputusan</a:t>
            </a:r>
            <a:r>
              <a:rPr lang="en-US" sz="1600" dirty="0">
                <a:solidFill>
                  <a:srgbClr val="0070C0"/>
                </a:solidFill>
              </a:rPr>
              <a:t> IFELSEIFELSE&lt;/title&gt;</a:t>
            </a:r>
          </a:p>
          <a:p>
            <a:pPr marL="347663" indent="-347663">
              <a:buNone/>
            </a:pPr>
            <a:r>
              <a:rPr lang="en-US" sz="1600" dirty="0">
                <a:solidFill>
                  <a:srgbClr val="0070C0"/>
                </a:solidFill>
              </a:rPr>
              <a:t>	&lt;/head&gt;</a:t>
            </a:r>
          </a:p>
          <a:p>
            <a:pPr marL="347663" indent="-347663">
              <a:buNone/>
            </a:pPr>
            <a:r>
              <a:rPr lang="en-US" sz="1600" dirty="0">
                <a:solidFill>
                  <a:srgbClr val="0070C0"/>
                </a:solidFill>
              </a:rPr>
              <a:t>&lt;body&gt;</a:t>
            </a:r>
          </a:p>
          <a:p>
            <a:pPr marL="347663" indent="-347663">
              <a:buNone/>
            </a:pPr>
            <a:r>
              <a:rPr lang="en-US" sz="1600" dirty="0">
                <a:solidFill>
                  <a:srgbClr val="0070C0"/>
                </a:solidFill>
              </a:rPr>
              <a:t>&lt;?</a:t>
            </a:r>
            <a:r>
              <a:rPr lang="en-US" sz="1600" dirty="0" err="1">
                <a:solidFill>
                  <a:srgbClr val="0070C0"/>
                </a:solidFill>
              </a:rPr>
              <a:t>php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</a:p>
          <a:p>
            <a:pPr marL="347663" indent="-347663">
              <a:buNone/>
            </a:pPr>
            <a:r>
              <a:rPr lang="en-US" sz="1600" dirty="0">
                <a:solidFill>
                  <a:srgbClr val="0070C0"/>
                </a:solidFill>
              </a:rPr>
              <a:t>$</a:t>
            </a:r>
            <a:r>
              <a:rPr lang="en-US" sz="1600" dirty="0" err="1">
                <a:solidFill>
                  <a:srgbClr val="0070C0"/>
                </a:solidFill>
              </a:rPr>
              <a:t>teman</a:t>
            </a:r>
            <a:r>
              <a:rPr lang="en-US" sz="1600" dirty="0">
                <a:solidFill>
                  <a:srgbClr val="0070C0"/>
                </a:solidFill>
              </a:rPr>
              <a:t> = "</a:t>
            </a:r>
            <a:r>
              <a:rPr lang="en-US" sz="1600" dirty="0" err="1">
                <a:solidFill>
                  <a:srgbClr val="0070C0"/>
                </a:solidFill>
              </a:rPr>
              <a:t>andi</a:t>
            </a:r>
            <a:r>
              <a:rPr lang="en-US" sz="1600" dirty="0">
                <a:solidFill>
                  <a:srgbClr val="0070C0"/>
                </a:solidFill>
              </a:rPr>
              <a:t>";</a:t>
            </a:r>
          </a:p>
          <a:p>
            <a:pPr marL="347663" indent="-347663">
              <a:buNone/>
            </a:pPr>
            <a:r>
              <a:rPr lang="en-US" sz="1600" dirty="0">
                <a:solidFill>
                  <a:srgbClr val="0070C0"/>
                </a:solidFill>
              </a:rPr>
              <a:t>if($</a:t>
            </a:r>
            <a:r>
              <a:rPr lang="en-US" sz="1600" dirty="0" err="1">
                <a:solidFill>
                  <a:srgbClr val="0070C0"/>
                </a:solidFill>
              </a:rPr>
              <a:t>teman</a:t>
            </a:r>
            <a:r>
              <a:rPr lang="en-US" sz="1600" dirty="0">
                <a:solidFill>
                  <a:srgbClr val="0070C0"/>
                </a:solidFill>
              </a:rPr>
              <a:t> == "Budi"){</a:t>
            </a:r>
          </a:p>
          <a:p>
            <a:pPr marL="347663" indent="-347663">
              <a:buNone/>
            </a:pPr>
            <a:r>
              <a:rPr lang="en-US" sz="1600" dirty="0">
                <a:solidFill>
                  <a:srgbClr val="0070C0"/>
                </a:solidFill>
              </a:rPr>
              <a:t>	echo "Budi </a:t>
            </a:r>
            <a:r>
              <a:rPr lang="en-US" sz="1600" dirty="0" err="1">
                <a:solidFill>
                  <a:srgbClr val="0070C0"/>
                </a:solidFill>
              </a:rPr>
              <a:t>adalah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teman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saya</a:t>
            </a:r>
            <a:r>
              <a:rPr lang="en-US" sz="1600" dirty="0">
                <a:solidFill>
                  <a:srgbClr val="0070C0"/>
                </a:solidFill>
              </a:rPr>
              <a:t>";</a:t>
            </a:r>
          </a:p>
          <a:p>
            <a:pPr marL="347663" indent="-347663">
              <a:buNone/>
            </a:pPr>
            <a:r>
              <a:rPr lang="en-US" sz="1600" dirty="0">
                <a:solidFill>
                  <a:srgbClr val="0070C0"/>
                </a:solidFill>
              </a:rPr>
              <a:t>}</a:t>
            </a:r>
            <a:r>
              <a:rPr lang="en-US" sz="1600" dirty="0" err="1">
                <a:solidFill>
                  <a:srgbClr val="0070C0"/>
                </a:solidFill>
              </a:rPr>
              <a:t>elseif</a:t>
            </a:r>
            <a:r>
              <a:rPr lang="en-US" sz="1600" dirty="0">
                <a:solidFill>
                  <a:srgbClr val="0070C0"/>
                </a:solidFill>
              </a:rPr>
              <a:t>($</a:t>
            </a:r>
            <a:r>
              <a:rPr lang="en-US" sz="1600" dirty="0" err="1">
                <a:solidFill>
                  <a:srgbClr val="0070C0"/>
                </a:solidFill>
              </a:rPr>
              <a:t>teman</a:t>
            </a:r>
            <a:r>
              <a:rPr lang="en-US" sz="1600" dirty="0">
                <a:solidFill>
                  <a:srgbClr val="0070C0"/>
                </a:solidFill>
              </a:rPr>
              <a:t> == "</a:t>
            </a:r>
            <a:r>
              <a:rPr lang="en-US" sz="1600" dirty="0" err="1">
                <a:solidFill>
                  <a:srgbClr val="0070C0"/>
                </a:solidFill>
              </a:rPr>
              <a:t>andi</a:t>
            </a:r>
            <a:r>
              <a:rPr lang="en-US" sz="1600" dirty="0">
                <a:solidFill>
                  <a:srgbClr val="0070C0"/>
                </a:solidFill>
              </a:rPr>
              <a:t>"){</a:t>
            </a:r>
          </a:p>
          <a:p>
            <a:pPr marL="347663" indent="-347663">
              <a:buNone/>
            </a:pPr>
            <a:r>
              <a:rPr lang="en-US" sz="1600" dirty="0">
                <a:solidFill>
                  <a:srgbClr val="0070C0"/>
                </a:solidFill>
              </a:rPr>
              <a:t>	echo "</a:t>
            </a:r>
            <a:r>
              <a:rPr lang="en-US" sz="1600" dirty="0" err="1">
                <a:solidFill>
                  <a:srgbClr val="0070C0"/>
                </a:solidFill>
              </a:rPr>
              <a:t>Andi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adalah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teman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saya</a:t>
            </a:r>
            <a:r>
              <a:rPr lang="en-US" sz="1600" dirty="0">
                <a:solidFill>
                  <a:srgbClr val="0070C0"/>
                </a:solidFill>
              </a:rPr>
              <a:t>";</a:t>
            </a:r>
          </a:p>
          <a:p>
            <a:pPr marL="347663" indent="-347663">
              <a:buNone/>
            </a:pPr>
            <a:r>
              <a:rPr lang="en-US" sz="1600" dirty="0">
                <a:solidFill>
                  <a:srgbClr val="0070C0"/>
                </a:solidFill>
              </a:rPr>
              <a:t>}</a:t>
            </a:r>
            <a:r>
              <a:rPr lang="en-US" sz="1600" dirty="0" err="1">
                <a:solidFill>
                  <a:srgbClr val="0070C0"/>
                </a:solidFill>
              </a:rPr>
              <a:t>elseif</a:t>
            </a:r>
            <a:r>
              <a:rPr lang="en-US" sz="1600" dirty="0">
                <a:solidFill>
                  <a:srgbClr val="0070C0"/>
                </a:solidFill>
              </a:rPr>
              <a:t>($teman1 == "</a:t>
            </a:r>
            <a:r>
              <a:rPr lang="en-US" sz="1600" dirty="0" err="1">
                <a:solidFill>
                  <a:srgbClr val="0070C0"/>
                </a:solidFill>
              </a:rPr>
              <a:t>bejo</a:t>
            </a:r>
            <a:r>
              <a:rPr lang="en-US" sz="1600" dirty="0">
                <a:solidFill>
                  <a:srgbClr val="0070C0"/>
                </a:solidFill>
              </a:rPr>
              <a:t>"){</a:t>
            </a:r>
          </a:p>
          <a:p>
            <a:pPr marL="347663" indent="-347663">
              <a:buNone/>
            </a:pPr>
            <a:r>
              <a:rPr lang="en-US" sz="1600" dirty="0">
                <a:solidFill>
                  <a:srgbClr val="0070C0"/>
                </a:solidFill>
              </a:rPr>
              <a:t>	echo "</a:t>
            </a:r>
            <a:r>
              <a:rPr lang="en-US" sz="1600" dirty="0" err="1">
                <a:solidFill>
                  <a:srgbClr val="0070C0"/>
                </a:solidFill>
              </a:rPr>
              <a:t>Saya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tidak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punya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teman</a:t>
            </a:r>
            <a:r>
              <a:rPr lang="en-US" sz="1600" dirty="0">
                <a:solidFill>
                  <a:srgbClr val="0070C0"/>
                </a:solidFill>
              </a:rPr>
              <a:t>";</a:t>
            </a:r>
          </a:p>
          <a:p>
            <a:pPr marL="347663" indent="-347663">
              <a:buNone/>
            </a:pPr>
            <a:r>
              <a:rPr lang="en-US" sz="1600" dirty="0">
                <a:solidFill>
                  <a:srgbClr val="0070C0"/>
                </a:solidFill>
              </a:rPr>
              <a:t>}else{</a:t>
            </a:r>
          </a:p>
          <a:p>
            <a:pPr marL="347663" indent="-347663">
              <a:buNone/>
            </a:pPr>
            <a:r>
              <a:rPr lang="en-US" sz="1600" dirty="0">
                <a:solidFill>
                  <a:srgbClr val="0070C0"/>
                </a:solidFill>
              </a:rPr>
              <a:t>	echo "</a:t>
            </a:r>
            <a:r>
              <a:rPr lang="en-US" sz="1600" dirty="0" err="1">
                <a:solidFill>
                  <a:srgbClr val="0070C0"/>
                </a:solidFill>
              </a:rPr>
              <a:t>Saya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Juga</a:t>
            </a:r>
            <a:r>
              <a:rPr lang="en-US" sz="1600" dirty="0">
                <a:solidFill>
                  <a:srgbClr val="0070C0"/>
                </a:solidFill>
              </a:rPr>
              <a:t>";</a:t>
            </a:r>
          </a:p>
          <a:p>
            <a:pPr marL="347663" indent="-347663">
              <a:buNone/>
            </a:pPr>
            <a:r>
              <a:rPr lang="en-US" sz="1600" dirty="0">
                <a:solidFill>
                  <a:srgbClr val="0070C0"/>
                </a:solidFill>
              </a:rPr>
              <a:t>	</a:t>
            </a:r>
          </a:p>
          <a:p>
            <a:pPr marL="347663" indent="-347663">
              <a:buNone/>
            </a:pPr>
            <a:r>
              <a:rPr lang="en-US" sz="1600" dirty="0">
                <a:solidFill>
                  <a:srgbClr val="0070C0"/>
                </a:solidFill>
              </a:rPr>
              <a:t>}</a:t>
            </a:r>
          </a:p>
          <a:p>
            <a:pPr marL="347663" indent="-347663">
              <a:buNone/>
            </a:pPr>
            <a:r>
              <a:rPr lang="en-US" sz="1600" dirty="0">
                <a:solidFill>
                  <a:srgbClr val="0070C0"/>
                </a:solidFill>
              </a:rPr>
              <a:t>?&gt;</a:t>
            </a:r>
          </a:p>
          <a:p>
            <a:pPr marL="347663" indent="-347663">
              <a:buNone/>
            </a:pPr>
            <a:r>
              <a:rPr lang="en-US" sz="1600" dirty="0">
                <a:solidFill>
                  <a:srgbClr val="0070C0"/>
                </a:solidFill>
              </a:rPr>
              <a:t>&lt;/body&gt;</a:t>
            </a:r>
          </a:p>
          <a:p>
            <a:pPr marL="347663" indent="-347663">
              <a:buNone/>
            </a:pPr>
            <a:r>
              <a:rPr lang="en-US" sz="1600" dirty="0">
                <a:solidFill>
                  <a:srgbClr val="0070C0"/>
                </a:solidFill>
              </a:rPr>
              <a:t>&lt;/html&gt;</a:t>
            </a: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6108700" y="4572000"/>
            <a:ext cx="2667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/>
              <a:t>Jika</a:t>
            </a:r>
            <a:r>
              <a:rPr lang="en-US" sz="1600" dirty="0" smtClean="0"/>
              <a:t> </a:t>
            </a:r>
            <a:r>
              <a:rPr lang="en-US" sz="1600" dirty="0" err="1" smtClean="0"/>
              <a:t>kode</a:t>
            </a:r>
            <a:r>
              <a:rPr lang="en-US" sz="1600" dirty="0" smtClean="0"/>
              <a:t> program </a:t>
            </a:r>
            <a:r>
              <a:rPr lang="en-US" sz="1600" b="1" dirty="0" smtClean="0"/>
              <a:t>yang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b="1" dirty="0" err="1" smtClean="0"/>
              <a:t>dieksekusi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i="1" dirty="0" smtClean="0"/>
              <a:t>if </a:t>
            </a:r>
            <a:r>
              <a:rPr lang="en-US" sz="1600" b="1" i="1" dirty="0" err="1" smtClean="0"/>
              <a:t>lebih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dari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satu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maka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kode‐kode</a:t>
            </a:r>
            <a:r>
              <a:rPr lang="en-US" sz="1600" i="1" dirty="0" smtClean="0"/>
              <a:t> program </a:t>
            </a:r>
            <a:r>
              <a:rPr lang="en-US" sz="1600" i="1" dirty="0" err="1" smtClean="0"/>
              <a:t>tersebut</a:t>
            </a:r>
            <a:r>
              <a:rPr lang="en-US" sz="1600" i="1" dirty="0"/>
              <a:t> </a:t>
            </a:r>
            <a:r>
              <a:rPr lang="en-US" sz="1600" b="1" dirty="0" err="1" smtClean="0"/>
              <a:t>harus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dikurung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dengan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tanda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kurung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kurawal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buka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tutup</a:t>
            </a:r>
            <a:r>
              <a:rPr lang="en-US" sz="1600" b="1" dirty="0" smtClean="0"/>
              <a:t> </a:t>
            </a:r>
            <a:r>
              <a:rPr lang="en-US" sz="1600" dirty="0" err="1" smtClean="0"/>
              <a:t>seperti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: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0" y="1510268"/>
            <a:ext cx="345318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file : </a:t>
            </a:r>
            <a:r>
              <a:rPr lang="en-US" dirty="0" err="1" smtClean="0"/>
              <a:t>strukturifelseifelse.php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6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62560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B. Switch</a:t>
            </a:r>
          </a:p>
          <a:p>
            <a:pPr marL="292608" lvl="1" indent="0">
              <a:spcBef>
                <a:spcPts val="0"/>
              </a:spcBef>
              <a:buNone/>
            </a:pP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Jika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program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banyak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pilihan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maka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menggunakan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switch.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Sintaksnya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switch(n)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case label_1 :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pernyataan_yg_dieksekusi_jika_n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=label_1;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break;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case label_2 :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pernyataan_yg_dieksekusi_jika_n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=label_2;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break;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default : dieksekusi_bila_nilai_n_bukan_label2_atau_label_1;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}</a:t>
            </a:r>
          </a:p>
          <a:p>
            <a:pPr>
              <a:spcBef>
                <a:spcPts val="0"/>
              </a:spcBef>
              <a:buNone/>
            </a:pP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6096000" cy="59436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>
              <a:buNone/>
            </a:pPr>
            <a:r>
              <a:rPr lang="en-US" sz="1800" dirty="0"/>
              <a:t>&lt;html&gt;</a:t>
            </a:r>
          </a:p>
          <a:p>
            <a:pPr marL="0">
              <a:buNone/>
            </a:pPr>
            <a:r>
              <a:rPr lang="en-US" sz="1800" dirty="0"/>
              <a:t>&lt;body&gt;</a:t>
            </a:r>
          </a:p>
          <a:p>
            <a:pPr marL="0">
              <a:buNone/>
            </a:pPr>
            <a:r>
              <a:rPr lang="en-US" sz="1800" dirty="0"/>
              <a:t>	</a:t>
            </a:r>
            <a:r>
              <a:rPr lang="en-US" sz="1800" dirty="0">
                <a:solidFill>
                  <a:srgbClr val="FF0000"/>
                </a:solidFill>
              </a:rPr>
              <a:t>&lt;?</a:t>
            </a:r>
            <a:r>
              <a:rPr lang="en-US" sz="1800" dirty="0" err="1">
                <a:solidFill>
                  <a:srgbClr val="FF0000"/>
                </a:solidFill>
              </a:rPr>
              <a:t>php</a:t>
            </a:r>
            <a:endParaRPr lang="en-US" sz="1800" dirty="0">
              <a:solidFill>
                <a:srgbClr val="FF0000"/>
              </a:solidFill>
            </a:endParaRPr>
          </a:p>
          <a:p>
            <a:pPr marL="0">
              <a:buNone/>
            </a:pPr>
            <a:r>
              <a:rPr lang="en-US" sz="1800" dirty="0"/>
              <a:t>	$x=3;</a:t>
            </a:r>
          </a:p>
          <a:p>
            <a:pPr marL="0">
              <a:buNone/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FF0000"/>
                </a:solidFill>
              </a:rPr>
              <a:t>switch ($x)</a:t>
            </a:r>
          </a:p>
          <a:p>
            <a:pPr marL="0">
              <a:buNone/>
            </a:pPr>
            <a:r>
              <a:rPr lang="en-US" sz="1800" dirty="0"/>
              <a:t>		{</a:t>
            </a:r>
          </a:p>
          <a:p>
            <a:pPr marL="0">
              <a:buNone/>
            </a:pPr>
            <a:r>
              <a:rPr lang="en-US" sz="1800" dirty="0"/>
              <a:t>		case 1:</a:t>
            </a:r>
          </a:p>
          <a:p>
            <a:pPr marL="0">
              <a:buNone/>
            </a:pPr>
            <a:r>
              <a:rPr lang="en-US" sz="1800" dirty="0"/>
              <a:t>		echo "Number 1";</a:t>
            </a:r>
          </a:p>
          <a:p>
            <a:pPr marL="0">
              <a:buNone/>
            </a:pPr>
            <a:r>
              <a:rPr lang="en-US" sz="1800" dirty="0"/>
              <a:t>		break;</a:t>
            </a:r>
          </a:p>
          <a:p>
            <a:pPr marL="0">
              <a:buNone/>
            </a:pPr>
            <a:r>
              <a:rPr lang="en-US" sz="1800" dirty="0"/>
              <a:t>		case 2:</a:t>
            </a:r>
          </a:p>
          <a:p>
            <a:pPr marL="0">
              <a:buNone/>
            </a:pPr>
            <a:r>
              <a:rPr lang="en-US" sz="1800" dirty="0"/>
              <a:t>		echo "Number 2";</a:t>
            </a:r>
          </a:p>
          <a:p>
            <a:pPr marL="0">
              <a:buNone/>
            </a:pPr>
            <a:r>
              <a:rPr lang="en-US" sz="1800" dirty="0"/>
              <a:t>		break;</a:t>
            </a:r>
          </a:p>
          <a:p>
            <a:pPr marL="0">
              <a:buNone/>
            </a:pPr>
            <a:r>
              <a:rPr lang="en-US" sz="1800" dirty="0"/>
              <a:t>		case 3:</a:t>
            </a:r>
          </a:p>
          <a:p>
            <a:pPr marL="0">
              <a:buNone/>
            </a:pPr>
            <a:r>
              <a:rPr lang="en-US" sz="1800" dirty="0"/>
              <a:t>		echo "Number 3";</a:t>
            </a:r>
          </a:p>
          <a:p>
            <a:pPr marL="0">
              <a:buNone/>
            </a:pPr>
            <a:r>
              <a:rPr lang="en-US" sz="1800" dirty="0"/>
              <a:t>		break;</a:t>
            </a:r>
          </a:p>
          <a:p>
            <a:pPr marL="0">
              <a:buNone/>
            </a:pPr>
            <a:r>
              <a:rPr lang="en-US" sz="1800" dirty="0"/>
              <a:t>		default:</a:t>
            </a:r>
          </a:p>
          <a:p>
            <a:pPr marL="0">
              <a:buNone/>
            </a:pPr>
            <a:r>
              <a:rPr lang="en-US" sz="1800" dirty="0"/>
              <a:t>		echo "No number between 1 and 3";</a:t>
            </a:r>
          </a:p>
          <a:p>
            <a:pPr marL="0">
              <a:buNone/>
            </a:pPr>
            <a:r>
              <a:rPr lang="en-US" sz="1800" dirty="0"/>
              <a:t>		}</a:t>
            </a:r>
          </a:p>
          <a:p>
            <a:pPr marL="0">
              <a:buNone/>
            </a:pPr>
            <a:r>
              <a:rPr lang="en-US" sz="1800" dirty="0"/>
              <a:t>	</a:t>
            </a:r>
            <a:r>
              <a:rPr lang="en-US" sz="1800" dirty="0">
                <a:solidFill>
                  <a:srgbClr val="FF0000"/>
                </a:solidFill>
              </a:rPr>
              <a:t>?&gt;</a:t>
            </a:r>
          </a:p>
          <a:p>
            <a:pPr marL="0">
              <a:buNone/>
            </a:pPr>
            <a:r>
              <a:rPr lang="en-US" sz="1800" dirty="0"/>
              <a:t>&lt;/body&gt;</a:t>
            </a:r>
          </a:p>
          <a:p>
            <a:pPr marL="0">
              <a:buNone/>
            </a:pPr>
            <a:r>
              <a:rPr lang="en-US" sz="1800" dirty="0"/>
              <a:t>&lt;/html&gt;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48200" y="532368"/>
            <a:ext cx="3062057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file : </a:t>
            </a:r>
            <a:r>
              <a:rPr lang="en-US" dirty="0" err="1" smtClean="0"/>
              <a:t>strukturswitch.php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Struktur</a:t>
            </a:r>
            <a:r>
              <a:rPr lang="en-US" b="1" dirty="0" smtClean="0"/>
              <a:t> </a:t>
            </a:r>
            <a:r>
              <a:rPr lang="en-US" b="1" dirty="0" err="1" smtClean="0"/>
              <a:t>Perulangan</a:t>
            </a:r>
            <a:r>
              <a:rPr lang="en-US" b="1" dirty="0" smtClean="0"/>
              <a:t> (Loop)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PHP </a:t>
            </a:r>
            <a:r>
              <a:rPr lang="en-US" sz="1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mempunyai</a:t>
            </a: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beberapa</a:t>
            </a: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struktur</a:t>
            </a: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perulangan</a:t>
            </a: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640271" lvl="1" indent="-347663">
              <a:spcBef>
                <a:spcPts val="0"/>
              </a:spcBef>
              <a:buNone/>
            </a:pP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marL="640271" lvl="1" indent="-347663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for</a:t>
            </a:r>
            <a:br>
              <a:rPr lang="en-US" sz="1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Struktur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perulangan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sering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digunakan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pemrograman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marL="475171" lvl="1" indent="165100">
              <a:spcBef>
                <a:spcPts val="0"/>
              </a:spcBef>
            </a:pPr>
            <a:endParaRPr lang="en-U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75171" lvl="1" indent="165100">
              <a:spcBef>
                <a:spcPts val="0"/>
              </a:spcBef>
            </a:pP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Sintaksnya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marL="475171" lvl="1" indent="0">
              <a:spcBef>
                <a:spcPts val="0"/>
              </a:spcBef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18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 (</a:t>
            </a:r>
            <a:r>
              <a:rPr lang="en-US" sz="18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inisialisasi</a:t>
            </a:r>
            <a:r>
              <a:rPr lang="en-US" sz="18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 </a:t>
            </a:r>
            <a:r>
              <a:rPr lang="en-US" sz="18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kondisi</a:t>
            </a:r>
            <a:r>
              <a:rPr lang="en-US" sz="18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 </a:t>
            </a:r>
            <a:r>
              <a:rPr lang="en-US" sz="18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inkremen</a:t>
            </a:r>
            <a:r>
              <a:rPr lang="en-US" sz="18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br>
              <a:rPr lang="en-US" sz="18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8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{</a:t>
            </a:r>
            <a:br>
              <a:rPr lang="en-US" sz="18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8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en-US" sz="18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kode</a:t>
            </a:r>
            <a:r>
              <a:rPr lang="en-US" sz="18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18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18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ndieksekusi</a:t>
            </a:r>
            <a:r>
              <a:rPr lang="en-US" sz="18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  <a:br>
              <a:rPr lang="en-US" sz="18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8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}</a:t>
            </a:r>
            <a:r>
              <a:rPr lang="en-US" sz="1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en-US" sz="1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180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lvl="2" indent="-342900"/>
            <a:r>
              <a:rPr lang="en-US" sz="1800" dirty="0" err="1"/>
              <a:t>Tiga</a:t>
            </a:r>
            <a:r>
              <a:rPr lang="en-US" sz="1800" dirty="0"/>
              <a:t> </a:t>
            </a:r>
            <a:r>
              <a:rPr lang="en-US" sz="1800" dirty="0" err="1"/>
              <a:t>parameternya</a:t>
            </a:r>
            <a:r>
              <a:rPr lang="en-US" sz="1800" dirty="0"/>
              <a:t>:</a:t>
            </a:r>
          </a:p>
          <a:p>
            <a:pPr marL="1206500" lvl="2" indent="-342900">
              <a:buFont typeface="+mj-lt"/>
              <a:buAutoNum type="arabicPeriod"/>
            </a:pPr>
            <a:r>
              <a:rPr lang="en-US" sz="1800" b="1" dirty="0" err="1"/>
              <a:t>inisialisasi</a:t>
            </a:r>
            <a:r>
              <a:rPr lang="en-US" sz="1800" dirty="0"/>
              <a:t> : 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awal</a:t>
            </a:r>
            <a:r>
              <a:rPr lang="en-US" sz="1800" dirty="0"/>
              <a:t> </a:t>
            </a:r>
            <a:r>
              <a:rPr lang="en-US" sz="1800" dirty="0" err="1"/>
              <a:t>konter</a:t>
            </a:r>
            <a:r>
              <a:rPr lang="en-US" sz="1800" dirty="0"/>
              <a:t> </a:t>
            </a:r>
          </a:p>
          <a:p>
            <a:pPr marL="1206500" lvl="2" indent="-342900">
              <a:buFont typeface="+mj-lt"/>
              <a:buAutoNum type="arabicPeriod"/>
            </a:pPr>
            <a:r>
              <a:rPr lang="en-US" sz="1800" b="1" dirty="0" err="1"/>
              <a:t>kondisi</a:t>
            </a:r>
            <a:r>
              <a:rPr lang="en-US" sz="1800" dirty="0"/>
              <a:t> : parameter yang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dievaluasi</a:t>
            </a:r>
            <a:r>
              <a:rPr lang="en-US" sz="1800" dirty="0"/>
              <a:t> </a:t>
            </a:r>
            <a:r>
              <a:rPr lang="en-US" sz="1800" dirty="0" err="1"/>
              <a:t>padasetiap</a:t>
            </a:r>
            <a:r>
              <a:rPr lang="en-US" sz="1800" dirty="0"/>
              <a:t> </a:t>
            </a:r>
            <a:r>
              <a:rPr lang="en-US" sz="1800" dirty="0" err="1"/>
              <a:t>iterasi</a:t>
            </a:r>
            <a:r>
              <a:rPr lang="en-US" sz="1800" dirty="0"/>
              <a:t> </a:t>
            </a:r>
            <a:r>
              <a:rPr lang="en-US" sz="1800" dirty="0" err="1"/>
              <a:t>perulangan</a:t>
            </a:r>
            <a:r>
              <a:rPr lang="en-US" sz="1800" dirty="0"/>
              <a:t>. </a:t>
            </a:r>
          </a:p>
          <a:p>
            <a:pPr marL="1425956" lvl="3" indent="-342900"/>
            <a:r>
              <a:rPr lang="en-US" sz="1400" dirty="0" err="1"/>
              <a:t>Jika</a:t>
            </a:r>
            <a:r>
              <a:rPr lang="en-US" sz="1400" dirty="0"/>
              <a:t> </a:t>
            </a:r>
            <a:r>
              <a:rPr lang="en-US" sz="1400" dirty="0" err="1"/>
              <a:t>hasil</a:t>
            </a:r>
            <a:r>
              <a:rPr lang="en-US" sz="1400" dirty="0"/>
              <a:t> </a:t>
            </a:r>
            <a:r>
              <a:rPr lang="en-US" sz="1400" dirty="0" err="1"/>
              <a:t>evaluasi</a:t>
            </a:r>
            <a:r>
              <a:rPr lang="en-US" sz="1400" dirty="0"/>
              <a:t> true, </a:t>
            </a:r>
            <a:r>
              <a:rPr lang="en-US" sz="1400" dirty="0" err="1"/>
              <a:t>perulangan</a:t>
            </a:r>
            <a:r>
              <a:rPr lang="en-US" sz="1400" dirty="0"/>
              <a:t>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 smtClean="0"/>
              <a:t>dilanjutkan</a:t>
            </a:r>
            <a:r>
              <a:rPr lang="en-US" sz="1400" dirty="0" smtClean="0"/>
              <a:t>, </a:t>
            </a:r>
            <a:r>
              <a:rPr lang="en-US" sz="1400" dirty="0" err="1" smtClean="0"/>
              <a:t>bila</a:t>
            </a:r>
            <a:r>
              <a:rPr lang="en-US" sz="1400" dirty="0" smtClean="0"/>
              <a:t> </a:t>
            </a:r>
            <a:r>
              <a:rPr lang="en-US" sz="1400" dirty="0"/>
              <a:t>false </a:t>
            </a:r>
            <a:r>
              <a:rPr lang="en-US" sz="1400" dirty="0" err="1"/>
              <a:t>perulangan</a:t>
            </a:r>
            <a:r>
              <a:rPr lang="en-US" sz="1400" dirty="0"/>
              <a:t>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dihentikan</a:t>
            </a:r>
            <a:endParaRPr lang="en-US" sz="1400" dirty="0"/>
          </a:p>
          <a:p>
            <a:pPr marL="1206500" lvl="2" indent="-342900">
              <a:buFont typeface="+mj-lt"/>
              <a:buAutoNum type="arabicPeriod" startAt="3"/>
            </a:pPr>
            <a:r>
              <a:rPr lang="en-US" sz="1800" b="1" dirty="0" err="1"/>
              <a:t>inkremen</a:t>
            </a:r>
            <a:r>
              <a:rPr lang="en-US" sz="1800" dirty="0"/>
              <a:t> : 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pertambahan</a:t>
            </a:r>
            <a:r>
              <a:rPr lang="en-US" sz="1800" dirty="0"/>
              <a:t> </a:t>
            </a:r>
            <a:r>
              <a:rPr lang="en-US" sz="1800" dirty="0" err="1"/>
              <a:t>konter</a:t>
            </a:r>
            <a:r>
              <a:rPr lang="en-US" sz="1800" dirty="0"/>
              <a:t> </a:t>
            </a:r>
            <a:r>
              <a:rPr lang="en-US" sz="1800" dirty="0" err="1"/>
              <a:t>setiap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iterasi</a:t>
            </a:r>
            <a:r>
              <a:rPr lang="en-US" sz="1800" dirty="0"/>
              <a:t> </a:t>
            </a:r>
            <a:r>
              <a:rPr lang="en-US" sz="1800" dirty="0" err="1"/>
              <a:t>perulangan</a:t>
            </a:r>
            <a:r>
              <a:rPr lang="en-US" sz="1800" dirty="0"/>
              <a:t> </a:t>
            </a:r>
            <a:r>
              <a:rPr lang="en-US" sz="1800" dirty="0" err="1"/>
              <a:t>diselesaikan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err="1"/>
              <a:t>Setiap</a:t>
            </a:r>
            <a:r>
              <a:rPr lang="en-US" sz="1800" dirty="0"/>
              <a:t> parameter di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bersifat</a:t>
            </a:r>
            <a:r>
              <a:rPr lang="en-US" sz="1800" dirty="0"/>
              <a:t> </a:t>
            </a:r>
            <a:r>
              <a:rPr lang="en-US" sz="1800" dirty="0" err="1"/>
              <a:t>opsional</a:t>
            </a:r>
            <a:r>
              <a:rPr lang="en-US" sz="1800" dirty="0"/>
              <a:t>. </a:t>
            </a:r>
            <a:br>
              <a:rPr lang="en-US" sz="1800" dirty="0"/>
            </a:br>
            <a:endParaRPr lang="en-US" sz="1800" dirty="0"/>
          </a:p>
          <a:p>
            <a:pPr marL="475171" lvl="1" indent="165100">
              <a:spcBef>
                <a:spcPts val="0"/>
              </a:spcBef>
            </a:pPr>
            <a:endParaRPr lang="en-US" sz="18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Perulangan</a:t>
            </a:r>
            <a:r>
              <a:rPr lang="en-US" dirty="0"/>
              <a:t> (Loop)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6553200" cy="462560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Contoh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b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&lt;</a:t>
            </a:r>
            <a:r>
              <a:rPr lang="en-US" sz="20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html&gt;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&lt;body&gt;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&lt;?</a:t>
            </a:r>
            <a:r>
              <a:rPr lang="en-US" sz="20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php</a:t>
            </a:r>
            <a:endParaRPr lang="en-US" sz="20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     for ($i=1</a:t>
            </a:r>
            <a:r>
              <a:rPr lang="en-US" sz="2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;$i&lt;=5</a:t>
            </a:r>
            <a:r>
              <a:rPr lang="en-US" sz="20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;$i++)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    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	   	echo "</a:t>
            </a:r>
            <a:r>
              <a:rPr lang="en-US" sz="2000" dirty="0" err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Bilangan</a:t>
            </a:r>
            <a:r>
              <a:rPr lang="en-US" sz="20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$i : ".$i."&lt;</a:t>
            </a:r>
            <a:r>
              <a:rPr lang="en-US" sz="2000" dirty="0" err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</a:t>
            </a:r>
            <a:r>
              <a:rPr lang="en-US" sz="20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/&gt;";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      }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?&gt;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&lt;/body&gt;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&lt;/html&gt; </a:t>
            </a:r>
          </a:p>
          <a:p>
            <a:endParaRPr lang="en-US" sz="20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7200" y="1778000"/>
            <a:ext cx="377571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file : </a:t>
            </a:r>
            <a:r>
              <a:rPr lang="en-US" dirty="0" err="1" smtClean="0"/>
              <a:t>loopfordengankondisi.php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Perulangan</a:t>
            </a:r>
            <a:r>
              <a:rPr lang="en-US" dirty="0"/>
              <a:t> (Loop)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4724400" cy="3733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&lt;</a:t>
            </a:r>
            <a:r>
              <a:rPr lang="en-US" sz="2000" dirty="0">
                <a:solidFill>
                  <a:srgbClr val="0070C0"/>
                </a:solidFill>
              </a:rPr>
              <a:t>html&gt;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&lt;body&gt;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&lt;?</a:t>
            </a:r>
            <a:r>
              <a:rPr lang="en-US" sz="2000" dirty="0" err="1">
                <a:solidFill>
                  <a:srgbClr val="0070C0"/>
                </a:solidFill>
              </a:rPr>
              <a:t>php</a:t>
            </a:r>
            <a:endParaRPr lang="en-US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     for ($i=1;;$i++)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     {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        echo "The number is " . $i . "&lt;</a:t>
            </a:r>
            <a:r>
              <a:rPr lang="en-US" sz="2000" dirty="0" err="1">
                <a:solidFill>
                  <a:srgbClr val="0070C0"/>
                </a:solidFill>
              </a:rPr>
              <a:t>br</a:t>
            </a:r>
            <a:r>
              <a:rPr lang="en-US" sz="2000" dirty="0">
                <a:solidFill>
                  <a:srgbClr val="0070C0"/>
                </a:solidFill>
              </a:rPr>
              <a:t> /&gt;";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        if ($i&gt;=5) exit;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        }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?&gt;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&lt;/body&gt;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&lt;/html&gt;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2286000"/>
            <a:ext cx="356251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file :</a:t>
            </a:r>
            <a:r>
              <a:rPr lang="en-US" dirty="0" err="1" smtClean="0"/>
              <a:t>loopfortanpakondisi.php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618734"/>
            <a:ext cx="3601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i="1" dirty="0"/>
              <a:t>for </a:t>
            </a:r>
            <a:r>
              <a:rPr lang="en-US" dirty="0" err="1"/>
              <a:t>tanpa</a:t>
            </a:r>
            <a:r>
              <a:rPr lang="en-US" dirty="0"/>
              <a:t> parameter </a:t>
            </a:r>
            <a:r>
              <a:rPr lang="en-US" i="1" dirty="0" err="1"/>
              <a:t>kondisi</a:t>
            </a:r>
            <a:r>
              <a:rPr lang="en-US" dirty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Perulangan</a:t>
            </a:r>
            <a:r>
              <a:rPr lang="en-US" dirty="0"/>
              <a:t> (Loop)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6256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18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Foreach</a:t>
            </a:r>
            <a:endParaRPr lang="en-US" sz="18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92608" lvl="1" indent="0">
              <a:buNone/>
            </a:pP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Perulangan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disediakan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PHP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memudahkan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kita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mengakses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elemen‐elemen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array.</a:t>
            </a:r>
            <a:b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92608" lvl="1" indent="0">
              <a:buNone/>
            </a:pP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Sintaks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marL="292608" lvl="1" indent="0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8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foreach</a:t>
            </a:r>
            <a:r>
              <a:rPr lang="en-US" sz="18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($array as $value)</a:t>
            </a:r>
            <a:br>
              <a:rPr lang="en-US" sz="18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8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{</a:t>
            </a:r>
            <a:br>
              <a:rPr lang="en-US" sz="18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8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kode</a:t>
            </a:r>
            <a:r>
              <a:rPr lang="en-US" sz="18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18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18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dieksekusi</a:t>
            </a:r>
            <a:r>
              <a:rPr lang="en-US" sz="18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  <a:br>
              <a:rPr lang="en-US" sz="18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8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}</a:t>
            </a:r>
            <a:r>
              <a:rPr lang="en-US" sz="1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292608" lvl="1" indent="0">
              <a:buNone/>
            </a:pPr>
            <a:r>
              <a:rPr lang="en-US" sz="1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setiap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iterasi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perulangan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elemen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array yang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ditunjuk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pointer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diletakkan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variabel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$value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kemudian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pointer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bergerak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menunjuk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elemen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array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berikutnya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sehingga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iterasi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selanjutnya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elemen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array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berikutnya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diolah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b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Perulangan</a:t>
            </a:r>
            <a:r>
              <a:rPr lang="en-US" dirty="0"/>
              <a:t> (Loop)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6172200" cy="3886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&lt;</a:t>
            </a:r>
            <a:r>
              <a:rPr lang="en-US" sz="18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html&gt;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&lt;body&gt;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&lt;?</a:t>
            </a:r>
            <a:r>
              <a:rPr lang="en-US" sz="18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php</a:t>
            </a:r>
            <a:endParaRPr lang="en-US" sz="18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$x=array("</a:t>
            </a:r>
            <a:r>
              <a:rPr lang="en-US" sz="1800" dirty="0" err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18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","</a:t>
            </a:r>
            <a:r>
              <a:rPr lang="en-US" sz="1800" dirty="0" err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dua</a:t>
            </a:r>
            <a:r>
              <a:rPr lang="en-US" sz="18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","</a:t>
            </a:r>
            <a:r>
              <a:rPr lang="en-US" sz="1800" dirty="0" err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tiga</a:t>
            </a:r>
            <a:r>
              <a:rPr lang="en-US" sz="18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");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18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foreach</a:t>
            </a:r>
            <a:r>
              <a:rPr lang="en-US" sz="18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($x as $</a:t>
            </a:r>
            <a:r>
              <a:rPr lang="en-US" sz="1800" dirty="0" err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angka</a:t>
            </a:r>
            <a:r>
              <a:rPr lang="en-US" sz="18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echo $</a:t>
            </a:r>
            <a:r>
              <a:rPr lang="en-US" sz="1800" dirty="0" err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angka</a:t>
            </a:r>
            <a:r>
              <a:rPr lang="en-US" sz="18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. "&lt;</a:t>
            </a:r>
            <a:r>
              <a:rPr lang="en-US" sz="1800" dirty="0" err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</a:t>
            </a:r>
            <a:r>
              <a:rPr lang="en-US" sz="18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/&gt;";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}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?&gt;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&lt;/body&gt;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&lt;/html&gt; </a:t>
            </a:r>
          </a:p>
          <a:p>
            <a:endParaRPr lang="en-US" sz="18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10200" y="2438400"/>
            <a:ext cx="2836033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file : </a:t>
            </a:r>
            <a:r>
              <a:rPr lang="en-US" dirty="0" err="1" smtClean="0"/>
              <a:t>loopforeach.php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600200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Contoh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berikut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mencetak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“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”, “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dua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”,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“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tiga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”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berturut‐turut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266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While</a:t>
            </a:r>
            <a:r>
              <a:rPr lang="en-US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Perulangan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menjalankan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blok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kode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sekelompok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kode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selama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kondisinya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bernilai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true.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Sintaks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perulangan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b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US" sz="18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while (condition)</a:t>
            </a:r>
            <a:br>
              <a:rPr lang="en-US" sz="18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8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{</a:t>
            </a:r>
            <a:br>
              <a:rPr lang="en-US" sz="18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8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blok</a:t>
            </a:r>
            <a:r>
              <a:rPr lang="en-US" sz="18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kode</a:t>
            </a:r>
            <a:r>
              <a:rPr lang="en-US" sz="18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18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18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dieksekusi</a:t>
            </a:r>
            <a:r>
              <a:rPr lang="en-US" sz="18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  <a:br>
              <a:rPr lang="en-US" sz="18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8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}</a:t>
            </a:r>
            <a:r>
              <a:rPr lang="en-US" sz="1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en-US" sz="1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18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35600" y="2057400"/>
            <a:ext cx="3479800" cy="419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&lt;</a:t>
            </a:r>
            <a:r>
              <a:rPr lang="en-US" sz="1600" dirty="0">
                <a:solidFill>
                  <a:srgbClr val="0070C0"/>
                </a:solidFill>
              </a:rPr>
              <a:t>html&gt;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70C0"/>
                </a:solidFill>
              </a:rPr>
              <a:t>&lt;body&gt;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&lt;?</a:t>
            </a:r>
            <a:r>
              <a:rPr lang="en-US" sz="1600" dirty="0" err="1">
                <a:solidFill>
                  <a:srgbClr val="FF0000"/>
                </a:solidFill>
              </a:rPr>
              <a:t>php</a:t>
            </a: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   $</a:t>
            </a:r>
            <a:r>
              <a:rPr lang="en-US" sz="1600" dirty="0">
                <a:solidFill>
                  <a:srgbClr val="0070C0"/>
                </a:solidFill>
              </a:rPr>
              <a:t>i=0;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    </a:t>
            </a:r>
            <a:r>
              <a:rPr lang="en-US" sz="1600" dirty="0" smtClean="0">
                <a:solidFill>
                  <a:srgbClr val="FF0000"/>
                </a:solidFill>
              </a:rPr>
              <a:t>while</a:t>
            </a:r>
            <a:r>
              <a:rPr lang="en-US" sz="1600" dirty="0">
                <a:solidFill>
                  <a:srgbClr val="0070C0"/>
                </a:solidFill>
              </a:rPr>
              <a:t>($i&lt;=5)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    echo </a:t>
            </a:r>
            <a:r>
              <a:rPr lang="en-US" sz="1600" dirty="0">
                <a:solidFill>
                  <a:srgbClr val="0070C0"/>
                </a:solidFill>
              </a:rPr>
              <a:t>"</a:t>
            </a:r>
            <a:r>
              <a:rPr lang="en-US" sz="1600" dirty="0" err="1">
                <a:solidFill>
                  <a:srgbClr val="0070C0"/>
                </a:solidFill>
              </a:rPr>
              <a:t>Bilangan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ke</a:t>
            </a:r>
            <a:r>
              <a:rPr lang="en-US" sz="1600" dirty="0">
                <a:solidFill>
                  <a:srgbClr val="0070C0"/>
                </a:solidFill>
              </a:rPr>
              <a:t> $i : " . $i . "&lt;</a:t>
            </a:r>
            <a:r>
              <a:rPr lang="en-US" sz="1600" dirty="0" err="1">
                <a:solidFill>
                  <a:srgbClr val="0070C0"/>
                </a:solidFill>
              </a:rPr>
              <a:t>br</a:t>
            </a:r>
            <a:r>
              <a:rPr lang="en-US" sz="1600" dirty="0">
                <a:solidFill>
                  <a:srgbClr val="0070C0"/>
                </a:solidFill>
              </a:rPr>
              <a:t> /&gt;";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    $</a:t>
            </a:r>
            <a:r>
              <a:rPr lang="en-US" sz="1600" dirty="0">
                <a:solidFill>
                  <a:srgbClr val="0070C0"/>
                </a:solidFill>
              </a:rPr>
              <a:t>i++;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}</a:t>
            </a:r>
            <a:endParaRPr lang="en-US" sz="1600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?&gt;</a:t>
            </a:r>
            <a:endParaRPr lang="en-US" sz="1600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70C0"/>
                </a:solidFill>
              </a:rPr>
              <a:t>&lt;/body&gt;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70C0"/>
                </a:solidFill>
              </a:rPr>
              <a:t>&lt;/html&gt;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448128" y="4572000"/>
            <a:ext cx="48096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i="1" dirty="0"/>
              <a:t>while </a:t>
            </a:r>
            <a:r>
              <a:rPr lang="en-US" dirty="0"/>
              <a:t>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kodenya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i="1" dirty="0"/>
              <a:t>$i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5. Dan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iterasinya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i="1" dirty="0"/>
              <a:t>$i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bertambah</a:t>
            </a:r>
            <a:r>
              <a:rPr lang="en-US" dirty="0"/>
              <a:t> 1 (</a:t>
            </a:r>
            <a:r>
              <a:rPr lang="en-US" i="1" dirty="0"/>
              <a:t>$i++</a:t>
            </a:r>
            <a:r>
              <a:rPr lang="en-US" dirty="0"/>
              <a:t>) </a:t>
            </a:r>
            <a:br>
              <a:rPr lang="en-US" dirty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18965" y="2057400"/>
            <a:ext cx="219643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file : </a:t>
            </a:r>
            <a:r>
              <a:rPr lang="en-US" dirty="0" err="1" smtClean="0"/>
              <a:t>while.php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101609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Do...while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dirty="0" err="1" smtClean="0"/>
              <a:t>blok</a:t>
            </a:r>
            <a:r>
              <a:rPr lang="en-US" sz="2000" dirty="0" smtClean="0"/>
              <a:t> </a:t>
            </a:r>
            <a:r>
              <a:rPr lang="en-US" sz="2000" dirty="0" err="1" smtClean="0"/>
              <a:t>kode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/>
              <a:t> </a:t>
            </a:r>
            <a:r>
              <a:rPr lang="en-US" sz="2000" dirty="0" err="1" smtClean="0"/>
              <a:t>dijalankan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dulu</a:t>
            </a:r>
            <a:r>
              <a:rPr lang="en-US" sz="2000" dirty="0" smtClean="0"/>
              <a:t>, </a:t>
            </a:r>
            <a:r>
              <a:rPr lang="en-US" sz="2000" dirty="0" err="1" smtClean="0"/>
              <a:t>lalu</a:t>
            </a:r>
            <a:r>
              <a:rPr lang="en-US" sz="2000" dirty="0" smtClean="0"/>
              <a:t> </a:t>
            </a:r>
            <a:r>
              <a:rPr lang="en-US" sz="2000" dirty="0" err="1" smtClean="0"/>
              <a:t>kondisinya</a:t>
            </a:r>
            <a:r>
              <a:rPr lang="en-US" sz="2000" dirty="0" smtClean="0"/>
              <a:t> </a:t>
            </a:r>
            <a:r>
              <a:rPr lang="en-US" sz="2000" dirty="0" err="1" smtClean="0"/>
              <a:t>dievaluasi</a:t>
            </a:r>
            <a:r>
              <a:rPr lang="en-US" sz="2000" dirty="0" smtClean="0"/>
              <a:t> </a:t>
            </a:r>
            <a:r>
              <a:rPr lang="en-US" sz="2000" dirty="0" err="1" smtClean="0"/>
              <a:t>belakangan</a:t>
            </a:r>
            <a:r>
              <a:rPr lang="en-US" sz="2000" dirty="0" smtClean="0"/>
              <a:t>. </a:t>
            </a:r>
          </a:p>
          <a:p>
            <a:r>
              <a:rPr lang="en-US" sz="2000" dirty="0" err="1" smtClean="0"/>
              <a:t>Sintaks</a:t>
            </a:r>
            <a:r>
              <a:rPr lang="en-US" sz="2000" dirty="0"/>
              <a:t> </a:t>
            </a:r>
            <a:r>
              <a:rPr lang="en-US" sz="2000" dirty="0" err="1" smtClean="0"/>
              <a:t>perulangan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: </a:t>
            </a:r>
            <a:br>
              <a:rPr lang="en-US" sz="2000" dirty="0" smtClean="0"/>
            </a:br>
            <a:r>
              <a:rPr lang="en-US" sz="2000" i="1" dirty="0" smtClean="0">
                <a:solidFill>
                  <a:srgbClr val="0070C0"/>
                </a:solidFill>
              </a:rPr>
              <a:t>do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br>
              <a:rPr lang="en-US" sz="2000" dirty="0" smtClean="0">
                <a:solidFill>
                  <a:srgbClr val="0070C0"/>
                </a:solidFill>
              </a:rPr>
            </a:br>
            <a:r>
              <a:rPr lang="nn-NO" sz="2000" i="1" dirty="0" smtClean="0">
                <a:solidFill>
                  <a:srgbClr val="0070C0"/>
                </a:solidFill>
              </a:rPr>
              <a:t>{</a:t>
            </a:r>
            <a:br>
              <a:rPr lang="nn-NO" sz="2000" i="1" dirty="0" smtClean="0">
                <a:solidFill>
                  <a:srgbClr val="0070C0"/>
                </a:solidFill>
              </a:rPr>
            </a:br>
            <a:r>
              <a:rPr lang="nn-NO" sz="2000" i="1" dirty="0" smtClean="0">
                <a:solidFill>
                  <a:srgbClr val="0070C0"/>
                </a:solidFill>
              </a:rPr>
              <a:t>kode yang akan dieksekusi;</a:t>
            </a:r>
            <a:br>
              <a:rPr lang="nn-NO" sz="2000" i="1" dirty="0" smtClean="0">
                <a:solidFill>
                  <a:srgbClr val="0070C0"/>
                </a:solidFill>
              </a:rPr>
            </a:br>
            <a:r>
              <a:rPr lang="nn-NO" sz="2000" i="1" dirty="0" smtClean="0">
                <a:solidFill>
                  <a:srgbClr val="0070C0"/>
                </a:solidFill>
              </a:rPr>
              <a:t>}</a:t>
            </a:r>
            <a:br>
              <a:rPr lang="nn-NO" sz="2000" i="1" dirty="0" smtClean="0">
                <a:solidFill>
                  <a:srgbClr val="0070C0"/>
                </a:solidFill>
              </a:rPr>
            </a:br>
            <a:r>
              <a:rPr lang="nn-NO" sz="2000" i="1" dirty="0" smtClean="0">
                <a:solidFill>
                  <a:srgbClr val="0070C0"/>
                </a:solidFill>
              </a:rPr>
              <a:t>while (kondisi);</a:t>
            </a:r>
            <a:r>
              <a:rPr lang="nn-NO" sz="2000" dirty="0" smtClean="0">
                <a:solidFill>
                  <a:srgbClr val="0070C0"/>
                </a:solidFill>
              </a:rPr>
              <a:t> </a:t>
            </a:r>
            <a:br>
              <a:rPr lang="nn-NO" sz="2000" dirty="0" smtClean="0">
                <a:solidFill>
                  <a:srgbClr val="0070C0"/>
                </a:solidFill>
              </a:rPr>
            </a:br>
            <a:endParaRPr lang="en-US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PHP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7338"/>
            <a:ext cx="8443913" cy="4751387"/>
          </a:xfrm>
        </p:spPr>
        <p:txBody>
          <a:bodyPr>
            <a:normAutofit/>
          </a:bodyPr>
          <a:lstStyle/>
          <a:p>
            <a:pPr marL="228600" indent="-228600" eaLnBrk="1" hangingPunct="1">
              <a:buFont typeface="Wingdings" pitchFamily="2" charset="2"/>
              <a:buChar char="§"/>
            </a:pPr>
            <a:r>
              <a:rPr lang="en-US" alt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id-ID" alt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ingkatan dari </a:t>
            </a:r>
            <a:r>
              <a:rPr lang="id-ID" altLang="en-US" sz="20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id-ID" alt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HP: </a:t>
            </a:r>
            <a:r>
              <a:rPr lang="id-ID" altLang="en-US" sz="20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</a:t>
            </a:r>
            <a:r>
              <a:rPr lang="id-ID" alt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ypertext </a:t>
            </a:r>
            <a:r>
              <a:rPr lang="id-ID" altLang="en-US" sz="20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id-ID" alt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repocessor</a:t>
            </a:r>
          </a:p>
          <a:p>
            <a:pPr marL="228600" indent="-228600" eaLnBrk="1" hangingPunct="1">
              <a:buFont typeface="Wingdings" pitchFamily="2" charset="2"/>
              <a:buChar char="§"/>
            </a:pPr>
            <a:r>
              <a:rPr lang="id-ID" alt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Pertama kali dibuat oleh </a:t>
            </a:r>
            <a:r>
              <a:rPr lang="id-ID" alt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Rasmus </a:t>
            </a:r>
            <a:r>
              <a:rPr lang="en-US" alt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h</a:t>
            </a:r>
            <a:r>
              <a:rPr lang="id-ID" alt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Lerdorf</a:t>
            </a:r>
            <a:r>
              <a:rPr lang="id-ID" alt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alt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pada tahun 1994.</a:t>
            </a:r>
            <a:r>
              <a:rPr lang="en-US" alt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228600" indent="-228600" eaLnBrk="1" hangingPunct="1">
              <a:buFont typeface="Wingdings" pitchFamily="2" charset="2"/>
              <a:buChar char="§"/>
            </a:pPr>
            <a:r>
              <a:rPr lang="id-ID" alt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Setiap satu statement (perintah) biasanya diakhiri dengan titik-koma (;)</a:t>
            </a:r>
          </a:p>
          <a:p>
            <a:pPr marL="228600" indent="-228600" eaLnBrk="1" hangingPunct="1">
              <a:buFont typeface="Wingdings" pitchFamily="2" charset="2"/>
              <a:buChar char="§"/>
            </a:pPr>
            <a:r>
              <a:rPr lang="id-ID" altLang="en-US" sz="20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Case Sensitive </a:t>
            </a:r>
            <a:r>
              <a:rPr lang="id-ID" alt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untuk </a:t>
            </a:r>
            <a:r>
              <a:rPr lang="id-ID" alt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nama identifier </a:t>
            </a:r>
            <a:r>
              <a:rPr lang="id-ID" alt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yang dibuat oleh user (variable, konstanta, fungsi dll), namun TIDAK CASE SENSITIVE untuk identifier </a:t>
            </a:r>
            <a:r>
              <a:rPr lang="id-ID" alt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built-in</a:t>
            </a:r>
            <a:r>
              <a:rPr lang="id-ID" alt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dari PHP</a:t>
            </a:r>
            <a:r>
              <a:rPr lang="en-US" alt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228600" indent="-228600">
              <a:buFont typeface="Wingdings" pitchFamily="2" charset="2"/>
              <a:buChar char="§"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File PHP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berisi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teks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, tag HTML,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Script. File PHP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dikembalikan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browser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bentuk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plain 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HTML. 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600" indent="-228600">
              <a:buFont typeface="Wingdings" pitchFamily="2" charset="2"/>
              <a:buChar char="§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File 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PHP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berekstensi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.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php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, .php3,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.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phtml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b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600" indent="-228600" eaLnBrk="1" hangingPunct="1">
              <a:buFont typeface="Wingdings" pitchFamily="2" charset="2"/>
              <a:buChar char="§"/>
            </a:pPr>
            <a:endParaRPr lang="en-US" alt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27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38764"/>
            <a:ext cx="4572000" cy="371903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&lt;</a:t>
            </a:r>
            <a:r>
              <a:rPr lang="en-US" dirty="0">
                <a:solidFill>
                  <a:srgbClr val="0070C0"/>
                </a:solidFill>
              </a:rPr>
              <a:t>html&gt;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&lt;body&gt;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&lt;?</a:t>
            </a:r>
            <a:r>
              <a:rPr lang="en-US" dirty="0" err="1">
                <a:solidFill>
                  <a:srgbClr val="0070C0"/>
                </a:solidFill>
              </a:rPr>
              <a:t>php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$i=1</a:t>
            </a:r>
            <a:r>
              <a:rPr lang="en-US" dirty="0" smtClean="0">
                <a:solidFill>
                  <a:srgbClr val="0070C0"/>
                </a:solidFill>
              </a:rPr>
              <a:t>;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do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{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$i++;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echo "</a:t>
            </a:r>
            <a:r>
              <a:rPr lang="en-US" dirty="0" err="1">
                <a:solidFill>
                  <a:srgbClr val="0070C0"/>
                </a:solidFill>
              </a:rPr>
              <a:t>Bilangan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ke</a:t>
            </a:r>
            <a:r>
              <a:rPr lang="en-US" dirty="0">
                <a:solidFill>
                  <a:srgbClr val="0070C0"/>
                </a:solidFill>
              </a:rPr>
              <a:t> $i:". $i . "&lt;</a:t>
            </a:r>
            <a:r>
              <a:rPr lang="en-US" dirty="0" err="1">
                <a:solidFill>
                  <a:srgbClr val="0070C0"/>
                </a:solidFill>
              </a:rPr>
              <a:t>br</a:t>
            </a:r>
            <a:r>
              <a:rPr lang="en-US" dirty="0">
                <a:solidFill>
                  <a:srgbClr val="0070C0"/>
                </a:solidFill>
              </a:rPr>
              <a:t> /&gt;";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while ($i&lt;=5);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?&gt;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&lt;/body&gt;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&lt;/html&gt; 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9800" y="3340100"/>
            <a:ext cx="2286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2:2</a:t>
            </a:r>
            <a:br>
              <a:rPr lang="en-US" dirty="0"/>
            </a:b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3:3</a:t>
            </a:r>
            <a:br>
              <a:rPr lang="en-US" dirty="0"/>
            </a:b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4:4</a:t>
            </a:r>
            <a:br>
              <a:rPr lang="en-US" dirty="0"/>
            </a:b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5:5</a:t>
            </a:r>
            <a:br>
              <a:rPr lang="en-US" dirty="0"/>
            </a:b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6:6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5334000"/>
            <a:ext cx="61698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Contoh</a:t>
            </a:r>
            <a:r>
              <a:rPr lang="en-US" dirty="0">
                <a:solidFill>
                  <a:srgbClr val="0070C0"/>
                </a:solidFill>
              </a:rPr>
              <a:t> di </a:t>
            </a:r>
            <a:r>
              <a:rPr lang="en-US" dirty="0" err="1">
                <a:solidFill>
                  <a:srgbClr val="0070C0"/>
                </a:solidFill>
              </a:rPr>
              <a:t>atas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akan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menjalankan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kode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$i++ </a:t>
            </a:r>
            <a:r>
              <a:rPr lang="en-US" dirty="0" err="1">
                <a:solidFill>
                  <a:srgbClr val="0070C0"/>
                </a:solidFill>
              </a:rPr>
              <a:t>dan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echo "</a:t>
            </a:r>
            <a:r>
              <a:rPr lang="en-US" i="1" dirty="0" err="1">
                <a:solidFill>
                  <a:srgbClr val="0070C0"/>
                </a:solidFill>
              </a:rPr>
              <a:t>Bilangan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>
                <a:solidFill>
                  <a:srgbClr val="0070C0"/>
                </a:solidFill>
              </a:rPr>
              <a:t>ke</a:t>
            </a:r>
            <a:r>
              <a:rPr lang="en-US" i="1" dirty="0">
                <a:solidFill>
                  <a:srgbClr val="0070C0"/>
                </a:solidFill>
              </a:rPr>
              <a:t>‐$i: " . $i . "&lt;</a:t>
            </a:r>
            <a:r>
              <a:rPr lang="en-US" i="1" dirty="0" err="1">
                <a:solidFill>
                  <a:srgbClr val="0070C0"/>
                </a:solidFill>
              </a:rPr>
              <a:t>br</a:t>
            </a:r>
            <a:r>
              <a:rPr lang="en-US" i="1" dirty="0">
                <a:solidFill>
                  <a:srgbClr val="0070C0"/>
                </a:solidFill>
              </a:rPr>
              <a:t> /&gt;"; </a:t>
            </a:r>
            <a:r>
              <a:rPr lang="en-US" i="1" dirty="0" err="1">
                <a:solidFill>
                  <a:srgbClr val="0070C0"/>
                </a:solidFill>
              </a:rPr>
              <a:t>terlebih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>
                <a:solidFill>
                  <a:srgbClr val="0070C0"/>
                </a:solidFill>
              </a:rPr>
              <a:t>dahulu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setelah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itu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baru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kondisinya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dievaluasi</a:t>
            </a:r>
            <a:r>
              <a:rPr lang="en-US" dirty="0">
                <a:solidFill>
                  <a:srgbClr val="0070C0"/>
                </a:solidFill>
              </a:rPr>
              <a:t>. </a:t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51100" y="1555234"/>
            <a:ext cx="244329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file : </a:t>
            </a:r>
            <a:r>
              <a:rPr lang="en-US" dirty="0" err="1" smtClean="0"/>
              <a:t>dowhile.php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50900"/>
          </a:xfrm>
        </p:spPr>
        <p:txBody>
          <a:bodyPr>
            <a:noAutofit/>
          </a:bodyPr>
          <a:lstStyle/>
          <a:p>
            <a:r>
              <a:rPr lang="en-US" altLang="en-US" sz="3200" b="1" dirty="0" err="1"/>
              <a:t>Skema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Hubungan</a:t>
            </a:r>
            <a:r>
              <a:rPr lang="en-US" altLang="en-US" sz="3200" b="1" dirty="0"/>
              <a:t> </a:t>
            </a:r>
            <a:br>
              <a:rPr lang="en-US" altLang="en-US" sz="3200" b="1" dirty="0"/>
            </a:br>
            <a:r>
              <a:rPr lang="en-US" altLang="en-US" sz="3200" b="1" dirty="0"/>
              <a:t>Web Browser-Web Server-PHP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D9B6-4197-4CEA-97EC-08BBD5F43176}" type="slidenum">
              <a:rPr lang="en-US" altLang="en-US"/>
              <a:pPr/>
              <a:t>7</a:t>
            </a:fld>
            <a:endParaRPr lang="en-US" altLang="en-US"/>
          </a:p>
        </p:txBody>
      </p:sp>
      <p:pic>
        <p:nvPicPr>
          <p:cNvPr id="7172" name="Picture 4" descr="PHP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989138"/>
            <a:ext cx="7750175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95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Menggunakan</a:t>
            </a:r>
            <a:r>
              <a:rPr lang="en-US" dirty="0" smtClean="0"/>
              <a:t> 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PHP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b="1" dirty="0" err="1"/>
              <a:t>menginstall</a:t>
            </a:r>
            <a:r>
              <a:rPr lang="en-US" sz="2400" b="1" dirty="0"/>
              <a:t> </a:t>
            </a:r>
            <a:r>
              <a:rPr lang="en-US" sz="2400" b="1" dirty="0" err="1"/>
              <a:t>terlebih</a:t>
            </a:r>
            <a:r>
              <a:rPr lang="en-US" sz="2400" b="1" dirty="0"/>
              <a:t> </a:t>
            </a:r>
            <a:r>
              <a:rPr lang="en-US" sz="2400" b="1" dirty="0" err="1"/>
              <a:t>dahulu</a:t>
            </a:r>
            <a:r>
              <a:rPr lang="en-US" sz="2400" b="1" dirty="0"/>
              <a:t> web server Apache</a:t>
            </a:r>
            <a:r>
              <a:rPr lang="en-US" sz="2400" dirty="0"/>
              <a:t> (</a:t>
            </a:r>
            <a:r>
              <a:rPr lang="en-US" sz="2400" dirty="0" err="1"/>
              <a:t>atau</a:t>
            </a:r>
            <a:r>
              <a:rPr lang="en-US" sz="2400" dirty="0"/>
              <a:t> IIS) </a:t>
            </a:r>
            <a:r>
              <a:rPr lang="en-US" sz="2400" dirty="0" err="1" smtClean="0"/>
              <a:t>pada</a:t>
            </a:r>
            <a:r>
              <a:rPr lang="en-US" sz="2400" dirty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/server </a:t>
            </a:r>
            <a:r>
              <a:rPr lang="en-US" sz="2400" dirty="0"/>
              <a:t>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,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menginstall</a:t>
            </a:r>
            <a:r>
              <a:rPr lang="en-US" sz="2400" dirty="0"/>
              <a:t> PHP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smtClean="0"/>
              <a:t>MySQL.</a:t>
            </a:r>
          </a:p>
          <a:p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/>
              <a:t> </a:t>
            </a:r>
            <a:r>
              <a:rPr lang="en-US" sz="2400" b="1" dirty="0" err="1" smtClean="0"/>
              <a:t>menggunakan</a:t>
            </a:r>
            <a:r>
              <a:rPr lang="en-US" sz="2400" b="1" dirty="0" smtClean="0"/>
              <a:t> </a:t>
            </a:r>
            <a:r>
              <a:rPr lang="en-US" sz="2400" b="1" dirty="0" err="1"/>
              <a:t>layanan</a:t>
            </a:r>
            <a:r>
              <a:rPr lang="en-US" sz="2400" b="1" dirty="0"/>
              <a:t> hosting yang </a:t>
            </a:r>
            <a:r>
              <a:rPr lang="en-US" sz="2400" b="1" dirty="0" err="1"/>
              <a:t>menyediakan</a:t>
            </a:r>
            <a:r>
              <a:rPr lang="en-US" sz="2400" b="1" dirty="0"/>
              <a:t> </a:t>
            </a:r>
            <a:r>
              <a:rPr lang="en-US" sz="2400" b="1" dirty="0" err="1"/>
              <a:t>dukungan</a:t>
            </a:r>
            <a:r>
              <a:rPr lang="en-US" sz="2400" b="1" dirty="0"/>
              <a:t> </a:t>
            </a:r>
            <a:r>
              <a:rPr lang="en-US" sz="2400" b="1" dirty="0" err="1"/>
              <a:t>terhadap</a:t>
            </a:r>
            <a:r>
              <a:rPr lang="en-US" sz="2400" b="1" dirty="0"/>
              <a:t> PHP </a:t>
            </a:r>
            <a:r>
              <a:rPr lang="en-US" sz="2400" b="1" dirty="0" err="1"/>
              <a:t>dan</a:t>
            </a:r>
            <a:r>
              <a:rPr lang="en-US" sz="2400" b="1" dirty="0"/>
              <a:t> MySQL</a:t>
            </a:r>
            <a:r>
              <a:rPr lang="en-US" sz="2400" dirty="0"/>
              <a:t>.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92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Kelebihan</a:t>
            </a:r>
            <a:r>
              <a:rPr lang="en-US" sz="3200" dirty="0" smtClean="0"/>
              <a:t> PHP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bahasa</a:t>
            </a:r>
            <a:r>
              <a:rPr lang="en-US" sz="3200" dirty="0"/>
              <a:t> script </a:t>
            </a:r>
            <a:r>
              <a:rPr lang="en-US" sz="3200" dirty="0" err="1"/>
              <a:t>adalah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dijalankan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berbagai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platform (windows,</a:t>
            </a:r>
            <a:b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linux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dll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</a:p>
          <a:p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Kompatibel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terhadap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hampir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semua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server yang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digunakan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saat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Bebas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diunduh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situs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resmi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PHP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www.php.net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Mudah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dipelajari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berjalan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efisien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server.</a:t>
            </a:r>
            <a:b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867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2955</TotalTime>
  <Words>2498</Words>
  <Application>Microsoft Office PowerPoint</Application>
  <PresentationFormat>On-screen Show (4:3)</PresentationFormat>
  <Paragraphs>675</Paragraphs>
  <Slides>60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Module</vt:lpstr>
      <vt:lpstr>php</vt:lpstr>
      <vt:lpstr>Pengenalan php sebagai bahasa CGI</vt:lpstr>
      <vt:lpstr>Pemrograman Website dilihat dari sudut hak akses penggunanya</vt:lpstr>
      <vt:lpstr>Pemrograman Website dilihat dari sudut hak akses penggunanya</vt:lpstr>
      <vt:lpstr>Konsep CGI</vt:lpstr>
      <vt:lpstr>PHP</vt:lpstr>
      <vt:lpstr>Skema Hubungan  Web Browser-Web Server-PHP</vt:lpstr>
      <vt:lpstr>Menggunakan PHP</vt:lpstr>
      <vt:lpstr>Kelebihan PHP sebagai bahasa script adalah </vt:lpstr>
      <vt:lpstr>Tiga Model Penggunaan PHP</vt:lpstr>
      <vt:lpstr>Instalasi PHP untuk Bidang Pengembangan Website dan Aplikasi Web</vt:lpstr>
      <vt:lpstr>Sintaks PHP</vt:lpstr>
      <vt:lpstr>PowerPoint Presentation</vt:lpstr>
      <vt:lpstr> Menjalankan PHP </vt:lpstr>
      <vt:lpstr>  Menjalankan kode PHP</vt:lpstr>
      <vt:lpstr>Simbol Pemisah Setiap Perintah PHP</vt:lpstr>
      <vt:lpstr>Perintah Mencetak Hasil</vt:lpstr>
      <vt:lpstr>echo</vt:lpstr>
      <vt:lpstr>PowerPoint Presentation</vt:lpstr>
      <vt:lpstr>PowerPoint Presentation</vt:lpstr>
      <vt:lpstr>Contoh penggunaan echo</vt:lpstr>
      <vt:lpstr>PowerPoint Presentation</vt:lpstr>
      <vt:lpstr>print</vt:lpstr>
      <vt:lpstr>PowerPoint Presentation</vt:lpstr>
      <vt:lpstr>Contoh</vt:lpstr>
      <vt:lpstr>PowerPoint Presentation</vt:lpstr>
      <vt:lpstr>Variabel PHP</vt:lpstr>
      <vt:lpstr>Tipe Data</vt:lpstr>
      <vt:lpstr>Aturan Pemberian Nama Variabel</vt:lpstr>
      <vt:lpstr>Mendeklarasikan/Membuat Variabel</vt:lpstr>
      <vt:lpstr>Konstanta </vt:lpstr>
      <vt:lpstr>Scope Variabel</vt:lpstr>
      <vt:lpstr>Variabel </vt:lpstr>
      <vt:lpstr>Variabel </vt:lpstr>
      <vt:lpstr>Variabel-&gt; Scope Global</vt:lpstr>
      <vt:lpstr>Variabel </vt:lpstr>
      <vt:lpstr>OPERATOR</vt:lpstr>
      <vt:lpstr>Operator.php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Struktur Kendali</vt:lpstr>
      <vt:lpstr>Struktur Keputusan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Struktur Perulangan (Loop)</vt:lpstr>
      <vt:lpstr>Struktur Perulangan (Loop)</vt:lpstr>
      <vt:lpstr>Struktur Perulangan (Loop)</vt:lpstr>
      <vt:lpstr>Struktur Perulangan (Loop)</vt:lpstr>
      <vt:lpstr>Struktur Perulangan (Loop)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</dc:title>
  <dc:creator>budi</dc:creator>
  <cp:lastModifiedBy>tio</cp:lastModifiedBy>
  <cp:revision>530</cp:revision>
  <dcterms:created xsi:type="dcterms:W3CDTF">2017-11-19T09:18:37Z</dcterms:created>
  <dcterms:modified xsi:type="dcterms:W3CDTF">2020-04-05T07:10:45Z</dcterms:modified>
</cp:coreProperties>
</file>