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4" r:id="rId3"/>
    <p:sldId id="306" r:id="rId4"/>
    <p:sldId id="307" r:id="rId5"/>
    <p:sldId id="30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288" r:id="rId22"/>
    <p:sldId id="278" r:id="rId23"/>
    <p:sldId id="279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5" autoAdjust="0"/>
    <p:restoredTop sz="94660"/>
  </p:normalViewPr>
  <p:slideViewPr>
    <p:cSldViewPr>
      <p:cViewPr>
        <p:scale>
          <a:sx n="66" d="100"/>
          <a:sy n="66" d="100"/>
        </p:scale>
        <p:origin x="-1728" y="-7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10A9-EE1B-4DB4-AFF4-2C4C7C69C622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C1C-76FD-4965-AB56-3E67FC3436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10A9-EE1B-4DB4-AFF4-2C4C7C69C622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C1C-76FD-4965-AB56-3E67FC343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10A9-EE1B-4DB4-AFF4-2C4C7C69C622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C1C-76FD-4965-AB56-3E67FC343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10A9-EE1B-4DB4-AFF4-2C4C7C69C622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C1C-76FD-4965-AB56-3E67FC343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10A9-EE1B-4DB4-AFF4-2C4C7C69C622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C1C-76FD-4965-AB56-3E67FC3436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10A9-EE1B-4DB4-AFF4-2C4C7C69C622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C1C-76FD-4965-AB56-3E67FC343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10A9-EE1B-4DB4-AFF4-2C4C7C69C622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C1C-76FD-4965-AB56-3E67FC343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10A9-EE1B-4DB4-AFF4-2C4C7C69C622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C1C-76FD-4965-AB56-3E67FC343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10A9-EE1B-4DB4-AFF4-2C4C7C69C622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C1C-76FD-4965-AB56-3E67FC343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10A9-EE1B-4DB4-AFF4-2C4C7C69C622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C1C-76FD-4965-AB56-3E67FC34369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C2C10A9-EE1B-4DB4-AFF4-2C4C7C69C622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4A85C1C-76FD-4965-AB56-3E67FC3436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C2C10A9-EE1B-4DB4-AFF4-2C4C7C69C622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4A85C1C-76FD-4965-AB56-3E67FC3436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8077200" cy="3962400"/>
          </a:xfrm>
        </p:spPr>
        <p:txBody>
          <a:bodyPr>
            <a:normAutofit fontScale="90000"/>
          </a:bodyPr>
          <a:lstStyle/>
          <a:p>
            <a:r>
              <a:rPr lang="en-US" dirty="0"/>
              <a:t>-Query String </a:t>
            </a:r>
            <a:r>
              <a:rPr lang="en-US" dirty="0" err="1"/>
              <a:t>Variabel</a:t>
            </a:r>
            <a:r>
              <a:rPr lang="en-US" dirty="0"/>
              <a:t> Get</a:t>
            </a:r>
            <a:br>
              <a:rPr lang="en-US" dirty="0"/>
            </a:br>
            <a:r>
              <a:rPr lang="en-US" dirty="0" smtClean="0"/>
              <a:t>-</a:t>
            </a:r>
            <a:r>
              <a:rPr lang="en-US" dirty="0" err="1" smtClean="0"/>
              <a:t>Isset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-Empty</a:t>
            </a:r>
            <a:br>
              <a:rPr lang="en-US" dirty="0" smtClean="0"/>
            </a:br>
            <a:r>
              <a:rPr lang="en-US" dirty="0" smtClean="0"/>
              <a:t>-Include</a:t>
            </a:r>
            <a:br>
              <a:rPr lang="en-US" dirty="0" smtClean="0"/>
            </a:br>
            <a:r>
              <a:rPr lang="en-US" dirty="0" smtClean="0"/>
              <a:t>-Require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074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program form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1465302"/>
            <a:ext cx="292964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Nama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program : form.html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34634"/>
            <a:ext cx="6642100" cy="334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527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0" y="1254125"/>
            <a:ext cx="3651449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Nama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program :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prosesform1.php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2895600" y="3581400"/>
            <a:ext cx="685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43" y="1697335"/>
            <a:ext cx="688657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Callout 2 4"/>
          <p:cNvSpPr/>
          <p:nvPr/>
        </p:nvSpPr>
        <p:spPr>
          <a:xfrm>
            <a:off x="967212" y="0"/>
            <a:ext cx="1902988" cy="105779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0935"/>
              <a:gd name="adj6" fmla="val 71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Cek</a:t>
            </a:r>
            <a:r>
              <a:rPr lang="en-US" sz="1600" dirty="0" smtClean="0"/>
              <a:t> </a:t>
            </a:r>
            <a:r>
              <a:rPr lang="en-US" sz="1600" dirty="0" err="1" smtClean="0"/>
              <a:t>variabel</a:t>
            </a:r>
            <a:r>
              <a:rPr lang="en-US" sz="1600" dirty="0" smtClean="0"/>
              <a:t> </a:t>
            </a:r>
            <a:r>
              <a:rPr lang="en-US" sz="1600" dirty="0" err="1" smtClean="0"/>
              <a:t>didefinisikan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blm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8" name="Line Callout 2 7"/>
          <p:cNvSpPr/>
          <p:nvPr/>
        </p:nvSpPr>
        <p:spPr>
          <a:xfrm>
            <a:off x="3276600" y="0"/>
            <a:ext cx="1902988" cy="105779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71845"/>
              <a:gd name="adj6" fmla="val -6525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Akses</a:t>
            </a:r>
            <a:r>
              <a:rPr lang="en-US" sz="1600" dirty="0" smtClean="0"/>
              <a:t> </a:t>
            </a:r>
            <a:r>
              <a:rPr lang="en-US" sz="1600" dirty="0" err="1" smtClean="0"/>
              <a:t>variabel</a:t>
            </a:r>
            <a:r>
              <a:rPr lang="en-US" sz="1600" dirty="0" smtClean="0"/>
              <a:t> </a:t>
            </a:r>
            <a:r>
              <a:rPr lang="en-US" sz="1600" dirty="0" err="1" smtClean="0"/>
              <a:t>namapegawai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form </a:t>
            </a:r>
            <a:r>
              <a:rPr lang="en-US" sz="1600" dirty="0" err="1" smtClean="0"/>
              <a:t>sebelumnya</a:t>
            </a:r>
            <a:endParaRPr lang="en-US" sz="1600" dirty="0"/>
          </a:p>
        </p:txBody>
      </p:sp>
      <p:cxnSp>
        <p:nvCxnSpPr>
          <p:cNvPr id="7" name="Straight Arrow Connector 6"/>
          <p:cNvCxnSpPr>
            <a:stCxn id="8" idx="1"/>
          </p:cNvCxnSpPr>
          <p:nvPr/>
        </p:nvCxnSpPr>
        <p:spPr>
          <a:xfrm>
            <a:off x="4228094" y="1057791"/>
            <a:ext cx="496306" cy="7710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3314700" y="2324100"/>
            <a:ext cx="342900" cy="30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76147" y="2281535"/>
            <a:ext cx="339407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Pindah</a:t>
            </a:r>
            <a:r>
              <a:rPr lang="en-US" sz="1200" dirty="0" smtClean="0"/>
              <a:t> </a:t>
            </a:r>
            <a:r>
              <a:rPr lang="en-US" sz="1200" dirty="0" err="1" smtClean="0"/>
              <a:t>isi</a:t>
            </a:r>
            <a:r>
              <a:rPr lang="en-US" sz="1200" dirty="0" smtClean="0"/>
              <a:t> data di </a:t>
            </a:r>
            <a:r>
              <a:rPr lang="en-US" sz="1200" dirty="0" err="1" smtClean="0"/>
              <a:t>nama</a:t>
            </a:r>
            <a:r>
              <a:rPr lang="en-US" sz="1200" dirty="0" smtClean="0"/>
              <a:t> </a:t>
            </a:r>
            <a:r>
              <a:rPr lang="en-US" sz="1200" dirty="0" err="1" smtClean="0"/>
              <a:t>pegawai</a:t>
            </a:r>
            <a:r>
              <a:rPr lang="en-US" sz="1200" dirty="0" smtClean="0"/>
              <a:t> </a:t>
            </a:r>
            <a:r>
              <a:rPr lang="en-US" sz="1200" dirty="0" err="1" smtClean="0"/>
              <a:t>ke</a:t>
            </a:r>
            <a:r>
              <a:rPr lang="en-US" sz="1200" dirty="0" smtClean="0"/>
              <a:t> </a:t>
            </a:r>
            <a:r>
              <a:rPr lang="en-US" sz="1200" dirty="0" err="1" smtClean="0"/>
              <a:t>variabel</a:t>
            </a:r>
            <a:r>
              <a:rPr lang="en-US" sz="1200" dirty="0" smtClean="0"/>
              <a:t> $</a:t>
            </a:r>
            <a:r>
              <a:rPr lang="en-US" sz="1200" dirty="0" err="1" smtClean="0"/>
              <a:t>nama</a:t>
            </a:r>
            <a:endParaRPr lang="en-US" sz="1200" dirty="0" smtClean="0"/>
          </a:p>
          <a:p>
            <a:r>
              <a:rPr lang="en-US" sz="1200" dirty="0" err="1"/>
              <a:t>Pindah</a:t>
            </a:r>
            <a:r>
              <a:rPr lang="en-US" sz="1200" dirty="0"/>
              <a:t> </a:t>
            </a:r>
            <a:r>
              <a:rPr lang="en-US" sz="1200" dirty="0" err="1"/>
              <a:t>isi</a:t>
            </a:r>
            <a:r>
              <a:rPr lang="en-US" sz="1200" dirty="0"/>
              <a:t> data di </a:t>
            </a:r>
            <a:r>
              <a:rPr lang="en-US" sz="1200" dirty="0" smtClean="0"/>
              <a:t>email i </a:t>
            </a:r>
            <a:r>
              <a:rPr lang="en-US" sz="1200" dirty="0" err="1"/>
              <a:t>ke</a:t>
            </a:r>
            <a:r>
              <a:rPr lang="en-US" sz="1200" dirty="0"/>
              <a:t> </a:t>
            </a:r>
            <a:r>
              <a:rPr lang="en-US" sz="1200" dirty="0" err="1"/>
              <a:t>variabel</a:t>
            </a:r>
            <a:r>
              <a:rPr lang="en-US" sz="1200" dirty="0"/>
              <a:t> </a:t>
            </a:r>
            <a:r>
              <a:rPr lang="en-US" sz="1200" dirty="0" smtClean="0"/>
              <a:t>$email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5082515" y="3771037"/>
            <a:ext cx="397025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/>
              <a:t>Fungsi</a:t>
            </a:r>
            <a:r>
              <a:rPr lang="en-US" sz="1400" b="1" dirty="0"/>
              <a:t> die()</a:t>
            </a:r>
            <a:r>
              <a:rPr lang="en-US" sz="1400" dirty="0"/>
              <a:t> </a:t>
            </a:r>
            <a:r>
              <a:rPr lang="en-US" sz="1400" dirty="0" err="1"/>
              <a:t>yaitu</a:t>
            </a:r>
            <a:r>
              <a:rPr lang="en-US" sz="1400" dirty="0"/>
              <a:t> </a:t>
            </a:r>
            <a:r>
              <a:rPr lang="en-US" sz="1400" dirty="0" err="1"/>
              <a:t>menampilkan</a:t>
            </a:r>
            <a:r>
              <a:rPr lang="en-US" sz="1400" dirty="0"/>
              <a:t> string error </a:t>
            </a:r>
            <a:r>
              <a:rPr lang="en-US" sz="1400" dirty="0" err="1"/>
              <a:t>dimana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dipastikan</a:t>
            </a:r>
            <a:r>
              <a:rPr lang="en-US" sz="1400" dirty="0"/>
              <a:t> </a:t>
            </a:r>
            <a:r>
              <a:rPr lang="en-US" sz="1400" dirty="0" err="1"/>
              <a:t>kita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membuat</a:t>
            </a:r>
            <a:r>
              <a:rPr lang="en-US" sz="1400" dirty="0"/>
              <a:t> </a:t>
            </a:r>
            <a:r>
              <a:rPr lang="en-US" sz="1400" dirty="0" err="1"/>
              <a:t>teks</a:t>
            </a:r>
            <a:r>
              <a:rPr lang="en-US" sz="1400" dirty="0"/>
              <a:t> </a:t>
            </a:r>
            <a:r>
              <a:rPr lang="en-US" sz="1400" dirty="0" err="1"/>
              <a:t>sendiri</a:t>
            </a:r>
            <a:r>
              <a:rPr lang="en-US" sz="1400" dirty="0"/>
              <a:t> </a:t>
            </a:r>
            <a:r>
              <a:rPr lang="en-US" sz="1400" dirty="0" err="1"/>
              <a:t>ketika</a:t>
            </a:r>
            <a:r>
              <a:rPr lang="en-US" sz="1400" dirty="0"/>
              <a:t> </a:t>
            </a:r>
            <a:r>
              <a:rPr lang="en-US" sz="1400" dirty="0" err="1"/>
              <a:t>terjadinya</a:t>
            </a:r>
            <a:r>
              <a:rPr lang="en-US" sz="1400" dirty="0"/>
              <a:t> error.</a:t>
            </a:r>
          </a:p>
        </p:txBody>
      </p:sp>
    </p:spTree>
    <p:extLst>
      <p:ext uri="{BB962C8B-B14F-4D97-AF65-F5344CB8AC3E}">
        <p14:creationId xmlns:p14="http://schemas.microsoft.com/office/powerpoint/2010/main" val="1101203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625609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Fungsi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include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()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memanggil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kode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program file lain </a:t>
            </a:r>
            <a:r>
              <a:rPr lang="en-US" sz="20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halaman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PHP.</a:t>
            </a:r>
            <a:endParaRPr lang="en-US" sz="20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memanggil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file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PHP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HTML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Penulisan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fungsi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include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lvl="1"/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include(“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NamaFile.php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”)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include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(“</a:t>
            </a:r>
            <a:r>
              <a:rPr lang="en-US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direktor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NamaFile.php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”)</a:t>
            </a:r>
            <a:b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49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229600" cy="457200"/>
          </a:xfrm>
        </p:spPr>
        <p:txBody>
          <a:bodyPr>
            <a:noAutofit/>
          </a:bodyPr>
          <a:lstStyle/>
          <a:p>
            <a:r>
              <a:rPr lang="en-US" sz="2000" dirty="0" err="1"/>
              <a:t>Fungsi</a:t>
            </a:r>
            <a:r>
              <a:rPr lang="en-US" sz="2000" dirty="0"/>
              <a:t> include()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memanggil</a:t>
            </a:r>
            <a:r>
              <a:rPr lang="en-US" sz="2000" dirty="0"/>
              <a:t> file HTML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0" y="2319298"/>
            <a:ext cx="303371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0" y="4343400"/>
            <a:ext cx="4743450" cy="2044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47400" y="2097564"/>
            <a:ext cx="249664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fheader.html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158734"/>
            <a:ext cx="234756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footer.html</a:t>
            </a:r>
            <a:endParaRPr 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92348"/>
            <a:ext cx="327660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638800" y="2134632"/>
            <a:ext cx="300960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fheaderfooter.php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38800" y="4351635"/>
            <a:ext cx="3276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File </a:t>
            </a:r>
            <a:r>
              <a:rPr lang="en-US" sz="1400" b="1" dirty="0" err="1" smtClean="0">
                <a:solidFill>
                  <a:srgbClr val="FF0000"/>
                </a:solidFill>
              </a:rPr>
              <a:t>fheaderfooter.php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dirty="0" err="1"/>
              <a:t>memanggil</a:t>
            </a:r>
            <a:r>
              <a:rPr lang="en-US" sz="1400" dirty="0"/>
              <a:t> file </a:t>
            </a:r>
            <a:r>
              <a:rPr lang="en-US" sz="1400" dirty="0" smtClean="0"/>
              <a:t>fheader.html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/>
              <a:t>footer.html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fungsi</a:t>
            </a:r>
            <a:r>
              <a:rPr lang="en-US" sz="1400" dirty="0"/>
              <a:t> include()</a:t>
            </a:r>
            <a:br>
              <a:rPr lang="en-US" sz="1400" dirty="0"/>
            </a:br>
            <a:endParaRPr lang="en-US" sz="1400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394" y="5429250"/>
            <a:ext cx="3162006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own Arrow 5"/>
          <p:cNvSpPr/>
          <p:nvPr/>
        </p:nvSpPr>
        <p:spPr>
          <a:xfrm>
            <a:off x="7143603" y="5029200"/>
            <a:ext cx="190794" cy="276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9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lain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4267200"/>
            <a:ext cx="8229600" cy="6632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1800" dirty="0" err="1" smtClean="0"/>
              <a:t>Memanggil</a:t>
            </a:r>
            <a:r>
              <a:rPr lang="en-US" sz="1800" dirty="0" smtClean="0"/>
              <a:t> file </a:t>
            </a:r>
            <a:r>
              <a:rPr lang="en-US" sz="1800" dirty="0" err="1" smtClean="0"/>
              <a:t>koneksi.php</a:t>
            </a:r>
            <a:endParaRPr lang="en-US" sz="1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828800"/>
            <a:ext cx="83248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2819400" y="22098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46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1524000"/>
            <a:ext cx="7467600" cy="4849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1885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6934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3983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Perintah</a:t>
            </a:r>
            <a:r>
              <a:rPr lang="en-US" dirty="0"/>
              <a:t> </a:t>
            </a:r>
            <a:r>
              <a:rPr lang="en-US" dirty="0" smtClean="0"/>
              <a:t>Require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044209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Fungsinya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include,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menyisipkan</a:t>
            </a:r>
            <a:r>
              <a:rPr lang="en-US" sz="2400" dirty="0" smtClean="0"/>
              <a:t> / </a:t>
            </a:r>
            <a:r>
              <a:rPr lang="en-US" sz="2400" dirty="0" err="1" smtClean="0"/>
              <a:t>menyertakan</a:t>
            </a:r>
            <a:r>
              <a:rPr lang="en-US" sz="2400" dirty="0" smtClean="0"/>
              <a:t> file lain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file.</a:t>
            </a:r>
            <a:endParaRPr lang="en-US" sz="24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90850"/>
            <a:ext cx="32766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05364"/>
            <a:ext cx="3367088" cy="180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267200" y="3581400"/>
            <a:ext cx="685800" cy="326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65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Include </a:t>
            </a:r>
            <a:r>
              <a:rPr lang="en-US" dirty="0" err="1" smtClean="0"/>
              <a:t>dengan</a:t>
            </a:r>
            <a:r>
              <a:rPr lang="en-US" dirty="0" smtClean="0"/>
              <a:t> Require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1" y="1676400"/>
            <a:ext cx="8077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Include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dirty="0" err="1"/>
              <a:t>jika</a:t>
            </a:r>
            <a:r>
              <a:rPr lang="en-US" dirty="0"/>
              <a:t> file yang </a:t>
            </a:r>
            <a:r>
              <a:rPr lang="en-US" dirty="0" err="1"/>
              <a:t>disertakan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yang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file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) </a:t>
            </a:r>
            <a:r>
              <a:rPr lang="en-US" b="1" dirty="0" err="1"/>
              <a:t>maka</a:t>
            </a:r>
            <a:r>
              <a:rPr lang="en-US" b="1" dirty="0"/>
              <a:t> program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perintah</a:t>
            </a:r>
            <a:r>
              <a:rPr lang="en-US" b="1" dirty="0"/>
              <a:t> PHP </a:t>
            </a:r>
            <a:r>
              <a:rPr lang="en-US" b="1" dirty="0" err="1"/>
              <a:t>selanjutnya</a:t>
            </a:r>
            <a:r>
              <a:rPr lang="en-US" b="1" dirty="0"/>
              <a:t> (</a:t>
            </a:r>
            <a:r>
              <a:rPr lang="en-US" b="1" dirty="0" err="1"/>
              <a:t>setelah</a:t>
            </a:r>
            <a:r>
              <a:rPr lang="en-US" b="1" dirty="0"/>
              <a:t> include)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tetap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dijalankan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walaupun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ditampilkan</a:t>
            </a:r>
            <a:r>
              <a:rPr lang="en-US" b="1" dirty="0">
                <a:solidFill>
                  <a:srgbClr val="FF0000"/>
                </a:solidFill>
              </a:rPr>
              <a:t> error</a:t>
            </a:r>
            <a:r>
              <a:rPr lang="en-US" b="1" dirty="0"/>
              <a:t>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30617"/>
            <a:ext cx="8641582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01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Perbedaan</a:t>
            </a:r>
            <a:r>
              <a:rPr lang="en-US" dirty="0"/>
              <a:t> Include </a:t>
            </a:r>
            <a:r>
              <a:rPr lang="en-US" dirty="0" err="1"/>
              <a:t>dengan</a:t>
            </a:r>
            <a:r>
              <a:rPr lang="en-US" dirty="0"/>
              <a:t> Require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29000"/>
            <a:ext cx="83820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1" y="1752600"/>
            <a:ext cx="86106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Require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/>
              <a:t>file yang </a:t>
            </a:r>
            <a:r>
              <a:rPr lang="en-US" dirty="0" err="1"/>
              <a:t>disertakan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yang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file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) </a:t>
            </a:r>
            <a:r>
              <a:rPr lang="en-US" b="1" dirty="0" err="1"/>
              <a:t>maka</a:t>
            </a:r>
            <a:r>
              <a:rPr lang="en-US" b="1" dirty="0"/>
              <a:t> program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perintah</a:t>
            </a:r>
            <a:r>
              <a:rPr lang="en-US" b="1" dirty="0"/>
              <a:t> PHP </a:t>
            </a:r>
            <a:r>
              <a:rPr lang="en-US" b="1" dirty="0" err="1"/>
              <a:t>selanjutnya</a:t>
            </a:r>
            <a:r>
              <a:rPr lang="en-US" b="1" dirty="0"/>
              <a:t> (</a:t>
            </a:r>
            <a:r>
              <a:rPr lang="en-US" b="1" dirty="0" err="1"/>
              <a:t>setelah</a:t>
            </a:r>
            <a:r>
              <a:rPr lang="en-US" b="1" dirty="0"/>
              <a:t> include)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dijalankan</a:t>
            </a:r>
            <a:r>
              <a:rPr lang="en-US" b="1" dirty="0" smtClean="0"/>
              <a:t>.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8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Query </a:t>
            </a:r>
            <a:r>
              <a:rPr lang="en-US" dirty="0" smtClean="0"/>
              <a:t>String &amp;  </a:t>
            </a:r>
            <a:r>
              <a:rPr lang="en-US" dirty="0" err="1" smtClean="0"/>
              <a:t>Variabel</a:t>
            </a:r>
            <a:r>
              <a:rPr lang="en-US" dirty="0" smtClean="0"/>
              <a:t>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Varibel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super global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$_GET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berisi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dikirimkan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query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string</a:t>
            </a:r>
          </a:p>
          <a:p>
            <a:r>
              <a:rPr lang="en-US" sz="2000" dirty="0" err="1"/>
              <a:t>Variabel</a:t>
            </a:r>
            <a:r>
              <a:rPr lang="en-US" sz="2000" dirty="0"/>
              <a:t> </a:t>
            </a:r>
            <a:r>
              <a:rPr lang="en-US" sz="2000" b="1" dirty="0"/>
              <a:t>$_</a:t>
            </a:r>
            <a:r>
              <a:rPr lang="en-US" sz="2000" b="1" dirty="0" smtClean="0"/>
              <a:t>GET  </a:t>
            </a:r>
            <a:r>
              <a:rPr lang="en-US" sz="2000" dirty="0" err="1"/>
              <a:t>merupakan</a:t>
            </a:r>
            <a:r>
              <a:rPr lang="en-US" sz="2000" dirty="0"/>
              <a:t> </a:t>
            </a:r>
            <a:r>
              <a:rPr lang="en-US" sz="2000" b="1" dirty="0" err="1"/>
              <a:t>tipe</a:t>
            </a:r>
            <a:r>
              <a:rPr lang="en-US" sz="2000" b="1" dirty="0"/>
              <a:t> data array</a:t>
            </a:r>
            <a:r>
              <a:rPr lang="en-US" sz="2000" dirty="0" smtClean="0"/>
              <a:t>,</a:t>
            </a:r>
            <a:r>
              <a:rPr lang="en-US" sz="2000" dirty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b="1" dirty="0" err="1"/>
              <a:t>mengakses</a:t>
            </a:r>
            <a:r>
              <a:rPr lang="en-US" sz="2000" b="1" dirty="0"/>
              <a:t> </a:t>
            </a:r>
            <a:r>
              <a:rPr lang="en-US" sz="2000" b="1" dirty="0" err="1"/>
              <a:t>nilainya</a:t>
            </a:r>
            <a:r>
              <a:rPr lang="en-US" sz="2000" dirty="0"/>
              <a:t>,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akses</a:t>
            </a:r>
            <a:r>
              <a:rPr lang="en-US" sz="2000" dirty="0"/>
              <a:t> </a:t>
            </a:r>
            <a:r>
              <a:rPr lang="en-US" sz="2000" b="1" dirty="0"/>
              <a:t>array</a:t>
            </a:r>
            <a:r>
              <a:rPr lang="en-US" sz="2000" dirty="0"/>
              <a:t> </a:t>
            </a:r>
            <a:r>
              <a:rPr lang="en-US" sz="2000" dirty="0" err="1"/>
              <a:t>yakni</a:t>
            </a:r>
            <a:r>
              <a:rPr lang="en-US" sz="2000" dirty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b="1" dirty="0" err="1"/>
              <a:t>kurung</a:t>
            </a:r>
            <a:r>
              <a:rPr lang="en-US" sz="2000" b="1" dirty="0"/>
              <a:t> </a:t>
            </a:r>
            <a:r>
              <a:rPr lang="en-US" sz="2000" b="1" dirty="0" err="1" smtClean="0"/>
              <a:t>siku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  <a:r>
              <a:rPr lang="en-US" sz="2000" dirty="0"/>
              <a:t> </a:t>
            </a:r>
            <a:r>
              <a:rPr lang="en-US" sz="2000" b="1" dirty="0"/>
              <a:t>$_GET</a:t>
            </a:r>
            <a:r>
              <a:rPr lang="en-US" sz="2000" b="1" dirty="0">
                <a:solidFill>
                  <a:srgbClr val="FF0000"/>
                </a:solidFill>
              </a:rPr>
              <a:t>[‘</a:t>
            </a:r>
            <a:r>
              <a:rPr lang="en-US" sz="2000" b="1" dirty="0" err="1">
                <a:solidFill>
                  <a:srgbClr val="FF0000"/>
                </a:solidFill>
              </a:rPr>
              <a:t>nama</a:t>
            </a:r>
            <a:r>
              <a:rPr lang="en-US" sz="2000" b="1" dirty="0" smtClean="0">
                <a:solidFill>
                  <a:srgbClr val="FF0000"/>
                </a:solidFill>
              </a:rPr>
              <a:t>’]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nama</a:t>
            </a:r>
            <a:r>
              <a:rPr lang="en-US" sz="2000" dirty="0"/>
              <a:t> 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b="1" dirty="0" err="1"/>
              <a:t>nilai</a:t>
            </a:r>
            <a:r>
              <a:rPr lang="en-US" sz="2000" b="1" dirty="0"/>
              <a:t> </a:t>
            </a:r>
            <a:r>
              <a:rPr lang="en-US" sz="2000" b="1" dirty="0" err="1" smtClean="0"/>
              <a:t>atribut</a:t>
            </a:r>
            <a:r>
              <a:rPr lang="en-US" sz="2000" dirty="0"/>
              <a:t> </a:t>
            </a:r>
            <a:r>
              <a:rPr lang="en-US" sz="2000" b="1" dirty="0" err="1" smtClean="0"/>
              <a:t>nama</a:t>
            </a:r>
            <a:r>
              <a:rPr lang="en-US" sz="2000" dirty="0"/>
              <a:t> 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form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diakses</a:t>
            </a:r>
            <a:r>
              <a:rPr lang="en-US" sz="2000" dirty="0"/>
              <a:t>.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Query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String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mengirim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 </a:t>
            </a:r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antar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halaman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$_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GET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tanpa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form.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851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include_once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require_once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187209"/>
          </a:xfrm>
        </p:spPr>
        <p:txBody>
          <a:bodyPr>
            <a:normAutofit/>
          </a:bodyPr>
          <a:lstStyle/>
          <a:p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kegunaan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include, </a:t>
            </a:r>
            <a:r>
              <a:rPr lang="en-US" sz="2400" dirty="0" err="1"/>
              <a:t>kecuali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include_once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reqiure_once</a:t>
            </a:r>
            <a:r>
              <a:rPr lang="en-US" sz="2400" dirty="0" smtClean="0"/>
              <a:t> 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suatu</a:t>
            </a:r>
            <a:r>
              <a:rPr lang="en-US" sz="2400" b="1" dirty="0">
                <a:solidFill>
                  <a:srgbClr val="FF0000"/>
                </a:solidFill>
              </a:rPr>
              <a:t> file </a:t>
            </a:r>
            <a:r>
              <a:rPr lang="en-US" sz="2400" b="1" dirty="0" err="1">
                <a:solidFill>
                  <a:srgbClr val="FF0000"/>
                </a:solidFill>
              </a:rPr>
              <a:t>hanya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disertakan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sekali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saja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walapun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ditulis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lebih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dari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satu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0"/>
            <a:ext cx="471487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118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database MySQL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9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Fungsi-fungsi</a:t>
            </a:r>
            <a:r>
              <a:rPr lang="en-US" b="1" dirty="0" smtClean="0"/>
              <a:t> </a:t>
            </a:r>
            <a:r>
              <a:rPr lang="en-US" b="1" dirty="0" err="1" smtClean="0"/>
              <a:t>khusus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database 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5" y="1600200"/>
            <a:ext cx="8883315" cy="3124200"/>
          </a:xfrm>
        </p:spPr>
        <p:txBody>
          <a:bodyPr>
            <a:noAutofit/>
          </a:bodyPr>
          <a:lstStyle/>
          <a:p>
            <a:pPr marL="457200" indent="-2794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Fungsi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koneksi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instance server MySQL : </a:t>
            </a:r>
          </a:p>
          <a:p>
            <a:pPr marL="457200" indent="0">
              <a:buNone/>
            </a:pP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Perintahnya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en-US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mysqli_connect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();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mysqli_connect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(‘</a:t>
            </a:r>
            <a:r>
              <a:rPr lang="en-US" sz="1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nama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host',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‘</a:t>
            </a:r>
            <a:r>
              <a:rPr lang="en-US" sz="1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username_db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', ‘</a:t>
            </a:r>
            <a:r>
              <a:rPr lang="en-US" sz="1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pass_db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',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'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nama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db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')</a:t>
            </a:r>
          </a:p>
          <a:p>
            <a:pPr marL="457200" indent="0">
              <a:buNone/>
            </a:pPr>
            <a:r>
              <a:rPr lang="en-US" sz="16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Dalm</a:t>
            </a:r>
            <a:r>
              <a:rPr lang="en-US" sz="16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program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$</a:t>
            </a:r>
            <a:r>
              <a:rPr lang="en-US" sz="1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koneksi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en-US" sz="1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mysqli_connect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(‘</a:t>
            </a:r>
            <a:r>
              <a:rPr lang="en-US" sz="1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localhost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’,’root’,’ ‘,’</a:t>
            </a:r>
            <a:r>
              <a:rPr lang="en-US" sz="1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db_pt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’);</a:t>
            </a:r>
          </a:p>
          <a:p>
            <a:pPr marL="457200" indent="0">
              <a:buNone/>
            </a:pPr>
            <a:r>
              <a:rPr lang="en-US" sz="1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keterangan</a:t>
            </a:r>
            <a:r>
              <a:rPr lang="en-US" sz="1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010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nama_host</a:t>
            </a:r>
            <a:r>
              <a:rPr lang="en-US" sz="1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nama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komputer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server yang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memuat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DBMS MySQL yang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dituju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80010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Username_db</a:t>
            </a:r>
            <a:r>
              <a:rPr lang="en-US" sz="1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nama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user DBMS MySQL yang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otoritas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login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database.</a:t>
            </a:r>
          </a:p>
          <a:p>
            <a:pPr marL="80010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Pass_db</a:t>
            </a:r>
            <a:r>
              <a:rPr lang="en-US" sz="1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passwomrd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user login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DBMS MySQL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80010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Nama_db</a:t>
            </a:r>
            <a:r>
              <a:rPr lang="en-US" sz="1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nama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dababase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di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aplikasi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800100" indent="-342900">
              <a:spcBef>
                <a:spcPts val="0"/>
              </a:spcBef>
              <a:buFont typeface="Wingdings" pitchFamily="2" charset="2"/>
              <a:buChar char="Ø"/>
            </a:pP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3" r="50000" b="52632"/>
          <a:stretch/>
        </p:blipFill>
        <p:spPr bwMode="auto">
          <a:xfrm>
            <a:off x="32085" y="5029200"/>
            <a:ext cx="4158915" cy="154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4" r="32188" b="62061"/>
          <a:stretch/>
        </p:blipFill>
        <p:spPr bwMode="auto">
          <a:xfrm>
            <a:off x="4343400" y="5029199"/>
            <a:ext cx="4724400" cy="1596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0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458200" cy="4625609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Terhitung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PHP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versi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5.5, extension </a:t>
            </a:r>
            <a:r>
              <a:rPr lang="en-U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mysql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lagi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disarankan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penggunaannya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berstatus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deprecated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yang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berarti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mungkin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dihapus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PHP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versi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berikutnya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Kita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disarankan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mulai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beralih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mysqli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Mysqli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kependekan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MySQL Improved Extension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Extension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versi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perbaikan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penambahan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extension </a:t>
            </a:r>
            <a:r>
              <a:rPr lang="en-U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mysql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sebelumnya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umum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Extension </a:t>
            </a:r>
            <a:r>
              <a:rPr lang="en-US" sz="2000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mysqli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dibuat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mendukung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fitur-fitur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terbaru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MySQL Server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versi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4.1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keatas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2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erequest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query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DBMS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MySQL</a:t>
            </a:r>
          </a:p>
          <a:p>
            <a:pPr marL="342900" indent="0">
              <a:buNone/>
            </a:pP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Peintahnya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en-US" sz="20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mysqli_query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()</a:t>
            </a:r>
            <a:endParaRPr lang="en-US" sz="20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0">
              <a:buNone/>
            </a:pP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mysql_query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( string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perintah_sql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[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integer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idkoneksi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]);</a:t>
            </a:r>
          </a:p>
          <a:p>
            <a:pPr marL="342900" indent="0">
              <a:buNone/>
            </a:pPr>
            <a:endParaRPr lang="en-US" sz="20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0">
              <a:buNone/>
            </a:pP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$</a:t>
            </a:r>
            <a:r>
              <a:rPr lang="en-US" sz="20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query=</a:t>
            </a:r>
            <a:r>
              <a:rPr lang="en-US" sz="2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mysqli_query</a:t>
            </a: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("select * from </a:t>
            </a:r>
            <a:r>
              <a:rPr lang="en-US" sz="20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nama_tabel</a:t>
            </a:r>
            <a:r>
              <a:rPr lang="en-US" sz="20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");</a:t>
            </a:r>
          </a:p>
          <a:p>
            <a:pPr marL="342900" indent="0">
              <a:buNone/>
            </a:pPr>
            <a:endParaRPr lang="en-US" sz="20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0">
              <a:buNone/>
            </a:pPr>
            <a:r>
              <a:rPr lang="en-US" sz="20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keterangan</a:t>
            </a:r>
            <a:r>
              <a:rPr lang="en-US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342900" indent="0">
              <a:buNone/>
            </a:pPr>
            <a:r>
              <a:rPr lang="en-US" sz="20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perintah_sql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berisi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perintah-perintah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mengakses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database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sintax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SQL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idkoneksi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diisi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identitas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koneksi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aktif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236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  <a:r>
              <a:rPr lang="en-US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Memproses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Query </a:t>
            </a:r>
          </a:p>
          <a:p>
            <a:pPr marL="0" indent="342900">
              <a:buNone/>
            </a:pP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Perintahnya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1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mysqli_fetch_array</a:t>
            </a: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()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US" sz="1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mysqli_fetch_row</a:t>
            </a: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()</a:t>
            </a:r>
            <a:r>
              <a:rPr lang="en-US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71500" indent="-228600">
              <a:buClrTx/>
              <a:buSzPct val="100000"/>
              <a:buFont typeface="+mj-lt"/>
              <a:buAutoNum type="arabicPeriod"/>
            </a:pPr>
            <a:r>
              <a:rPr lang="en-US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mysqli_fetch_array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() : </a:t>
            </a:r>
            <a:r>
              <a:rPr lang="en-US" sz="14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Mengambil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baris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hasi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array </a:t>
            </a:r>
            <a:r>
              <a:rPr lang="en-US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assosiatif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9300" lvl="2" indent="-228600"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id-ID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Perintah tsb akan mengambil data (1 baris data) dan akan mengembalikan false jika baris telah habis, maka untuk mengambil seluruh data digunakan looping :</a:t>
            </a:r>
          </a:p>
          <a:p>
            <a:pPr marL="57150" indent="85725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while($row = </a:t>
            </a:r>
            <a:r>
              <a:rPr lang="en-GB" sz="14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mysql_fetch_array</a:t>
            </a:r>
            <a:r>
              <a:rPr lang="en-GB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($result))</a:t>
            </a:r>
            <a:r>
              <a:rPr lang="ar-SA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‏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7150" indent="857250" fontAlgn="auto">
              <a:spcAft>
                <a:spcPts val="0"/>
              </a:spcAft>
              <a:buFont typeface="Wingdings 2"/>
              <a:buNone/>
              <a:defRPr/>
            </a:pPr>
            <a:r>
              <a:rPr lang="id-ID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{</a:t>
            </a:r>
            <a:endParaRPr lang="id-ID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7150" indent="857250" fontAlgn="auto">
              <a:spcAft>
                <a:spcPts val="0"/>
              </a:spcAft>
              <a:buFont typeface="Wingdings 2"/>
              <a:buNone/>
              <a:defRPr/>
            </a:pPr>
            <a:r>
              <a:rPr lang="id-ID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	//perintah yang dilakukan</a:t>
            </a:r>
          </a:p>
          <a:p>
            <a:pPr marL="57150" indent="857250" fontAlgn="auto">
              <a:spcAft>
                <a:spcPts val="0"/>
              </a:spcAft>
              <a:buFont typeface="Wingdings 2"/>
              <a:buNone/>
              <a:defRPr/>
            </a:pPr>
            <a:r>
              <a:rPr lang="id-ID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	$datas[] = $row;</a:t>
            </a:r>
          </a:p>
          <a:p>
            <a:pPr marL="57150" indent="857250" fontAlgn="auto">
              <a:spcAft>
                <a:spcPts val="0"/>
              </a:spcAft>
              <a:buFont typeface="Wingdings 2"/>
              <a:buNone/>
              <a:defRPr/>
            </a:pPr>
            <a:r>
              <a:rPr lang="id-ID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}</a:t>
            </a:r>
          </a:p>
          <a:p>
            <a:pPr marL="685800" indent="-342900"/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5" t="14931" r="6785" b="32465"/>
          <a:stretch/>
        </p:blipFill>
        <p:spPr bwMode="auto">
          <a:xfrm>
            <a:off x="685800" y="3886200"/>
            <a:ext cx="7467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6258580"/>
            <a:ext cx="739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Array </a:t>
            </a:r>
            <a:r>
              <a:rPr lang="en-US" sz="1400" b="1" dirty="0" err="1"/>
              <a:t>Asosiatif</a:t>
            </a:r>
            <a:r>
              <a:rPr lang="en-US" sz="1400" b="1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data array yang </a:t>
            </a:r>
            <a:r>
              <a:rPr lang="en-US" sz="1400" dirty="0" err="1"/>
              <a:t>menggunakan</a:t>
            </a:r>
            <a:r>
              <a:rPr lang="en-US" sz="1400" dirty="0"/>
              <a:t> kata </a:t>
            </a:r>
            <a:r>
              <a:rPr lang="en-US" sz="1400" dirty="0" err="1"/>
              <a:t>kunci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index yang </a:t>
            </a:r>
            <a:r>
              <a:rPr lang="en-US" sz="1400" dirty="0" err="1"/>
              <a:t>kita</a:t>
            </a:r>
            <a:r>
              <a:rPr lang="en-US" sz="1400" dirty="0"/>
              <a:t> </a:t>
            </a:r>
            <a:r>
              <a:rPr lang="en-US" sz="1400" dirty="0" err="1"/>
              <a:t>tentukan</a:t>
            </a:r>
            <a:r>
              <a:rPr lang="en-US" sz="1400" dirty="0"/>
              <a:t> </a:t>
            </a:r>
            <a:r>
              <a:rPr lang="en-US" sz="1400" dirty="0" err="1"/>
              <a:t>sendiri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85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1219200"/>
          </a:xfrm>
        </p:spPr>
        <p:txBody>
          <a:bodyPr>
            <a:normAutofit/>
          </a:bodyPr>
          <a:lstStyle/>
          <a:p>
            <a:pPr marL="457200" indent="-457200">
              <a:buClrTx/>
              <a:buSzPct val="100000"/>
              <a:buFont typeface="+mj-lt"/>
              <a:buAutoNum type="arabicPeriod" startAt="2"/>
            </a:pPr>
            <a:r>
              <a:rPr lang="en-US" sz="1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mysql_fetch_row</a:t>
            </a: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() : </a:t>
            </a:r>
            <a:r>
              <a:rPr lang="en-US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Menampilkan</a:t>
            </a:r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baris</a:t>
            </a:r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array </a:t>
            </a:r>
            <a:r>
              <a:rPr lang="en-US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persatu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$</a:t>
            </a:r>
            <a:r>
              <a:rPr lang="en-US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baris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r>
              <a:rPr lang="en-US" sz="14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mysqli_fetch_row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(handle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mengembalikan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array yang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berisi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seluruh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kolom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$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baris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[0], $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baris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[1],… </a:t>
            </a:r>
          </a:p>
          <a:p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3048000"/>
            <a:ext cx="772477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19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lang="es-E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Menampilkan</a:t>
            </a:r>
            <a:r>
              <a:rPr lang="es-E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s-E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Record Pada </a:t>
            </a:r>
            <a:r>
              <a:rPr lang="es-E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Recordset</a:t>
            </a:r>
            <a:r>
              <a:rPr lang="es-E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s-ES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E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Perintahnya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mysqli_num_rows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(result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r) </a:t>
            </a:r>
            <a:endParaRPr 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92100" indent="0">
              <a:buNone/>
            </a:pPr>
            <a:r>
              <a:rPr lang="en-US" sz="1600" b="1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keterangan</a:t>
            </a:r>
            <a:r>
              <a:rPr lang="en-US" sz="16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600" i="1" dirty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variabel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menampung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eksekusi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query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fungsi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mysql_query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().</a:t>
            </a:r>
            <a:b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fungsi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di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menghasilkan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sejumlah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record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recordset</a:t>
            </a: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92100" indent="0">
              <a:buNone/>
            </a:pPr>
            <a:r>
              <a:rPr lang="en-US" sz="16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&lt;?</a:t>
            </a:r>
            <a:r>
              <a:rPr lang="en-US" sz="16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php</a:t>
            </a:r>
            <a:endParaRPr lang="en-US" sz="16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71500" indent="0">
              <a:buNone/>
            </a:pPr>
            <a:r>
              <a:rPr lang="en-US" sz="16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//</a:t>
            </a:r>
            <a:r>
              <a:rPr lang="en-US" sz="16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koneksi</a:t>
            </a:r>
            <a:r>
              <a:rPr lang="en-US" sz="16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16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database</a:t>
            </a:r>
          </a:p>
          <a:p>
            <a:pPr marL="571500" indent="0">
              <a:buNone/>
            </a:pPr>
            <a:r>
              <a:rPr lang="en-US" sz="16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$</a:t>
            </a:r>
            <a:r>
              <a:rPr lang="en-US" sz="16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berita</a:t>
            </a:r>
            <a:r>
              <a:rPr lang="en-US" sz="16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r>
              <a:rPr lang="en-US" sz="16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mysql_query</a:t>
            </a:r>
            <a:r>
              <a:rPr lang="en-US" sz="16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("SELECT * from </a:t>
            </a:r>
            <a:r>
              <a:rPr lang="en-US" sz="16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berita</a:t>
            </a:r>
            <a:r>
              <a:rPr lang="en-US" sz="16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",$</a:t>
            </a:r>
            <a:r>
              <a:rPr lang="en-US" sz="16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koneksi</a:t>
            </a:r>
            <a:r>
              <a:rPr lang="en-US" sz="16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);</a:t>
            </a:r>
          </a:p>
          <a:p>
            <a:pPr marL="571500" indent="0">
              <a:buNone/>
            </a:pPr>
            <a:r>
              <a:rPr lang="en-US" sz="16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$</a:t>
            </a:r>
            <a:r>
              <a:rPr lang="en-US" sz="16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jum_berita</a:t>
            </a:r>
            <a:r>
              <a:rPr lang="en-US" sz="16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r>
              <a:rPr lang="en-US" sz="1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mysqli_num_rows</a:t>
            </a:r>
            <a:r>
              <a:rPr lang="en-US" sz="16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($</a:t>
            </a:r>
            <a:r>
              <a:rPr lang="en-US" sz="16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berita</a:t>
            </a:r>
            <a:r>
              <a:rPr lang="en-US" sz="16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); echo  "</a:t>
            </a:r>
            <a:r>
              <a:rPr lang="en-US" sz="16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16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Berita</a:t>
            </a:r>
            <a:r>
              <a:rPr lang="en-US" sz="16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:".$</a:t>
            </a:r>
            <a:r>
              <a:rPr lang="en-US" sz="1600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jum_berita</a:t>
            </a:r>
            <a:r>
              <a:rPr lang="en-US" sz="16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92100" indent="0">
              <a:buNone/>
            </a:pPr>
            <a:r>
              <a:rPr lang="en-US" sz="16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?&gt;</a:t>
            </a:r>
          </a:p>
          <a:p>
            <a:pPr marL="0" indent="0">
              <a:buNone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6. </a:t>
            </a:r>
            <a:r>
              <a:rPr lang="en-US" sz="2000" b="1" dirty="0" err="1"/>
              <a:t>Fungsi</a:t>
            </a:r>
            <a:r>
              <a:rPr lang="en-US" sz="2000" b="1" dirty="0"/>
              <a:t> </a:t>
            </a:r>
            <a:r>
              <a:rPr lang="en-US" sz="2000" b="1" i="1" dirty="0" err="1"/>
              <a:t>Mysql_Affected_Rows</a:t>
            </a:r>
            <a:r>
              <a:rPr lang="en-US" sz="2000" b="1" i="1" dirty="0" smtClean="0"/>
              <a:t>()</a:t>
            </a:r>
          </a:p>
          <a:p>
            <a:pPr marL="274320" lvl="1" indent="0">
              <a:buNone/>
            </a:pP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mengetahui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record yang </a:t>
            </a:r>
            <a:r>
              <a:rPr lang="en-US" sz="1600" dirty="0" err="1"/>
              <a:t>termanipulasi</a:t>
            </a:r>
            <a:r>
              <a:rPr lang="en-US" sz="1600" dirty="0"/>
              <a:t>, </a:t>
            </a:r>
            <a:r>
              <a:rPr lang="en-US" sz="1600" dirty="0" err="1"/>
              <a:t>biasanya</a:t>
            </a:r>
            <a:r>
              <a:rPr lang="en-US" sz="1600" dirty="0"/>
              <a:t> </a:t>
            </a:r>
            <a:r>
              <a:rPr lang="en-US" sz="1600" dirty="0" err="1"/>
              <a:t>fungsi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mengidentifikasi</a:t>
            </a:r>
            <a:r>
              <a:rPr lang="en-US" sz="1600" dirty="0"/>
              <a:t> </a:t>
            </a:r>
            <a:r>
              <a:rPr lang="en-US" sz="1600" dirty="0" err="1"/>
              <a:t>keberhasilan</a:t>
            </a:r>
            <a:r>
              <a:rPr lang="en-US" sz="1600" dirty="0"/>
              <a:t> </a:t>
            </a:r>
            <a:r>
              <a:rPr lang="en-US" sz="1600" dirty="0" err="1"/>
              <a:t>perintah</a:t>
            </a:r>
            <a:r>
              <a:rPr lang="en-US" sz="1600" dirty="0"/>
              <a:t> query update &amp; delete. </a:t>
            </a:r>
            <a:endParaRPr lang="en-US" sz="1600" dirty="0" smtClean="0"/>
          </a:p>
          <a:p>
            <a:pPr marL="274320" lvl="1" indent="0">
              <a:buNone/>
            </a:pPr>
            <a:r>
              <a:rPr lang="en-US" sz="1600" dirty="0" err="1" smtClean="0"/>
              <a:t>Adapun</a:t>
            </a:r>
            <a:r>
              <a:rPr lang="en-US" sz="1600" dirty="0" smtClean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dirty="0" err="1"/>
              <a:t>umumnya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: </a:t>
            </a:r>
            <a:endParaRPr lang="en-US" sz="1600" dirty="0" smtClean="0"/>
          </a:p>
          <a:p>
            <a:pPr marL="274320" lvl="1" indent="0">
              <a:buNone/>
            </a:pPr>
            <a:r>
              <a:rPr lang="en-US" sz="1600" dirty="0" smtClean="0"/>
              <a:t>integer </a:t>
            </a:r>
            <a:r>
              <a:rPr lang="en-US" sz="1600" b="1" dirty="0" err="1"/>
              <a:t>mysql_affected_rows</a:t>
            </a:r>
            <a:r>
              <a:rPr lang="en-US" sz="1600" dirty="0"/>
              <a:t>(result r) </a:t>
            </a:r>
            <a:endParaRPr lang="en-US" sz="1600" dirty="0" smtClean="0"/>
          </a:p>
          <a:p>
            <a:pPr marL="274320" lvl="1" indent="0">
              <a:buNone/>
            </a:pPr>
            <a:r>
              <a:rPr lang="en-US" sz="1600" dirty="0" err="1" smtClean="0"/>
              <a:t>contoh</a:t>
            </a:r>
            <a:r>
              <a:rPr lang="en-US" sz="1600" dirty="0"/>
              <a:t>: </a:t>
            </a:r>
            <a:endParaRPr lang="en-US" sz="1600" dirty="0" smtClean="0"/>
          </a:p>
          <a:p>
            <a:pPr marL="292100" indent="0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&lt;?</a:t>
            </a:r>
            <a:r>
              <a:rPr lang="en-US" sz="1600" dirty="0" err="1">
                <a:solidFill>
                  <a:srgbClr val="0070C0"/>
                </a:solidFill>
              </a:rPr>
              <a:t>php</a:t>
            </a:r>
            <a:r>
              <a:rPr lang="en-US" sz="1600" dirty="0">
                <a:solidFill>
                  <a:srgbClr val="0070C0"/>
                </a:solidFill>
              </a:rPr>
              <a:t> $id=</a:t>
            </a:r>
            <a:r>
              <a:rPr lang="en-US" sz="1600" dirty="0" err="1">
                <a:solidFill>
                  <a:srgbClr val="0070C0"/>
                </a:solidFill>
              </a:rPr>
              <a:t>mysql_connect</a:t>
            </a:r>
            <a:r>
              <a:rPr lang="en-US" sz="1600" dirty="0">
                <a:solidFill>
                  <a:srgbClr val="0070C0"/>
                </a:solidFill>
              </a:rPr>
              <a:t>("localhost", "root", "</a:t>
            </a:r>
            <a:r>
              <a:rPr lang="en-US" sz="1600" dirty="0" err="1">
                <a:solidFill>
                  <a:srgbClr val="0070C0"/>
                </a:solidFill>
              </a:rPr>
              <a:t>rahasia</a:t>
            </a:r>
            <a:r>
              <a:rPr lang="en-US" sz="1600" dirty="0" smtClean="0">
                <a:solidFill>
                  <a:srgbClr val="0070C0"/>
                </a:solidFill>
              </a:rPr>
              <a:t>");</a:t>
            </a:r>
          </a:p>
          <a:p>
            <a:pPr marL="292100" indent="0">
              <a:buNone/>
            </a:pPr>
            <a:r>
              <a:rPr lang="en-US" sz="1600" dirty="0" err="1" smtClean="0">
                <a:solidFill>
                  <a:srgbClr val="0070C0"/>
                </a:solidFill>
              </a:rPr>
              <a:t>mysql_select_db</a:t>
            </a:r>
            <a:r>
              <a:rPr lang="en-US" sz="1600" dirty="0">
                <a:solidFill>
                  <a:srgbClr val="0070C0"/>
                </a:solidFill>
              </a:rPr>
              <a:t>("test", $id); </a:t>
            </a:r>
            <a:endParaRPr lang="en-US" sz="1600" dirty="0" smtClean="0">
              <a:solidFill>
                <a:srgbClr val="0070C0"/>
              </a:solidFill>
            </a:endParaRPr>
          </a:p>
          <a:p>
            <a:pPr marL="292100" indent="0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$</a:t>
            </a:r>
            <a:r>
              <a:rPr lang="en-US" sz="1600" dirty="0" err="1">
                <a:solidFill>
                  <a:srgbClr val="0070C0"/>
                </a:solidFill>
              </a:rPr>
              <a:t>sql</a:t>
            </a:r>
            <a:r>
              <a:rPr lang="en-US" sz="1600" dirty="0">
                <a:solidFill>
                  <a:srgbClr val="0070C0"/>
                </a:solidFill>
              </a:rPr>
              <a:t>="DELETE FROM </a:t>
            </a:r>
            <a:r>
              <a:rPr lang="en-US" sz="1600" dirty="0" err="1">
                <a:solidFill>
                  <a:srgbClr val="0070C0"/>
                </a:solidFill>
              </a:rPr>
              <a:t>msmhs</a:t>
            </a:r>
            <a:r>
              <a:rPr lang="en-US" sz="1600" dirty="0">
                <a:solidFill>
                  <a:srgbClr val="0070C0"/>
                </a:solidFill>
              </a:rPr>
              <a:t> WHERE </a:t>
            </a:r>
            <a:r>
              <a:rPr lang="en-US" sz="1600" dirty="0" err="1">
                <a:solidFill>
                  <a:srgbClr val="0070C0"/>
                </a:solidFill>
              </a:rPr>
              <a:t>kdpst</a:t>
            </a:r>
            <a:r>
              <a:rPr lang="en-US" sz="1600" dirty="0">
                <a:solidFill>
                  <a:srgbClr val="0070C0"/>
                </a:solidFill>
              </a:rPr>
              <a:t>='TI' "; </a:t>
            </a:r>
            <a:endParaRPr lang="en-US" sz="1600" dirty="0" smtClean="0">
              <a:solidFill>
                <a:srgbClr val="0070C0"/>
              </a:solidFill>
            </a:endParaRPr>
          </a:p>
          <a:p>
            <a:pPr marL="292100" indent="0">
              <a:buNone/>
            </a:pPr>
            <a:r>
              <a:rPr lang="en-US" sz="1600" dirty="0" err="1" smtClean="0">
                <a:solidFill>
                  <a:srgbClr val="0070C0"/>
                </a:solidFill>
              </a:rPr>
              <a:t>mysql_query</a:t>
            </a:r>
            <a:r>
              <a:rPr lang="en-US" sz="1600" dirty="0">
                <a:solidFill>
                  <a:srgbClr val="0070C0"/>
                </a:solidFill>
              </a:rPr>
              <a:t>($</a:t>
            </a:r>
            <a:r>
              <a:rPr lang="en-US" sz="1600" dirty="0" err="1">
                <a:solidFill>
                  <a:srgbClr val="0070C0"/>
                </a:solidFill>
              </a:rPr>
              <a:t>sql</a:t>
            </a:r>
            <a:r>
              <a:rPr lang="en-US" sz="1600" dirty="0">
                <a:solidFill>
                  <a:srgbClr val="0070C0"/>
                </a:solidFill>
              </a:rPr>
              <a:t>, $id); </a:t>
            </a:r>
            <a:endParaRPr lang="en-US" sz="1600" dirty="0" smtClean="0">
              <a:solidFill>
                <a:srgbClr val="0070C0"/>
              </a:solidFill>
            </a:endParaRPr>
          </a:p>
          <a:p>
            <a:pPr marL="292100" indent="0">
              <a:buNone/>
            </a:pPr>
            <a:r>
              <a:rPr lang="en-US" sz="1600" dirty="0" err="1" smtClean="0">
                <a:solidFill>
                  <a:srgbClr val="0070C0"/>
                </a:solidFill>
              </a:rPr>
              <a:t>printf</a:t>
            </a:r>
            <a:r>
              <a:rPr lang="en-US" sz="1600" dirty="0">
                <a:solidFill>
                  <a:srgbClr val="0070C0"/>
                </a:solidFill>
              </a:rPr>
              <a:t>("</a:t>
            </a:r>
            <a:r>
              <a:rPr lang="en-US" sz="1600" dirty="0" err="1">
                <a:solidFill>
                  <a:srgbClr val="0070C0"/>
                </a:solidFill>
              </a:rPr>
              <a:t>Telah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terhapus</a:t>
            </a:r>
            <a:r>
              <a:rPr lang="en-US" sz="1600" dirty="0">
                <a:solidFill>
                  <a:srgbClr val="0070C0"/>
                </a:solidFill>
              </a:rPr>
              <a:t> %d record", </a:t>
            </a:r>
            <a:r>
              <a:rPr lang="en-US" sz="1600" dirty="0" err="1">
                <a:solidFill>
                  <a:srgbClr val="0070C0"/>
                </a:solidFill>
              </a:rPr>
              <a:t>mysql_affected_rows</a:t>
            </a:r>
            <a:r>
              <a:rPr lang="en-US" sz="1600" dirty="0">
                <a:solidFill>
                  <a:srgbClr val="0070C0"/>
                </a:solidFill>
              </a:rPr>
              <a:t>()); </a:t>
            </a:r>
            <a:endParaRPr lang="en-US" sz="1600" dirty="0" smtClean="0">
              <a:solidFill>
                <a:srgbClr val="0070C0"/>
              </a:solidFill>
            </a:endParaRPr>
          </a:p>
          <a:p>
            <a:pPr marL="292100" indent="0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?&gt;</a:t>
            </a:r>
            <a:r>
              <a:rPr lang="en-US" sz="1800" dirty="0">
                <a:solidFill>
                  <a:srgbClr val="0070C0"/>
                </a:solidFill>
              </a:rPr>
              <a:t/>
            </a:r>
            <a:br>
              <a:rPr lang="en-US" sz="1800" dirty="0">
                <a:solidFill>
                  <a:srgbClr val="0070C0"/>
                </a:solidFill>
              </a:rPr>
            </a:b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program 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600200"/>
            <a:ext cx="7277099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76800" y="1720334"/>
            <a:ext cx="279749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program : </a:t>
            </a:r>
            <a:r>
              <a:rPr lang="en-US" b="1" dirty="0" err="1" smtClean="0"/>
              <a:t>query.php</a:t>
            </a:r>
            <a:endParaRPr lang="en-US" b="1" dirty="0"/>
          </a:p>
        </p:txBody>
      </p:sp>
      <p:sp>
        <p:nvSpPr>
          <p:cNvPr id="7" name="Right Brace 6"/>
          <p:cNvSpPr/>
          <p:nvPr/>
        </p:nvSpPr>
        <p:spPr>
          <a:xfrm>
            <a:off x="5029200" y="3998788"/>
            <a:ext cx="533400" cy="72561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90854" y="3998788"/>
            <a:ext cx="3217547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$</a:t>
            </a:r>
            <a:r>
              <a:rPr lang="en-US" dirty="0" err="1" smtClean="0"/>
              <a:t>nama</a:t>
            </a:r>
            <a:r>
              <a:rPr lang="en-US" dirty="0" smtClean="0"/>
              <a:t>, $</a:t>
            </a:r>
            <a:r>
              <a:rPr lang="en-US" dirty="0" err="1" smtClean="0"/>
              <a:t>alamat</a:t>
            </a:r>
            <a:r>
              <a:rPr lang="en-US" dirty="0" smtClean="0"/>
              <a:t> &amp;</a:t>
            </a:r>
          </a:p>
          <a:p>
            <a:r>
              <a:rPr lang="en-US" dirty="0" smtClean="0"/>
              <a:t>Query string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3200400" y="5486400"/>
            <a:ext cx="5029200" cy="603607"/>
          </a:xfrm>
          <a:prstGeom prst="borderCallout1">
            <a:avLst>
              <a:gd name="adj1" fmla="val 47686"/>
              <a:gd name="adj2" fmla="val 656"/>
              <a:gd name="adj3" fmla="val 6280"/>
              <a:gd name="adj4" fmla="val -15885"/>
            </a:avLst>
          </a:prstGeom>
          <a:solidFill>
            <a:schemeClr val="bg1">
              <a:lumMod val="8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link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program </a:t>
            </a:r>
            <a:r>
              <a:rPr lang="en-US" dirty="0" err="1" smtClean="0">
                <a:solidFill>
                  <a:schemeClr val="tx1"/>
                </a:solidFill>
              </a:rPr>
              <a:t>proses.php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menampilkan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$</a:t>
            </a:r>
            <a:r>
              <a:rPr lang="en-US" dirty="0" err="1" smtClean="0">
                <a:solidFill>
                  <a:schemeClr val="tx1"/>
                </a:solidFill>
              </a:rPr>
              <a:t>query_string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828800" y="4800600"/>
            <a:ext cx="1371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1981200" y="5410200"/>
            <a:ext cx="1219200" cy="324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70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79" y="1553966"/>
            <a:ext cx="6172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17"/>
          <a:stretch/>
        </p:blipFill>
        <p:spPr bwMode="auto">
          <a:xfrm>
            <a:off x="6499282" y="5304298"/>
            <a:ext cx="243840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29400" y="5141700"/>
            <a:ext cx="1881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Program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1600200"/>
            <a:ext cx="294016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program : </a:t>
            </a:r>
            <a:r>
              <a:rPr lang="en-US" b="1" dirty="0" err="1" smtClean="0"/>
              <a:t>proses.php</a:t>
            </a:r>
            <a:endParaRPr lang="en-US" b="1" dirty="0"/>
          </a:p>
        </p:txBody>
      </p:sp>
      <p:sp>
        <p:nvSpPr>
          <p:cNvPr id="8" name="Right Brace 7"/>
          <p:cNvSpPr/>
          <p:nvPr/>
        </p:nvSpPr>
        <p:spPr>
          <a:xfrm>
            <a:off x="6267664" y="3962400"/>
            <a:ext cx="151544" cy="609600"/>
          </a:xfrm>
          <a:prstGeom prst="rightBrace">
            <a:avLst/>
          </a:prstGeom>
          <a:ln w="190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3667035"/>
            <a:ext cx="243840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dari</a:t>
            </a:r>
            <a:r>
              <a:rPr lang="en-US" dirty="0" smtClean="0"/>
              <a:t> program </a:t>
            </a:r>
            <a:r>
              <a:rPr lang="en-US" b="1" dirty="0" err="1" smtClean="0"/>
              <a:t>query.php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di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String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381499" y="1563425"/>
            <a:ext cx="3009901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dirty="0"/>
              <a:t>Output </a:t>
            </a:r>
            <a:r>
              <a:rPr lang="en-US" dirty="0" err="1"/>
              <a:t>dari</a:t>
            </a:r>
            <a:r>
              <a:rPr lang="en-US" dirty="0"/>
              <a:t> file </a:t>
            </a:r>
            <a:r>
              <a:rPr lang="en-US" dirty="0" err="1" smtClean="0"/>
              <a:t>query.php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4121088"/>
            <a:ext cx="5410199" cy="130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62703"/>
            <a:ext cx="4724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581400" y="3710459"/>
            <a:ext cx="24384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Output </a:t>
            </a:r>
            <a:r>
              <a:rPr lang="en-US" sz="1400" dirty="0" err="1"/>
              <a:t>dari</a:t>
            </a:r>
            <a:r>
              <a:rPr lang="en-US" sz="1400" dirty="0"/>
              <a:t> file </a:t>
            </a:r>
            <a:r>
              <a:rPr lang="en-US" sz="1400" dirty="0" err="1" smtClean="0"/>
              <a:t>proses.php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198634" y="2401669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Ketika</a:t>
            </a:r>
            <a:r>
              <a:rPr lang="en-US" sz="1200" dirty="0"/>
              <a:t> </a:t>
            </a:r>
            <a:r>
              <a:rPr lang="en-US" sz="1200" dirty="0" err="1"/>
              <a:t>menyorot</a:t>
            </a:r>
            <a:r>
              <a:rPr lang="en-US" sz="1200" dirty="0"/>
              <a:t> link, </a:t>
            </a:r>
            <a:r>
              <a:rPr lang="en-US" sz="1200" dirty="0" err="1"/>
              <a:t>maka</a:t>
            </a:r>
            <a:r>
              <a:rPr lang="en-US" sz="1200" dirty="0"/>
              <a:t> di </a:t>
            </a:r>
            <a:r>
              <a:rPr lang="en-US" sz="1200" dirty="0" err="1" smtClean="0"/>
              <a:t>pojok</a:t>
            </a:r>
            <a:r>
              <a:rPr lang="en-US" sz="1200" dirty="0" smtClean="0"/>
              <a:t> </a:t>
            </a:r>
            <a:r>
              <a:rPr lang="en-US" sz="1200" dirty="0" err="1" smtClean="0"/>
              <a:t>kiri</a:t>
            </a:r>
            <a:r>
              <a:rPr lang="en-US" sz="1200" dirty="0" smtClean="0"/>
              <a:t> </a:t>
            </a:r>
            <a:r>
              <a:rPr lang="en-US" sz="1200" dirty="0" err="1"/>
              <a:t>bawah</a:t>
            </a:r>
            <a:r>
              <a:rPr lang="en-US" sz="1200" dirty="0"/>
              <a:t> browser </a:t>
            </a:r>
            <a:r>
              <a:rPr lang="en-US" sz="1200" dirty="0" err="1"/>
              <a:t>akan</a:t>
            </a:r>
            <a:r>
              <a:rPr lang="en-US" sz="1200" dirty="0"/>
              <a:t> </a:t>
            </a:r>
            <a:r>
              <a:rPr lang="en-US" sz="1200" dirty="0" err="1"/>
              <a:t>muncul</a:t>
            </a:r>
            <a:r>
              <a:rPr lang="en-US" sz="1200" dirty="0"/>
              <a:t> </a:t>
            </a:r>
            <a:r>
              <a:rPr lang="en-US" sz="1200" dirty="0" smtClean="0"/>
              <a:t>link preview </a:t>
            </a:r>
            <a:r>
              <a:rPr lang="en-US" sz="1200" dirty="0" err="1"/>
              <a:t>seperti</a:t>
            </a:r>
            <a:r>
              <a:rPr lang="en-US" sz="1200" dirty="0"/>
              <a:t> di </a:t>
            </a:r>
            <a:r>
              <a:rPr lang="en-US" sz="1200" dirty="0" err="1"/>
              <a:t>bawah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5" name="Right Arrow 4"/>
          <p:cNvSpPr/>
          <p:nvPr/>
        </p:nvSpPr>
        <p:spPr>
          <a:xfrm>
            <a:off x="3780034" y="3048000"/>
            <a:ext cx="334766" cy="143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953000" y="3334303"/>
            <a:ext cx="228600" cy="323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4"/>
          <a:stretch/>
        </p:blipFill>
        <p:spPr bwMode="auto">
          <a:xfrm>
            <a:off x="198635" y="2946322"/>
            <a:ext cx="368756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3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Isset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3962400" cy="1828800"/>
          </a:xfrm>
        </p:spPr>
        <p:txBody>
          <a:bodyPr>
            <a:normAutofit/>
          </a:bodyPr>
          <a:lstStyle/>
          <a:p>
            <a:r>
              <a:rPr lang="nn-NO" sz="1800" b="1" dirty="0"/>
              <a:t>Fungsi isset()</a:t>
            </a:r>
            <a:r>
              <a:rPr lang="nn-NO" sz="1800" dirty="0"/>
              <a:t> digunakan untuk </a:t>
            </a:r>
            <a:r>
              <a:rPr lang="nn-NO" sz="1800" b="1" dirty="0" smtClean="0"/>
              <a:t>memeriksa apakah </a:t>
            </a:r>
            <a:r>
              <a:rPr lang="nn-NO" sz="1800" b="1" dirty="0"/>
              <a:t>suatu variable sudah </a:t>
            </a:r>
            <a:r>
              <a:rPr lang="nn-NO" sz="1800" b="1" dirty="0" smtClean="0"/>
              <a:t>didefinisikan (set</a:t>
            </a:r>
            <a:r>
              <a:rPr lang="nn-NO" sz="1800" b="1" dirty="0"/>
              <a:t>) atau </a:t>
            </a:r>
            <a:r>
              <a:rPr lang="nn-NO" sz="1800" b="1" dirty="0" smtClean="0"/>
              <a:t>tidak.</a:t>
            </a:r>
            <a:r>
              <a:rPr lang="nn-NO" sz="1800" dirty="0"/>
              <a:t/>
            </a:r>
            <a:br>
              <a:rPr lang="nn-NO" sz="1800" dirty="0"/>
            </a:b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91000" y="1775190"/>
            <a:ext cx="3124200" cy="46256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Font typeface="Wingdings 2"/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&lt;!DOCTYPE html&gt;</a:t>
            </a:r>
          </a:p>
          <a:p>
            <a:pPr marL="118872" indent="0">
              <a:buFont typeface="Wingdings 2"/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&lt;html&gt;</a:t>
            </a:r>
          </a:p>
          <a:p>
            <a:pPr marL="118872" indent="0">
              <a:buFont typeface="Wingdings 2"/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&lt;body&gt;</a:t>
            </a:r>
          </a:p>
          <a:p>
            <a:pPr marL="118872" indent="0">
              <a:buFont typeface="Wingdings 2"/>
              <a:buNone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8872" indent="0">
              <a:buFont typeface="Wingdings 2"/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&lt;?</a:t>
            </a:r>
            <a:r>
              <a:rPr lang="en-US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php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8872" indent="0">
              <a:buFont typeface="Wingdings 2"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$a = 0;</a:t>
            </a:r>
          </a:p>
          <a:p>
            <a:pPr marL="118872" indent="0">
              <a:buFont typeface="Wingdings 2"/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// True because $a is set</a:t>
            </a:r>
          </a:p>
          <a:p>
            <a:pPr marL="118872" indent="0">
              <a:buFont typeface="Wingdings 2"/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(</a:t>
            </a:r>
            <a:r>
              <a:rPr lang="en-US" sz="14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isset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($a)) {</a:t>
            </a:r>
          </a:p>
          <a:p>
            <a:pPr marL="118872" indent="0">
              <a:buFont typeface="Wingdings 2"/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echo "Variable 'a' is set.&lt;</a:t>
            </a:r>
            <a:r>
              <a:rPr lang="en-US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br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&gt;";</a:t>
            </a:r>
          </a:p>
          <a:p>
            <a:pPr marL="118872" indent="0">
              <a:buFont typeface="Wingdings 2"/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}</a:t>
            </a:r>
          </a:p>
          <a:p>
            <a:pPr marL="118872" indent="0">
              <a:buFont typeface="Wingdings 2"/>
              <a:buNone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8872" indent="0">
              <a:buFont typeface="Wingdings 2"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$b = null;</a:t>
            </a:r>
          </a:p>
          <a:p>
            <a:pPr marL="11887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//$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 =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0;</a:t>
            </a:r>
            <a:endParaRPr lang="en-US" sz="1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8872" indent="0">
              <a:buFont typeface="Wingdings 2"/>
              <a:buNone/>
            </a:pPr>
            <a:endParaRPr lang="en-US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8872" indent="0">
              <a:buFont typeface="Wingdings 2"/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// False because $b is NULL</a:t>
            </a:r>
          </a:p>
          <a:p>
            <a:pPr marL="118872" indent="0">
              <a:buFont typeface="Wingdings 2"/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(</a:t>
            </a:r>
            <a:r>
              <a:rPr lang="en-US" sz="14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isset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($b)) {</a:t>
            </a:r>
          </a:p>
          <a:p>
            <a:pPr marL="118872" indent="0">
              <a:buFont typeface="Wingdings 2"/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echo "Variable 'b' is set.";</a:t>
            </a:r>
          </a:p>
          <a:p>
            <a:pPr marL="118872" indent="0">
              <a:buFont typeface="Wingdings 2"/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}</a:t>
            </a:r>
          </a:p>
          <a:p>
            <a:pPr marL="118872" indent="0">
              <a:buFont typeface="Wingdings 2"/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?&gt;</a:t>
            </a:r>
          </a:p>
          <a:p>
            <a:pPr marL="118872" indent="0">
              <a:buFont typeface="Wingdings 2"/>
              <a:buNone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8872" indent="0">
              <a:buFont typeface="Wingdings 2"/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&lt;/body&gt;</a:t>
            </a:r>
          </a:p>
          <a:p>
            <a:pPr marL="118872" indent="0">
              <a:buFont typeface="Wingdings 2"/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&lt;/html&gt;</a:t>
            </a:r>
          </a:p>
          <a:p>
            <a:pPr marL="118872" indent="0">
              <a:buFont typeface="Wingdings 2"/>
              <a:buNone/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1775190"/>
            <a:ext cx="2794355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contohisset.php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5562600" y="3810000"/>
            <a:ext cx="3276600" cy="533400"/>
          </a:xfrm>
          <a:prstGeom prst="wedgeRectCallout">
            <a:avLst>
              <a:gd name="adj1" fmla="val -59837"/>
              <a:gd name="adj2" fmla="val 48214"/>
            </a:avLst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Krn</a:t>
            </a:r>
            <a:r>
              <a:rPr lang="en-US" dirty="0" smtClean="0"/>
              <a:t> $b=null </a:t>
            </a:r>
            <a:r>
              <a:rPr lang="en-US" dirty="0" err="1" smtClean="0"/>
              <a:t>maka</a:t>
            </a:r>
            <a:r>
              <a:rPr lang="en-US" dirty="0" smtClean="0"/>
              <a:t> di browser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356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Penerapan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isset</a:t>
            </a:r>
            <a:r>
              <a:rPr lang="en-US" sz="2800" dirty="0"/>
              <a:t>() </a:t>
            </a:r>
            <a:r>
              <a:rPr lang="en-US" sz="2800" dirty="0" err="1"/>
              <a:t>pada</a:t>
            </a:r>
            <a:r>
              <a:rPr lang="en-US" sz="2800" dirty="0"/>
              <a:t> Form Login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0" y="1740295"/>
            <a:ext cx="600182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38800" y="1764268"/>
            <a:ext cx="26997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Program : </a:t>
            </a:r>
            <a:r>
              <a:rPr lang="en-US" dirty="0" err="1" smtClean="0"/>
              <a:t>login.php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24400"/>
            <a:ext cx="43529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1600" y="4648200"/>
            <a:ext cx="3684022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username:admin</a:t>
            </a:r>
            <a:endParaRPr lang="en-US" dirty="0" smtClean="0"/>
          </a:p>
          <a:p>
            <a:r>
              <a:rPr lang="en-US" dirty="0" smtClean="0"/>
              <a:t>Passoword:12345 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login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1066800" y="6324600"/>
            <a:ext cx="5334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4416623"/>
            <a:ext cx="2173993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Output program </a:t>
            </a:r>
            <a:r>
              <a:rPr lang="en-US" sz="1400" dirty="0" err="1" smtClean="0"/>
              <a:t>login.php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6312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isset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4800600"/>
            <a:ext cx="51435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6949"/>
            <a:ext cx="6553200" cy="3119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53000" y="1756949"/>
            <a:ext cx="3230372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Program : </a:t>
            </a:r>
            <a:r>
              <a:rPr lang="en-US" dirty="0" err="1" smtClean="0"/>
              <a:t>proselogin.php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4419600"/>
            <a:ext cx="2659702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Output program </a:t>
            </a:r>
            <a:r>
              <a:rPr lang="en-US" sz="1400" dirty="0" err="1" smtClean="0"/>
              <a:t>proseslogin.php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Line Callout 1 3"/>
          <p:cNvSpPr/>
          <p:nvPr/>
        </p:nvSpPr>
        <p:spPr>
          <a:xfrm>
            <a:off x="3124200" y="2400300"/>
            <a:ext cx="4149251" cy="533400"/>
          </a:xfrm>
          <a:prstGeom prst="borderCallout1">
            <a:avLst>
              <a:gd name="adj1" fmla="val 18750"/>
              <a:gd name="adj2" fmla="val -8333"/>
              <a:gd name="adj3" fmla="val 129166"/>
              <a:gd name="adj4" fmla="val -35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Mengecek</a:t>
            </a:r>
            <a:r>
              <a:rPr lang="en-US" sz="1100" dirty="0" smtClean="0"/>
              <a:t> data user </a:t>
            </a:r>
            <a:r>
              <a:rPr lang="en-US" sz="1100" dirty="0" err="1" smtClean="0"/>
              <a:t>sdh</a:t>
            </a:r>
            <a:r>
              <a:rPr lang="en-US" sz="1100" dirty="0" smtClean="0"/>
              <a:t> di  set  </a:t>
            </a:r>
            <a:r>
              <a:rPr lang="en-US" sz="1100" dirty="0" err="1" smtClean="0"/>
              <a:t>atau</a:t>
            </a:r>
            <a:r>
              <a:rPr lang="en-US" sz="1100" dirty="0" smtClean="0"/>
              <a:t> </a:t>
            </a:r>
            <a:r>
              <a:rPr lang="en-US" sz="1100" dirty="0" err="1" smtClean="0"/>
              <a:t>belm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5493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3505200" cy="462560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Empty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b="1" dirty="0" err="1" smtClean="0"/>
              <a:t>memeriksa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apakah</a:t>
            </a:r>
            <a:r>
              <a:rPr lang="en-US" sz="2000" b="1" dirty="0" smtClean="0"/>
              <a:t> </a:t>
            </a:r>
            <a:r>
              <a:rPr lang="en-US" sz="2000" b="1" dirty="0" err="1"/>
              <a:t>suatu</a:t>
            </a:r>
            <a:r>
              <a:rPr lang="en-US" sz="2000" b="1" dirty="0"/>
              <a:t> </a:t>
            </a:r>
            <a:r>
              <a:rPr lang="en-US" sz="2000" b="1" dirty="0" err="1"/>
              <a:t>variabel</a:t>
            </a:r>
            <a:r>
              <a:rPr lang="en-US" sz="2000" b="1" dirty="0"/>
              <a:t> </a:t>
            </a:r>
            <a:r>
              <a:rPr lang="en-US" sz="2000" b="1" dirty="0" err="1" smtClean="0"/>
              <a:t>kosong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b="1" dirty="0" err="1" smtClean="0"/>
              <a:t>memeriksa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apakah</a:t>
            </a:r>
            <a:r>
              <a:rPr lang="en-US" sz="2000" b="1" dirty="0" smtClean="0"/>
              <a:t> </a:t>
            </a:r>
            <a:r>
              <a:rPr lang="en-US" sz="2000" b="1" dirty="0" err="1"/>
              <a:t>variabel</a:t>
            </a:r>
            <a:r>
              <a:rPr lang="en-US" sz="2000" b="1" dirty="0"/>
              <a:t>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dideklarasikan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4038600" y="1677174"/>
            <a:ext cx="3124200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&lt;!DOCTYPE html&gt;</a:t>
            </a: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&lt;html&gt;</a:t>
            </a: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&lt;body&gt;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&lt;?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php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$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= 0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en-US" sz="1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//$a=null;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// True because $a is empty</a:t>
            </a: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if (empty($a)) {</a:t>
            </a: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 echo "Variable 'a' is empty.&lt;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br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&gt;";</a:t>
            </a: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}</a:t>
            </a:r>
          </a:p>
          <a:p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// True because $a is set</a:t>
            </a: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if (</a:t>
            </a:r>
            <a:r>
              <a:rPr lang="en-US" sz="14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isset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($a)) {</a:t>
            </a: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 echo "Variable 'a' is set.";</a:t>
            </a: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}</a:t>
            </a: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?&gt;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&lt;/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body&gt;</a:t>
            </a:r>
          </a:p>
          <a:p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&lt;/html&gt;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1676400"/>
            <a:ext cx="296741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: </a:t>
            </a:r>
            <a:r>
              <a:rPr lang="en-US" dirty="0" err="1" smtClean="0"/>
              <a:t>contohempty.php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69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479</TotalTime>
  <Words>853</Words>
  <Application>Microsoft Office PowerPoint</Application>
  <PresentationFormat>On-screen Show (4:3)</PresentationFormat>
  <Paragraphs>165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Module</vt:lpstr>
      <vt:lpstr>-Query String Variabel Get -Isset -Empty -Include -Require </vt:lpstr>
      <vt:lpstr>Query String &amp;  Variabel Get</vt:lpstr>
      <vt:lpstr>Contoh program  </vt:lpstr>
      <vt:lpstr>PowerPoint Presentation</vt:lpstr>
      <vt:lpstr>Query String</vt:lpstr>
      <vt:lpstr>Fungsi Isset</vt:lpstr>
      <vt:lpstr>Contoh Penerapan Fungsi isset() pada Form Login </vt:lpstr>
      <vt:lpstr>Fungsi isset</vt:lpstr>
      <vt:lpstr>Fungsi Empty</vt:lpstr>
      <vt:lpstr>Contoh dalam program form</vt:lpstr>
      <vt:lpstr>PowerPoint Presentation</vt:lpstr>
      <vt:lpstr>Fungsi Include</vt:lpstr>
      <vt:lpstr>Fungsi Include</vt:lpstr>
      <vt:lpstr>Contoh lain include</vt:lpstr>
      <vt:lpstr>PowerPoint Presentation</vt:lpstr>
      <vt:lpstr>PowerPoint Presentation</vt:lpstr>
      <vt:lpstr>Perintah Require</vt:lpstr>
      <vt:lpstr>Perbedaan Include dengan Require</vt:lpstr>
      <vt:lpstr>Perbedaan Include dengan Require</vt:lpstr>
      <vt:lpstr>include_once &amp; require_once</vt:lpstr>
      <vt:lpstr>Fungsi-fungsi khusus untuk database MySQL</vt:lpstr>
      <vt:lpstr>Fungsi-fungsi khusus untuk database MySQL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tio</dc:creator>
  <cp:lastModifiedBy>tio</cp:lastModifiedBy>
  <cp:revision>96</cp:revision>
  <dcterms:created xsi:type="dcterms:W3CDTF">2020-03-31T00:41:59Z</dcterms:created>
  <dcterms:modified xsi:type="dcterms:W3CDTF">2020-04-03T01:20:18Z</dcterms:modified>
</cp:coreProperties>
</file>