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7" r:id="rId4"/>
    <p:sldId id="258" r:id="rId5"/>
    <p:sldId id="267" r:id="rId6"/>
    <p:sldId id="261" r:id="rId7"/>
    <p:sldId id="268" r:id="rId8"/>
    <p:sldId id="262" r:id="rId9"/>
    <p:sldId id="263" r:id="rId10"/>
    <p:sldId id="269" r:id="rId11"/>
    <p:sldId id="266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1194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7D661-1836-44F7-8FAF-35E8F866ECD3}" type="datetime1">
              <a:rPr lang="en-US" smtClean="0"/>
              <a:pPr/>
              <a:t>10/18/2016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F71CE-B899-4B2B-848D-9F12F0C901B6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606D-E5C4-4C2F-8241-EC2663EF1C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CF1CA-F464-4B29-B867-EAF8A9B936E3}" type="datetime1">
              <a:rPr lang="en-US" smtClean="0"/>
              <a:pPr/>
              <a:t>10/18/2016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B357-51B9-47D2-A71D-0D06CB03185D}" type="datetime1">
              <a:rPr lang="en-US" smtClean="0"/>
              <a:pPr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CB827-F132-4DF6-9FB9-4035A4C798EF}" type="datetime1">
              <a:rPr lang="en-US" smtClean="0"/>
              <a:pPr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2A601-7D32-4ED7-AD1A-974B6DDBDCDC}" type="datetime1">
              <a:rPr lang="en-US" smtClean="0"/>
              <a:pPr/>
              <a:t>10/18/2016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7B41-4A0C-4639-A132-E5C8F99A4BE8}" type="datetime1">
              <a:rPr lang="en-US" smtClean="0"/>
              <a:pPr/>
              <a:t>10/18/2016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967FD-6084-4075-993E-77EC8038773F}" type="datetime1">
              <a:rPr lang="en-US" smtClean="0"/>
              <a:pPr/>
              <a:t>10/18/2016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88B47-74BA-4873-ADAE-EB0120124E83}" type="datetime1">
              <a:rPr lang="en-US" smtClean="0"/>
              <a:pPr/>
              <a:t>10/18/2016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52C1-9A39-494C-9977-BBEFAB872C1F}" type="datetime1">
              <a:rPr lang="en-US" smtClean="0"/>
              <a:pPr/>
              <a:t>10/18/2016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EACE2-EA00-4376-9A66-47ABB8B02CF5}" type="datetime1">
              <a:rPr lang="en-US" smtClean="0"/>
              <a:pPr/>
              <a:t>10/18/2016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DA47DADC-55EA-4839-91C8-5BCC0EC06F5C}" type="datetime1">
              <a:rPr lang="en-US" smtClean="0"/>
              <a:pPr/>
              <a:t>10/18/2016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2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althline.com/health/whipworm-infection" TargetMode="External"/><Relationship Id="rId2" Type="http://schemas.openxmlformats.org/officeDocument/2006/relationships/hyperlink" Target="http://www.cdc.gov/parasites/whipworm/index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mmons.wikimedia.org/wiki/File:Trichuriasis_world_map_-_DALY_-_WHO2002.svg" TargetMode="External"/><Relationship Id="rId4" Type="http://schemas.openxmlformats.org/officeDocument/2006/relationships/hyperlink" Target="http://www.stanford.edu/class/humbio103/ParaSites2002/trichuriasis/trichintopg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Trichuriasis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aka: Whipworm Infection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Brian Ta</a:t>
            </a:r>
          </a:p>
        </p:txBody>
      </p:sp>
    </p:spTree>
    <p:extLst>
      <p:ext uri="{BB962C8B-B14F-4D97-AF65-F5344CB8AC3E}">
        <p14:creationId xmlns:p14="http://schemas.microsoft.com/office/powerpoint/2010/main" val="4160888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4206"/>
            <a:ext cx="7315200" cy="115409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Treatment of Light to Moderate </a:t>
            </a:r>
            <a:r>
              <a:rPr lang="en-US" dirty="0" err="1" smtClean="0"/>
              <a:t>Trichuriasis</a:t>
            </a:r>
            <a:r>
              <a:rPr lang="en-US" dirty="0" smtClean="0"/>
              <a:t> with </a:t>
            </a:r>
            <a:r>
              <a:rPr lang="en-US" dirty="0" err="1" smtClean="0"/>
              <a:t>Albendazole</a:t>
            </a:r>
            <a:r>
              <a:rPr lang="en-US" dirty="0" smtClean="0"/>
              <a:t> may cause growth reduction in children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45" y="2130498"/>
            <a:ext cx="6722110" cy="45694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871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552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Trichuriasis</a:t>
            </a:r>
            <a:r>
              <a:rPr lang="en-US" dirty="0" smtClean="0"/>
              <a:t> can be greatly reduced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9306"/>
            <a:ext cx="7315200" cy="3539527"/>
          </a:xfrm>
        </p:spPr>
        <p:txBody>
          <a:bodyPr>
            <a:normAutofit/>
          </a:bodyPr>
          <a:lstStyle/>
          <a:p>
            <a:r>
              <a:rPr lang="en-US" sz="4400" dirty="0" smtClean="0"/>
              <a:t>Hygiene Education</a:t>
            </a:r>
          </a:p>
          <a:p>
            <a:r>
              <a:rPr lang="en-US" sz="4400" dirty="0" smtClean="0"/>
              <a:t>Clean Water Access</a:t>
            </a:r>
          </a:p>
          <a:p>
            <a:r>
              <a:rPr lang="en-US" sz="4400" dirty="0" smtClean="0"/>
              <a:t>Distribution of Drugs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725930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7873"/>
            <a:ext cx="7315200" cy="1154097"/>
          </a:xfrm>
        </p:spPr>
        <p:txBody>
          <a:bodyPr/>
          <a:lstStyle/>
          <a:p>
            <a:r>
              <a:rPr lang="en-US" dirty="0" smtClean="0"/>
              <a:t>Citations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210" y="1457158"/>
            <a:ext cx="8529052" cy="513347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CDC. (2013). Parasites- </a:t>
            </a:r>
            <a:r>
              <a:rPr lang="en-US" dirty="0" err="1"/>
              <a:t>trichuriasis</a:t>
            </a:r>
            <a:r>
              <a:rPr lang="en-US" dirty="0"/>
              <a:t> (also known as whipworm infection). </a:t>
            </a:r>
            <a:r>
              <a:rPr lang="en-US" i="1" dirty="0"/>
              <a:t>Centers for Disease Control and Prevention</a:t>
            </a:r>
            <a:r>
              <a:rPr lang="en-US" dirty="0"/>
              <a:t>, Retrieved from </a:t>
            </a:r>
            <a:r>
              <a:rPr lang="en-US" dirty="0">
                <a:hlinkClick r:id="rId2"/>
              </a:rPr>
              <a:t>http://www.cdc.gov/parasites/whipworm/</a:t>
            </a:r>
            <a:r>
              <a:rPr lang="en-US" dirty="0" smtClean="0">
                <a:hlinkClick r:id="rId2"/>
              </a:rPr>
              <a:t>index.html</a:t>
            </a:r>
            <a:endParaRPr lang="en-US" dirty="0" smtClean="0"/>
          </a:p>
          <a:p>
            <a:r>
              <a:rPr lang="en-US" dirty="0" err="1" smtClean="0"/>
              <a:t>Gabbey</a:t>
            </a:r>
            <a:r>
              <a:rPr lang="en-US" dirty="0"/>
              <a:t>, A. E. </a:t>
            </a:r>
            <a:r>
              <a:rPr lang="en-US" dirty="0" smtClean="0"/>
              <a:t>(2012, August 07)</a:t>
            </a:r>
            <a:r>
              <a:rPr lang="en-US" dirty="0"/>
              <a:t>. Whipworm infection. </a:t>
            </a:r>
            <a:r>
              <a:rPr lang="en-US" i="1" dirty="0" err="1"/>
              <a:t>Healthline</a:t>
            </a:r>
            <a:r>
              <a:rPr lang="en-US" dirty="0"/>
              <a:t>, Retrieved from </a:t>
            </a:r>
            <a:r>
              <a:rPr lang="en-US" dirty="0">
                <a:hlinkClick r:id="rId3"/>
              </a:rPr>
              <a:t>http://www.healthline.com/health/whipworm-</a:t>
            </a:r>
            <a:r>
              <a:rPr lang="en-US" dirty="0" smtClean="0">
                <a:hlinkClick r:id="rId3"/>
              </a:rPr>
              <a:t>infection</a:t>
            </a:r>
            <a:endParaRPr lang="en-US" dirty="0" smtClean="0"/>
          </a:p>
          <a:p>
            <a:r>
              <a:rPr lang="en-US" dirty="0" smtClean="0"/>
              <a:t>Hill</a:t>
            </a:r>
            <a:r>
              <a:rPr lang="en-US" dirty="0"/>
              <a:t>, M., &amp; Smith, </a:t>
            </a:r>
            <a:r>
              <a:rPr lang="en-US" dirty="0" smtClean="0"/>
              <a:t>S. </a:t>
            </a:r>
            <a:r>
              <a:rPr lang="en-US" dirty="0" err="1"/>
              <a:t>Trichuriasis</a:t>
            </a:r>
            <a:r>
              <a:rPr lang="en-US" dirty="0"/>
              <a:t>. Retrieved from </a:t>
            </a:r>
            <a:r>
              <a:rPr lang="en-US" dirty="0">
                <a:hlinkClick r:id="rId4"/>
              </a:rPr>
              <a:t>http://www.stanford.edu/class/humbio103/ParaSites2002/trichuriasis/</a:t>
            </a:r>
            <a:r>
              <a:rPr lang="en-US" dirty="0" smtClean="0">
                <a:hlinkClick r:id="rId4"/>
              </a:rPr>
              <a:t>trichintopg.html</a:t>
            </a:r>
            <a:endParaRPr lang="en-US" dirty="0" smtClean="0"/>
          </a:p>
          <a:p>
            <a:r>
              <a:rPr lang="en-US" dirty="0" err="1" smtClean="0"/>
              <a:t>Quihui-Cota</a:t>
            </a:r>
            <a:r>
              <a:rPr lang="en-US" dirty="0" smtClean="0"/>
              <a:t> L. et al.</a:t>
            </a:r>
            <a:r>
              <a:rPr lang="en-US" i="1" dirty="0"/>
              <a:t> </a:t>
            </a:r>
            <a:r>
              <a:rPr lang="en-US" dirty="0" err="1" smtClean="0"/>
              <a:t>Trichuriasis</a:t>
            </a:r>
            <a:r>
              <a:rPr lang="en-US" dirty="0" smtClean="0"/>
              <a:t> and low-iron status in schoolchildren from Northwest Mexico</a:t>
            </a:r>
            <a:r>
              <a:rPr lang="en-US" i="1" dirty="0" smtClean="0"/>
              <a:t>.</a:t>
            </a:r>
            <a:r>
              <a:rPr lang="en-US" dirty="0" smtClean="0"/>
              <a:t> </a:t>
            </a:r>
            <a:r>
              <a:rPr lang="en-US" i="1" dirty="0" smtClean="0"/>
              <a:t>European Journal of Clinical Nutrition </a:t>
            </a:r>
            <a:r>
              <a:rPr lang="en-US" b="1" dirty="0" smtClean="0"/>
              <a:t>64</a:t>
            </a:r>
            <a:r>
              <a:rPr lang="en-US" dirty="0" smtClean="0"/>
              <a:t>, 1108-1115 (2010)</a:t>
            </a:r>
          </a:p>
          <a:p>
            <a:r>
              <a:rPr lang="en-US" dirty="0" smtClean="0"/>
              <a:t>Tee, M.H. et al.  Growth Reduction Among Primary Schoolchildren with Light </a:t>
            </a:r>
            <a:r>
              <a:rPr lang="en-US" dirty="0" err="1" smtClean="0"/>
              <a:t>Trichuriasis</a:t>
            </a:r>
            <a:r>
              <a:rPr lang="en-US" dirty="0" smtClean="0"/>
              <a:t> in Malaysia Treated with </a:t>
            </a:r>
            <a:r>
              <a:rPr lang="en-US" dirty="0" err="1" smtClean="0"/>
              <a:t>Albendazole</a:t>
            </a:r>
            <a:r>
              <a:rPr lang="en-US" dirty="0" smtClean="0"/>
              <a:t>.  </a:t>
            </a:r>
            <a:r>
              <a:rPr lang="en-US" i="1" dirty="0" smtClean="0"/>
              <a:t>Southeast Asian J Trop Med Public Health</a:t>
            </a:r>
            <a:r>
              <a:rPr lang="en-US" dirty="0" smtClean="0"/>
              <a:t> </a:t>
            </a:r>
            <a:r>
              <a:rPr lang="en-US" b="1" dirty="0" smtClean="0"/>
              <a:t>44</a:t>
            </a:r>
            <a:r>
              <a:rPr lang="en-US" dirty="0" smtClean="0"/>
              <a:t>, 19-24 (2013).  </a:t>
            </a:r>
          </a:p>
          <a:p>
            <a:r>
              <a:rPr lang="en-US" dirty="0" smtClean="0"/>
              <a:t>Wikimedia. (2009, November 10). </a:t>
            </a:r>
            <a:r>
              <a:rPr lang="en-US" i="1" dirty="0" err="1" smtClean="0"/>
              <a:t>Trichuriasis</a:t>
            </a:r>
            <a:r>
              <a:rPr lang="en-US" i="1" dirty="0" smtClean="0"/>
              <a:t> world map</a:t>
            </a:r>
            <a:r>
              <a:rPr lang="en-US" dirty="0" smtClean="0"/>
              <a:t>. Retrieved from </a:t>
            </a:r>
            <a:r>
              <a:rPr lang="en-US" dirty="0" smtClean="0">
                <a:hlinkClick r:id="rId5"/>
              </a:rPr>
              <a:t>http://commons.wikimedia.org/wiki/File:Trichuriasis_world_map_-_DALY_-_WHO2002.svg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115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346"/>
            <a:ext cx="7315200" cy="1154097"/>
          </a:xfrm>
        </p:spPr>
        <p:txBody>
          <a:bodyPr/>
          <a:lstStyle/>
          <a:p>
            <a:r>
              <a:rPr lang="en-US" dirty="0" smtClean="0"/>
              <a:t>Life Cycle of </a:t>
            </a:r>
            <a:r>
              <a:rPr lang="en-US" dirty="0" err="1" smtClean="0"/>
              <a:t>Trichuris</a:t>
            </a:r>
            <a:r>
              <a:rPr lang="en-US" dirty="0" smtClean="0"/>
              <a:t> </a:t>
            </a:r>
            <a:r>
              <a:rPr lang="en-US" dirty="0" err="1" smtClean="0"/>
              <a:t>Trichiura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590" y="1296737"/>
            <a:ext cx="5352100" cy="5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681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0107"/>
            <a:ext cx="7315200" cy="2190812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/>
              <a:t>Trichuriasis</a:t>
            </a:r>
            <a:r>
              <a:rPr lang="en-US" dirty="0" smtClean="0"/>
              <a:t> is spread by ingestion off eggs by means of contaminated/unhygienic food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25" y="2999205"/>
            <a:ext cx="4234365" cy="28160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5578" y="2999205"/>
            <a:ext cx="4224089" cy="281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649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294" y="699218"/>
            <a:ext cx="7775074" cy="1154097"/>
          </a:xfrm>
        </p:spPr>
        <p:txBody>
          <a:bodyPr>
            <a:noAutofit/>
          </a:bodyPr>
          <a:lstStyle/>
          <a:p>
            <a:pPr algn="ctr"/>
            <a:r>
              <a:rPr lang="en-US" sz="4400" dirty="0" err="1" smtClean="0"/>
              <a:t>Trichuriasis</a:t>
            </a:r>
            <a:r>
              <a:rPr lang="en-US" sz="4400" dirty="0" smtClean="0"/>
              <a:t> is most prominent in tropical climates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85068"/>
            <a:ext cx="9144000" cy="4034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156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2025985"/>
            <a:ext cx="1041595" cy="243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105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0831"/>
            <a:ext cx="7315200" cy="1154097"/>
          </a:xfrm>
        </p:spPr>
        <p:txBody>
          <a:bodyPr/>
          <a:lstStyle/>
          <a:p>
            <a:r>
              <a:rPr lang="en-US" dirty="0" smtClean="0"/>
              <a:t>Symptoms of </a:t>
            </a:r>
            <a:r>
              <a:rPr lang="en-US" dirty="0" err="1" smtClean="0"/>
              <a:t>Trichuriasis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94929"/>
            <a:ext cx="7315200" cy="5114432"/>
          </a:xfrm>
        </p:spPr>
        <p:txBody>
          <a:bodyPr>
            <a:noAutofit/>
          </a:bodyPr>
          <a:lstStyle/>
          <a:p>
            <a:r>
              <a:rPr lang="en-US" sz="4400" dirty="0"/>
              <a:t>Abdominal pain</a:t>
            </a:r>
          </a:p>
          <a:p>
            <a:r>
              <a:rPr lang="en-US" sz="4400" dirty="0"/>
              <a:t>Bloody Diarrhea</a:t>
            </a:r>
          </a:p>
          <a:p>
            <a:r>
              <a:rPr lang="en-US" sz="4400" dirty="0"/>
              <a:t>Weight loss or Malnutrition</a:t>
            </a:r>
          </a:p>
          <a:p>
            <a:r>
              <a:rPr lang="en-US" sz="4400" dirty="0"/>
              <a:t>Painful or frequent defecation</a:t>
            </a:r>
          </a:p>
          <a:p>
            <a:r>
              <a:rPr lang="en-US" sz="4400" dirty="0"/>
              <a:t>Rectal Prolapse </a:t>
            </a:r>
          </a:p>
        </p:txBody>
      </p:sp>
    </p:spTree>
    <p:extLst>
      <p:ext uri="{BB962C8B-B14F-4D97-AF65-F5344CB8AC3E}">
        <p14:creationId xmlns:p14="http://schemas.microsoft.com/office/powerpoint/2010/main" val="967805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474" y="1482558"/>
            <a:ext cx="4586660" cy="315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558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48377"/>
            <a:ext cx="7315200" cy="1154097"/>
          </a:xfrm>
        </p:spPr>
        <p:txBody>
          <a:bodyPr>
            <a:normAutofit/>
          </a:bodyPr>
          <a:lstStyle/>
          <a:p>
            <a:r>
              <a:rPr lang="en-US" dirty="0" smtClean="0"/>
              <a:t>Treatment of </a:t>
            </a:r>
            <a:r>
              <a:rPr lang="en-US" dirty="0" err="1" smtClean="0"/>
              <a:t>Trichuriasis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02475"/>
            <a:ext cx="7315200" cy="5006886"/>
          </a:xfrm>
        </p:spPr>
        <p:txBody>
          <a:bodyPr>
            <a:normAutofit/>
          </a:bodyPr>
          <a:lstStyle/>
          <a:p>
            <a:r>
              <a:rPr lang="en-US" sz="4400" dirty="0" err="1" smtClean="0"/>
              <a:t>Antiparasitic</a:t>
            </a:r>
            <a:r>
              <a:rPr lang="en-US" sz="4400" dirty="0" smtClean="0"/>
              <a:t> Drugs</a:t>
            </a:r>
          </a:p>
          <a:p>
            <a:pPr lvl="2"/>
            <a:r>
              <a:rPr lang="en-US" sz="4000" dirty="0" err="1"/>
              <a:t>Albendazole</a:t>
            </a:r>
            <a:r>
              <a:rPr lang="en-US" sz="4000" dirty="0"/>
              <a:t> </a:t>
            </a:r>
            <a:endParaRPr lang="en-US" sz="4000" dirty="0" smtClean="0"/>
          </a:p>
          <a:p>
            <a:pPr lvl="2"/>
            <a:r>
              <a:rPr lang="en-US" sz="4000" dirty="0" err="1"/>
              <a:t>Mebendazole</a:t>
            </a:r>
            <a:r>
              <a:rPr lang="en-US" sz="4000" dirty="0"/>
              <a:t> </a:t>
            </a:r>
            <a:endParaRPr lang="en-US" sz="4000" dirty="0" smtClean="0"/>
          </a:p>
          <a:p>
            <a:r>
              <a:rPr lang="en-US" sz="4400" dirty="0"/>
              <a:t>Iron </a:t>
            </a:r>
            <a:r>
              <a:rPr lang="en-US" sz="4400" dirty="0" smtClean="0"/>
              <a:t>supplements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890493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69873"/>
            <a:ext cx="7315200" cy="115409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Trichuriasis</a:t>
            </a:r>
            <a:r>
              <a:rPr lang="en-US" dirty="0" smtClean="0"/>
              <a:t> may be associated with low iron status of children in developing countries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7" y="2123970"/>
            <a:ext cx="8213725" cy="2169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7" y="4405500"/>
            <a:ext cx="8080375" cy="22282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40071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Perspective.thmx</Template>
  <TotalTime>124</TotalTime>
  <Words>240</Words>
  <Application>Microsoft Office PowerPoint</Application>
  <PresentationFormat>On-screen Show (4:3)</PresentationFormat>
  <Paragraphs>29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Perspective</vt:lpstr>
      <vt:lpstr>Trichuriasis aka: Whipworm Infection </vt:lpstr>
      <vt:lpstr>Life Cycle of Trichuris Trichiura</vt:lpstr>
      <vt:lpstr>Trichuriasis is spread by ingestion off eggs by means of contaminated/unhygienic food</vt:lpstr>
      <vt:lpstr>Trichuriasis is most prominent in tropical climates</vt:lpstr>
      <vt:lpstr>PowerPoint Presentation</vt:lpstr>
      <vt:lpstr>Symptoms of Trichuriasis</vt:lpstr>
      <vt:lpstr>PowerPoint Presentation</vt:lpstr>
      <vt:lpstr>Treatment of Trichuriasis</vt:lpstr>
      <vt:lpstr>Trichuriasis may be associated with low iron status of children in developing countries</vt:lpstr>
      <vt:lpstr>Treatment of Light to Moderate Trichuriasis with Albendazole may cause growth reduction in children</vt:lpstr>
      <vt:lpstr>Trichuriasis can be greatly reduced</vt:lpstr>
      <vt:lpstr>Citations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Ta</dc:creator>
  <cp:lastModifiedBy>poernaisworo</cp:lastModifiedBy>
  <cp:revision>43</cp:revision>
  <dcterms:created xsi:type="dcterms:W3CDTF">2014-03-25T22:41:05Z</dcterms:created>
  <dcterms:modified xsi:type="dcterms:W3CDTF">2016-10-18T15:43:29Z</dcterms:modified>
</cp:coreProperties>
</file>