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080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D713DED1-B74B-44C8-A0DE-1150EDC9A8C5}" type="datetimeFigureOut">
              <a:rPr lang="en-US" smtClean="0"/>
              <a:t>6/12/2016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AF886224-0B40-44B5-A0D5-C23C487E79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3DED1-B74B-44C8-A0DE-1150EDC9A8C5}" type="datetimeFigureOut">
              <a:rPr lang="en-US" smtClean="0"/>
              <a:t>6/12/2016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6224-0B40-44B5-A0D5-C23C487E79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3DED1-B74B-44C8-A0DE-1150EDC9A8C5}" type="datetimeFigureOut">
              <a:rPr lang="en-US" smtClean="0"/>
              <a:t>6/12/2016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6224-0B40-44B5-A0D5-C23C487E79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D713DED1-B74B-44C8-A0DE-1150EDC9A8C5}" type="datetimeFigureOut">
              <a:rPr lang="en-US" smtClean="0"/>
              <a:t>6/12/2016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6224-0B40-44B5-A0D5-C23C487E79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D713DED1-B74B-44C8-A0DE-1150EDC9A8C5}" type="datetimeFigureOut">
              <a:rPr lang="en-US" smtClean="0"/>
              <a:t>6/12/2016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AF886224-0B40-44B5-A0D5-C23C487E79A1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713DED1-B74B-44C8-A0DE-1150EDC9A8C5}" type="datetimeFigureOut">
              <a:rPr lang="en-US" smtClean="0"/>
              <a:t>6/12/2016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F886224-0B40-44B5-A0D5-C23C487E79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D713DED1-B74B-44C8-A0DE-1150EDC9A8C5}" type="datetimeFigureOut">
              <a:rPr lang="en-US" smtClean="0"/>
              <a:t>6/12/2016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AF886224-0B40-44B5-A0D5-C23C487E79A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3DED1-B74B-44C8-A0DE-1150EDC9A8C5}" type="datetimeFigureOut">
              <a:rPr lang="en-US" smtClean="0"/>
              <a:t>6/12/2016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6224-0B40-44B5-A0D5-C23C487E79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713DED1-B74B-44C8-A0DE-1150EDC9A8C5}" type="datetimeFigureOut">
              <a:rPr lang="en-US" smtClean="0"/>
              <a:t>6/12/2016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F886224-0B40-44B5-A0D5-C23C487E79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D713DED1-B74B-44C8-A0DE-1150EDC9A8C5}" type="datetimeFigureOut">
              <a:rPr lang="en-US" smtClean="0"/>
              <a:t>6/12/2016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AF886224-0B40-44B5-A0D5-C23C487E79A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D713DED1-B74B-44C8-A0DE-1150EDC9A8C5}" type="datetimeFigureOut">
              <a:rPr lang="en-US" smtClean="0"/>
              <a:t>6/12/2016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AF886224-0B40-44B5-A0D5-C23C487E79A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D713DED1-B74B-44C8-A0DE-1150EDC9A8C5}" type="datetimeFigureOut">
              <a:rPr lang="en-US" smtClean="0"/>
              <a:t>6/12/2016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AF886224-0B40-44B5-A0D5-C23C487E79A1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Char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Merancang</a:t>
            </a:r>
            <a:r>
              <a:rPr lang="en-US" dirty="0" smtClean="0"/>
              <a:t> Program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Dasar-Dasar</a:t>
            </a:r>
            <a:r>
              <a:rPr lang="en-US" dirty="0" smtClean="0"/>
              <a:t> </a:t>
            </a:r>
            <a:r>
              <a:rPr lang="en-US" dirty="0" err="1" smtClean="0"/>
              <a:t>Penyiaran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QUIZ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5286375"/>
          </a:xfrm>
        </p:spPr>
        <p:txBody>
          <a:bodyPr>
            <a:normAutofit/>
          </a:bodyPr>
          <a:lstStyle/>
          <a:p>
            <a:r>
              <a:rPr lang="en-US" smtClean="0"/>
              <a:t>Dikerjakan dikelas&amp;Dikumpulkan </a:t>
            </a:r>
          </a:p>
          <a:p>
            <a:r>
              <a:rPr lang="en-US" smtClean="0"/>
              <a:t>Tulis nama&amp;NIM</a:t>
            </a:r>
          </a:p>
          <a:p>
            <a:r>
              <a:rPr lang="en-US" smtClean="0"/>
              <a:t>Merancang Program Acara Televisi sesuai contoh prosentase program acara&amp;dibuat Day Partnya</a:t>
            </a:r>
          </a:p>
          <a:p>
            <a:r>
              <a:rPr lang="en-US" smtClean="0"/>
              <a:t>Sesuai kreativitas masing2 &amp;nama program tsb belum pernah ada di stasiun Televisi saat ini</a:t>
            </a:r>
          </a:p>
          <a:p>
            <a:r>
              <a:rPr lang="en-US" smtClean="0"/>
              <a:t>Dari setiap judul program yg dirancang disertakan penjelasan dari program tsb</a:t>
            </a:r>
          </a:p>
          <a:p>
            <a:pPr>
              <a:buFont typeface="Arial" charset="0"/>
              <a:buNone/>
            </a:pPr>
            <a:endParaRPr lang="en-US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5"/>
          <p:cNvSpPr txBox="1">
            <a:spLocks noChangeArrowheads="1"/>
          </p:cNvSpPr>
          <p:nvPr/>
        </p:nvSpPr>
        <p:spPr bwMode="auto">
          <a:xfrm>
            <a:off x="0" y="1154113"/>
            <a:ext cx="8929688" cy="449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39738" algn="just">
              <a:defRPr/>
            </a:pPr>
            <a:r>
              <a:rPr lang="id-ID" sz="2500" dirty="0">
                <a:solidFill>
                  <a:srgbClr val="FFC000"/>
                </a:solidFill>
                <a:latin typeface="+mj-lt"/>
              </a:rPr>
              <a:t>Ada klasifikasi jenis program  yang membagi menjadi enam pokok program : </a:t>
            </a:r>
          </a:p>
          <a:p>
            <a:pPr marL="896938" indent="-457200">
              <a:buFont typeface="Wingdings" pitchFamily="2" charset="2"/>
              <a:buChar char="§"/>
              <a:defRPr/>
            </a:pPr>
            <a:r>
              <a:rPr lang="id-ID" sz="2500" i="1" dirty="0">
                <a:latin typeface="+mj-lt"/>
              </a:rPr>
              <a:t>Series</a:t>
            </a:r>
            <a:r>
              <a:rPr lang="id-ID" sz="2500" dirty="0">
                <a:latin typeface="+mj-lt"/>
              </a:rPr>
              <a:t>, diantaranya program sinetron (kejar tayang)</a:t>
            </a:r>
          </a:p>
          <a:p>
            <a:pPr marL="896938" indent="-457200">
              <a:buFont typeface="Wingdings" pitchFamily="2" charset="2"/>
              <a:buChar char="§"/>
              <a:defRPr/>
            </a:pPr>
            <a:r>
              <a:rPr lang="id-ID" sz="2500" i="1" dirty="0">
                <a:latin typeface="+mj-lt"/>
              </a:rPr>
              <a:t>Movie</a:t>
            </a:r>
            <a:r>
              <a:rPr lang="id-ID" sz="2500" dirty="0">
                <a:latin typeface="+mj-lt"/>
              </a:rPr>
              <a:t>, terdiri dari berbagai program film layar lebar</a:t>
            </a:r>
          </a:p>
          <a:p>
            <a:pPr marL="896938" indent="-457200">
              <a:buFont typeface="Wingdings" pitchFamily="2" charset="2"/>
              <a:buChar char="§"/>
              <a:defRPr/>
            </a:pPr>
            <a:r>
              <a:rPr lang="id-ID" sz="2500" i="1" dirty="0">
                <a:latin typeface="+mj-lt"/>
              </a:rPr>
              <a:t>Entertainment</a:t>
            </a:r>
            <a:r>
              <a:rPr lang="id-ID" sz="2500" dirty="0">
                <a:latin typeface="+mj-lt"/>
              </a:rPr>
              <a:t>, berisi berbagai hiburan ringan </a:t>
            </a:r>
          </a:p>
          <a:p>
            <a:pPr marL="896938" indent="-457200">
              <a:buFont typeface="Wingdings" pitchFamily="2" charset="2"/>
              <a:buChar char="§"/>
              <a:defRPr/>
            </a:pPr>
            <a:r>
              <a:rPr lang="id-ID" sz="2500" i="1" dirty="0">
                <a:latin typeface="+mj-lt"/>
              </a:rPr>
              <a:t>News</a:t>
            </a:r>
            <a:r>
              <a:rPr lang="id-ID" sz="2500" dirty="0">
                <a:latin typeface="+mj-lt"/>
              </a:rPr>
              <a:t> (</a:t>
            </a:r>
            <a:r>
              <a:rPr lang="id-ID" sz="2500" i="1" dirty="0">
                <a:latin typeface="+mj-lt"/>
              </a:rPr>
              <a:t>hard news</a:t>
            </a:r>
            <a:r>
              <a:rPr lang="id-ID" sz="2500" dirty="0">
                <a:latin typeface="+mj-lt"/>
              </a:rPr>
              <a:t>), terdiri dari berbagai reportase berita</a:t>
            </a:r>
          </a:p>
          <a:p>
            <a:pPr marL="896938" indent="-457200">
              <a:buFont typeface="Wingdings" pitchFamily="2" charset="2"/>
              <a:buChar char="§"/>
              <a:defRPr/>
            </a:pPr>
            <a:r>
              <a:rPr lang="id-ID" sz="2500" i="1" dirty="0">
                <a:latin typeface="+mj-lt"/>
              </a:rPr>
              <a:t>Information</a:t>
            </a:r>
            <a:r>
              <a:rPr lang="id-ID" sz="2500" dirty="0">
                <a:latin typeface="+mj-lt"/>
              </a:rPr>
              <a:t> (</a:t>
            </a:r>
            <a:r>
              <a:rPr lang="id-ID" sz="2500" i="1" dirty="0">
                <a:latin typeface="+mj-lt"/>
              </a:rPr>
              <a:t>soft news</a:t>
            </a:r>
            <a:r>
              <a:rPr lang="id-ID" sz="2500" dirty="0">
                <a:latin typeface="+mj-lt"/>
              </a:rPr>
              <a:t>) diantaranya berbagai macam wisata kuliner</a:t>
            </a:r>
          </a:p>
          <a:p>
            <a:pPr marL="896938" indent="-457200">
              <a:buFont typeface="Wingdings" pitchFamily="2" charset="2"/>
              <a:buChar char="§"/>
              <a:defRPr/>
            </a:pPr>
            <a:r>
              <a:rPr lang="id-ID" sz="2500" i="1" dirty="0">
                <a:latin typeface="+mj-lt"/>
              </a:rPr>
              <a:t>Religious</a:t>
            </a:r>
            <a:r>
              <a:rPr lang="id-ID" sz="2500" dirty="0">
                <a:latin typeface="+mj-lt"/>
              </a:rPr>
              <a:t> (Realigi = realita religi), berisi berbagai pembahasan keagamaan</a:t>
            </a:r>
          </a:p>
          <a:p>
            <a:pPr marL="896938" indent="-263525">
              <a:defRPr/>
            </a:pPr>
            <a:r>
              <a:rPr lang="id-ID" sz="2500" i="1" dirty="0">
                <a:latin typeface="+mj-lt"/>
              </a:rPr>
              <a:t>   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1928813" y="642938"/>
            <a:ext cx="5357812" cy="461962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96938" indent="-622300" algn="ctr">
              <a:tabLst>
                <a:tab pos="633413" algn="l"/>
              </a:tabLst>
              <a:defRPr/>
            </a:pPr>
            <a:r>
              <a:rPr lang="id-ID" sz="2400" b="1" dirty="0">
                <a:solidFill>
                  <a:schemeClr val="bg1"/>
                </a:solidFill>
                <a:latin typeface="+mj-lt"/>
              </a:rPr>
              <a:t>Prosentase Program Acara</a:t>
            </a:r>
          </a:p>
        </p:txBody>
      </p:sp>
      <p:graphicFrame>
        <p:nvGraphicFramePr>
          <p:cNvPr id="1026" name="Chart 3"/>
          <p:cNvGraphicFramePr>
            <a:graphicFrameLocks/>
          </p:cNvGraphicFramePr>
          <p:nvPr/>
        </p:nvGraphicFramePr>
        <p:xfrm>
          <a:off x="2405063" y="1865313"/>
          <a:ext cx="6096000" cy="4064000"/>
        </p:xfrm>
        <a:graphic>
          <a:graphicData uri="http://schemas.openxmlformats.org/presentationml/2006/ole">
            <p:oleObj spid="_x0000_s1026" r:id="rId3" imgW="6096528" imgH="4066384" progId="Excel.Chart.8">
              <p:embed/>
            </p:oleObj>
          </a:graphicData>
        </a:graphic>
      </p:graphicFrame>
      <p:sp>
        <p:nvSpPr>
          <p:cNvPr id="5" name="Straight Connector 4"/>
          <p:cNvSpPr/>
          <p:nvPr/>
        </p:nvSpPr>
        <p:spPr>
          <a:xfrm rot="5400000" flipH="1">
            <a:off x="5810250" y="4611688"/>
            <a:ext cx="428625" cy="285750"/>
          </a:xfrm>
          <a:prstGeom prst="line">
            <a:avLst/>
          </a:prstGeom>
          <a:noFill/>
          <a:ln w="19050" cap="flat" cmpd="sng" algn="ctr">
            <a:solidFill>
              <a:sysClr val="window" lastClr="FFFFFF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id-ID"/>
          </a:p>
        </p:txBody>
      </p:sp>
      <p:sp>
        <p:nvSpPr>
          <p:cNvPr id="1029" name="TextBox 1"/>
          <p:cNvSpPr txBox="1">
            <a:spLocks noChangeArrowheads="1"/>
          </p:cNvSpPr>
          <p:nvPr/>
        </p:nvSpPr>
        <p:spPr bwMode="auto">
          <a:xfrm>
            <a:off x="2952750" y="5111750"/>
            <a:ext cx="1571625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id-ID" sz="1500">
                <a:solidFill>
                  <a:srgbClr val="FFFFFF"/>
                </a:solidFill>
                <a:latin typeface="Calibri" pitchFamily="34" charset="0"/>
              </a:rPr>
              <a:t>Entertainment 20%</a:t>
            </a:r>
          </a:p>
        </p:txBody>
      </p:sp>
      <p:sp>
        <p:nvSpPr>
          <p:cNvPr id="7" name="Straight Connector 6"/>
          <p:cNvSpPr/>
          <p:nvPr/>
        </p:nvSpPr>
        <p:spPr>
          <a:xfrm rot="5400000" flipH="1" flipV="1">
            <a:off x="2381250" y="3825876"/>
            <a:ext cx="71437" cy="500062"/>
          </a:xfrm>
          <a:prstGeom prst="line">
            <a:avLst/>
          </a:prstGeom>
          <a:noFill/>
          <a:ln w="19050" cap="flat" cmpd="sng" algn="ctr">
            <a:solidFill>
              <a:sysClr val="window" lastClr="FFFFFF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id-ID"/>
          </a:p>
        </p:txBody>
      </p:sp>
      <p:sp>
        <p:nvSpPr>
          <p:cNvPr id="1031" name="TextBox 1"/>
          <p:cNvSpPr txBox="1">
            <a:spLocks noChangeArrowheads="1"/>
          </p:cNvSpPr>
          <p:nvPr/>
        </p:nvSpPr>
        <p:spPr bwMode="auto">
          <a:xfrm>
            <a:off x="881063" y="3968750"/>
            <a:ext cx="1571625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id-ID" sz="1500">
                <a:solidFill>
                  <a:srgbClr val="FFFFFF"/>
                </a:solidFill>
                <a:latin typeface="Calibri" pitchFamily="34" charset="0"/>
              </a:rPr>
              <a:t>News 15%</a:t>
            </a:r>
          </a:p>
        </p:txBody>
      </p:sp>
      <p:sp>
        <p:nvSpPr>
          <p:cNvPr id="9" name="Straight Connector 8"/>
          <p:cNvSpPr/>
          <p:nvPr/>
        </p:nvSpPr>
        <p:spPr>
          <a:xfrm rot="5400000" flipV="1">
            <a:off x="2845593" y="2790032"/>
            <a:ext cx="214313" cy="285750"/>
          </a:xfrm>
          <a:prstGeom prst="line">
            <a:avLst/>
          </a:prstGeom>
          <a:noFill/>
          <a:ln w="19050" cap="flat" cmpd="sng" algn="ctr">
            <a:solidFill>
              <a:sysClr val="window" lastClr="FFFFFF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id-ID"/>
          </a:p>
        </p:txBody>
      </p:sp>
      <p:sp>
        <p:nvSpPr>
          <p:cNvPr id="1033" name="TextBox 1"/>
          <p:cNvSpPr txBox="1">
            <a:spLocks noChangeArrowheads="1"/>
          </p:cNvSpPr>
          <p:nvPr/>
        </p:nvSpPr>
        <p:spPr bwMode="auto">
          <a:xfrm>
            <a:off x="1309688" y="2540000"/>
            <a:ext cx="1571625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id-ID" sz="1500">
                <a:solidFill>
                  <a:srgbClr val="FFFFFF"/>
                </a:solidFill>
                <a:latin typeface="Calibri" pitchFamily="34" charset="0"/>
              </a:rPr>
              <a:t>Information 10%</a:t>
            </a: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750" y="15930563"/>
            <a:ext cx="9848850" cy="738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19373" t="33485" r="18433" b="19206"/>
          <a:stretch>
            <a:fillRect/>
          </a:stretch>
        </p:blipFill>
        <p:spPr bwMode="auto">
          <a:xfrm>
            <a:off x="347663" y="1000125"/>
            <a:ext cx="8550275" cy="478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2"/>
          <p:cNvSpPr txBox="1">
            <a:spLocks noChangeArrowheads="1"/>
          </p:cNvSpPr>
          <p:nvPr/>
        </p:nvSpPr>
        <p:spPr bwMode="auto">
          <a:xfrm>
            <a:off x="285750" y="2143125"/>
            <a:ext cx="14890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d-ID">
                <a:solidFill>
                  <a:srgbClr val="FFC000"/>
                </a:solidFill>
              </a:rPr>
              <a:t>Program TV </a:t>
            </a:r>
          </a:p>
        </p:txBody>
      </p:sp>
      <p:cxnSp>
        <p:nvCxnSpPr>
          <p:cNvPr id="5" name="Straight Connector 4"/>
          <p:cNvCxnSpPr>
            <a:stCxn id="8194" idx="3"/>
          </p:cNvCxnSpPr>
          <p:nvPr/>
        </p:nvCxnSpPr>
        <p:spPr>
          <a:xfrm flipV="1">
            <a:off x="1774825" y="1143000"/>
            <a:ext cx="725488" cy="11842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16200000" flipH="1">
            <a:off x="1571625" y="2500313"/>
            <a:ext cx="1133475" cy="7048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7" name="TextBox 7"/>
          <p:cNvSpPr txBox="1">
            <a:spLocks noChangeArrowheads="1"/>
          </p:cNvSpPr>
          <p:nvPr/>
        </p:nvSpPr>
        <p:spPr bwMode="auto">
          <a:xfrm>
            <a:off x="2571750" y="857250"/>
            <a:ext cx="11334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d-ID">
                <a:solidFill>
                  <a:srgbClr val="FF00FF"/>
                </a:solidFill>
              </a:rPr>
              <a:t>Informasi</a:t>
            </a:r>
          </a:p>
        </p:txBody>
      </p:sp>
      <p:sp>
        <p:nvSpPr>
          <p:cNvPr id="8198" name="TextBox 8"/>
          <p:cNvSpPr txBox="1">
            <a:spLocks noChangeArrowheads="1"/>
          </p:cNvSpPr>
          <p:nvPr/>
        </p:nvSpPr>
        <p:spPr bwMode="auto">
          <a:xfrm>
            <a:off x="2500313" y="3286125"/>
            <a:ext cx="9921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d-ID">
                <a:solidFill>
                  <a:srgbClr val="FF00FF"/>
                </a:solidFill>
              </a:rPr>
              <a:t>Hiburan</a:t>
            </a:r>
          </a:p>
        </p:txBody>
      </p:sp>
      <p:sp>
        <p:nvSpPr>
          <p:cNvPr id="8199" name="TextBox 9"/>
          <p:cNvSpPr txBox="1">
            <a:spLocks noChangeArrowheads="1"/>
          </p:cNvSpPr>
          <p:nvPr/>
        </p:nvSpPr>
        <p:spPr bwMode="auto">
          <a:xfrm>
            <a:off x="4071938" y="571500"/>
            <a:ext cx="12874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d-ID"/>
              <a:t>Hard news</a:t>
            </a:r>
          </a:p>
        </p:txBody>
      </p:sp>
      <p:sp>
        <p:nvSpPr>
          <p:cNvPr id="8200" name="TextBox 10"/>
          <p:cNvSpPr txBox="1">
            <a:spLocks noChangeArrowheads="1"/>
          </p:cNvSpPr>
          <p:nvPr/>
        </p:nvSpPr>
        <p:spPr bwMode="auto">
          <a:xfrm>
            <a:off x="4286250" y="1214438"/>
            <a:ext cx="12366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d-ID"/>
              <a:t>Soft News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3643313" y="714375"/>
            <a:ext cx="428625" cy="3571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714750" y="1143000"/>
            <a:ext cx="500063" cy="285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3536157" y="2964656"/>
            <a:ext cx="500062" cy="4286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0800000">
            <a:off x="3571875" y="3429000"/>
            <a:ext cx="5715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16200000" flipV="1">
            <a:off x="3571875" y="3429000"/>
            <a:ext cx="500063" cy="500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16200000" flipV="1">
            <a:off x="3286125" y="3714750"/>
            <a:ext cx="1000125" cy="4286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7" name="TextBox 37"/>
          <p:cNvSpPr txBox="1">
            <a:spLocks noChangeArrowheads="1"/>
          </p:cNvSpPr>
          <p:nvPr/>
        </p:nvSpPr>
        <p:spPr bwMode="auto">
          <a:xfrm>
            <a:off x="3929063" y="2714625"/>
            <a:ext cx="787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d-ID"/>
              <a:t>Musik</a:t>
            </a:r>
          </a:p>
        </p:txBody>
      </p:sp>
      <p:sp>
        <p:nvSpPr>
          <p:cNvPr id="8208" name="TextBox 38"/>
          <p:cNvSpPr txBox="1">
            <a:spLocks noChangeArrowheads="1"/>
          </p:cNvSpPr>
          <p:nvPr/>
        </p:nvSpPr>
        <p:spPr bwMode="auto">
          <a:xfrm>
            <a:off x="4143375" y="3273425"/>
            <a:ext cx="8778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d-ID"/>
              <a:t>Drama</a:t>
            </a:r>
          </a:p>
        </p:txBody>
      </p:sp>
      <p:sp>
        <p:nvSpPr>
          <p:cNvPr id="8209" name="TextBox 39"/>
          <p:cNvSpPr txBox="1">
            <a:spLocks noChangeArrowheads="1"/>
          </p:cNvSpPr>
          <p:nvPr/>
        </p:nvSpPr>
        <p:spPr bwMode="auto">
          <a:xfrm>
            <a:off x="4071938" y="3773488"/>
            <a:ext cx="13001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d-ID"/>
              <a:t>Permainan</a:t>
            </a:r>
          </a:p>
        </p:txBody>
      </p:sp>
      <p:sp>
        <p:nvSpPr>
          <p:cNvPr id="8210" name="TextBox 40"/>
          <p:cNvSpPr txBox="1">
            <a:spLocks noChangeArrowheads="1"/>
          </p:cNvSpPr>
          <p:nvPr/>
        </p:nvSpPr>
        <p:spPr bwMode="auto">
          <a:xfrm>
            <a:off x="4000500" y="4286250"/>
            <a:ext cx="14160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d-ID"/>
              <a:t>Pertunjukan</a:t>
            </a:r>
          </a:p>
        </p:txBody>
      </p:sp>
      <p:cxnSp>
        <p:nvCxnSpPr>
          <p:cNvPr id="42" name="Straight Connector 41"/>
          <p:cNvCxnSpPr/>
          <p:nvPr/>
        </p:nvCxnSpPr>
        <p:spPr>
          <a:xfrm rot="5400000">
            <a:off x="5393532" y="3536156"/>
            <a:ext cx="500062" cy="4286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10800000">
            <a:off x="5429250" y="4000500"/>
            <a:ext cx="4286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16200000" flipV="1">
            <a:off x="5357813" y="4071937"/>
            <a:ext cx="490538" cy="3476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14" name="TextBox 50"/>
          <p:cNvSpPr txBox="1">
            <a:spLocks noChangeArrowheads="1"/>
          </p:cNvSpPr>
          <p:nvPr/>
        </p:nvSpPr>
        <p:spPr bwMode="auto">
          <a:xfrm>
            <a:off x="5857875" y="3273425"/>
            <a:ext cx="6588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d-ID"/>
              <a:t>Quiz</a:t>
            </a:r>
          </a:p>
        </p:txBody>
      </p:sp>
      <p:sp>
        <p:nvSpPr>
          <p:cNvPr id="8215" name="TextBox 51"/>
          <p:cNvSpPr txBox="1">
            <a:spLocks noChangeArrowheads="1"/>
          </p:cNvSpPr>
          <p:nvPr/>
        </p:nvSpPr>
        <p:spPr bwMode="auto">
          <a:xfrm>
            <a:off x="5857875" y="3786188"/>
            <a:ext cx="15319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d-ID"/>
              <a:t>Ketangkasan</a:t>
            </a:r>
          </a:p>
        </p:txBody>
      </p:sp>
      <p:sp>
        <p:nvSpPr>
          <p:cNvPr id="8216" name="TextBox 52"/>
          <p:cNvSpPr txBox="1">
            <a:spLocks noChangeArrowheads="1"/>
          </p:cNvSpPr>
          <p:nvPr/>
        </p:nvSpPr>
        <p:spPr bwMode="auto">
          <a:xfrm>
            <a:off x="5826125" y="4344988"/>
            <a:ext cx="15319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d-ID"/>
              <a:t>Reality Show</a:t>
            </a:r>
          </a:p>
        </p:txBody>
      </p:sp>
      <p:cxnSp>
        <p:nvCxnSpPr>
          <p:cNvPr id="56" name="Straight Connector 55"/>
          <p:cNvCxnSpPr/>
          <p:nvPr/>
        </p:nvCxnSpPr>
        <p:spPr>
          <a:xfrm rot="5400000">
            <a:off x="7215188" y="4000500"/>
            <a:ext cx="714375" cy="4286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10800000" flipV="1">
            <a:off x="7358063" y="4286250"/>
            <a:ext cx="500062" cy="285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rot="10800000">
            <a:off x="7358063" y="4572000"/>
            <a:ext cx="500062" cy="3571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rot="16200000" flipV="1">
            <a:off x="7250906" y="4679157"/>
            <a:ext cx="714375" cy="5000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rot="16200000" flipV="1">
            <a:off x="7036594" y="4964907"/>
            <a:ext cx="1000125" cy="3571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22" name="TextBox 72"/>
          <p:cNvSpPr txBox="1">
            <a:spLocks noChangeArrowheads="1"/>
          </p:cNvSpPr>
          <p:nvPr/>
        </p:nvSpPr>
        <p:spPr bwMode="auto">
          <a:xfrm>
            <a:off x="7727950" y="3571875"/>
            <a:ext cx="11398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d-ID" sz="1400"/>
              <a:t>Hidden cam</a:t>
            </a:r>
          </a:p>
        </p:txBody>
      </p:sp>
      <p:sp>
        <p:nvSpPr>
          <p:cNvPr id="8223" name="TextBox 75"/>
          <p:cNvSpPr txBox="1">
            <a:spLocks noChangeArrowheads="1"/>
          </p:cNvSpPr>
          <p:nvPr/>
        </p:nvSpPr>
        <p:spPr bwMode="auto">
          <a:xfrm>
            <a:off x="7861300" y="4000500"/>
            <a:ext cx="11398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d-ID" sz="1400"/>
              <a:t>Competition</a:t>
            </a:r>
          </a:p>
          <a:p>
            <a:r>
              <a:rPr lang="id-ID" sz="1400"/>
              <a:t>Show</a:t>
            </a:r>
          </a:p>
        </p:txBody>
      </p:sp>
      <p:sp>
        <p:nvSpPr>
          <p:cNvPr id="8224" name="TextBox 76"/>
          <p:cNvSpPr txBox="1">
            <a:spLocks noChangeArrowheads="1"/>
          </p:cNvSpPr>
          <p:nvPr/>
        </p:nvSpPr>
        <p:spPr bwMode="auto">
          <a:xfrm>
            <a:off x="7929563" y="4572000"/>
            <a:ext cx="11699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d-ID" sz="1400"/>
              <a:t>Relationship</a:t>
            </a:r>
          </a:p>
          <a:p>
            <a:r>
              <a:rPr lang="id-ID" sz="1400"/>
              <a:t>Show</a:t>
            </a:r>
          </a:p>
        </p:txBody>
      </p:sp>
      <p:sp>
        <p:nvSpPr>
          <p:cNvPr id="8225" name="TextBox 77"/>
          <p:cNvSpPr txBox="1">
            <a:spLocks noChangeArrowheads="1"/>
          </p:cNvSpPr>
          <p:nvPr/>
        </p:nvSpPr>
        <p:spPr bwMode="auto">
          <a:xfrm>
            <a:off x="7929563" y="5143500"/>
            <a:ext cx="13287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d-ID" sz="1400"/>
              <a:t>Fyl on the wall</a:t>
            </a:r>
          </a:p>
        </p:txBody>
      </p:sp>
      <p:sp>
        <p:nvSpPr>
          <p:cNvPr id="8226" name="TextBox 78"/>
          <p:cNvSpPr txBox="1">
            <a:spLocks noChangeArrowheads="1"/>
          </p:cNvSpPr>
          <p:nvPr/>
        </p:nvSpPr>
        <p:spPr bwMode="auto">
          <a:xfrm>
            <a:off x="7815263" y="5572125"/>
            <a:ext cx="6429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d-ID" sz="1400"/>
              <a:t>Mistik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1928813" y="642938"/>
            <a:ext cx="5357812" cy="461962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96938" indent="-622300" algn="ctr">
              <a:tabLst>
                <a:tab pos="633413" algn="l"/>
              </a:tabLst>
              <a:defRPr/>
            </a:pPr>
            <a:r>
              <a:rPr lang="id-ID" sz="2400" b="1" dirty="0">
                <a:solidFill>
                  <a:schemeClr val="bg1"/>
                </a:solidFill>
                <a:latin typeface="+mj-lt"/>
              </a:rPr>
              <a:t>Diagram  Kesisteman Proggraming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714375" y="3000375"/>
            <a:ext cx="8215313" cy="2286000"/>
            <a:chOff x="714348" y="2500306"/>
            <a:chExt cx="8215370" cy="2286016"/>
          </a:xfrm>
        </p:grpSpPr>
        <p:sp>
          <p:nvSpPr>
            <p:cNvPr id="4" name="Right Arrow 3"/>
            <p:cNvSpPr/>
            <p:nvPr/>
          </p:nvSpPr>
          <p:spPr>
            <a:xfrm>
              <a:off x="714348" y="2714621"/>
              <a:ext cx="714380" cy="785817"/>
            </a:xfrm>
            <a:prstGeom prst="rightArrow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6" name="Oval 5"/>
            <p:cNvSpPr/>
            <p:nvPr/>
          </p:nvSpPr>
          <p:spPr>
            <a:xfrm>
              <a:off x="1428728" y="2714621"/>
              <a:ext cx="785818" cy="7858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7" name="Right Arrow 6"/>
            <p:cNvSpPr/>
            <p:nvPr/>
          </p:nvSpPr>
          <p:spPr>
            <a:xfrm>
              <a:off x="2285984" y="2714621"/>
              <a:ext cx="714380" cy="785817"/>
            </a:xfrm>
            <a:prstGeom prst="rightArrow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071802" y="2714621"/>
              <a:ext cx="2357453" cy="71438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id-ID" sz="2500" b="1" dirty="0">
                  <a:solidFill>
                    <a:schemeClr val="bg1"/>
                  </a:solidFill>
                </a:rPr>
                <a:t>Programming</a:t>
              </a:r>
            </a:p>
          </p:txBody>
        </p:sp>
        <p:sp>
          <p:nvSpPr>
            <p:cNvPr id="9" name="Right Arrow 8"/>
            <p:cNvSpPr/>
            <p:nvPr/>
          </p:nvSpPr>
          <p:spPr>
            <a:xfrm>
              <a:off x="5572132" y="2714621"/>
              <a:ext cx="1143008" cy="785817"/>
            </a:xfrm>
            <a:prstGeom prst="rightArrow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0" name="Cloud 9"/>
            <p:cNvSpPr/>
            <p:nvPr/>
          </p:nvSpPr>
          <p:spPr>
            <a:xfrm>
              <a:off x="6715140" y="2500306"/>
              <a:ext cx="2214578" cy="1143008"/>
            </a:xfrm>
            <a:prstGeom prst="cloud">
              <a:avLst/>
            </a:prstGeom>
            <a:solidFill>
              <a:srgbClr val="FF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id-ID" sz="2500" b="1" dirty="0">
                  <a:solidFill>
                    <a:schemeClr val="bg1"/>
                  </a:solidFill>
                </a:rPr>
                <a:t>Audience</a:t>
              </a:r>
            </a:p>
          </p:txBody>
        </p:sp>
        <p:sp>
          <p:nvSpPr>
            <p:cNvPr id="11" name="Bent Arrow 10"/>
            <p:cNvSpPr/>
            <p:nvPr/>
          </p:nvSpPr>
          <p:spPr>
            <a:xfrm rot="10800000">
              <a:off x="5214942" y="3714753"/>
              <a:ext cx="2786081" cy="928693"/>
            </a:xfrm>
            <a:prstGeom prst="bentArrow">
              <a:avLst>
                <a:gd name="adj1" fmla="val 25000"/>
                <a:gd name="adj2" fmla="val 20266"/>
                <a:gd name="adj3" fmla="val 25000"/>
                <a:gd name="adj4" fmla="val 43750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>
                <a:solidFill>
                  <a:schemeClr val="tx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357554" y="3786190"/>
              <a:ext cx="1857388" cy="1000132"/>
            </a:xfrm>
            <a:prstGeom prst="rect">
              <a:avLst/>
            </a:prstGeom>
            <a:solidFill>
              <a:srgbClr val="17E4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 b="1" dirty="0">
                <a:solidFill>
                  <a:schemeClr val="bg1"/>
                </a:solidFill>
              </a:endParaRPr>
            </a:p>
            <a:p>
              <a:pPr algn="ctr">
                <a:defRPr/>
              </a:pPr>
              <a:r>
                <a:rPr lang="id-ID" b="1" dirty="0">
                  <a:solidFill>
                    <a:schemeClr val="bg1"/>
                  </a:solidFill>
                </a:rPr>
                <a:t>Rating&amp; </a:t>
              </a:r>
            </a:p>
            <a:p>
              <a:pPr algn="ctr">
                <a:defRPr/>
              </a:pPr>
              <a:r>
                <a:rPr lang="id-ID" b="1" dirty="0">
                  <a:solidFill>
                    <a:schemeClr val="bg1"/>
                  </a:solidFill>
                </a:rPr>
                <a:t>Non Rating Research</a:t>
              </a:r>
            </a:p>
            <a:p>
              <a:pPr algn="ctr">
                <a:defRPr/>
              </a:pPr>
              <a:endParaRPr lang="id-ID" dirty="0"/>
            </a:p>
          </p:txBody>
        </p:sp>
        <p:sp>
          <p:nvSpPr>
            <p:cNvPr id="13" name="Bent Arrow 12"/>
            <p:cNvSpPr/>
            <p:nvPr/>
          </p:nvSpPr>
          <p:spPr>
            <a:xfrm rot="16200000">
              <a:off x="1928793" y="3286125"/>
              <a:ext cx="1000132" cy="1714512"/>
            </a:xfrm>
            <a:prstGeom prst="bentArrow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>
                <a:solidFill>
                  <a:schemeClr val="tx1"/>
                </a:solidFill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57188" y="4425950"/>
            <a:ext cx="1350962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id-ID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Rating&amp;</a:t>
            </a:r>
          </a:p>
          <a:p>
            <a:pPr>
              <a:defRPr/>
            </a:pPr>
            <a:r>
              <a:rPr lang="id-ID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Non-Rating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214938" y="2630488"/>
            <a:ext cx="1517650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id-ID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Programmed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71500" y="1571625"/>
            <a:ext cx="7500938" cy="1477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  <a:defRPr/>
            </a:pPr>
            <a:r>
              <a:rPr lang="id-ID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Ide</a:t>
            </a:r>
          </a:p>
          <a:p>
            <a:pPr marL="179388" indent="-179388">
              <a:buFont typeface="Wingdings" pitchFamily="2" charset="2"/>
              <a:buChar char="ü"/>
              <a:defRPr/>
            </a:pPr>
            <a:r>
              <a:rPr lang="id-ID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P3 (Pedoman Perilaku Penyiaran) </a:t>
            </a:r>
          </a:p>
          <a:p>
            <a:pPr marL="179388" indent="-179388">
              <a:defRPr/>
            </a:pPr>
            <a:r>
              <a:rPr lang="id-ID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   dan SPS (Standar  Program Siaran)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id-ID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Program Stasiun Lain 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id-ID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Kode Etik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/>
      <p:bldP spid="15" grpId="0"/>
      <p:bldP spid="1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</TotalTime>
  <Words>190</Words>
  <Application>Microsoft Office PowerPoint</Application>
  <PresentationFormat>On-screen Show (4:3)</PresentationFormat>
  <Paragraphs>53</Paragraphs>
  <Slides>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Verve</vt:lpstr>
      <vt:lpstr>Microsoft Office Excel Chart</vt:lpstr>
      <vt:lpstr>Merancang Program</vt:lpstr>
      <vt:lpstr>QUIZ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Merancang Program</dc:title>
  <dc:creator>Windows 7</dc:creator>
  <cp:lastModifiedBy>Windows 7</cp:lastModifiedBy>
  <cp:revision>1</cp:revision>
  <dcterms:created xsi:type="dcterms:W3CDTF">2016-06-12T11:40:24Z</dcterms:created>
  <dcterms:modified xsi:type="dcterms:W3CDTF">2016-06-12T11:42:02Z</dcterms:modified>
</cp:coreProperties>
</file>