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52"/>
  </p:notesMasterIdLst>
  <p:handoutMasterIdLst>
    <p:handoutMasterId r:id="rId53"/>
  </p:handoutMasterIdLst>
  <p:sldIdLst>
    <p:sldId id="368" r:id="rId2"/>
    <p:sldId id="413" r:id="rId3"/>
    <p:sldId id="547" r:id="rId4"/>
    <p:sldId id="546" r:id="rId5"/>
    <p:sldId id="602" r:id="rId6"/>
    <p:sldId id="544" r:id="rId7"/>
    <p:sldId id="553" r:id="rId8"/>
    <p:sldId id="590" r:id="rId9"/>
    <p:sldId id="545" r:id="rId10"/>
    <p:sldId id="591" r:id="rId11"/>
    <p:sldId id="592" r:id="rId12"/>
    <p:sldId id="603" r:id="rId13"/>
    <p:sldId id="594" r:id="rId14"/>
    <p:sldId id="595" r:id="rId15"/>
    <p:sldId id="596" r:id="rId16"/>
    <p:sldId id="597" r:id="rId17"/>
    <p:sldId id="598" r:id="rId18"/>
    <p:sldId id="599" r:id="rId19"/>
    <p:sldId id="600" r:id="rId20"/>
    <p:sldId id="601" r:id="rId21"/>
    <p:sldId id="554" r:id="rId22"/>
    <p:sldId id="548" r:id="rId23"/>
    <p:sldId id="560" r:id="rId24"/>
    <p:sldId id="555" r:id="rId25"/>
    <p:sldId id="557" r:id="rId26"/>
    <p:sldId id="556" r:id="rId27"/>
    <p:sldId id="559" r:id="rId28"/>
    <p:sldId id="558" r:id="rId29"/>
    <p:sldId id="562" r:id="rId30"/>
    <p:sldId id="564" r:id="rId31"/>
    <p:sldId id="563" r:id="rId32"/>
    <p:sldId id="579" r:id="rId33"/>
    <p:sldId id="565" r:id="rId34"/>
    <p:sldId id="580" r:id="rId35"/>
    <p:sldId id="581" r:id="rId36"/>
    <p:sldId id="582" r:id="rId37"/>
    <p:sldId id="584" r:id="rId38"/>
    <p:sldId id="583" r:id="rId39"/>
    <p:sldId id="566" r:id="rId40"/>
    <p:sldId id="567" r:id="rId41"/>
    <p:sldId id="568" r:id="rId42"/>
    <p:sldId id="569" r:id="rId43"/>
    <p:sldId id="585" r:id="rId44"/>
    <p:sldId id="586" r:id="rId45"/>
    <p:sldId id="587" r:id="rId46"/>
    <p:sldId id="575" r:id="rId47"/>
    <p:sldId id="576" r:id="rId48"/>
    <p:sldId id="577" r:id="rId49"/>
    <p:sldId id="604" r:id="rId50"/>
    <p:sldId id="409" r:id="rId51"/>
  </p:sldIdLst>
  <p:sldSz cx="9144000" cy="6858000" type="screen4x3"/>
  <p:notesSz cx="6856413" cy="9750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ADC90"/>
    <a:srgbClr val="FFCCFF"/>
    <a:srgbClr val="D4F785"/>
    <a:srgbClr val="FFFF99"/>
    <a:srgbClr val="C3B5C2"/>
    <a:srgbClr val="CCFF99"/>
    <a:srgbClr val="00CC66"/>
    <a:srgbClr val="CC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0" autoAdjust="0"/>
    <p:restoredTop sz="93881" autoAdjust="0"/>
  </p:normalViewPr>
  <p:slideViewPr>
    <p:cSldViewPr>
      <p:cViewPr>
        <p:scale>
          <a:sx n="75" d="100"/>
          <a:sy n="75" d="100"/>
        </p:scale>
        <p:origin x="-132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1" tIns="45180" rIns="90361" bIns="45180" numCol="1" anchor="t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6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1" tIns="45180" rIns="90361" bIns="45180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6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1" tIns="45180" rIns="90361" bIns="45180" numCol="1" anchor="b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61475"/>
            <a:ext cx="296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1" tIns="45180" rIns="90361" bIns="45180" numCol="1" anchor="b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1284C91-C791-4E2F-9B9C-3A865FDDE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9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1" tIns="45180" rIns="90361" bIns="45180" numCol="1" anchor="t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1" tIns="45180" rIns="90361" bIns="45180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630738"/>
            <a:ext cx="5487987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1" tIns="45180" rIns="90361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1" tIns="45180" rIns="90361" bIns="45180" numCol="1" anchor="b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59888"/>
            <a:ext cx="29702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1" tIns="45180" rIns="90361" bIns="45180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pPr>
              <a:defRPr/>
            </a:pPr>
            <a:fld id="{97B2CC6C-3939-4F80-B79A-83F71D484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3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714" y="9261212"/>
            <a:ext cx="2971112" cy="487521"/>
          </a:xfrm>
          <a:prstGeom prst="rect">
            <a:avLst/>
          </a:prstGeom>
          <a:ln/>
        </p:spPr>
        <p:txBody>
          <a:bodyPr/>
          <a:lstStyle/>
          <a:p>
            <a:fld id="{AF53246D-51F8-4255-A449-7742249DC282}" type="slidenum">
              <a:rPr lang="en-US"/>
              <a:pPr/>
              <a:t>8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28663"/>
            <a:ext cx="4849813" cy="3638550"/>
          </a:xfrm>
          <a:ln w="12700" cap="flat"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613426"/>
            <a:ext cx="5027822" cy="4368879"/>
          </a:xfrm>
          <a:ln/>
        </p:spPr>
        <p:txBody>
          <a:bodyPr lIns="97332" tIns="48667" rIns="97332" bIns="48667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2CC6C-3939-4F80-B79A-83F71D4847D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714" y="9261212"/>
            <a:ext cx="2971112" cy="487521"/>
          </a:xfrm>
          <a:prstGeom prst="rect">
            <a:avLst/>
          </a:prstGeom>
          <a:ln/>
        </p:spPr>
        <p:txBody>
          <a:bodyPr/>
          <a:lstStyle/>
          <a:p>
            <a:fld id="{AF53246D-51F8-4255-A449-7742249DC282}" type="slidenum">
              <a:rPr lang="en-US"/>
              <a:pPr/>
              <a:t>10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28663"/>
            <a:ext cx="4849813" cy="3638550"/>
          </a:xfrm>
          <a:ln w="12700" cap="flat"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613426"/>
            <a:ext cx="5027822" cy="4368879"/>
          </a:xfrm>
          <a:ln/>
        </p:spPr>
        <p:txBody>
          <a:bodyPr lIns="97332" tIns="48667" rIns="97332" bIns="48667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714" y="9261212"/>
            <a:ext cx="2971112" cy="487521"/>
          </a:xfrm>
          <a:prstGeom prst="rect">
            <a:avLst/>
          </a:prstGeom>
          <a:ln/>
        </p:spPr>
        <p:txBody>
          <a:bodyPr/>
          <a:lstStyle/>
          <a:p>
            <a:fld id="{AF53246D-51F8-4255-A449-7742249DC282}" type="slidenum">
              <a:rPr lang="en-US"/>
              <a:pPr/>
              <a:t>13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28663"/>
            <a:ext cx="4849813" cy="3638550"/>
          </a:xfrm>
          <a:ln w="12700" cap="flat"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613426"/>
            <a:ext cx="5027822" cy="4368879"/>
          </a:xfrm>
          <a:ln/>
        </p:spPr>
        <p:txBody>
          <a:bodyPr lIns="97332" tIns="48667" rIns="97332" bIns="48667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714" y="9261212"/>
            <a:ext cx="2971112" cy="487521"/>
          </a:xfrm>
          <a:prstGeom prst="rect">
            <a:avLst/>
          </a:prstGeom>
          <a:ln/>
        </p:spPr>
        <p:txBody>
          <a:bodyPr/>
          <a:lstStyle/>
          <a:p>
            <a:fld id="{AF53246D-51F8-4255-A449-7742249DC282}" type="slidenum">
              <a:rPr lang="en-US"/>
              <a:pPr/>
              <a:t>14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28663"/>
            <a:ext cx="4849813" cy="3638550"/>
          </a:xfrm>
          <a:ln w="12700" cap="flat"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613426"/>
            <a:ext cx="5027822" cy="4368879"/>
          </a:xfrm>
          <a:ln/>
        </p:spPr>
        <p:txBody>
          <a:bodyPr lIns="97332" tIns="48667" rIns="97332" bIns="48667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2CC6C-3939-4F80-B79A-83F71D4847D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d-ID" sz="2400">
              <a:latin typeface="Calibri" panose="020F0502020204030204" pitchFamily="34" charset="0"/>
            </a:endParaRPr>
          </a:p>
        </p:txBody>
      </p:sp>
      <p:pic>
        <p:nvPicPr>
          <p:cNvPr id="4" name="Picture 7" descr="UI Consulting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0" contrast="-54000"/>
          </a:blip>
          <a:srcRect t="20062" r="32274"/>
          <a:stretch>
            <a:fillRect/>
          </a:stretch>
        </p:blipFill>
        <p:spPr bwMode="auto">
          <a:xfrm>
            <a:off x="4797425" y="38100"/>
            <a:ext cx="4354513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UI Consulting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0" contrast="-54000"/>
          </a:blip>
          <a:srcRect t="20062" r="32274"/>
          <a:stretch>
            <a:fillRect/>
          </a:stretch>
        </p:blipFill>
        <p:spPr bwMode="auto">
          <a:xfrm>
            <a:off x="4797425" y="38100"/>
            <a:ext cx="4354513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Akuntansi Keuangan 2 - Departemen Akuntansi FEUI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3F99-D854-4044-9D81-4B1BDDC8A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 descr="C:\Users\siina\Desktop\U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1463040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5551" y="2060848"/>
            <a:ext cx="7008449" cy="129844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2135551" y="4221088"/>
            <a:ext cx="70084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9pPr>
          </a:lstStyle>
          <a:p>
            <a:r>
              <a:rPr lang="id-ID" sz="1800" kern="0" dirty="0" smtClean="0">
                <a:latin typeface="Calibri" panose="020F0502020204030204" pitchFamily="34" charset="0"/>
              </a:rPr>
              <a:t>Slide OCW Universitas Indonesia</a:t>
            </a:r>
          </a:p>
          <a:p>
            <a:r>
              <a:rPr lang="id-ID" sz="1800" kern="0" dirty="0" smtClean="0">
                <a:latin typeface="Calibri" panose="020F0502020204030204" pitchFamily="34" charset="0"/>
              </a:rPr>
              <a:t>Oleh : Dwi Martani</a:t>
            </a:r>
          </a:p>
          <a:p>
            <a:r>
              <a:rPr lang="id-ID" sz="1800" kern="0" dirty="0" smtClean="0">
                <a:latin typeface="Calibri" panose="020F0502020204030204" pitchFamily="34" charset="0"/>
              </a:rPr>
              <a:t>Departemen Akuntansi</a:t>
            </a:r>
            <a:r>
              <a:rPr lang="id-ID" sz="1800" kern="0" baseline="0" dirty="0" smtClean="0">
                <a:latin typeface="Calibri" panose="020F0502020204030204" pitchFamily="34" charset="0"/>
              </a:rPr>
              <a:t> FEUI</a:t>
            </a:r>
            <a:endParaRPr lang="id-ID" sz="1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3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 userDrawn="1"/>
        </p:nvSpPr>
        <p:spPr bwMode="hidden">
          <a:xfrm>
            <a:off x="0" y="3810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d-ID" sz="2400">
              <a:latin typeface="Times New Roman" pitchFamily="18" charset="0"/>
            </a:endParaRPr>
          </a:p>
        </p:txBody>
      </p:sp>
      <p:pic>
        <p:nvPicPr>
          <p:cNvPr id="4" name="Picture 7" descr="UI Consulting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0" contrast="-54000"/>
          </a:blip>
          <a:srcRect t="20062" r="32274"/>
          <a:stretch>
            <a:fillRect/>
          </a:stretch>
        </p:blipFill>
        <p:spPr bwMode="auto">
          <a:xfrm>
            <a:off x="4797425" y="38100"/>
            <a:ext cx="4354513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UI Consulting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0" contrast="-54000"/>
          </a:blip>
          <a:srcRect t="20062" r="32274"/>
          <a:stretch>
            <a:fillRect/>
          </a:stretch>
        </p:blipFill>
        <p:spPr bwMode="auto">
          <a:xfrm>
            <a:off x="4797425" y="38100"/>
            <a:ext cx="4354513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518520" y="630932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 smtClean="0"/>
              <a:t>Departemen Akuntansi  FEUI</a:t>
            </a: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Akuntansi Keuangan 2 - Departemen Akuntansi FEUI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3F99-D854-4044-9D81-4B1BDDC8A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 descr="C:\Users\siina\Desktop\U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1463040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2135551" y="4509120"/>
            <a:ext cx="70084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9pPr>
          </a:lstStyle>
          <a:p>
            <a:r>
              <a:rPr lang="id-ID" sz="1600" kern="0" dirty="0" smtClean="0">
                <a:latin typeface="Calibri" panose="020F0502020204030204" pitchFamily="34" charset="0"/>
              </a:rPr>
              <a:t>Slide OCW Universitas Indonesia</a:t>
            </a:r>
          </a:p>
          <a:p>
            <a:r>
              <a:rPr lang="id-ID" sz="1600" kern="0" dirty="0" smtClean="0">
                <a:latin typeface="Calibri" panose="020F0502020204030204" pitchFamily="34" charset="0"/>
              </a:rPr>
              <a:t>Oleh : Nurul Husnah dan Dwi Martani</a:t>
            </a:r>
          </a:p>
          <a:p>
            <a:r>
              <a:rPr lang="id-ID" sz="1600" kern="0" dirty="0" smtClean="0">
                <a:latin typeface="Calibri" panose="020F0502020204030204" pitchFamily="34" charset="0"/>
              </a:rPr>
              <a:t>Departemen Akuntansi</a:t>
            </a:r>
            <a:r>
              <a:rPr lang="id-ID" sz="1600" kern="0" baseline="0" dirty="0" smtClean="0">
                <a:latin typeface="Calibri" panose="020F0502020204030204" pitchFamily="34" charset="0"/>
              </a:rPr>
              <a:t> FEUI</a:t>
            </a:r>
            <a:endParaRPr lang="id-ID" sz="1600" kern="0" dirty="0">
              <a:latin typeface="Calibri" panose="020F050202020403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2146608" y="2420888"/>
            <a:ext cx="7008449" cy="129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9pPr>
          </a:lstStyle>
          <a:p>
            <a:endParaRPr lang="id-ID" kern="0" dirty="0">
              <a:latin typeface="Calibri" panose="020F050202020403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13330" y="2420888"/>
            <a:ext cx="7008449" cy="129844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390203"/>
            <a:ext cx="7138987" cy="955576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9813"/>
            <a:ext cx="8229600" cy="418147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009D-D0F3-419F-97E7-E1BF36BF0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96" y="6320408"/>
            <a:ext cx="56242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3848" y="6309320"/>
            <a:ext cx="273630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d-ID" smtClean="0"/>
              <a:t>Departemen Akuntansi  FEUI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E002F-2434-4589-80EC-F2D090C99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96" y="6320408"/>
            <a:ext cx="56242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3848" y="6309320"/>
            <a:ext cx="273630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d-ID" smtClean="0"/>
              <a:t>Departemen Akuntansi  FEUI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8147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482A1-A34F-4E98-A673-C71E7EC4D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96" y="6320408"/>
            <a:ext cx="29523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3848" y="6309320"/>
            <a:ext cx="273630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d-ID" smtClean="0"/>
              <a:t>Departemen Akuntansi  FEUI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93453" y="241176"/>
            <a:ext cx="7138987" cy="955576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8147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Akuntansi Keuangan 2 - Departemen Akuntansi FEUI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00808-9142-45CF-ACF4-C5C951AAA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 smtClean="0"/>
              <a:t>Departemen Akuntansi  FEUI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Akuntansi Keuangan 2 - Departemen Akuntansi FEUI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3B3A-9020-40D0-BDD9-BCA15F82A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 smtClean="0"/>
              <a:t>Departemen Akuntansi  FEUI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Akuntansi Keuangan 2 - Departemen Akuntansi FEUI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C6EA-CF6F-4A1B-AD49-7654AC8F1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 smtClean="0"/>
              <a:t>Departemen Akuntansi  FEUI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Akuntansi Keuangan 2 - Departemen Akuntansi FEUI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DE701-98B7-46F6-9E38-5701C1615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 smtClean="0"/>
              <a:t>Departemen Akuntansi  FEUI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UI Consulting2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0" contrast="-54000"/>
          </a:blip>
          <a:srcRect t="20062" r="32274"/>
          <a:stretch>
            <a:fillRect/>
          </a:stretch>
        </p:blipFill>
        <p:spPr bwMode="auto">
          <a:xfrm>
            <a:off x="6022848" y="38100"/>
            <a:ext cx="3129089" cy="367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96" y="6320408"/>
            <a:ext cx="56242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0932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84A1AE-B314-4D49-B81D-545AB2B59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13184"/>
            <a:ext cx="7138987" cy="9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39813"/>
            <a:ext cx="82296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3848" y="6309320"/>
            <a:ext cx="273630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d-ID" smtClean="0"/>
              <a:t>Departemen Akuntansi  FEUI</a:t>
            </a:r>
            <a:endParaRPr lang="en-US" dirty="0"/>
          </a:p>
        </p:txBody>
      </p:sp>
      <p:pic>
        <p:nvPicPr>
          <p:cNvPr id="1031" name="Picture 7" descr="UI Consulting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20" y="332233"/>
            <a:ext cx="677972" cy="67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12" name="Line 8"/>
          <p:cNvSpPr>
            <a:spLocks noChangeShapeType="1"/>
          </p:cNvSpPr>
          <p:nvPr/>
        </p:nvSpPr>
        <p:spPr bwMode="auto">
          <a:xfrm flipV="1">
            <a:off x="1116013" y="332233"/>
            <a:ext cx="0" cy="72050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453336"/>
            <a:ext cx="9144000" cy="0"/>
          </a:xfrm>
          <a:prstGeom prst="line">
            <a:avLst/>
          </a:prstGeom>
          <a:ln w="15875" cap="sq" cmpd="thickThin">
            <a:solidFill>
              <a:schemeClr val="bg2">
                <a:lumMod val="75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6512" y="6381328"/>
            <a:ext cx="9144000" cy="0"/>
          </a:xfrm>
          <a:prstGeom prst="line">
            <a:avLst/>
          </a:prstGeom>
          <a:ln w="28575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10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ZapfHumnst B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ZapfHumnst B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ZapfHumnst B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ZapfHumnst BT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ZapfHumnst B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ZapfHumnst B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ZapfHumnst B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ZapfHumnst B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dwimartani@yahoo.com" TargetMode="External"/><Relationship Id="rId2" Type="http://schemas.openxmlformats.org/officeDocument/2006/relationships/hyperlink" Target="mailto:martani@ui.ac.i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5551" y="2420888"/>
            <a:ext cx="7008449" cy="129844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13F99-D854-4044-9D81-4B1BDDC8A53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60241" y="3789040"/>
            <a:ext cx="6732239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9pPr>
          </a:lstStyle>
          <a:p>
            <a:r>
              <a:rPr lang="id-ID" sz="2400" kern="0" smtClean="0">
                <a:solidFill>
                  <a:schemeClr val="bg2">
                    <a:lumMod val="75000"/>
                  </a:schemeClr>
                </a:solidFill>
              </a:rPr>
              <a:t>Akuntansi Keuangan 2 -  Pertemuan 8</a:t>
            </a:r>
            <a:endParaRPr lang="id-ID" sz="3200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332656"/>
            <a:ext cx="8229600" cy="836712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/>
              <a:t>Arus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r>
              <a:rPr lang="en-US" b="1" dirty="0" smtClean="0"/>
              <a:t> </a:t>
            </a:r>
            <a:r>
              <a:rPr lang="en-US" b="1" dirty="0" err="1" smtClean="0"/>
              <a:t>Operasi</a:t>
            </a:r>
            <a:endParaRPr lang="en-US" b="1" dirty="0"/>
          </a:p>
        </p:txBody>
      </p:sp>
      <p:sp>
        <p:nvSpPr>
          <p:cNvPr id="136089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340768"/>
            <a:ext cx="8136904" cy="2376264"/>
          </a:xfrm>
          <a:noFill/>
          <a:ln/>
        </p:spPr>
        <p:txBody>
          <a:bodyPr lIns="92075" tIns="46038" rIns="92075" bIns="46038"/>
          <a:lstStyle/>
          <a:p>
            <a:pPr marL="609600" indent="-609600">
              <a:spcBef>
                <a:spcPts val="1200"/>
              </a:spcBef>
            </a:pP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penghasil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 </a:t>
            </a:r>
            <a:r>
              <a:rPr lang="en-US" sz="2000" dirty="0" err="1" smtClean="0"/>
              <a:t>entitas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lain yang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pendanaan</a:t>
            </a:r>
            <a:r>
              <a:rPr lang="en-US" sz="2000" dirty="0" smtClean="0"/>
              <a:t>.</a:t>
            </a:r>
          </a:p>
          <a:p>
            <a:pPr marL="609600" indent="-609600">
              <a:spcBef>
                <a:spcPts val="1200"/>
              </a:spcBef>
            </a:pPr>
            <a:r>
              <a:rPr lang="en-US" sz="2000" dirty="0" err="1" smtClean="0"/>
              <a:t>Indikator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apakan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melunasi</a:t>
            </a:r>
            <a:r>
              <a:rPr lang="en-US" sz="2000" dirty="0" smtClean="0"/>
              <a:t> </a:t>
            </a:r>
            <a:r>
              <a:rPr lang="en-US" sz="2000" dirty="0" err="1" smtClean="0"/>
              <a:t>pinjaman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entitas</a:t>
            </a:r>
            <a:r>
              <a:rPr lang="en-US" sz="2000" dirty="0" smtClean="0"/>
              <a:t>, </a:t>
            </a:r>
            <a:r>
              <a:rPr lang="en-US" sz="2000" dirty="0" err="1" smtClean="0"/>
              <a:t>membayar</a:t>
            </a:r>
            <a:r>
              <a:rPr lang="en-US" sz="2000" dirty="0" smtClean="0"/>
              <a:t> </a:t>
            </a:r>
            <a:r>
              <a:rPr lang="en-US" sz="2000" dirty="0" err="1" smtClean="0"/>
              <a:t>deviden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.</a:t>
            </a:r>
          </a:p>
          <a:p>
            <a:pPr marL="609600" indent="-609600">
              <a:spcBef>
                <a:spcPts val="1200"/>
              </a:spcBef>
            </a:pPr>
            <a:endParaRPr lang="en-US" sz="1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32040" y="3717032"/>
            <a:ext cx="3960440" cy="2664296"/>
          </a:xfrm>
          <a:prstGeom prst="rect">
            <a:avLst/>
          </a:prstGeom>
          <a:solidFill>
            <a:srgbClr val="FDC0E5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96875" indent="-396875"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Outflows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terdiri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dari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</a:p>
          <a:p>
            <a:pPr marL="396875" lvl="1" indent="-396875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sz="2000" dirty="0" err="1">
                <a:solidFill>
                  <a:srgbClr val="0000FF"/>
                </a:solidFill>
              </a:rPr>
              <a:t>Pembayaran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kepada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pemasok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barang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jasa</a:t>
            </a:r>
            <a:endParaRPr lang="en-US" sz="2000" dirty="0">
              <a:solidFill>
                <a:srgbClr val="0000FF"/>
              </a:solidFill>
            </a:endParaRPr>
          </a:p>
          <a:p>
            <a:pPr marL="396875" lvl="1" indent="-396875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sz="2000" dirty="0" err="1" smtClean="0">
                <a:solidFill>
                  <a:srgbClr val="0000FF"/>
                </a:solidFill>
              </a:rPr>
              <a:t>Pembayaran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untuk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karyawan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  <a:p>
            <a:pPr marL="396875" lvl="1" indent="-396875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sz="2000" dirty="0" err="1" smtClean="0">
                <a:solidFill>
                  <a:srgbClr val="0000FF"/>
                </a:solidFill>
              </a:rPr>
              <a:t>Pembayaran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klaim</a:t>
            </a:r>
            <a:r>
              <a:rPr lang="en-US" sz="2000" dirty="0" smtClean="0">
                <a:solidFill>
                  <a:srgbClr val="0000FF"/>
                </a:solidFill>
              </a:rPr>
              <a:t> (</a:t>
            </a:r>
            <a:r>
              <a:rPr lang="en-US" sz="2000" dirty="0" err="1" smtClean="0">
                <a:solidFill>
                  <a:srgbClr val="0000FF"/>
                </a:solidFill>
              </a:rPr>
              <a:t>asuransi</a:t>
            </a:r>
            <a:r>
              <a:rPr lang="en-US" sz="2000" dirty="0" smtClean="0">
                <a:solidFill>
                  <a:srgbClr val="0000FF"/>
                </a:solidFill>
              </a:rPr>
              <a:t>), </a:t>
            </a:r>
            <a:r>
              <a:rPr lang="en-US" sz="2000" dirty="0" err="1" smtClean="0">
                <a:solidFill>
                  <a:srgbClr val="0000FF"/>
                </a:solidFill>
              </a:rPr>
              <a:t>pembelian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efek</a:t>
            </a:r>
            <a:r>
              <a:rPr lang="en-US" sz="2000" dirty="0" smtClean="0">
                <a:solidFill>
                  <a:srgbClr val="0000FF"/>
                </a:solidFill>
              </a:rPr>
              <a:t> (</a:t>
            </a:r>
            <a:r>
              <a:rPr lang="en-US" sz="2000" dirty="0" err="1" smtClean="0">
                <a:solidFill>
                  <a:srgbClr val="0000FF"/>
                </a:solidFill>
              </a:rPr>
              <a:t>perusahaan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efek</a:t>
            </a:r>
            <a:r>
              <a:rPr lang="en-US" sz="2000" dirty="0" smtClean="0">
                <a:solidFill>
                  <a:srgbClr val="0000FF"/>
                </a:solidFill>
              </a:rPr>
              <a:t>), </a:t>
            </a:r>
            <a:r>
              <a:rPr lang="en-US" sz="2000" dirty="0" err="1" smtClean="0">
                <a:solidFill>
                  <a:srgbClr val="0000FF"/>
                </a:solidFill>
              </a:rPr>
              <a:t>pengembalian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kredit</a:t>
            </a:r>
            <a:r>
              <a:rPr lang="en-US" sz="2000" dirty="0" smtClean="0">
                <a:solidFill>
                  <a:srgbClr val="0000FF"/>
                </a:solidFill>
              </a:rPr>
              <a:t> (bank)</a:t>
            </a:r>
            <a:endParaRPr lang="en-US" sz="2000" dirty="0">
              <a:solidFill>
                <a:srgbClr val="0000FF"/>
              </a:solidFill>
            </a:endParaRPr>
          </a:p>
          <a:p>
            <a:pPr marL="396875" lvl="1" indent="-396875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sz="2000" dirty="0" err="1" smtClean="0">
                <a:solidFill>
                  <a:srgbClr val="0000FF"/>
                </a:solidFill>
              </a:rPr>
              <a:t>Pembayaran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biaya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operasi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3717032"/>
            <a:ext cx="4248472" cy="2736304"/>
          </a:xfrm>
          <a:prstGeom prst="rect">
            <a:avLst/>
          </a:prstGeom>
          <a:solidFill>
            <a:srgbClr val="C8FEC8"/>
          </a:solidFill>
          <a:ln w="12700">
            <a:solidFill>
              <a:srgbClr val="00AE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Inflows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terdiri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dari</a:t>
            </a:r>
            <a:r>
              <a:rPr lang="en-US" sz="2000" b="1" dirty="0">
                <a:solidFill>
                  <a:srgbClr val="0000FF"/>
                </a:solidFill>
              </a:rPr>
              <a:t> :</a:t>
            </a:r>
          </a:p>
          <a:p>
            <a:pPr marL="2857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sz="2000" dirty="0" err="1">
                <a:solidFill>
                  <a:srgbClr val="0000FF"/>
                </a:solidFill>
              </a:rPr>
              <a:t>Penerimaan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dari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penjualan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barang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</a:rPr>
              <a:t>jasa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royalti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pendapatan</a:t>
            </a:r>
            <a:r>
              <a:rPr lang="en-US" sz="2000" dirty="0" smtClean="0">
                <a:solidFill>
                  <a:srgbClr val="0000FF"/>
                </a:solidFill>
              </a:rPr>
              <a:t> lain.</a:t>
            </a:r>
            <a:endParaRPr lang="en-US" sz="2000" dirty="0">
              <a:solidFill>
                <a:srgbClr val="0000FF"/>
              </a:solidFill>
            </a:endParaRPr>
          </a:p>
          <a:p>
            <a:pPr marL="2857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sz="2000" dirty="0" err="1" smtClean="0">
                <a:solidFill>
                  <a:srgbClr val="0000FF"/>
                </a:solidFill>
              </a:rPr>
              <a:t>Penerimaan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dari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pendapatan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sewa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restitusi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pajak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sz="2000" dirty="0" err="1" smtClean="0">
                <a:solidFill>
                  <a:srgbClr val="0000FF"/>
                </a:solidFill>
              </a:rPr>
              <a:t>Penerimaan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dari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pemberian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untuk</a:t>
            </a:r>
            <a:r>
              <a:rPr lang="en-US" sz="2000" dirty="0" smtClean="0">
                <a:solidFill>
                  <a:srgbClr val="0000FF"/>
                </a:solidFill>
              </a:rPr>
              <a:t> bank </a:t>
            </a:r>
            <a:r>
              <a:rPr lang="en-US" sz="2000" dirty="0" err="1" smtClean="0">
                <a:solidFill>
                  <a:srgbClr val="0000FF"/>
                </a:solidFill>
              </a:rPr>
              <a:t>dan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penjualan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sekuritas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dari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perusahaan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efek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138987" cy="955576"/>
          </a:xfrm>
        </p:spPr>
        <p:txBody>
          <a:bodyPr/>
          <a:lstStyle/>
          <a:p>
            <a:r>
              <a:rPr lang="en-US" sz="2400" dirty="0" err="1" smtClean="0">
                <a:latin typeface="+mn-lt"/>
              </a:rPr>
              <a:t>Pelaporan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Arus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kas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dari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Aktivitas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Operasi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3058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err="1" smtClean="0"/>
              <a:t>Metode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en-US" sz="2000" dirty="0" err="1" smtClean="0">
                <a:solidFill>
                  <a:srgbClr val="FF0000"/>
                </a:solidFill>
              </a:rPr>
              <a:t>Metode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langsung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kelompok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utama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dari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penerimaan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pengeluaran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kas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bruto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diungkapkan</a:t>
            </a:r>
            <a:r>
              <a:rPr lang="en-US" sz="2000" dirty="0" smtClean="0">
                <a:sym typeface="Wingdings" pitchFamily="2" charset="2"/>
              </a:rPr>
              <a:t>;</a:t>
            </a:r>
          </a:p>
          <a:p>
            <a:pPr lvl="1">
              <a:spcBef>
                <a:spcPts val="1200"/>
              </a:spcBef>
            </a:pPr>
            <a:r>
              <a:rPr lang="en-US" sz="2000" dirty="0" err="1" smtClean="0">
                <a:solidFill>
                  <a:srgbClr val="FF0000"/>
                </a:solidFill>
                <a:sym typeface="Wingdings" pitchFamily="2" charset="2"/>
              </a:rPr>
              <a:t>Metode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sym typeface="Wingdings" pitchFamily="2" charset="2"/>
              </a:rPr>
              <a:t>tidak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sym typeface="Wingdings" pitchFamily="2" charset="2"/>
              </a:rPr>
              <a:t>langsung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laba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disesuaikan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dengan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mengoreksi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transaksi</a:t>
            </a:r>
            <a:r>
              <a:rPr lang="en-US" sz="2000" dirty="0" smtClean="0">
                <a:sym typeface="Wingdings" pitchFamily="2" charset="2"/>
              </a:rPr>
              <a:t> non </a:t>
            </a:r>
            <a:r>
              <a:rPr lang="en-US" sz="2000" dirty="0" err="1" smtClean="0">
                <a:sym typeface="Wingdings" pitchFamily="2" charset="2"/>
              </a:rPr>
              <a:t>kas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sym typeface="Wingdings" pitchFamily="2" charset="2"/>
              </a:rPr>
              <a:t>penangguhan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atau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akrual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unsur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penghasilan</a:t>
            </a:r>
            <a:r>
              <a:rPr lang="en-US" sz="2000" dirty="0" smtClean="0">
                <a:sym typeface="Wingdings" pitchFamily="2" charset="2"/>
              </a:rPr>
              <a:t>/</a:t>
            </a:r>
            <a:r>
              <a:rPr lang="en-US" sz="2000" dirty="0" err="1" smtClean="0">
                <a:sym typeface="Wingdings" pitchFamily="2" charset="2"/>
              </a:rPr>
              <a:t>beban</a:t>
            </a:r>
            <a:r>
              <a:rPr lang="en-US" sz="2000" dirty="0" smtClean="0">
                <a:sym typeface="Wingdings" pitchFamily="2" charset="2"/>
              </a:rPr>
              <a:t> yang </a:t>
            </a:r>
            <a:r>
              <a:rPr lang="en-US" sz="2000" dirty="0" err="1" smtClean="0">
                <a:sym typeface="Wingdings" pitchFamily="2" charset="2"/>
              </a:rPr>
              <a:t>terkait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aktivitas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investasi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pendanaan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err="1" smtClean="0">
                <a:sym typeface="Wingdings" pitchFamily="2" charset="2"/>
              </a:rPr>
              <a:t>Dianjurkan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melaporkan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dengan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metode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langsung</a:t>
            </a:r>
            <a:r>
              <a:rPr lang="en-US" sz="2400" dirty="0" smtClean="0">
                <a:sym typeface="Wingdings" pitchFamily="2" charset="2"/>
              </a:rPr>
              <a:t>  </a:t>
            </a:r>
            <a:r>
              <a:rPr lang="en-US" sz="2400" dirty="0" err="1" smtClean="0">
                <a:sym typeface="Wingdings" pitchFamily="2" charset="2"/>
              </a:rPr>
              <a:t>informasi</a:t>
            </a:r>
            <a:r>
              <a:rPr lang="en-US" sz="2400" dirty="0" smtClean="0">
                <a:sym typeface="Wingdings" pitchFamily="2" charset="2"/>
              </a:rPr>
              <a:t> yang </a:t>
            </a:r>
            <a:r>
              <a:rPr lang="en-US" sz="2400" dirty="0" err="1" smtClean="0">
                <a:sym typeface="Wingdings" pitchFamily="2" charset="2"/>
              </a:rPr>
              <a:t>lebih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berguna</a:t>
            </a:r>
            <a:endParaRPr lang="en-US" sz="2400" dirty="0" smtClean="0"/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accou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643446"/>
            <a:ext cx="2500330" cy="164307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138987" cy="955576"/>
          </a:xfrm>
        </p:spPr>
        <p:txBody>
          <a:bodyPr/>
          <a:lstStyle/>
          <a:p>
            <a:r>
              <a:rPr lang="id-ID" sz="2800" dirty="0" smtClean="0">
                <a:latin typeface="+mn-lt"/>
              </a:rPr>
              <a:t>Metode Tidak Langsung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76238" y="2738438"/>
            <a:ext cx="8391525" cy="1196975"/>
            <a:chOff x="237" y="1725"/>
            <a:chExt cx="5286" cy="754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224" y="2102"/>
              <a:ext cx="27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37" y="1840"/>
              <a:ext cx="966" cy="5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 err="1"/>
                <a:t>Laba</a:t>
              </a:r>
              <a:r>
                <a:rPr lang="en-US" sz="2400" dirty="0"/>
                <a:t> </a:t>
              </a:r>
              <a:r>
                <a:rPr lang="en-US" sz="2400" dirty="0" err="1"/>
                <a:t>bersih</a:t>
              </a:r>
              <a:endParaRPr lang="en-US" sz="2400" dirty="0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077" y="1725"/>
              <a:ext cx="1446" cy="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/>
                <a:t>Arus kas dari kegiatan operasi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2247900" y="1628800"/>
            <a:ext cx="3581400" cy="1427162"/>
            <a:chOff x="1416" y="1149"/>
            <a:chExt cx="2256" cy="899"/>
          </a:xfrm>
          <a:solidFill>
            <a:schemeClr val="accent2">
              <a:lumMod val="75000"/>
            </a:schemeClr>
          </a:solidFill>
        </p:grpSpPr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544" y="1552"/>
              <a:ext cx="0" cy="496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416" y="1149"/>
              <a:ext cx="2256" cy="638"/>
            </a:xfrm>
            <a:prstGeom prst="rect">
              <a:avLst/>
            </a:prstGeom>
            <a:grpFill/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err="1">
                  <a:solidFill>
                    <a:schemeClr val="bg1"/>
                  </a:solidFill>
                </a:rPr>
                <a:t>Perubahan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aset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liabilitas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untuk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aktivitas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operasional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524000" y="3322638"/>
            <a:ext cx="2057400" cy="2568575"/>
            <a:chOff x="960" y="2093"/>
            <a:chExt cx="1296" cy="1618"/>
          </a:xfrm>
          <a:solidFill>
            <a:schemeClr val="accent2">
              <a:lumMod val="75000"/>
            </a:schemeClr>
          </a:solidFill>
        </p:grpSpPr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1608" y="2093"/>
              <a:ext cx="0" cy="651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960" y="2685"/>
              <a:ext cx="1296" cy="1026"/>
            </a:xfrm>
            <a:prstGeom prst="rect">
              <a:avLst/>
            </a:prstGeom>
            <a:grpFill/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</a:rPr>
                <a:t>+ </a:t>
              </a:r>
              <a:r>
                <a:rPr lang="en-US" sz="2000" b="1" dirty="0" err="1">
                  <a:solidFill>
                    <a:schemeClr val="bg1"/>
                  </a:solidFill>
                </a:rPr>
                <a:t>Kerugian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dan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–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Keuntungan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aktivitas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investasi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pendanaan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3995738" y="3327400"/>
            <a:ext cx="2524125" cy="2027238"/>
            <a:chOff x="2517" y="2096"/>
            <a:chExt cx="1590" cy="1277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3312" y="2096"/>
              <a:ext cx="0" cy="7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517" y="2733"/>
              <a:ext cx="1590" cy="6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</a:rPr>
                <a:t>+ </a:t>
              </a:r>
              <a:r>
                <a:rPr lang="en-US" sz="2000" b="1" dirty="0" err="1">
                  <a:solidFill>
                    <a:schemeClr val="bg1"/>
                  </a:solidFill>
                </a:rPr>
                <a:t>Beban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bukan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kas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seperti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depresiasi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dan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amortisasi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975" y="4645025"/>
            <a:ext cx="1776413" cy="1630363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332656"/>
            <a:ext cx="8229600" cy="836712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Arus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Kas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Investasi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608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40768"/>
            <a:ext cx="7696200" cy="2376264"/>
          </a:xfrm>
          <a:noFill/>
          <a:ln/>
        </p:spPr>
        <p:txBody>
          <a:bodyPr lIns="92075" tIns="46038" rIns="92075" bIns="46038"/>
          <a:lstStyle/>
          <a:p>
            <a:pPr marL="609600" indent="-609600"/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perolehan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pelepasan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lain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setara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.</a:t>
            </a:r>
          </a:p>
          <a:p>
            <a:pPr marL="609600" indent="-609600"/>
            <a:r>
              <a:rPr lang="en-US" sz="2000" dirty="0" err="1" smtClean="0"/>
              <a:t>Mencerminkan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pengeluaran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dimaksudkan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depan</a:t>
            </a:r>
            <a:endParaRPr lang="en-US" sz="2000" dirty="0" smtClean="0"/>
          </a:p>
          <a:p>
            <a:pPr marL="609600" indent="-609600"/>
            <a:endParaRPr lang="en-US" sz="1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32040" y="3429000"/>
            <a:ext cx="3960440" cy="2952328"/>
          </a:xfrm>
          <a:prstGeom prst="rect">
            <a:avLst/>
          </a:prstGeom>
          <a:solidFill>
            <a:srgbClr val="FDC0E5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96875" indent="-396875"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Outflows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terdiri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dari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 marL="396875" lvl="1" indent="-396875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dirty="0" err="1">
                <a:solidFill>
                  <a:srgbClr val="0000FF"/>
                </a:solidFill>
              </a:rPr>
              <a:t>Pembayaran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untuk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membeli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aset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tidak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tetap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aset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tidak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berwujud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biaya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pengembangan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dikapiralisasi</a:t>
            </a:r>
            <a:endParaRPr lang="en-US" dirty="0" smtClean="0">
              <a:solidFill>
                <a:srgbClr val="0000FF"/>
              </a:solidFill>
            </a:endParaRPr>
          </a:p>
          <a:p>
            <a:pPr marL="396875" lvl="1" indent="-396875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dirty="0" err="1" smtClean="0">
                <a:solidFill>
                  <a:srgbClr val="0000FF"/>
                </a:solidFill>
              </a:rPr>
              <a:t>Pembayaran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dari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kontrak</a:t>
            </a:r>
            <a:r>
              <a:rPr lang="en-US" dirty="0" smtClean="0">
                <a:solidFill>
                  <a:srgbClr val="0000FF"/>
                </a:solidFill>
              </a:rPr>
              <a:t> future, forward, swap </a:t>
            </a:r>
            <a:r>
              <a:rPr lang="en-US" dirty="0" err="1" smtClean="0">
                <a:solidFill>
                  <a:srgbClr val="0000FF"/>
                </a:solidFill>
              </a:rPr>
              <a:t>untuk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aktivitas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pendanaan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396875" lvl="1" indent="-396875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dirty="0" err="1" smtClean="0">
                <a:solidFill>
                  <a:srgbClr val="0000FF"/>
                </a:solidFill>
              </a:rPr>
              <a:t>Pembayaran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untuk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membeli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instrumen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utang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ekuitas</a:t>
            </a:r>
            <a:r>
              <a:rPr lang="en-US" dirty="0" smtClean="0">
                <a:solidFill>
                  <a:srgbClr val="0000FF"/>
                </a:solidFill>
              </a:rPr>
              <a:t>/ </a:t>
            </a:r>
            <a:r>
              <a:rPr lang="en-US" dirty="0" err="1" smtClean="0">
                <a:solidFill>
                  <a:srgbClr val="0000FF"/>
                </a:solidFill>
              </a:rPr>
              <a:t>ventura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selain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untuk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diperdagangkan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3429000"/>
            <a:ext cx="4248472" cy="3024336"/>
          </a:xfrm>
          <a:prstGeom prst="rect">
            <a:avLst/>
          </a:prstGeom>
          <a:solidFill>
            <a:srgbClr val="C8FEC8"/>
          </a:solidFill>
          <a:ln w="12700">
            <a:solidFill>
              <a:srgbClr val="00AE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Inflows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terdiri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dari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  <a:p>
            <a:pPr marL="2857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dirty="0" err="1">
                <a:solidFill>
                  <a:srgbClr val="0000FF"/>
                </a:solidFill>
              </a:rPr>
              <a:t>Penerimaan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penjualan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aset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tetap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aset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tidak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berwujud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aset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jangka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panjang</a:t>
            </a:r>
            <a:r>
              <a:rPr lang="en-US" dirty="0" smtClean="0">
                <a:solidFill>
                  <a:srgbClr val="0000FF"/>
                </a:solidFill>
              </a:rPr>
              <a:t> lain.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dirty="0" err="1" smtClean="0">
                <a:solidFill>
                  <a:srgbClr val="0000FF"/>
                </a:solidFill>
              </a:rPr>
              <a:t>Penerimaan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dari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kontrak</a:t>
            </a:r>
            <a:r>
              <a:rPr lang="en-US" dirty="0" smtClean="0">
                <a:solidFill>
                  <a:srgbClr val="0000FF"/>
                </a:solidFill>
              </a:rPr>
              <a:t> future/ forward, future </a:t>
            </a:r>
            <a:r>
              <a:rPr lang="en-US" dirty="0" err="1" smtClean="0">
                <a:solidFill>
                  <a:srgbClr val="0000FF"/>
                </a:solidFill>
              </a:rPr>
              <a:t>untuk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pendanaan</a:t>
            </a:r>
            <a:endParaRPr lang="en-US" dirty="0" smtClean="0">
              <a:solidFill>
                <a:srgbClr val="0000FF"/>
              </a:solidFill>
            </a:endParaRPr>
          </a:p>
          <a:p>
            <a:pPr marL="2857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dirty="0" err="1" smtClean="0">
                <a:solidFill>
                  <a:srgbClr val="0000FF"/>
                </a:solidFill>
              </a:rPr>
              <a:t>Penerimaan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penjualan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instrumen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utang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atau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kas</a:t>
            </a:r>
            <a:r>
              <a:rPr lang="en-US" dirty="0" smtClean="0">
                <a:solidFill>
                  <a:srgbClr val="0000FF"/>
                </a:solidFill>
              </a:rPr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selain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diperdagangkan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2857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dirty="0" err="1" smtClean="0">
                <a:solidFill>
                  <a:srgbClr val="0000FF"/>
                </a:solidFill>
              </a:rPr>
              <a:t>Penerimaan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dari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pelunasan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uang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muka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pinjaman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dari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pihak</a:t>
            </a:r>
            <a:r>
              <a:rPr lang="en-US" dirty="0" smtClean="0">
                <a:solidFill>
                  <a:srgbClr val="0000FF"/>
                </a:solidFill>
              </a:rPr>
              <a:t> lain.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260648"/>
            <a:ext cx="8229600" cy="836712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Arus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Kas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Pendanaan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608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40768"/>
            <a:ext cx="7696200" cy="2376264"/>
          </a:xfrm>
          <a:noFill/>
          <a:ln/>
        </p:spPr>
        <p:txBody>
          <a:bodyPr lIns="92075" tIns="46038" rIns="92075" bIns="46038"/>
          <a:lstStyle/>
          <a:p>
            <a:pPr marL="609600" indent="-609600"/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pendanaan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mengakibatkan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komposisi</a:t>
            </a:r>
            <a:r>
              <a:rPr lang="en-US" sz="2000" dirty="0" smtClean="0"/>
              <a:t> </a:t>
            </a:r>
            <a:r>
              <a:rPr lang="en-US" sz="2000" dirty="0" err="1" smtClean="0"/>
              <a:t>kontribusi</a:t>
            </a:r>
            <a:r>
              <a:rPr lang="en-US" sz="2000" dirty="0" smtClean="0"/>
              <a:t> modal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pinjaman</a:t>
            </a:r>
            <a:r>
              <a:rPr lang="en-US" sz="2000" dirty="0" smtClean="0"/>
              <a:t> </a:t>
            </a:r>
            <a:r>
              <a:rPr lang="en-US" sz="2000" dirty="0" err="1" smtClean="0"/>
              <a:t>entitas</a:t>
            </a:r>
            <a:endParaRPr lang="en-US" sz="2000" dirty="0" smtClean="0"/>
          </a:p>
          <a:p>
            <a:pPr marL="609600" indent="-609600"/>
            <a:r>
              <a:rPr lang="en-US" sz="2000" dirty="0" err="1" smtClean="0"/>
              <a:t>Memprediksi</a:t>
            </a:r>
            <a:r>
              <a:rPr lang="en-US" sz="2000" dirty="0" smtClean="0"/>
              <a:t> </a:t>
            </a:r>
            <a:r>
              <a:rPr lang="en-US" sz="2000" dirty="0" err="1" smtClean="0"/>
              <a:t>klaim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depan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penyedia</a:t>
            </a:r>
            <a:r>
              <a:rPr lang="en-US" sz="2000" dirty="0" smtClean="0"/>
              <a:t> modal </a:t>
            </a:r>
            <a:r>
              <a:rPr lang="en-US" sz="2000" dirty="0" err="1" smtClean="0"/>
              <a:t>entitas</a:t>
            </a:r>
            <a:endParaRPr lang="en-US" sz="2000" dirty="0" smtClean="0"/>
          </a:p>
          <a:p>
            <a:pPr marL="609600" indent="-609600"/>
            <a:endParaRPr lang="en-US" sz="1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0" y="3429000"/>
            <a:ext cx="4320480" cy="2952328"/>
          </a:xfrm>
          <a:prstGeom prst="rect">
            <a:avLst/>
          </a:prstGeom>
          <a:solidFill>
            <a:srgbClr val="FDC0E5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96875" indent="-396875" algn="ctr" eaLnBrk="0" hangingPunct="0"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Outflows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terdiri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dari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</a:p>
          <a:p>
            <a:pPr marL="396875" lvl="1" indent="-396875" eaLnBrk="0" hangingPunct="0">
              <a:spcBef>
                <a:spcPts val="6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sz="2000" dirty="0" err="1" smtClean="0">
                <a:solidFill>
                  <a:srgbClr val="0000FF"/>
                </a:solidFill>
              </a:rPr>
              <a:t>Pembayaran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kepada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pemiliki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untuk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menarik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atau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menebus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saham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pPr marL="396875" lvl="1" indent="-396875" eaLnBrk="0" hangingPunct="0">
              <a:spcBef>
                <a:spcPts val="6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sz="2000" dirty="0" err="1" smtClean="0">
                <a:solidFill>
                  <a:srgbClr val="0000FF"/>
                </a:solidFill>
              </a:rPr>
              <a:t>Pelunasan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pinjaman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396875" lvl="1" indent="-396875" eaLnBrk="0" hangingPunct="0">
              <a:spcBef>
                <a:spcPts val="6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sz="2000" dirty="0" err="1" smtClean="0">
                <a:solidFill>
                  <a:srgbClr val="0000FF"/>
                </a:solidFill>
              </a:rPr>
              <a:t>Pembayaran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oleh</a:t>
            </a:r>
            <a:r>
              <a:rPr lang="en-US" sz="2000" dirty="0" smtClean="0">
                <a:solidFill>
                  <a:srgbClr val="0000FF"/>
                </a:solidFill>
              </a:rPr>
              <a:t> lessee </a:t>
            </a:r>
            <a:r>
              <a:rPr lang="en-US" sz="2000" dirty="0" err="1" smtClean="0">
                <a:solidFill>
                  <a:srgbClr val="0000FF"/>
                </a:solidFill>
              </a:rPr>
              <a:t>untuk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mengurangi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saldo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liabilitas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terkait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sewa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pembiayaan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3429000"/>
            <a:ext cx="3816424" cy="3024336"/>
          </a:xfrm>
          <a:prstGeom prst="rect">
            <a:avLst/>
          </a:prstGeom>
          <a:solidFill>
            <a:srgbClr val="C8FEC8"/>
          </a:solidFill>
          <a:ln w="12700">
            <a:solidFill>
              <a:srgbClr val="00AE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Inflows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terdiri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dari</a:t>
            </a:r>
            <a:r>
              <a:rPr lang="en-US" sz="2000" b="1" dirty="0">
                <a:solidFill>
                  <a:srgbClr val="0000FF"/>
                </a:solidFill>
              </a:rPr>
              <a:t> :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sz="2000" dirty="0" err="1">
                <a:solidFill>
                  <a:srgbClr val="0000FF"/>
                </a:solidFill>
              </a:rPr>
              <a:t>Penerimaan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dari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penerbitan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saham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folHlink"/>
              </a:buClr>
              <a:buFont typeface="Monotype Sorts" charset="2"/>
              <a:buChar char="v"/>
            </a:pPr>
            <a:r>
              <a:rPr lang="en-US" sz="2000" dirty="0" err="1" smtClean="0">
                <a:solidFill>
                  <a:srgbClr val="0000FF"/>
                </a:solidFill>
              </a:rPr>
              <a:t>Penerimaan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dari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penerbitan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obligasi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wesel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pinjaman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jangka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pendek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jangka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panjang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hipotek</a:t>
            </a:r>
            <a:r>
              <a:rPr lang="en-US" sz="2000" dirty="0" smtClean="0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+mn-lt"/>
              </a:rPr>
              <a:t>Pelaporan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Arus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kas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dari</a:t>
            </a:r>
            <a:r>
              <a:rPr lang="en-US" sz="2400" dirty="0" smtClean="0">
                <a:latin typeface="+mn-lt"/>
              </a:rPr>
              <a:t> </a:t>
            </a:r>
            <a:br>
              <a:rPr lang="en-US" sz="2400" dirty="0" smtClean="0">
                <a:latin typeface="+mn-lt"/>
              </a:rPr>
            </a:br>
            <a:r>
              <a:rPr lang="en-US" sz="2400" dirty="0" err="1" smtClean="0">
                <a:latin typeface="+mn-lt"/>
              </a:rPr>
              <a:t>Aktivitas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Investasi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dan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Pendanaan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814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err="1" smtClean="0"/>
              <a:t>Dilaporkan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terpisah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penerimaan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bruto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pengeluaran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bruto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berasal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pendanaan</a:t>
            </a:r>
            <a:r>
              <a:rPr lang="en-US" sz="2000" dirty="0" smtClean="0"/>
              <a:t> </a:t>
            </a:r>
            <a:r>
              <a:rPr lang="en-US" sz="2000" dirty="0" err="1" smtClean="0"/>
              <a:t>kecuali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dilaporkan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neto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Dilaporkan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neto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1800" dirty="0" err="1" smtClean="0"/>
              <a:t>Penerimaan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pengeluaran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kepentingan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mencerminkan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</a:t>
            </a:r>
            <a:r>
              <a:rPr lang="en-US" sz="1800" dirty="0" err="1" smtClean="0"/>
              <a:t>daripada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(</a:t>
            </a:r>
            <a:r>
              <a:rPr lang="en-US" sz="1800" dirty="0" err="1" smtClean="0"/>
              <a:t>pembayaran</a:t>
            </a:r>
            <a:r>
              <a:rPr lang="en-US" sz="1800" dirty="0" smtClean="0"/>
              <a:t> </a:t>
            </a:r>
            <a:r>
              <a:rPr lang="en-US" sz="1800" dirty="0" err="1" smtClean="0"/>
              <a:t>rekening</a:t>
            </a:r>
            <a:r>
              <a:rPr lang="en-US" sz="1800" dirty="0" smtClean="0"/>
              <a:t> </a:t>
            </a:r>
            <a:r>
              <a:rPr lang="en-US" sz="1800" dirty="0" err="1" smtClean="0"/>
              <a:t>giro</a:t>
            </a:r>
            <a:r>
              <a:rPr lang="en-US" sz="1800" dirty="0" smtClean="0"/>
              <a:t>, </a:t>
            </a:r>
            <a:r>
              <a:rPr lang="en-US" sz="1800" dirty="0" err="1" smtClean="0"/>
              <a:t>dana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</a:t>
            </a:r>
            <a:r>
              <a:rPr lang="en-US" sz="1800" dirty="0" err="1" smtClean="0"/>
              <a:t>dikelola</a:t>
            </a:r>
            <a:r>
              <a:rPr lang="en-US" sz="1800" dirty="0" smtClean="0"/>
              <a:t> </a:t>
            </a:r>
            <a:r>
              <a:rPr lang="en-US" sz="1800" dirty="0" err="1" smtClean="0"/>
              <a:t>entitas</a:t>
            </a:r>
            <a:r>
              <a:rPr lang="en-US" sz="1800" dirty="0" smtClean="0"/>
              <a:t> </a:t>
            </a:r>
            <a:r>
              <a:rPr lang="en-US" sz="1800" dirty="0" err="1" smtClean="0"/>
              <a:t>asosiasi</a:t>
            </a:r>
            <a:r>
              <a:rPr lang="en-US" sz="18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 err="1" smtClean="0"/>
              <a:t>Penerimaan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pengeluaran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pos-pos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perputaran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cepat</a:t>
            </a:r>
            <a:r>
              <a:rPr lang="en-US" sz="1800" dirty="0" smtClean="0"/>
              <a:t>, </a:t>
            </a:r>
            <a:r>
              <a:rPr lang="en-US" sz="1800" dirty="0" err="1" smtClean="0"/>
              <a:t>jumlah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besar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jangka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 (</a:t>
            </a:r>
            <a:r>
              <a:rPr lang="en-US" sz="1800" dirty="0" err="1" smtClean="0"/>
              <a:t>transaksi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nasabah</a:t>
            </a:r>
            <a:r>
              <a:rPr lang="en-US" sz="1800" dirty="0" smtClean="0"/>
              <a:t>, </a:t>
            </a:r>
            <a:r>
              <a:rPr lang="en-US" sz="1800" dirty="0" err="1" smtClean="0"/>
              <a:t>pembelian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investasi</a:t>
            </a:r>
            <a:r>
              <a:rPr lang="en-US" sz="1800" dirty="0" smtClean="0"/>
              <a:t>, </a:t>
            </a:r>
            <a:r>
              <a:rPr lang="en-US" sz="1800" dirty="0" err="1" smtClean="0"/>
              <a:t>pinjaman</a:t>
            </a:r>
            <a:r>
              <a:rPr lang="en-US" sz="1800" dirty="0" smtClean="0"/>
              <a:t> </a:t>
            </a:r>
            <a:r>
              <a:rPr lang="en-US" sz="1800" dirty="0" err="1" smtClean="0"/>
              <a:t>jangka</a:t>
            </a:r>
            <a:r>
              <a:rPr lang="en-US" sz="1800" dirty="0" smtClean="0"/>
              <a:t> </a:t>
            </a:r>
            <a:r>
              <a:rPr lang="en-US" sz="1800" dirty="0" err="1" smtClean="0"/>
              <a:t>pendek</a:t>
            </a:r>
            <a:r>
              <a:rPr lang="en-US" sz="18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lembaga</a:t>
            </a:r>
            <a:r>
              <a:rPr lang="en-US" sz="1800" dirty="0" smtClean="0"/>
              <a:t> </a:t>
            </a:r>
            <a:r>
              <a:rPr lang="en-US" sz="1800" dirty="0" err="1" smtClean="0"/>
              <a:t>keuangan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arus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</a:t>
            </a:r>
            <a:r>
              <a:rPr lang="en-US" sz="1800" dirty="0" err="1" smtClean="0"/>
              <a:t>neto</a:t>
            </a:r>
            <a:endParaRPr lang="en-US" sz="1800" dirty="0" smtClean="0"/>
          </a:p>
          <a:p>
            <a:pPr lvl="2">
              <a:spcBef>
                <a:spcPts val="0"/>
              </a:spcBef>
            </a:pPr>
            <a:r>
              <a:rPr lang="en-US" sz="1400" dirty="0" err="1" smtClean="0"/>
              <a:t>Penerimaan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pembayaran</a:t>
            </a:r>
            <a:r>
              <a:rPr lang="en-US" sz="1400" dirty="0" smtClean="0"/>
              <a:t> </a:t>
            </a:r>
            <a:r>
              <a:rPr lang="en-US" sz="1400" dirty="0" err="1" smtClean="0"/>
              <a:t>kas</a:t>
            </a:r>
            <a:r>
              <a:rPr lang="en-US" sz="1400" dirty="0" smtClean="0"/>
              <a:t> </a:t>
            </a:r>
            <a:r>
              <a:rPr lang="en-US" sz="1400" dirty="0" err="1" smtClean="0"/>
              <a:t>sehubungan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deposito</a:t>
            </a:r>
            <a:endParaRPr lang="en-US" sz="1400" dirty="0" smtClean="0"/>
          </a:p>
          <a:p>
            <a:pPr lvl="2">
              <a:spcBef>
                <a:spcPts val="0"/>
              </a:spcBef>
            </a:pPr>
            <a:r>
              <a:rPr lang="en-US" sz="1400" dirty="0" err="1" smtClean="0"/>
              <a:t>Penempatan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penarikan</a:t>
            </a:r>
            <a:r>
              <a:rPr lang="en-US" sz="1400" dirty="0" smtClean="0"/>
              <a:t> </a:t>
            </a:r>
            <a:r>
              <a:rPr lang="en-US" sz="1400" dirty="0" err="1" smtClean="0"/>
              <a:t>deposito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lembaga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 lain</a:t>
            </a:r>
          </a:p>
          <a:p>
            <a:pPr lvl="2">
              <a:spcBef>
                <a:spcPts val="0"/>
              </a:spcBef>
            </a:pPr>
            <a:r>
              <a:rPr lang="en-US" sz="1400" dirty="0" err="1" smtClean="0"/>
              <a:t>Pemberian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pelunasan</a:t>
            </a:r>
            <a:r>
              <a:rPr lang="en-US" sz="1400" dirty="0" smtClean="0"/>
              <a:t> </a:t>
            </a:r>
            <a:r>
              <a:rPr lang="en-US" sz="1400" dirty="0" err="1" smtClean="0"/>
              <a:t>uang</a:t>
            </a:r>
            <a:r>
              <a:rPr lang="en-US" sz="1400" dirty="0" smtClean="0"/>
              <a:t> </a:t>
            </a:r>
            <a:r>
              <a:rPr lang="en-US" sz="1400" dirty="0" err="1" smtClean="0"/>
              <a:t>muka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pinjaman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nasabah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8917DDB-6779-4320-89F1-0A441ABEDE4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643446"/>
            <a:ext cx="1819275" cy="180975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138987" cy="955576"/>
          </a:xfrm>
        </p:spPr>
        <p:txBody>
          <a:bodyPr/>
          <a:lstStyle/>
          <a:p>
            <a:r>
              <a:rPr lang="en-US" sz="2800" dirty="0" err="1" smtClean="0">
                <a:latin typeface="+mn-lt"/>
              </a:rPr>
              <a:t>Arus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kas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dalam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mata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uang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asing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uang</a:t>
            </a:r>
            <a:r>
              <a:rPr lang="en-US" sz="2400" dirty="0" smtClean="0"/>
              <a:t> </a:t>
            </a:r>
            <a:r>
              <a:rPr lang="en-US" sz="2400" dirty="0" err="1" smtClean="0"/>
              <a:t>asing</a:t>
            </a:r>
            <a:r>
              <a:rPr lang="en-US" sz="2400" dirty="0" smtClean="0"/>
              <a:t> </a:t>
            </a:r>
            <a:r>
              <a:rPr lang="en-US" sz="2400" dirty="0" err="1" smtClean="0"/>
              <a:t>dibukukan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uang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mengalikan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uang</a:t>
            </a:r>
            <a:r>
              <a:rPr lang="en-US" sz="2400" dirty="0" smtClean="0"/>
              <a:t> </a:t>
            </a:r>
            <a:r>
              <a:rPr lang="en-US" sz="2400" dirty="0" err="1" smtClean="0"/>
              <a:t>asing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tukar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.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negeri</a:t>
            </a:r>
            <a:r>
              <a:rPr lang="en-US" sz="2400" dirty="0" smtClean="0"/>
              <a:t> </a:t>
            </a:r>
            <a:r>
              <a:rPr lang="en-US" sz="2400" dirty="0" err="1" smtClean="0"/>
              <a:t>dijabarkan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tukar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.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400" dirty="0" err="1" smtClean="0"/>
              <a:t>Konsisten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PSAK 10.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400" dirty="0" err="1" smtClean="0"/>
              <a:t>Keuntungan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kerugian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direalisasi</a:t>
            </a:r>
            <a:r>
              <a:rPr lang="en-US" sz="2400" dirty="0" smtClean="0"/>
              <a:t> </a:t>
            </a:r>
            <a:r>
              <a:rPr lang="en-US" sz="2400" dirty="0" err="1" smtClean="0"/>
              <a:t>akibar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tukar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.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tukar</a:t>
            </a:r>
            <a:r>
              <a:rPr lang="en-US" sz="2400" dirty="0" smtClean="0"/>
              <a:t> </a:t>
            </a:r>
            <a:r>
              <a:rPr lang="en-US" sz="2400" dirty="0" err="1" smtClean="0"/>
              <a:t>dilaporkan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LAK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merekonsiliasi</a:t>
            </a:r>
            <a:r>
              <a:rPr lang="en-US" sz="2400" dirty="0" smtClean="0"/>
              <a:t> </a:t>
            </a:r>
            <a:r>
              <a:rPr lang="en-US" sz="2400" dirty="0" err="1" smtClean="0"/>
              <a:t>saldo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setara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260648"/>
            <a:ext cx="7138987" cy="955576"/>
          </a:xfrm>
        </p:spPr>
        <p:txBody>
          <a:bodyPr/>
          <a:lstStyle/>
          <a:p>
            <a:r>
              <a:rPr lang="en-US" sz="3200" dirty="0" err="1" smtClean="0"/>
              <a:t>Bunga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Dividen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fr-FR" sz="2400" dirty="0" err="1" smtClean="0"/>
              <a:t>Arus</a:t>
            </a:r>
            <a:r>
              <a:rPr lang="fr-FR" sz="2400" dirty="0" smtClean="0"/>
              <a:t> kas </a:t>
            </a:r>
            <a:r>
              <a:rPr lang="fr-FR" sz="2400" dirty="0" err="1" smtClean="0"/>
              <a:t>bunga</a:t>
            </a:r>
            <a:r>
              <a:rPr lang="fr-FR" sz="2400" dirty="0" smtClean="0"/>
              <a:t> dan </a:t>
            </a:r>
            <a:r>
              <a:rPr lang="fr-FR" sz="2400" dirty="0" err="1" smtClean="0"/>
              <a:t>dividen</a:t>
            </a:r>
            <a:r>
              <a:rPr lang="fr-FR" sz="2400" dirty="0" smtClean="0"/>
              <a:t> </a:t>
            </a:r>
            <a:r>
              <a:rPr lang="fr-FR" sz="2400" dirty="0" err="1" smtClean="0"/>
              <a:t>diungkapkan</a:t>
            </a:r>
            <a:r>
              <a:rPr lang="fr-FR" sz="2400" dirty="0" smtClean="0"/>
              <a:t> </a:t>
            </a:r>
            <a:r>
              <a:rPr lang="fr-FR" sz="2400" dirty="0" err="1" smtClean="0"/>
              <a:t>secara</a:t>
            </a:r>
            <a:r>
              <a:rPr lang="fr-FR" sz="2400" dirty="0" smtClean="0"/>
              <a:t> </a:t>
            </a:r>
            <a:r>
              <a:rPr lang="fr-FR" sz="2400" dirty="0" err="1" smtClean="0"/>
              <a:t>terpisah</a:t>
            </a:r>
            <a:r>
              <a:rPr lang="fr-FR" sz="2400" dirty="0" smtClean="0"/>
              <a:t> dan </a:t>
            </a:r>
            <a:r>
              <a:rPr lang="fr-FR" sz="2400" dirty="0" err="1" smtClean="0"/>
              <a:t>diklasifikasikan</a:t>
            </a:r>
            <a:r>
              <a:rPr lang="fr-FR" sz="2400" dirty="0" smtClean="0"/>
              <a:t> </a:t>
            </a:r>
            <a:r>
              <a:rPr lang="fr-FR" sz="2400" dirty="0" err="1" smtClean="0"/>
              <a:t>secara</a:t>
            </a:r>
            <a:r>
              <a:rPr lang="fr-FR" sz="2400" dirty="0" smtClean="0"/>
              <a:t> </a:t>
            </a:r>
            <a:r>
              <a:rPr lang="fr-FR" sz="2400" dirty="0" err="1" smtClean="0"/>
              <a:t>konsisten</a:t>
            </a:r>
            <a:r>
              <a:rPr lang="fr-FR" sz="2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fr-FR" sz="2400" dirty="0" err="1" smtClean="0"/>
              <a:t>Bunga</a:t>
            </a:r>
            <a:endParaRPr lang="fr-FR" sz="2400" dirty="0" smtClean="0"/>
          </a:p>
          <a:p>
            <a:pPr lvl="1">
              <a:spcBef>
                <a:spcPts val="600"/>
              </a:spcBef>
            </a:pPr>
            <a:r>
              <a:rPr lang="fr-FR" sz="2000" dirty="0" err="1" smtClean="0"/>
              <a:t>Beban</a:t>
            </a:r>
            <a:r>
              <a:rPr lang="fr-FR" sz="2000" dirty="0" smtClean="0"/>
              <a:t> </a:t>
            </a:r>
            <a:r>
              <a:rPr lang="fr-FR" sz="2000" dirty="0" err="1" smtClean="0"/>
              <a:t>bunga</a:t>
            </a:r>
            <a:r>
              <a:rPr lang="fr-FR" sz="2000" dirty="0" smtClean="0"/>
              <a:t> </a:t>
            </a:r>
            <a:r>
              <a:rPr lang="fr-FR" sz="2000" dirty="0" err="1" smtClean="0"/>
              <a:t>dapat</a:t>
            </a:r>
            <a:r>
              <a:rPr lang="fr-FR" sz="2000" dirty="0" smtClean="0"/>
              <a:t> </a:t>
            </a:r>
            <a:r>
              <a:rPr lang="fr-FR" sz="2000" dirty="0" err="1" smtClean="0"/>
              <a:t>disajikan</a:t>
            </a:r>
            <a:r>
              <a:rPr lang="fr-FR" sz="2000" dirty="0" smtClean="0"/>
              <a:t> </a:t>
            </a:r>
            <a:r>
              <a:rPr lang="fr-FR" sz="2000" dirty="0" err="1" smtClean="0"/>
              <a:t>sebagai</a:t>
            </a:r>
            <a:r>
              <a:rPr lang="fr-FR" sz="2000" dirty="0" smtClean="0"/>
              <a:t> </a:t>
            </a:r>
            <a:r>
              <a:rPr lang="fr-FR" sz="2000" dirty="0" err="1" smtClean="0"/>
              <a:t>arus</a:t>
            </a:r>
            <a:r>
              <a:rPr lang="fr-FR" sz="2000" dirty="0" smtClean="0"/>
              <a:t> kas </a:t>
            </a:r>
            <a:r>
              <a:rPr lang="fr-FR" sz="2000" dirty="0" err="1" smtClean="0"/>
              <a:t>operasi</a:t>
            </a:r>
            <a:r>
              <a:rPr lang="fr-FR" sz="2000" dirty="0" smtClean="0"/>
              <a:t> </a:t>
            </a:r>
            <a:r>
              <a:rPr lang="fr-FR" sz="2000" dirty="0" err="1" smtClean="0"/>
              <a:t>atau</a:t>
            </a:r>
            <a:r>
              <a:rPr lang="fr-FR" sz="2000" dirty="0" smtClean="0"/>
              <a:t> </a:t>
            </a:r>
            <a:r>
              <a:rPr lang="fr-FR" sz="2000" dirty="0" err="1" smtClean="0"/>
              <a:t>pendanaan</a:t>
            </a:r>
            <a:r>
              <a:rPr lang="fr-FR" sz="2000" dirty="0" smtClean="0"/>
              <a:t> (alternatif)</a:t>
            </a:r>
          </a:p>
          <a:p>
            <a:pPr lvl="1">
              <a:spcBef>
                <a:spcPts val="600"/>
              </a:spcBef>
            </a:pPr>
            <a:r>
              <a:rPr lang="fr-FR" sz="2000" dirty="0" err="1" smtClean="0"/>
              <a:t>Pendapatan</a:t>
            </a:r>
            <a:r>
              <a:rPr lang="fr-FR" sz="2000" dirty="0" smtClean="0"/>
              <a:t>  </a:t>
            </a:r>
            <a:r>
              <a:rPr lang="fr-FR" sz="2000" dirty="0" err="1" smtClean="0"/>
              <a:t>bunga</a:t>
            </a:r>
            <a:r>
              <a:rPr lang="fr-FR" sz="2000" dirty="0" smtClean="0"/>
              <a:t> </a:t>
            </a:r>
            <a:r>
              <a:rPr lang="fr-FR" sz="2000" dirty="0" err="1" smtClean="0"/>
              <a:t>dapat</a:t>
            </a:r>
            <a:r>
              <a:rPr lang="fr-FR" sz="2000" dirty="0" smtClean="0"/>
              <a:t> </a:t>
            </a:r>
            <a:r>
              <a:rPr lang="fr-FR" sz="2000" dirty="0" err="1" smtClean="0"/>
              <a:t>disajikan</a:t>
            </a:r>
            <a:r>
              <a:rPr lang="fr-FR" sz="2000" dirty="0" smtClean="0"/>
              <a:t> </a:t>
            </a:r>
            <a:r>
              <a:rPr lang="fr-FR" sz="2000" dirty="0" err="1" smtClean="0"/>
              <a:t>sebagai</a:t>
            </a:r>
            <a:r>
              <a:rPr lang="fr-FR" sz="2000" dirty="0" smtClean="0"/>
              <a:t> </a:t>
            </a:r>
            <a:r>
              <a:rPr lang="fr-FR" sz="2000" dirty="0" err="1" smtClean="0"/>
              <a:t>arus</a:t>
            </a:r>
            <a:r>
              <a:rPr lang="fr-FR" sz="2000" dirty="0" smtClean="0"/>
              <a:t> kas </a:t>
            </a:r>
            <a:r>
              <a:rPr lang="fr-FR" sz="2000" dirty="0" err="1" smtClean="0"/>
              <a:t>operasi</a:t>
            </a:r>
            <a:r>
              <a:rPr lang="fr-FR" sz="2000" dirty="0" smtClean="0"/>
              <a:t> </a:t>
            </a:r>
            <a:r>
              <a:rPr lang="fr-FR" sz="2000" dirty="0" err="1" smtClean="0"/>
              <a:t>atau</a:t>
            </a:r>
            <a:r>
              <a:rPr lang="fr-FR" sz="2000" dirty="0" smtClean="0"/>
              <a:t> </a:t>
            </a:r>
            <a:r>
              <a:rPr lang="fr-FR" sz="2000" dirty="0" err="1" smtClean="0"/>
              <a:t>investasi</a:t>
            </a:r>
            <a:r>
              <a:rPr lang="fr-FR" sz="2000" dirty="0" smtClean="0"/>
              <a:t> (alternatif)</a:t>
            </a:r>
          </a:p>
          <a:p>
            <a:pPr>
              <a:spcBef>
                <a:spcPts val="600"/>
              </a:spcBef>
            </a:pPr>
            <a:r>
              <a:rPr lang="fr-FR" sz="2400" dirty="0" err="1" smtClean="0"/>
              <a:t>Dividen</a:t>
            </a:r>
            <a:endParaRPr lang="fr-FR" sz="2400" dirty="0" smtClean="0"/>
          </a:p>
          <a:p>
            <a:pPr lvl="1">
              <a:spcBef>
                <a:spcPts val="600"/>
              </a:spcBef>
            </a:pPr>
            <a:r>
              <a:rPr lang="fr-FR" sz="2000" dirty="0" err="1" smtClean="0"/>
              <a:t>Dividen</a:t>
            </a:r>
            <a:r>
              <a:rPr lang="fr-FR" sz="2000" dirty="0" smtClean="0"/>
              <a:t> yang </a:t>
            </a:r>
            <a:r>
              <a:rPr lang="fr-FR" sz="2000" dirty="0" err="1" smtClean="0"/>
              <a:t>dibayarkan</a:t>
            </a:r>
            <a:r>
              <a:rPr lang="fr-FR" sz="2000" dirty="0" smtClean="0"/>
              <a:t> </a:t>
            </a:r>
            <a:r>
              <a:rPr lang="fr-FR" sz="2000" dirty="0" err="1" smtClean="0"/>
              <a:t>dapat</a:t>
            </a:r>
            <a:r>
              <a:rPr lang="fr-FR" sz="2000" dirty="0" smtClean="0"/>
              <a:t> </a:t>
            </a:r>
            <a:r>
              <a:rPr lang="fr-FR" sz="2000" dirty="0" err="1" smtClean="0"/>
              <a:t>disajikan</a:t>
            </a:r>
            <a:r>
              <a:rPr lang="fr-FR" sz="2000" dirty="0" smtClean="0"/>
              <a:t> </a:t>
            </a:r>
            <a:r>
              <a:rPr lang="fr-FR" sz="2000" dirty="0" err="1" smtClean="0"/>
              <a:t>sebagai</a:t>
            </a:r>
            <a:r>
              <a:rPr lang="fr-FR" sz="2000" dirty="0" smtClean="0"/>
              <a:t> </a:t>
            </a:r>
            <a:r>
              <a:rPr lang="fr-FR" sz="2000" dirty="0" err="1" smtClean="0"/>
              <a:t>arus</a:t>
            </a:r>
            <a:r>
              <a:rPr lang="fr-FR" sz="2000" dirty="0" smtClean="0"/>
              <a:t> kas </a:t>
            </a:r>
            <a:r>
              <a:rPr lang="fr-FR" sz="2000" dirty="0" err="1" smtClean="0"/>
              <a:t>pendanaan</a:t>
            </a:r>
            <a:r>
              <a:rPr lang="fr-FR" sz="2000" dirty="0" smtClean="0"/>
              <a:t> </a:t>
            </a:r>
            <a:r>
              <a:rPr lang="fr-FR" sz="2000" dirty="0" err="1" smtClean="0"/>
              <a:t>atau</a:t>
            </a:r>
            <a:r>
              <a:rPr lang="fr-FR" sz="2000" dirty="0" smtClean="0"/>
              <a:t> </a:t>
            </a:r>
            <a:r>
              <a:rPr lang="fr-FR" sz="2000" dirty="0" err="1" smtClean="0"/>
              <a:t>operasi</a:t>
            </a:r>
            <a:r>
              <a:rPr lang="fr-FR" sz="2000" dirty="0" smtClean="0"/>
              <a:t> (alternatif)</a:t>
            </a:r>
          </a:p>
          <a:p>
            <a:pPr lvl="1">
              <a:spcBef>
                <a:spcPts val="600"/>
              </a:spcBef>
            </a:pPr>
            <a:r>
              <a:rPr lang="fr-FR" sz="2000" dirty="0" err="1" smtClean="0"/>
              <a:t>Pendapatan</a:t>
            </a:r>
            <a:r>
              <a:rPr lang="fr-FR" sz="2000" dirty="0" smtClean="0"/>
              <a:t>  </a:t>
            </a:r>
            <a:r>
              <a:rPr lang="fr-FR" sz="2000" dirty="0" err="1" smtClean="0"/>
              <a:t>dividen</a:t>
            </a:r>
            <a:r>
              <a:rPr lang="fr-FR" sz="2000" dirty="0" smtClean="0"/>
              <a:t> </a:t>
            </a:r>
            <a:r>
              <a:rPr lang="fr-FR" sz="2000" dirty="0" err="1" smtClean="0"/>
              <a:t>dapat</a:t>
            </a:r>
            <a:r>
              <a:rPr lang="fr-FR" sz="2000" dirty="0" smtClean="0"/>
              <a:t> </a:t>
            </a:r>
            <a:r>
              <a:rPr lang="fr-FR" sz="2000" dirty="0" err="1" smtClean="0"/>
              <a:t>disajikan</a:t>
            </a:r>
            <a:r>
              <a:rPr lang="fr-FR" sz="2000" dirty="0" smtClean="0"/>
              <a:t> </a:t>
            </a:r>
            <a:r>
              <a:rPr lang="fr-FR" sz="2000" dirty="0" err="1" smtClean="0"/>
              <a:t>sebagai</a:t>
            </a:r>
            <a:r>
              <a:rPr lang="fr-FR" sz="2000" dirty="0" smtClean="0"/>
              <a:t> </a:t>
            </a:r>
            <a:r>
              <a:rPr lang="fr-FR" sz="2000" dirty="0" err="1" smtClean="0"/>
              <a:t>arus</a:t>
            </a:r>
            <a:r>
              <a:rPr lang="fr-FR" sz="2000" dirty="0" smtClean="0"/>
              <a:t> kas </a:t>
            </a:r>
            <a:r>
              <a:rPr lang="fr-FR" sz="2000" dirty="0" err="1" smtClean="0"/>
              <a:t>operasi</a:t>
            </a:r>
            <a:r>
              <a:rPr lang="fr-FR" sz="2000" dirty="0" smtClean="0"/>
              <a:t> </a:t>
            </a:r>
            <a:r>
              <a:rPr lang="fr-FR" sz="2000" dirty="0" err="1" smtClean="0"/>
              <a:t>atau</a:t>
            </a:r>
            <a:r>
              <a:rPr lang="fr-FR" sz="2000" dirty="0" smtClean="0"/>
              <a:t> </a:t>
            </a:r>
            <a:r>
              <a:rPr lang="fr-FR" sz="2000" dirty="0" err="1" smtClean="0"/>
              <a:t>investasi</a:t>
            </a:r>
            <a:r>
              <a:rPr lang="fr-FR" sz="2000" dirty="0" smtClean="0"/>
              <a:t> (alternatif)</a:t>
            </a:r>
          </a:p>
          <a:p>
            <a:pPr lvl="1">
              <a:spcBef>
                <a:spcPts val="600"/>
              </a:spcBef>
            </a:pPr>
            <a:endParaRPr lang="en-US" sz="2000" i="1" dirty="0" smtClean="0"/>
          </a:p>
          <a:p>
            <a:pPr>
              <a:spcBef>
                <a:spcPts val="600"/>
              </a:spcBef>
            </a:pPr>
            <a:endParaRPr lang="en-US" sz="2400" dirty="0" smtClean="0"/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1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+mn-lt"/>
              </a:rPr>
              <a:t>Pajak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Penghasilan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5604084" cy="4752528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r-FR" sz="2400" dirty="0" err="1" smtClean="0"/>
              <a:t>Arus</a:t>
            </a:r>
            <a:r>
              <a:rPr lang="fr-FR" sz="2400" dirty="0" smtClean="0"/>
              <a:t> kas yang </a:t>
            </a:r>
            <a:r>
              <a:rPr lang="fr-FR" sz="2400" dirty="0" err="1" smtClean="0"/>
              <a:t>berkaitan</a:t>
            </a:r>
            <a:r>
              <a:rPr lang="fr-FR" sz="2400" dirty="0" smtClean="0"/>
              <a:t> </a:t>
            </a:r>
            <a:r>
              <a:rPr lang="fr-FR" sz="2400" dirty="0" err="1" smtClean="0"/>
              <a:t>dengan</a:t>
            </a:r>
            <a:r>
              <a:rPr lang="fr-FR" sz="2400" dirty="0" smtClean="0"/>
              <a:t> </a:t>
            </a:r>
            <a:r>
              <a:rPr lang="fr-FR" sz="2400" dirty="0" err="1" smtClean="0"/>
              <a:t>pajak</a:t>
            </a:r>
            <a:r>
              <a:rPr lang="fr-FR" sz="2400" dirty="0" smtClean="0"/>
              <a:t> </a:t>
            </a:r>
            <a:r>
              <a:rPr lang="fr-FR" sz="2400" dirty="0" err="1" smtClean="0"/>
              <a:t>penghasilan</a:t>
            </a:r>
            <a:r>
              <a:rPr lang="fr-FR" sz="2400" dirty="0" smtClean="0"/>
              <a:t> </a:t>
            </a:r>
            <a:r>
              <a:rPr lang="fr-FR" sz="2400" dirty="0" err="1" smtClean="0"/>
              <a:t>diungkapkan</a:t>
            </a:r>
            <a:r>
              <a:rPr lang="fr-FR" sz="2400" dirty="0" smtClean="0"/>
              <a:t> </a:t>
            </a:r>
            <a:r>
              <a:rPr lang="fr-FR" sz="2400" dirty="0" err="1" smtClean="0"/>
              <a:t>secara</a:t>
            </a:r>
            <a:r>
              <a:rPr lang="fr-FR" sz="2400" dirty="0" smtClean="0"/>
              <a:t> </a:t>
            </a:r>
            <a:r>
              <a:rPr lang="fr-FR" sz="2400" dirty="0" err="1" smtClean="0"/>
              <a:t>terpisah</a:t>
            </a:r>
            <a:r>
              <a:rPr lang="fr-FR" sz="2400" dirty="0" smtClean="0"/>
              <a:t>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r-FR" sz="2400" dirty="0" err="1" smtClean="0"/>
              <a:t>Diklasifikasikan</a:t>
            </a:r>
            <a:r>
              <a:rPr lang="fr-FR" sz="2400" dirty="0" smtClean="0"/>
              <a:t> </a:t>
            </a:r>
            <a:r>
              <a:rPr lang="fr-FR" sz="2400" dirty="0" err="1" smtClean="0"/>
              <a:t>sebagai</a:t>
            </a:r>
            <a:r>
              <a:rPr lang="fr-FR" sz="2400" dirty="0" smtClean="0"/>
              <a:t> </a:t>
            </a:r>
            <a:r>
              <a:rPr lang="fr-FR" sz="2400" dirty="0" err="1" smtClean="0"/>
              <a:t>arus</a:t>
            </a:r>
            <a:r>
              <a:rPr lang="fr-FR" sz="2400" dirty="0" smtClean="0"/>
              <a:t> kas dari </a:t>
            </a:r>
            <a:r>
              <a:rPr lang="fr-FR" sz="2400" dirty="0" err="1" smtClean="0"/>
              <a:t>aktivitas</a:t>
            </a:r>
            <a:r>
              <a:rPr lang="fr-FR" sz="2400" dirty="0" smtClean="0"/>
              <a:t> </a:t>
            </a:r>
            <a:r>
              <a:rPr lang="fr-FR" sz="2400" dirty="0" err="1" smtClean="0"/>
              <a:t>operasi</a:t>
            </a:r>
            <a:r>
              <a:rPr lang="fr-FR" sz="2400" dirty="0" smtClean="0"/>
              <a:t> </a:t>
            </a:r>
            <a:r>
              <a:rPr lang="fr-FR" sz="2400" dirty="0" err="1" smtClean="0"/>
              <a:t>kecuali</a:t>
            </a:r>
            <a:r>
              <a:rPr lang="fr-FR" sz="2400" dirty="0" smtClean="0"/>
              <a:t> </a:t>
            </a:r>
            <a:r>
              <a:rPr lang="fr-FR" sz="2400" dirty="0" err="1" smtClean="0"/>
              <a:t>jika</a:t>
            </a:r>
            <a:r>
              <a:rPr lang="fr-FR" sz="2400" dirty="0" smtClean="0"/>
              <a:t> </a:t>
            </a:r>
            <a:r>
              <a:rPr lang="fr-FR" sz="2400" dirty="0" err="1" smtClean="0"/>
              <a:t>secara</a:t>
            </a:r>
            <a:r>
              <a:rPr lang="fr-FR" sz="2400" dirty="0" smtClean="0"/>
              <a:t> </a:t>
            </a:r>
            <a:r>
              <a:rPr lang="fr-FR" sz="2400" dirty="0" err="1" smtClean="0"/>
              <a:t>spesifik</a:t>
            </a:r>
            <a:r>
              <a:rPr lang="fr-FR" sz="2400" dirty="0" smtClean="0"/>
              <a:t> </a:t>
            </a:r>
            <a:r>
              <a:rPr lang="fr-FR" sz="2400" dirty="0" err="1" smtClean="0"/>
              <a:t>dapat</a:t>
            </a:r>
            <a:r>
              <a:rPr lang="fr-FR" sz="2400" dirty="0" smtClean="0"/>
              <a:t> </a:t>
            </a:r>
            <a:r>
              <a:rPr lang="fr-FR" sz="2400" dirty="0" err="1" smtClean="0"/>
              <a:t>diidentifikasi</a:t>
            </a:r>
            <a:r>
              <a:rPr lang="fr-FR" sz="2400" dirty="0" smtClean="0"/>
              <a:t> </a:t>
            </a:r>
            <a:r>
              <a:rPr lang="fr-FR" sz="2400" dirty="0" err="1" smtClean="0"/>
              <a:t>sebagai</a:t>
            </a:r>
            <a:r>
              <a:rPr lang="fr-FR" sz="2400" dirty="0" smtClean="0"/>
              <a:t> </a:t>
            </a:r>
            <a:r>
              <a:rPr lang="fr-FR" sz="2400" dirty="0" err="1" smtClean="0"/>
              <a:t>aktivitas</a:t>
            </a:r>
            <a:r>
              <a:rPr lang="fr-FR" sz="2400" dirty="0" smtClean="0"/>
              <a:t> </a:t>
            </a:r>
            <a:r>
              <a:rPr lang="fr-FR" sz="2400" dirty="0" err="1" smtClean="0"/>
              <a:t>pendanaan</a:t>
            </a:r>
            <a:r>
              <a:rPr lang="fr-FR" sz="2400" dirty="0" smtClean="0"/>
              <a:t> dan </a:t>
            </a:r>
            <a:r>
              <a:rPr lang="fr-FR" sz="2400" dirty="0" err="1" smtClean="0"/>
              <a:t>investasi</a:t>
            </a:r>
            <a:r>
              <a:rPr lang="fr-FR" sz="2400" dirty="0" smtClean="0"/>
              <a:t>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r-FR" sz="2400" dirty="0" err="1" smtClean="0"/>
              <a:t>Jika</a:t>
            </a:r>
            <a:r>
              <a:rPr lang="fr-FR" sz="2400" dirty="0" smtClean="0"/>
              <a:t> </a:t>
            </a:r>
            <a:r>
              <a:rPr lang="fr-FR" sz="2400" dirty="0" err="1" smtClean="0"/>
              <a:t>diklasifikasikan</a:t>
            </a:r>
            <a:r>
              <a:rPr lang="fr-FR" sz="2400" dirty="0" smtClean="0"/>
              <a:t> </a:t>
            </a:r>
            <a:r>
              <a:rPr lang="fr-FR" sz="2400" dirty="0" err="1" smtClean="0"/>
              <a:t>secara</a:t>
            </a:r>
            <a:r>
              <a:rPr lang="fr-FR" sz="2400" dirty="0" smtClean="0"/>
              <a:t> </a:t>
            </a:r>
            <a:r>
              <a:rPr lang="fr-FR" sz="2400" dirty="0" err="1" smtClean="0"/>
              <a:t>terpisah</a:t>
            </a:r>
            <a:r>
              <a:rPr lang="fr-FR" sz="2400" dirty="0" smtClean="0"/>
              <a:t> </a:t>
            </a:r>
            <a:r>
              <a:rPr lang="fr-FR" sz="2400" dirty="0" err="1" smtClean="0"/>
              <a:t>jumlah</a:t>
            </a:r>
            <a:r>
              <a:rPr lang="fr-FR" sz="2400" dirty="0" smtClean="0"/>
              <a:t> </a:t>
            </a:r>
            <a:r>
              <a:rPr lang="fr-FR" sz="2400" dirty="0" err="1" smtClean="0"/>
              <a:t>keseluruhan</a:t>
            </a:r>
            <a:r>
              <a:rPr lang="fr-FR" sz="2400" dirty="0" smtClean="0"/>
              <a:t> </a:t>
            </a:r>
            <a:r>
              <a:rPr lang="fr-FR" sz="2400" dirty="0" err="1" smtClean="0"/>
              <a:t>pajak</a:t>
            </a:r>
            <a:r>
              <a:rPr lang="fr-FR" sz="2400" dirty="0" smtClean="0"/>
              <a:t> </a:t>
            </a:r>
            <a:r>
              <a:rPr lang="fr-FR" sz="2400" dirty="0" err="1" smtClean="0"/>
              <a:t>dibayarkan</a:t>
            </a:r>
            <a:r>
              <a:rPr lang="fr-FR" sz="2400" dirty="0" smtClean="0"/>
              <a:t> </a:t>
            </a:r>
            <a:r>
              <a:rPr lang="fr-FR" sz="2400" dirty="0" err="1" smtClean="0"/>
              <a:t>diungkapkan</a:t>
            </a:r>
            <a:endParaRPr lang="fr-FR" sz="2400" dirty="0" smtClean="0"/>
          </a:p>
          <a:p>
            <a:pPr lvl="1">
              <a:lnSpc>
                <a:spcPts val="3000"/>
              </a:lnSpc>
              <a:spcBef>
                <a:spcPts val="1200"/>
              </a:spcBef>
            </a:pPr>
            <a:endParaRPr lang="fr-FR" sz="1600" dirty="0" smtClean="0"/>
          </a:p>
          <a:p>
            <a:pPr lvl="1">
              <a:spcBef>
                <a:spcPts val="1200"/>
              </a:spcBef>
            </a:pPr>
            <a:endParaRPr lang="en-US" sz="2000" i="1" dirty="0" smtClean="0"/>
          </a:p>
        </p:txBody>
      </p:sp>
      <p:pic>
        <p:nvPicPr>
          <p:cNvPr id="4" name="Picture 3" descr="akuntan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2714676" cy="22860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accounti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8531" y="3714752"/>
            <a:ext cx="3005501" cy="22860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+mn-lt"/>
              </a:rPr>
              <a:t>Investasi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dalam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asosiasi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anak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bisnis</a:t>
            </a:r>
            <a:r>
              <a:rPr lang="en-US" sz="2400" dirty="0" smtClean="0">
                <a:latin typeface="+mn-lt"/>
              </a:rPr>
              <a:t> lain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64" y="1500336"/>
            <a:ext cx="8305800" cy="4953000"/>
          </a:xfrm>
        </p:spPr>
        <p:txBody>
          <a:bodyPr/>
          <a:lstStyle/>
          <a:p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dilaporkan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investor </a:t>
            </a:r>
            <a:r>
              <a:rPr lang="en-US" sz="2000" dirty="0" err="1" smtClean="0"/>
              <a:t>dan</a:t>
            </a:r>
            <a:r>
              <a:rPr lang="en-US" sz="2000" dirty="0" smtClean="0"/>
              <a:t> investee</a:t>
            </a:r>
          </a:p>
          <a:p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berasal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perolehan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kehilangan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entitas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lain </a:t>
            </a:r>
            <a:r>
              <a:rPr lang="en-US" sz="2000" dirty="0" err="1" smtClean="0"/>
              <a:t>disajikan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terpisah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diklasifikasikan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Pengungkapan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perolehan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kehilangan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</a:t>
            </a:r>
            <a:r>
              <a:rPr lang="en-US" sz="2000" dirty="0" err="1" smtClean="0"/>
              <a:t>entitas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imbalan</a:t>
            </a:r>
            <a:endParaRPr lang="en-US" sz="1800" dirty="0" smtClean="0"/>
          </a:p>
          <a:p>
            <a:pPr lvl="1"/>
            <a:r>
              <a:rPr lang="en-US" sz="1800" dirty="0" err="1" smtClean="0"/>
              <a:t>Porsi</a:t>
            </a:r>
            <a:r>
              <a:rPr lang="en-US" sz="1800" dirty="0" smtClean="0"/>
              <a:t> </a:t>
            </a:r>
            <a:r>
              <a:rPr lang="en-US" sz="1800" dirty="0" err="1" smtClean="0"/>
              <a:t>imbalan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setara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endParaRPr lang="en-US" sz="1800" dirty="0" smtClean="0"/>
          </a:p>
          <a:p>
            <a:pPr lvl="1"/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setara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entitas</a:t>
            </a:r>
            <a:r>
              <a:rPr lang="en-US" sz="1800" dirty="0" smtClean="0"/>
              <a:t> </a:t>
            </a:r>
            <a:r>
              <a:rPr lang="en-US" sz="1800" dirty="0" err="1" smtClean="0"/>
              <a:t>anak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mana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</a:t>
            </a:r>
            <a:r>
              <a:rPr lang="en-US" sz="1800" dirty="0" err="1" smtClean="0"/>
              <a:t>hilang</a:t>
            </a:r>
            <a:endParaRPr lang="en-US" sz="1800" dirty="0" smtClean="0"/>
          </a:p>
          <a:p>
            <a:pPr lvl="1"/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aset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liabilitas</a:t>
            </a:r>
            <a:r>
              <a:rPr lang="en-US" sz="1800" dirty="0" smtClean="0"/>
              <a:t> </a:t>
            </a:r>
            <a:r>
              <a:rPr lang="en-US" sz="1800" dirty="0" err="1" smtClean="0"/>
              <a:t>selain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/</a:t>
            </a:r>
            <a:r>
              <a:rPr lang="en-US" sz="1800" dirty="0" err="1" smtClean="0"/>
              <a:t>setara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mana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</a:t>
            </a:r>
            <a:r>
              <a:rPr lang="en-US" sz="1800" dirty="0" err="1" smtClean="0"/>
              <a:t>hilang</a:t>
            </a:r>
            <a:r>
              <a:rPr lang="en-US" sz="1800" dirty="0" smtClean="0"/>
              <a:t>.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endParaRPr lang="en-US" sz="2000" dirty="0" smtClean="0"/>
          </a:p>
          <a:p>
            <a:pPr>
              <a:lnSpc>
                <a:spcPts val="3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138987" cy="811560"/>
          </a:xfrm>
        </p:spPr>
        <p:txBody>
          <a:bodyPr/>
          <a:lstStyle/>
          <a:p>
            <a:r>
              <a:rPr lang="id-ID" sz="3200" dirty="0" smtClean="0">
                <a:cs typeface="Aharoni" pitchFamily="2" charset="-79"/>
              </a:rPr>
              <a:t>Agenda</a:t>
            </a:r>
            <a:endParaRPr lang="en-US" sz="1800" dirty="0">
              <a:solidFill>
                <a:schemeClr val="accent1"/>
              </a:solidFill>
              <a:cs typeface="Aharoni" pitchFamily="2" charset="-79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59632" y="1628800"/>
            <a:ext cx="762000" cy="665162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 sz="2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 sz="2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 sz="20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59632" y="2276872"/>
            <a:ext cx="762000" cy="665162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 sz="2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 sz="2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 sz="20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1869232" y="2293962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id-ID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341984" y="1700808"/>
            <a:ext cx="268323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Laporan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Arus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Kas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1469306" y="1727225"/>
            <a:ext cx="31450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1869232" y="2991822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id-ID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341984" y="2371124"/>
            <a:ext cx="38354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Latihan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Pembahasan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1469306" y="2348880"/>
            <a:ext cx="31450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1469306" y="3078931"/>
            <a:ext cx="31450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1469306" y="3693953"/>
            <a:ext cx="31450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gray">
          <a:xfrm>
            <a:off x="1497862" y="4336603"/>
            <a:ext cx="31450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pic>
        <p:nvPicPr>
          <p:cNvPr id="2050" name="Picture 2" descr="C:\Users\siina\Desktop\MOM'S\PSAK BARU\gambar ekonomi\1bag_of_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4" y="3430999"/>
            <a:ext cx="1826603" cy="233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138987" cy="955576"/>
          </a:xfrm>
        </p:spPr>
        <p:txBody>
          <a:bodyPr/>
          <a:lstStyle/>
          <a:p>
            <a:r>
              <a:rPr lang="en-US" sz="2800" dirty="0" err="1" smtClean="0">
                <a:latin typeface="+mn-lt"/>
              </a:rPr>
              <a:t>Ketentuan</a:t>
            </a:r>
            <a:r>
              <a:rPr lang="en-US" sz="2800" dirty="0" smtClean="0">
                <a:latin typeface="+mn-lt"/>
              </a:rPr>
              <a:t> lain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95400"/>
            <a:ext cx="756084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err="1" smtClean="0"/>
              <a:t>Transaksi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pendanaan</a:t>
            </a:r>
            <a:r>
              <a:rPr lang="en-US" sz="2000" dirty="0" smtClean="0"/>
              <a:t> </a:t>
            </a:r>
            <a:r>
              <a:rPr lang="en-US" sz="2000" dirty="0" err="1" smtClean="0"/>
              <a:t>nonkas</a:t>
            </a:r>
            <a:r>
              <a:rPr lang="en-US" sz="2000" dirty="0" smtClean="0"/>
              <a:t> </a:t>
            </a:r>
            <a:r>
              <a:rPr lang="en-US" sz="2000" dirty="0" err="1" smtClean="0"/>
              <a:t>diungkapkan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lain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relevan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pendanaan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Entitas</a:t>
            </a:r>
            <a:r>
              <a:rPr lang="en-US" sz="2000" dirty="0" smtClean="0"/>
              <a:t> </a:t>
            </a:r>
            <a:r>
              <a:rPr lang="en-US" sz="2000" dirty="0" err="1" smtClean="0"/>
              <a:t>mengungkapkan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setara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menyajikan</a:t>
            </a:r>
            <a:r>
              <a:rPr lang="en-US" sz="2000" dirty="0" smtClean="0"/>
              <a:t> </a:t>
            </a:r>
            <a:r>
              <a:rPr lang="en-US" sz="2000" dirty="0" err="1" smtClean="0"/>
              <a:t>rekonsiliasi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LAK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pos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disajikan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Entitas</a:t>
            </a:r>
            <a:r>
              <a:rPr lang="en-US" sz="2000" dirty="0" smtClean="0"/>
              <a:t> </a:t>
            </a:r>
            <a:r>
              <a:rPr lang="en-US" sz="2000" dirty="0" err="1" smtClean="0"/>
              <a:t>mengungkapkan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saldo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setara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signifikan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(</a:t>
            </a:r>
            <a:r>
              <a:rPr lang="en-US" sz="2000" dirty="0" err="1" smtClean="0"/>
              <a:t>restriksi</a:t>
            </a:r>
            <a:r>
              <a:rPr lang="en-US" sz="2000" dirty="0" smtClean="0"/>
              <a:t>) </a:t>
            </a:r>
            <a:r>
              <a:rPr lang="en-US" sz="2000" dirty="0" err="1" smtClean="0"/>
              <a:t>beserta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Efektif</a:t>
            </a:r>
            <a:r>
              <a:rPr lang="en-US" sz="2000" dirty="0" smtClean="0"/>
              <a:t> </a:t>
            </a:r>
            <a:r>
              <a:rPr lang="en-US" sz="2000" dirty="0" err="1" smtClean="0"/>
              <a:t>berlaku</a:t>
            </a:r>
            <a:r>
              <a:rPr lang="en-US" sz="2000" dirty="0" smtClean="0"/>
              <a:t> 1 </a:t>
            </a:r>
            <a:r>
              <a:rPr lang="en-US" sz="2000" dirty="0" err="1" smtClean="0"/>
              <a:t>Januari</a:t>
            </a:r>
            <a:r>
              <a:rPr lang="en-US" sz="2000" dirty="0" smtClean="0"/>
              <a:t> 2011</a:t>
            </a:r>
            <a:endParaRPr lang="en-US" sz="1600" dirty="0"/>
          </a:p>
        </p:txBody>
      </p:sp>
      <p:pic>
        <p:nvPicPr>
          <p:cNvPr id="2050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786322"/>
            <a:ext cx="1695450" cy="181292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138987" cy="955576"/>
          </a:xfrm>
        </p:spPr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1484784"/>
            <a:ext cx="2590800" cy="196451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sz="28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Klasifikasi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a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rus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as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berdasarkan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product life cycle</a:t>
            </a:r>
            <a:endParaRPr lang="en-US" sz="2800" i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4863" y="1524000"/>
            <a:ext cx="5189537" cy="4475163"/>
          </a:xfrm>
          <a:prstGeom prst="rect">
            <a:avLst/>
          </a:prstGeom>
          <a:noFill/>
          <a:ln w="28575" cap="sq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7544" y="3480712"/>
            <a:ext cx="2590800" cy="104028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sz="14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Sumber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  <a:r>
              <a:rPr lang="en-US" sz="14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Kieso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et al. (2011); “</a:t>
            </a:r>
            <a:r>
              <a:rPr lang="en-US" sz="1400" i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Intermediate </a:t>
            </a:r>
            <a:r>
              <a:rPr lang="en-US" sz="1400" i="1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Accounting:IFRS</a:t>
            </a:r>
            <a:r>
              <a:rPr lang="en-US" sz="1400" i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 Edition, Vol.2”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; John Wiley &amp; Sons, Inc. </a:t>
            </a:r>
            <a:r>
              <a:rPr lang="en-US" sz="1400" dirty="0" smtClean="0">
                <a:latin typeface="Calibri" pitchFamily="34" charset="0"/>
              </a:rPr>
              <a:t>p.1245</a:t>
            </a:r>
            <a:endParaRPr lang="en-US" sz="1400" i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smtClean="0"/>
              <a:t>Format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9600" y="1391982"/>
            <a:ext cx="7772400" cy="2973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Bef>
                <a:spcPct val="35000"/>
              </a:spcBef>
              <a:buSzPct val="80000"/>
            </a:pPr>
            <a:r>
              <a:rPr lang="en-US" sz="32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Penyajian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laporan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arus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kas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dibagi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menjadi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  <a:endParaRPr lang="en-US" sz="3200" dirty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684213" lvl="1" indent="-457200" algn="l">
              <a:lnSpc>
                <a:spcPct val="120000"/>
              </a:lnSpc>
              <a:spcBef>
                <a:spcPct val="35000"/>
              </a:spcBef>
              <a:buFontTx/>
              <a:buAutoNum type="arabicPeriod"/>
            </a:pPr>
            <a:r>
              <a:rPr lang="en-US" sz="3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Aktivitas</a:t>
            </a:r>
            <a:r>
              <a:rPr lang="en-US" sz="3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Operasi</a:t>
            </a:r>
            <a:r>
              <a:rPr lang="en-US" sz="3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endParaRPr lang="en-US" sz="3200" b="0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684213" lvl="1" indent="-457200" algn="l">
              <a:lnSpc>
                <a:spcPct val="120000"/>
              </a:lnSpc>
              <a:spcBef>
                <a:spcPct val="35000"/>
              </a:spcBef>
              <a:buFontTx/>
              <a:buAutoNum type="arabicPeriod"/>
            </a:pPr>
            <a:r>
              <a:rPr lang="en-US" sz="3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Aktivitas</a:t>
            </a:r>
            <a:r>
              <a:rPr lang="en-US" sz="3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Investasi</a:t>
            </a:r>
            <a:r>
              <a:rPr lang="en-US" sz="3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sz="3200" b="0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684213" lvl="1" indent="-457200" algn="l">
              <a:lnSpc>
                <a:spcPct val="120000"/>
              </a:lnSpc>
              <a:spcBef>
                <a:spcPct val="35000"/>
              </a:spcBef>
              <a:buFontTx/>
              <a:buAutoNum type="arabicPeriod"/>
            </a:pPr>
            <a:r>
              <a:rPr lang="en-US" sz="3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Aktivitas</a:t>
            </a:r>
            <a:r>
              <a:rPr lang="en-US" sz="3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Pendanaan</a:t>
            </a:r>
            <a:r>
              <a:rPr lang="en-US" sz="3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sz="3200" b="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11560" y="4581128"/>
            <a:ext cx="7924800" cy="112646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35000"/>
              </a:spcBef>
              <a:buSzPct val="80000"/>
            </a:pPr>
            <a:r>
              <a:rPr lang="en-US" sz="2800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Arus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kas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masuk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dan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keluar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dari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aktivitas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investasi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dan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pendanaan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dilaporkan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terpisah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Calibri" pitchFamily="34" charset="0"/>
              </a:rPr>
              <a:t>.</a:t>
            </a:r>
            <a:endParaRPr lang="en-US" sz="2800" b="0" dirty="0">
              <a:solidFill>
                <a:schemeClr val="bg2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16016" y="1988840"/>
            <a:ext cx="2088232" cy="400110"/>
          </a:xfrm>
          <a:prstGeom prst="rect">
            <a:avLst/>
          </a:prstGeom>
          <a:solidFill>
            <a:srgbClr val="FFFFCC"/>
          </a:solidFill>
          <a:ln w="28575" cap="sq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Metode</a:t>
            </a:r>
            <a:r>
              <a:rPr lang="en-US" sz="2000" b="1" dirty="0" smtClean="0">
                <a:solidFill>
                  <a:schemeClr val="bg2"/>
                </a:solidFill>
                <a:effectLst/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langsung</a:t>
            </a:r>
            <a:endParaRPr lang="en-US" sz="2000" b="1" dirty="0">
              <a:solidFill>
                <a:schemeClr val="bg2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16016" y="2564904"/>
            <a:ext cx="2088232" cy="707886"/>
          </a:xfrm>
          <a:prstGeom prst="rect">
            <a:avLst/>
          </a:prstGeom>
          <a:solidFill>
            <a:srgbClr val="FFFFCC"/>
          </a:solidFill>
          <a:ln w="28575" cap="sq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latin typeface="Calibri" pitchFamily="34" charset="0"/>
              </a:rPr>
              <a:t>Metode</a:t>
            </a:r>
            <a:r>
              <a:rPr lang="en-US" sz="2000" dirty="0" smtClean="0">
                <a:latin typeface="Calibri" pitchFamily="34" charset="0"/>
              </a:rPr>
              <a:t>  </a:t>
            </a:r>
            <a:r>
              <a:rPr lang="en-US" sz="2000" dirty="0" err="1" smtClean="0">
                <a:latin typeface="Calibri" pitchFamily="34" charset="0"/>
              </a:rPr>
              <a:t>tidak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langsung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4283968" y="2204864"/>
            <a:ext cx="381000" cy="576064"/>
          </a:xfrm>
          <a:prstGeom prst="leftBrace">
            <a:avLst>
              <a:gd name="adj1" fmla="val 28333"/>
              <a:gd name="adj2" fmla="val 50000"/>
            </a:avLst>
          </a:prstGeom>
          <a:noFill/>
          <a:ln w="28575" cap="sq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sz="3200" dirty="0" err="1" smtClean="0"/>
              <a:t>Tahapan</a:t>
            </a:r>
            <a:r>
              <a:rPr lang="en-US" sz="3200" dirty="0" smtClean="0"/>
              <a:t> </a:t>
            </a:r>
            <a:r>
              <a:rPr lang="en-US" sz="3200" dirty="0" err="1" smtClean="0"/>
              <a:t>Penyusunan</a:t>
            </a:r>
            <a:r>
              <a:rPr lang="en-US" sz="3200" dirty="0" smtClean="0"/>
              <a:t> </a:t>
            </a:r>
            <a:r>
              <a:rPr lang="en-US" sz="3200" dirty="0" err="1" smtClean="0"/>
              <a:t>Laporan</a:t>
            </a:r>
            <a:r>
              <a:rPr lang="en-US" sz="3200" dirty="0" smtClean="0"/>
              <a:t> </a:t>
            </a:r>
            <a:r>
              <a:rPr lang="en-US" sz="3200" dirty="0" err="1" smtClean="0"/>
              <a:t>Arus</a:t>
            </a:r>
            <a:r>
              <a:rPr lang="en-US" sz="3200" dirty="0" smtClean="0"/>
              <a:t> </a:t>
            </a:r>
            <a:r>
              <a:rPr lang="en-US" sz="3200" dirty="0" err="1" smtClean="0"/>
              <a:t>Kas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1371600"/>
            <a:ext cx="7772400" cy="178510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ts val="0"/>
              </a:spcBef>
            </a:pPr>
            <a:r>
              <a:rPr lang="en-US" sz="22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Sumber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informasi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  <a:endParaRPr lang="en-US" sz="2200" b="0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684213" lvl="1" indent="-457200" algn="l">
              <a:spcBef>
                <a:spcPts val="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Laporan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posisi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keuangan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komparasi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sz="2200" b="0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684213" lvl="1" indent="-457200" algn="l">
              <a:spcBef>
                <a:spcPts val="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Laporan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laba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rugi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tahun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berajalan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sz="2200" b="0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684213" lvl="1" indent="-457200" algn="l">
              <a:spcBef>
                <a:spcPts val="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Data-data lain yang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diperlukan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seperti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catatan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laporan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keuangan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sz="2200" b="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0" y="3444096"/>
            <a:ext cx="8001000" cy="178510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l">
              <a:spcBef>
                <a:spcPts val="0"/>
              </a:spcBef>
              <a:tabLst>
                <a:tab pos="228600" algn="l"/>
              </a:tabLst>
            </a:pPr>
            <a:r>
              <a:rPr lang="en-US" sz="22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Langkah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-langkah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penyusunan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laporan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arus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kas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  <a:endParaRPr lang="en-US" sz="2200" b="0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1371600" indent="-1371600" algn="l">
              <a:spcBef>
                <a:spcPts val="0"/>
              </a:spcBef>
              <a:buClr>
                <a:srgbClr val="800000"/>
              </a:buClr>
              <a:buSzPct val="95000"/>
              <a:tabLst>
                <a:tab pos="228600" algn="l"/>
                <a:tab pos="685800" algn="l"/>
              </a:tabLst>
            </a:pPr>
            <a:r>
              <a:rPr lang="en-US" sz="2200" b="0" dirty="0">
                <a:solidFill>
                  <a:srgbClr val="800000"/>
                </a:solidFill>
                <a:effectLst/>
                <a:latin typeface="Calibri" pitchFamily="34" charset="0"/>
              </a:rPr>
              <a:t>	</a:t>
            </a:r>
            <a:r>
              <a:rPr lang="en-US" sz="2200" b="0" dirty="0" smtClean="0">
                <a:solidFill>
                  <a:srgbClr val="800000"/>
                </a:solidFill>
                <a:effectLst/>
                <a:latin typeface="Calibri" pitchFamily="34" charset="0"/>
              </a:rPr>
              <a:t>1. 	</a:t>
            </a:r>
            <a:r>
              <a:rPr lang="en-US" sz="2200" dirty="0" err="1" smtClean="0">
                <a:latin typeface="Calibri" pitchFamily="34" charset="0"/>
              </a:rPr>
              <a:t>Menghitung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perubahan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saldo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kas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dan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setara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kas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</a:p>
          <a:p>
            <a:pPr marL="1371600" indent="-1371600" algn="l">
              <a:spcBef>
                <a:spcPts val="0"/>
              </a:spcBef>
              <a:buClr>
                <a:srgbClr val="800000"/>
              </a:buClr>
              <a:buSzPct val="95000"/>
              <a:tabLst>
                <a:tab pos="228600" algn="l"/>
                <a:tab pos="6858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2.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Menghitung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arus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kas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bersih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dari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aktivitas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operasi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685800" indent="-685800">
              <a:spcBef>
                <a:spcPts val="0"/>
              </a:spcBef>
              <a:buClr>
                <a:srgbClr val="800000"/>
              </a:buClr>
              <a:buSzPct val="95000"/>
              <a:tabLst>
                <a:tab pos="228600" algn="l"/>
                <a:tab pos="685800" algn="l"/>
              </a:tabLst>
            </a:pP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	</a:t>
            </a:r>
            <a:r>
              <a:rPr lang="en-US" sz="2200" b="0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</a:rPr>
              <a:t>3.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Menghitung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arus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kas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bersih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dari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aktivitas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investasi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dan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pendanaan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200" b="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1196752"/>
            <a:ext cx="7056784" cy="83099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ct val="35000"/>
              </a:spcBef>
              <a:buSzPct val="80000"/>
            </a:pPr>
            <a:r>
              <a:rPr lang="en-US" sz="2000" dirty="0" err="1" smtClean="0">
                <a:latin typeface="Calibri" pitchFamily="34" charset="0"/>
              </a:rPr>
              <a:t>Penyajian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aktivitas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operasi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berdasarkan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kelompok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utama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dari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penerimaan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kas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bruto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dan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pengeluaran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kas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bruto</a:t>
            </a:r>
            <a:endParaRPr lang="en-US" sz="2000" dirty="0" smtClean="0">
              <a:effectLst/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48793"/>
            <a:ext cx="8153400" cy="3684463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9552" y="5794112"/>
            <a:ext cx="8064896" cy="29918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35000"/>
              </a:spcBef>
              <a:buSzPct val="80000"/>
            </a:pPr>
            <a:r>
              <a:rPr lang="en-US" sz="1200" dirty="0" err="1" smtClean="0">
                <a:latin typeface="Calibri" pitchFamily="34" charset="0"/>
              </a:rPr>
              <a:t>Sumber</a:t>
            </a:r>
            <a:r>
              <a:rPr lang="en-US" sz="1200" dirty="0" smtClean="0">
                <a:latin typeface="Calibri" pitchFamily="34" charset="0"/>
              </a:rPr>
              <a:t>: </a:t>
            </a:r>
            <a:r>
              <a:rPr lang="en-US" sz="1200" dirty="0" err="1" smtClean="0">
                <a:latin typeface="Calibri" pitchFamily="34" charset="0"/>
              </a:rPr>
              <a:t>Kieso</a:t>
            </a:r>
            <a:r>
              <a:rPr lang="en-US" sz="1200" dirty="0" smtClean="0">
                <a:latin typeface="Calibri" pitchFamily="34" charset="0"/>
              </a:rPr>
              <a:t> et al. (2011); “</a:t>
            </a:r>
            <a:r>
              <a:rPr lang="en-US" sz="1200" i="1" dirty="0" smtClean="0">
                <a:latin typeface="Calibri" pitchFamily="34" charset="0"/>
              </a:rPr>
              <a:t>Intermediate </a:t>
            </a:r>
            <a:r>
              <a:rPr lang="en-US" sz="1200" i="1" dirty="0" err="1" smtClean="0">
                <a:latin typeface="Calibri" pitchFamily="34" charset="0"/>
              </a:rPr>
              <a:t>Accounting:IFRS</a:t>
            </a:r>
            <a:r>
              <a:rPr lang="en-US" sz="1200" i="1" dirty="0" smtClean="0">
                <a:latin typeface="Calibri" pitchFamily="34" charset="0"/>
              </a:rPr>
              <a:t> Edition, Vol.2”</a:t>
            </a:r>
            <a:r>
              <a:rPr lang="en-US" sz="1200" dirty="0" smtClean="0">
                <a:latin typeface="Calibri" pitchFamily="34" charset="0"/>
              </a:rPr>
              <a:t>; John Wiley &amp; Sons, Inc. p.1260</a:t>
            </a:r>
            <a:endParaRPr lang="en-US" sz="1200" dirty="0" smtClean="0">
              <a:effectLst/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188640"/>
            <a:ext cx="7138987" cy="955576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9552" y="4725144"/>
            <a:ext cx="8064896" cy="29918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35000"/>
              </a:spcBef>
              <a:buSzPct val="80000"/>
            </a:pPr>
            <a:r>
              <a:rPr lang="en-US" sz="1200" dirty="0" err="1" smtClean="0">
                <a:latin typeface="Calibri" pitchFamily="34" charset="0"/>
              </a:rPr>
              <a:t>Sumber</a:t>
            </a:r>
            <a:r>
              <a:rPr lang="en-US" sz="1200" dirty="0" smtClean="0">
                <a:latin typeface="Calibri" pitchFamily="34" charset="0"/>
              </a:rPr>
              <a:t>: </a:t>
            </a:r>
            <a:r>
              <a:rPr lang="en-US" sz="1200" dirty="0" err="1" smtClean="0">
                <a:latin typeface="Calibri" pitchFamily="34" charset="0"/>
              </a:rPr>
              <a:t>Kieso</a:t>
            </a:r>
            <a:r>
              <a:rPr lang="en-US" sz="1200" dirty="0" smtClean="0">
                <a:latin typeface="Calibri" pitchFamily="34" charset="0"/>
              </a:rPr>
              <a:t> et al. (2011); “</a:t>
            </a:r>
            <a:r>
              <a:rPr lang="en-US" sz="1200" i="1" dirty="0" smtClean="0">
                <a:latin typeface="Calibri" pitchFamily="34" charset="0"/>
              </a:rPr>
              <a:t>Intermediate </a:t>
            </a:r>
            <a:r>
              <a:rPr lang="en-US" sz="1200" i="1" dirty="0" err="1" smtClean="0">
                <a:latin typeface="Calibri" pitchFamily="34" charset="0"/>
              </a:rPr>
              <a:t>Accounting:IFRS</a:t>
            </a:r>
            <a:r>
              <a:rPr lang="en-US" sz="1200" i="1" dirty="0" smtClean="0">
                <a:latin typeface="Calibri" pitchFamily="34" charset="0"/>
              </a:rPr>
              <a:t> Edition, Vol.2”</a:t>
            </a:r>
            <a:r>
              <a:rPr lang="en-US" sz="1200" dirty="0" smtClean="0">
                <a:latin typeface="Calibri" pitchFamily="34" charset="0"/>
              </a:rPr>
              <a:t>; John Wiley &amp; Sons, Inc. p.1261 &amp; 1262</a:t>
            </a:r>
            <a:endParaRPr lang="en-US" sz="1200" dirty="0" smtClean="0">
              <a:effectLst/>
              <a:latin typeface="Calibri" pitchFamily="34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058150" cy="98901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12988"/>
            <a:ext cx="8064896" cy="130810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1196752"/>
            <a:ext cx="7200800" cy="107721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35000"/>
              </a:spcBef>
              <a:buSzPct val="80000"/>
            </a:pPr>
            <a:r>
              <a:rPr lang="en-US" sz="1600" dirty="0" err="1" smtClean="0">
                <a:latin typeface="Calibri" pitchFamily="34" charset="0"/>
              </a:rPr>
              <a:t>Penyajian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aktivitas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operasi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berdasarkan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laba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atau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rugi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neto</a:t>
            </a:r>
            <a:r>
              <a:rPr lang="en-US" sz="1600" dirty="0" smtClean="0">
                <a:latin typeface="Calibri" pitchFamily="34" charset="0"/>
              </a:rPr>
              <a:t> yang </a:t>
            </a:r>
            <a:r>
              <a:rPr lang="en-US" sz="1600" dirty="0" err="1" smtClean="0">
                <a:latin typeface="Calibri" pitchFamily="34" charset="0"/>
              </a:rPr>
              <a:t>disesuaikan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dengan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mengoreksi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pengaruh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transaksi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nonkas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penangguhan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atau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akrual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dari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penerimaan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atau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pembayaran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kas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untuk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operasi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masa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lalu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masa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depan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dan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unsur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penghasilan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atau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beban</a:t>
            </a:r>
            <a:r>
              <a:rPr lang="en-US" sz="1600" dirty="0" smtClean="0">
                <a:latin typeface="Calibri" pitchFamily="34" charset="0"/>
              </a:rPr>
              <a:t> yang </a:t>
            </a:r>
            <a:r>
              <a:rPr lang="en-US" sz="1600" dirty="0" err="1" smtClean="0">
                <a:latin typeface="Calibri" pitchFamily="34" charset="0"/>
              </a:rPr>
              <a:t>terkait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dengan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arus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investasi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atau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pendanaan</a:t>
            </a:r>
            <a:r>
              <a:rPr lang="en-US" sz="1600" dirty="0" smtClean="0">
                <a:latin typeface="Calibri" pitchFamily="34" charset="0"/>
              </a:rPr>
              <a:t>. </a:t>
            </a:r>
            <a:endParaRPr lang="en-US" sz="1600" dirty="0" smtClean="0"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9552" y="5794112"/>
            <a:ext cx="8064896" cy="29918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35000"/>
              </a:spcBef>
              <a:buSzPct val="80000"/>
            </a:pPr>
            <a:r>
              <a:rPr lang="en-US" sz="1200" dirty="0" err="1" smtClean="0">
                <a:latin typeface="Calibri" pitchFamily="34" charset="0"/>
              </a:rPr>
              <a:t>Sumber</a:t>
            </a:r>
            <a:r>
              <a:rPr lang="en-US" sz="1200" dirty="0" smtClean="0">
                <a:latin typeface="Calibri" pitchFamily="34" charset="0"/>
              </a:rPr>
              <a:t>: </a:t>
            </a:r>
            <a:r>
              <a:rPr lang="en-US" sz="1200" dirty="0" err="1" smtClean="0">
                <a:latin typeface="Calibri" pitchFamily="34" charset="0"/>
              </a:rPr>
              <a:t>Kieso</a:t>
            </a:r>
            <a:r>
              <a:rPr lang="en-US" sz="1200" dirty="0" smtClean="0">
                <a:latin typeface="Calibri" pitchFamily="34" charset="0"/>
              </a:rPr>
              <a:t> et al. (2011); “</a:t>
            </a:r>
            <a:r>
              <a:rPr lang="en-US" sz="1200" i="1" dirty="0" smtClean="0">
                <a:latin typeface="Calibri" pitchFamily="34" charset="0"/>
              </a:rPr>
              <a:t>Intermediate </a:t>
            </a:r>
            <a:r>
              <a:rPr lang="en-US" sz="1200" i="1" dirty="0" err="1" smtClean="0">
                <a:latin typeface="Calibri" pitchFamily="34" charset="0"/>
              </a:rPr>
              <a:t>Accounting:IFRS</a:t>
            </a:r>
            <a:r>
              <a:rPr lang="en-US" sz="1200" i="1" dirty="0" smtClean="0">
                <a:latin typeface="Calibri" pitchFamily="34" charset="0"/>
              </a:rPr>
              <a:t> Edition, Vol.2”</a:t>
            </a:r>
            <a:r>
              <a:rPr lang="en-US" sz="1200" dirty="0" smtClean="0">
                <a:latin typeface="Calibri" pitchFamily="34" charset="0"/>
              </a:rPr>
              <a:t>; John Wiley &amp; Sons, Inc. p. 1258</a:t>
            </a:r>
            <a:endParaRPr lang="en-US" sz="1200" dirty="0" smtClean="0">
              <a:effectLst/>
              <a:latin typeface="Calibri" pitchFamily="34" charset="0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15605"/>
            <a:ext cx="8153400" cy="3245643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1299532"/>
            <a:ext cx="8136904" cy="426116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95000"/>
            </a:pP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Keunggulan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metode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langsung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marL="457200" indent="-457200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95000"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Menunjukkan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penerimaan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pembayaran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kas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aktivitas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operasi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95000"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Informasi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bentuk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penerimaan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pengeluaran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kas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lebih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dapat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menjelaskan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kemampuan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perusahaan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menghasilkan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arus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kas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aktivitas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operasi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memadai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1371600" lvl="2" indent="-457200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95000"/>
              <a:buAutoNum type="alphaLcParenR"/>
            </a:pP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membayar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utang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</a:p>
          <a:p>
            <a:pPr marL="1371600" lvl="2" indent="-457200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95000"/>
              <a:buAutoNum type="alphaLcParenR"/>
            </a:pP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membiayai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kembali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kegiatan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operasi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dan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371600" lvl="2" indent="-457200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95000"/>
              <a:buAutoNum type="alphaLcParenR"/>
            </a:pP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membayar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dividen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pemegang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saham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algn="l">
              <a:spcBef>
                <a:spcPct val="35000"/>
              </a:spcBef>
              <a:buSzPct val="80000"/>
            </a:pPr>
            <a:endParaRPr lang="en-US" dirty="0" smtClean="0">
              <a:solidFill>
                <a:schemeClr val="bg2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1497324"/>
            <a:ext cx="8136904" cy="236372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95000"/>
            </a:pP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Keunggulan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metode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tidak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langsung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marL="685800" lvl="1" indent="-457200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80000"/>
              <a:buFont typeface="+mj-lt"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Berfokus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pada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perbedaan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antara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laba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atau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rugi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bersih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arus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kas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bersih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kegiatan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operasi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685800" lvl="1" indent="-457200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80000"/>
              <a:buFont typeface="+mj-lt"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Memberikan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informasi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menghubungkan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laporan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arus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kas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laporan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laba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rugi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laporan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posisi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keuangan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9552" y="1404065"/>
            <a:ext cx="8136904" cy="5847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alibri" pitchFamily="34" charset="0"/>
              </a:rPr>
              <a:t>Berikut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adalah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laporan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posisi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keuangan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komparasi</a:t>
            </a:r>
            <a:r>
              <a:rPr lang="en-US" sz="1600" dirty="0" smtClean="0">
                <a:latin typeface="Calibri" pitchFamily="34" charset="0"/>
              </a:rPr>
              <a:t> PT </a:t>
            </a:r>
            <a:r>
              <a:rPr lang="en-US" sz="1600" dirty="0" err="1" smtClean="0">
                <a:latin typeface="Calibri" pitchFamily="34" charset="0"/>
              </a:rPr>
              <a:t>Porori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untuk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tahun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buku</a:t>
            </a:r>
            <a:r>
              <a:rPr lang="en-US" sz="1600" dirty="0" smtClean="0">
                <a:latin typeface="Calibri" pitchFamily="34" charset="0"/>
              </a:rPr>
              <a:t> 2012 and 2011 (</a:t>
            </a:r>
            <a:r>
              <a:rPr lang="en-US" sz="1600" dirty="0" err="1" smtClean="0">
                <a:latin typeface="Calibri" pitchFamily="34" charset="0"/>
              </a:rPr>
              <a:t>dalam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ribuan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Rp</a:t>
            </a:r>
            <a:r>
              <a:rPr lang="en-US" sz="1600" dirty="0" smtClean="0">
                <a:latin typeface="Calibri" pitchFamily="34" charset="0"/>
              </a:rPr>
              <a:t>):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63688" y="2413992"/>
          <a:ext cx="439248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080120"/>
                <a:gridCol w="1008112"/>
              </a:tblGrid>
              <a:tr h="204752"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2012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2011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Kas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297.000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153.000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Piutang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dagang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159.000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117.000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Persediaan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150.000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180.000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Perlengkapan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18.000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27.000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Aset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tetap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1.260.000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1.050.000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Akumulasi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penyusutan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(450.000)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(375.000)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Hak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paten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153.000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174.000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Total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1.587.000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1.326.000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41176"/>
            <a:ext cx="7138987" cy="955576"/>
          </a:xfrm>
        </p:spPr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Pemelajaran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757"/>
            <a:ext cx="8229600" cy="4181475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: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 smtClean="0"/>
              <a:t>definisi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kegunaan</a:t>
            </a:r>
            <a:r>
              <a:rPr lang="en-US" sz="2200" dirty="0" smtClean="0"/>
              <a:t> </a:t>
            </a:r>
            <a:r>
              <a:rPr lang="en-US" sz="2200" dirty="0" err="1" smtClean="0"/>
              <a:t>laporan</a:t>
            </a:r>
            <a:r>
              <a:rPr lang="en-US" sz="2200" dirty="0" smtClean="0"/>
              <a:t> </a:t>
            </a:r>
            <a:r>
              <a:rPr lang="en-US" sz="2200" dirty="0" err="1" smtClean="0"/>
              <a:t>arus</a:t>
            </a:r>
            <a:r>
              <a:rPr lang="en-US" sz="2200" dirty="0" smtClean="0"/>
              <a:t> </a:t>
            </a:r>
            <a:r>
              <a:rPr lang="en-US" sz="2200" dirty="0" err="1" smtClean="0"/>
              <a:t>kas</a:t>
            </a:r>
            <a:r>
              <a:rPr lang="en-US" sz="22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200" dirty="0" err="1" smtClean="0"/>
              <a:t>Mengidentifikasi</a:t>
            </a:r>
            <a:r>
              <a:rPr lang="en-US" sz="2200" dirty="0" smtClean="0"/>
              <a:t> </a:t>
            </a:r>
            <a:r>
              <a:rPr lang="en-US" sz="2200" dirty="0" err="1" smtClean="0"/>
              <a:t>klasifikasi</a:t>
            </a:r>
            <a:r>
              <a:rPr lang="en-US" sz="2200" dirty="0" smtClean="0"/>
              <a:t> </a:t>
            </a:r>
            <a:r>
              <a:rPr lang="en-US" sz="2200" dirty="0" err="1" smtClean="0"/>
              <a:t>utama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laporan</a:t>
            </a:r>
            <a:r>
              <a:rPr lang="en-US" sz="2200" dirty="0" smtClean="0"/>
              <a:t> </a:t>
            </a:r>
            <a:r>
              <a:rPr lang="en-US" sz="2200" dirty="0" err="1" smtClean="0"/>
              <a:t>arus</a:t>
            </a:r>
            <a:r>
              <a:rPr lang="en-US" sz="2200" dirty="0" smtClean="0"/>
              <a:t> </a:t>
            </a:r>
            <a:r>
              <a:rPr lang="en-US" sz="2200" dirty="0" err="1" smtClean="0"/>
              <a:t>kas</a:t>
            </a:r>
            <a:r>
              <a:rPr lang="en-US" sz="2200" dirty="0" smtClean="0"/>
              <a:t>.</a:t>
            </a:r>
          </a:p>
          <a:p>
            <a:pPr marL="457200" indent="-457200">
              <a:buAutoNum type="arabicPeriod" startAt="4"/>
            </a:pPr>
            <a:r>
              <a:rPr lang="en-US" sz="2200" dirty="0" err="1" smtClean="0"/>
              <a:t>Membedakan</a:t>
            </a:r>
            <a:r>
              <a:rPr lang="en-US" sz="2200" dirty="0" smtClean="0"/>
              <a:t> </a:t>
            </a:r>
            <a:r>
              <a:rPr lang="en-US" sz="2200" dirty="0" err="1" smtClean="0"/>
              <a:t>metode</a:t>
            </a:r>
            <a:r>
              <a:rPr lang="en-US" sz="2200" dirty="0" smtClean="0"/>
              <a:t> </a:t>
            </a:r>
            <a:r>
              <a:rPr lang="en-US" sz="2200" dirty="0" err="1" smtClean="0"/>
              <a:t>langsung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metode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langsung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perhitungan</a:t>
            </a:r>
            <a:r>
              <a:rPr lang="en-US" sz="2200" dirty="0" smtClean="0"/>
              <a:t> </a:t>
            </a:r>
            <a:r>
              <a:rPr lang="en-US" sz="2200" dirty="0" err="1" smtClean="0"/>
              <a:t>arus</a:t>
            </a:r>
            <a:r>
              <a:rPr lang="en-US" sz="2200" dirty="0" smtClean="0"/>
              <a:t> </a:t>
            </a:r>
            <a:r>
              <a:rPr lang="en-US" sz="2200" dirty="0" err="1" smtClean="0"/>
              <a:t>kas</a:t>
            </a:r>
            <a:r>
              <a:rPr lang="en-US" sz="2200" dirty="0" smtClean="0"/>
              <a:t> </a:t>
            </a:r>
            <a:r>
              <a:rPr lang="en-US" sz="2200" dirty="0" err="1" smtClean="0"/>
              <a:t>bersih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.</a:t>
            </a:r>
          </a:p>
          <a:p>
            <a:pPr marL="457200" indent="-457200">
              <a:buAutoNum type="arabicPeriod" startAt="4"/>
            </a:pPr>
            <a:r>
              <a:rPr lang="en-US" sz="2200" dirty="0" err="1" smtClean="0"/>
              <a:t>Menentukan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arus</a:t>
            </a:r>
            <a:r>
              <a:rPr lang="en-US" sz="2200" dirty="0" smtClean="0"/>
              <a:t> </a:t>
            </a:r>
            <a:r>
              <a:rPr lang="en-US" sz="2200" dirty="0" err="1" smtClean="0"/>
              <a:t>kas</a:t>
            </a:r>
            <a:r>
              <a:rPr lang="en-US" sz="2200" dirty="0" smtClean="0"/>
              <a:t> </a:t>
            </a:r>
            <a:r>
              <a:rPr lang="en-US" sz="2200" dirty="0" err="1" smtClean="0"/>
              <a:t>bersih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 </a:t>
            </a:r>
            <a:r>
              <a:rPr lang="en-US" sz="2200" dirty="0" err="1" smtClean="0"/>
              <a:t>investasi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pendanaan</a:t>
            </a:r>
            <a:r>
              <a:rPr lang="en-US" sz="2200" dirty="0" smtClean="0"/>
              <a:t>.</a:t>
            </a:r>
          </a:p>
          <a:p>
            <a:pPr marL="457200" indent="-457200">
              <a:buAutoNum type="arabicPeriod" startAt="4"/>
            </a:pPr>
            <a:r>
              <a:rPr lang="en-US" sz="2200" dirty="0" err="1" smtClean="0"/>
              <a:t>Menyusun</a:t>
            </a:r>
            <a:r>
              <a:rPr lang="en-US" sz="2200" dirty="0" smtClean="0"/>
              <a:t> </a:t>
            </a:r>
            <a:r>
              <a:rPr lang="en-US" sz="2200" dirty="0" err="1" smtClean="0"/>
              <a:t>laporan</a:t>
            </a:r>
            <a:r>
              <a:rPr lang="en-US" sz="2200" dirty="0" smtClean="0"/>
              <a:t> </a:t>
            </a:r>
            <a:r>
              <a:rPr lang="en-US" sz="2200" dirty="0" err="1" smtClean="0"/>
              <a:t>arus</a:t>
            </a:r>
            <a:r>
              <a:rPr lang="en-US" sz="2200" dirty="0" smtClean="0"/>
              <a:t> </a:t>
            </a:r>
            <a:r>
              <a:rPr lang="en-US" sz="2200" dirty="0" err="1" smtClean="0"/>
              <a:t>kas</a:t>
            </a:r>
            <a:r>
              <a:rPr lang="en-US" sz="2200" dirty="0" smtClean="0"/>
              <a:t>.</a:t>
            </a:r>
          </a:p>
          <a:p>
            <a:pPr marL="457200" indent="-457200">
              <a:buAutoNum type="arabicPeriod" startAt="4"/>
            </a:pPr>
            <a:r>
              <a:rPr lang="en-US" sz="2200" dirty="0" err="1" smtClean="0"/>
              <a:t>Mendiskusikan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masalah-masalah</a:t>
            </a:r>
            <a:r>
              <a:rPr lang="en-US" sz="2200" dirty="0" smtClean="0"/>
              <a:t> </a:t>
            </a:r>
            <a:r>
              <a:rPr lang="en-US" sz="2200" dirty="0" err="1" smtClean="0"/>
              <a:t>khusus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penyusunan</a:t>
            </a:r>
            <a:r>
              <a:rPr lang="en-US" sz="2200" dirty="0" smtClean="0"/>
              <a:t> </a:t>
            </a:r>
            <a:r>
              <a:rPr lang="en-US" sz="2200" dirty="0" err="1" smtClean="0"/>
              <a:t>laporan</a:t>
            </a:r>
            <a:r>
              <a:rPr lang="en-US" sz="2200" dirty="0" smtClean="0"/>
              <a:t> </a:t>
            </a:r>
            <a:r>
              <a:rPr lang="en-US" sz="2200" dirty="0" err="1" smtClean="0"/>
              <a:t>arus</a:t>
            </a:r>
            <a:r>
              <a:rPr lang="en-US" sz="2200" dirty="0" smtClean="0"/>
              <a:t> </a:t>
            </a:r>
            <a:r>
              <a:rPr lang="en-US" sz="2200" dirty="0" err="1" smtClean="0"/>
              <a:t>kas</a:t>
            </a:r>
            <a:r>
              <a:rPr lang="en-US" sz="2200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pic>
        <p:nvPicPr>
          <p:cNvPr id="1026" name="Picture 2" descr="C:\Users\siina\Desktop\MOM'S\PSAK BARU\gambar ekonomi\images_0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04395"/>
            <a:ext cx="1809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9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9552" y="1290246"/>
            <a:ext cx="8136904" cy="33855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(</a:t>
            </a:r>
            <a:r>
              <a:rPr lang="en-US" sz="1600" dirty="0" err="1" smtClean="0">
                <a:latin typeface="Calibri" pitchFamily="34" charset="0"/>
              </a:rPr>
              <a:t>dalam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ribuan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Rp</a:t>
            </a:r>
            <a:r>
              <a:rPr lang="en-US" sz="1600" dirty="0" smtClean="0">
                <a:latin typeface="Calibri" pitchFamily="34" charset="0"/>
              </a:rPr>
              <a:t>):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19672" y="1765920"/>
          <a:ext cx="439248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080120"/>
                <a:gridCol w="1008112"/>
              </a:tblGrid>
              <a:tr h="204752"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2012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2011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dagang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153.000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168.000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i="1" dirty="0" err="1" smtClean="0">
                          <a:latin typeface="Calibri" pitchFamily="34" charset="0"/>
                        </a:rPr>
                        <a:t>Accured</a:t>
                      </a:r>
                      <a:r>
                        <a:rPr lang="en-US" sz="1400" i="1" baseline="0" dirty="0" smtClean="0">
                          <a:latin typeface="Calibri" pitchFamily="34" charset="0"/>
                        </a:rPr>
                        <a:t> liabilities</a:t>
                      </a:r>
                      <a:endParaRPr lang="en-US" sz="1400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60.000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42.000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Wesel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bayar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jk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panjang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-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450.000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Modal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saham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-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preferen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525.000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-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Modal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saham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-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biasa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600.000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600.000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Premium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–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saham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preferen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120.000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-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Saldo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laba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129.000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66.000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Total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1.587.000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1.326.000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9552" y="1268760"/>
            <a:ext cx="7272808" cy="3293209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alibri" pitchFamily="34" charset="0"/>
              </a:rPr>
              <a:t>Informasi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lainnya</a:t>
            </a:r>
            <a:r>
              <a:rPr lang="en-US" sz="1600" dirty="0" smtClean="0">
                <a:latin typeface="Calibri" pitchFamily="34" charset="0"/>
              </a:rPr>
              <a:t>:</a:t>
            </a:r>
          </a:p>
          <a:p>
            <a:pPr marL="228600" indent="-228600"/>
            <a:r>
              <a:rPr lang="en-US" sz="1600" dirty="0" smtClean="0">
                <a:latin typeface="Calibri" pitchFamily="34" charset="0"/>
              </a:rPr>
              <a:t>1.	</a:t>
            </a:r>
            <a:r>
              <a:rPr lang="en-US" sz="1600" dirty="0" err="1" smtClean="0">
                <a:latin typeface="Calibri" pitchFamily="34" charset="0"/>
              </a:rPr>
              <a:t>Perubahan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saldo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akumulasi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penyusutan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hanya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disebabkan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oleh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pencatatan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pengakuan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beban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penyusutan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tahun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berjalan</a:t>
            </a:r>
            <a:r>
              <a:rPr lang="en-US" sz="1600" dirty="0" smtClean="0">
                <a:latin typeface="Calibri" pitchFamily="34" charset="0"/>
              </a:rPr>
              <a:t>.</a:t>
            </a:r>
          </a:p>
          <a:p>
            <a:pPr marL="228600" indent="-228600"/>
            <a:r>
              <a:rPr lang="en-US" sz="1600" dirty="0" smtClean="0">
                <a:latin typeface="Calibri" pitchFamily="34" charset="0"/>
              </a:rPr>
              <a:t>2. 	</a:t>
            </a:r>
            <a:r>
              <a:rPr lang="en-US" sz="1600" dirty="0" err="1" smtClean="0">
                <a:latin typeface="Calibri" pitchFamily="34" charset="0"/>
              </a:rPr>
              <a:t>Perubahan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akun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saldo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laba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disebabkan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oleh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pengakuan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laba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bersih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pembagian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dividen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tahun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berjalan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sebesar</a:t>
            </a:r>
            <a:r>
              <a:rPr lang="en-US" sz="1600" dirty="0" smtClean="0">
                <a:latin typeface="Calibri" pitchFamily="34" charset="0"/>
              </a:rPr>
              <a:t> Rp138 </a:t>
            </a:r>
            <a:r>
              <a:rPr lang="en-US" sz="1600" dirty="0" err="1" smtClean="0">
                <a:latin typeface="Calibri" pitchFamily="34" charset="0"/>
              </a:rPr>
              <a:t>juta</a:t>
            </a:r>
            <a:r>
              <a:rPr lang="en-US" sz="1600" dirty="0" smtClean="0">
                <a:latin typeface="Calibri" pitchFamily="34" charset="0"/>
              </a:rPr>
              <a:t>. </a:t>
            </a:r>
          </a:p>
          <a:p>
            <a:pPr marL="228600" indent="-228600"/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err="1" smtClean="0">
                <a:latin typeface="Calibri" pitchFamily="34" charset="0"/>
              </a:rPr>
              <a:t>Informasi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ringkas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laba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rugi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tahun</a:t>
            </a:r>
            <a:r>
              <a:rPr lang="en-US" sz="1600" dirty="0" smtClean="0">
                <a:latin typeface="Calibri" pitchFamily="34" charset="0"/>
              </a:rPr>
              <a:t> 2012 </a:t>
            </a:r>
            <a:r>
              <a:rPr lang="en-US" sz="1600" dirty="0" err="1" smtClean="0">
                <a:latin typeface="Calibri" pitchFamily="34" charset="0"/>
              </a:rPr>
              <a:t>sebagai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berikut</a:t>
            </a:r>
            <a:r>
              <a:rPr lang="en-US" sz="1600" dirty="0" smtClean="0">
                <a:latin typeface="Calibri" pitchFamily="34" charset="0"/>
              </a:rPr>
              <a:t> (</a:t>
            </a:r>
            <a:r>
              <a:rPr lang="en-US" sz="1600" dirty="0" err="1" smtClean="0">
                <a:latin typeface="Calibri" pitchFamily="34" charset="0"/>
              </a:rPr>
              <a:t>dalam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ribuan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Rp</a:t>
            </a:r>
            <a:r>
              <a:rPr lang="en-US" sz="1600" dirty="0" smtClean="0">
                <a:latin typeface="Calibri" pitchFamily="34" charset="0"/>
              </a:rPr>
              <a:t>):</a:t>
            </a:r>
          </a:p>
          <a:p>
            <a:r>
              <a:rPr lang="en-US" sz="1600" dirty="0" smtClean="0">
                <a:latin typeface="Calibri" pitchFamily="34" charset="0"/>
              </a:rPr>
              <a:t> </a:t>
            </a:r>
          </a:p>
          <a:p>
            <a:r>
              <a:rPr lang="en-US" sz="1600" dirty="0" err="1" smtClean="0">
                <a:latin typeface="Calibri" pitchFamily="34" charset="0"/>
              </a:rPr>
              <a:t>Penjualan</a:t>
            </a:r>
            <a:r>
              <a:rPr lang="en-US" sz="1600" dirty="0" smtClean="0">
                <a:latin typeface="Calibri" pitchFamily="34" charset="0"/>
              </a:rPr>
              <a:t>			1.980.000</a:t>
            </a:r>
          </a:p>
          <a:p>
            <a:r>
              <a:rPr lang="en-US" sz="1600" dirty="0" err="1" smtClean="0">
                <a:latin typeface="Calibri" pitchFamily="34" charset="0"/>
              </a:rPr>
              <a:t>Beban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harga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pokok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penjualan</a:t>
            </a:r>
            <a:r>
              <a:rPr lang="en-US" sz="1600" dirty="0" smtClean="0">
                <a:latin typeface="Calibri" pitchFamily="34" charset="0"/>
              </a:rPr>
              <a:t>	</a:t>
            </a:r>
            <a:r>
              <a:rPr lang="en-US" sz="1600" u="sng" dirty="0" smtClean="0">
                <a:latin typeface="Calibri" pitchFamily="34" charset="0"/>
              </a:rPr>
              <a:t>1.089.000</a:t>
            </a:r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err="1" smtClean="0">
                <a:latin typeface="Calibri" pitchFamily="34" charset="0"/>
              </a:rPr>
              <a:t>Laba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kotor</a:t>
            </a:r>
            <a:r>
              <a:rPr lang="en-US" sz="1600" dirty="0" smtClean="0">
                <a:latin typeface="Calibri" pitchFamily="34" charset="0"/>
              </a:rPr>
              <a:t>			    891.000</a:t>
            </a:r>
          </a:p>
          <a:p>
            <a:r>
              <a:rPr lang="en-US" sz="1600" dirty="0" err="1" smtClean="0">
                <a:latin typeface="Calibri" pitchFamily="34" charset="0"/>
              </a:rPr>
              <a:t>Beban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operasi</a:t>
            </a:r>
            <a:r>
              <a:rPr lang="en-US" sz="1600" dirty="0" smtClean="0">
                <a:latin typeface="Calibri" pitchFamily="34" charset="0"/>
              </a:rPr>
              <a:t>		</a:t>
            </a:r>
            <a:r>
              <a:rPr lang="en-US" sz="1600" u="sng" dirty="0" smtClean="0">
                <a:latin typeface="Calibri" pitchFamily="34" charset="0"/>
              </a:rPr>
              <a:t>    690.000</a:t>
            </a:r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err="1" smtClean="0">
                <a:latin typeface="Calibri" pitchFamily="34" charset="0"/>
              </a:rPr>
              <a:t>Laba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bersih</a:t>
            </a:r>
            <a:r>
              <a:rPr lang="en-US" sz="1600" dirty="0" smtClean="0">
                <a:latin typeface="Calibri" pitchFamily="34" charset="0"/>
              </a:rPr>
              <a:t>		</a:t>
            </a:r>
            <a:r>
              <a:rPr lang="en-US" sz="1600" u="dbl" dirty="0" smtClean="0">
                <a:latin typeface="Calibri" pitchFamily="34" charset="0"/>
              </a:rPr>
              <a:t>    201.000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1268760"/>
            <a:ext cx="7416824" cy="33855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1.  </a:t>
            </a:r>
            <a:r>
              <a:rPr lang="en-US" sz="1600" dirty="0" err="1" smtClean="0">
                <a:latin typeface="Calibri" pitchFamily="34" charset="0"/>
              </a:rPr>
              <a:t>Selisih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saldo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akun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dalam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laporan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posisi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keuangan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sebagai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berikut</a:t>
            </a:r>
            <a:r>
              <a:rPr lang="en-US" sz="1600" dirty="0" smtClean="0">
                <a:latin typeface="Calibri" pitchFamily="34" charset="0"/>
              </a:rPr>
              <a:t> (</a:t>
            </a:r>
            <a:r>
              <a:rPr lang="en-US" sz="1600" dirty="0" err="1" smtClean="0">
                <a:latin typeface="Calibri" pitchFamily="34" charset="0"/>
              </a:rPr>
              <a:t>dalam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ribuan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Rp</a:t>
            </a:r>
            <a:r>
              <a:rPr lang="en-US" sz="1600" dirty="0" smtClean="0">
                <a:latin typeface="Calibri" pitchFamily="34" charset="0"/>
              </a:rPr>
              <a:t>): </a:t>
            </a:r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35696" y="2060848"/>
          <a:ext cx="525658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09"/>
                <a:gridCol w="1051318"/>
                <a:gridCol w="1166006"/>
                <a:gridCol w="796451"/>
              </a:tblGrid>
              <a:tr h="204752"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2012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2011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itchFamily="34" charset="0"/>
                        </a:rPr>
                        <a:t>selisih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Kas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297.000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153.000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144.000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Piutang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dagang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159.000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117.000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42.000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Persediaan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150.000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180.000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(30.000)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Perlengkapan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18.000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27.000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(9.000)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Aset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tetap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1.260.000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1.050.000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210.000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Akumulasi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penyusutan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(450.000)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(375.000)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(75.000)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Hak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paten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153.000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174.000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(21.000)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Total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1.587.000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1.326.000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1268760"/>
            <a:ext cx="7416824" cy="33855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1.  </a:t>
            </a:r>
            <a:r>
              <a:rPr lang="en-US" sz="1600" dirty="0" err="1" smtClean="0">
                <a:latin typeface="Calibri" pitchFamily="34" charset="0"/>
              </a:rPr>
              <a:t>Selisih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saldo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akun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dalam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laporan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posisi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keuangan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sebagai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berikut</a:t>
            </a:r>
            <a:r>
              <a:rPr lang="en-US" sz="1600" dirty="0" smtClean="0">
                <a:latin typeface="Calibri" pitchFamily="34" charset="0"/>
              </a:rPr>
              <a:t> (</a:t>
            </a:r>
            <a:r>
              <a:rPr lang="en-US" sz="1600" dirty="0" err="1" smtClean="0">
                <a:latin typeface="Calibri" pitchFamily="34" charset="0"/>
              </a:rPr>
              <a:t>dalam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ribuan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Rp</a:t>
            </a:r>
            <a:r>
              <a:rPr lang="en-US" sz="1600" dirty="0" smtClean="0">
                <a:latin typeface="Calibri" pitchFamily="34" charset="0"/>
              </a:rPr>
              <a:t>): </a:t>
            </a:r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19672" y="1765920"/>
          <a:ext cx="540060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080121"/>
                <a:gridCol w="1008112"/>
                <a:gridCol w="1008112"/>
              </a:tblGrid>
              <a:tr h="204752"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2012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2011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itchFamily="34" charset="0"/>
                        </a:rPr>
                        <a:t>selisih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dagang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153.000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168.000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(15.000)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i="1" dirty="0" err="1" smtClean="0">
                          <a:latin typeface="Calibri" pitchFamily="34" charset="0"/>
                        </a:rPr>
                        <a:t>Accured</a:t>
                      </a:r>
                      <a:r>
                        <a:rPr lang="en-US" sz="1400" i="1" baseline="0" dirty="0" smtClean="0">
                          <a:latin typeface="Calibri" pitchFamily="34" charset="0"/>
                        </a:rPr>
                        <a:t> liabilities</a:t>
                      </a:r>
                      <a:endParaRPr lang="en-US" sz="1400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60.000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42.000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18.000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Wesel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bayar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jk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panjang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-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450.000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(450.000)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Modal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saham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-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preferen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525.000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-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525.000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Modal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saham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-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biasa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600.000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600.000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-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Premium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–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saham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preferen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120.000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-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120.000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Saldo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laba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129.000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66.000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63.000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Total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1.587.000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1.326.000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1268760"/>
            <a:ext cx="7416824" cy="33855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2a. </a:t>
            </a:r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71600" y="1340768"/>
          <a:ext cx="655272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746337"/>
                <a:gridCol w="1223176"/>
                <a:gridCol w="1223176"/>
              </a:tblGrid>
              <a:tr h="204752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operasi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metode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langsung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dalam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ribuan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):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diterima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dari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: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Pelanggan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1.938.000</a:t>
                      </a:r>
                      <a:r>
                        <a:rPr lang="en-US" sz="1400" baseline="30000" dirty="0" smtClean="0">
                          <a:latin typeface="Calibri" pitchFamily="34" charset="0"/>
                        </a:rPr>
                        <a:t>1</a:t>
                      </a:r>
                      <a:endParaRPr lang="en-US" sz="1400" baseline="30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dikeluarkan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untuk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pembayaran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: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Suplier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1.074.000</a:t>
                      </a:r>
                      <a:r>
                        <a:rPr lang="en-US" sz="1400" baseline="30000" dirty="0" smtClean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operasi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567.000</a:t>
                      </a:r>
                      <a:r>
                        <a:rPr lang="en-US" sz="1400" baseline="30000" dirty="0" smtClean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1.641.000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operasi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297.000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Catatan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: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1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Penjualan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–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kenaikan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piutang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dagang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= 1.980.000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– 42.000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2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HPP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–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penurunan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persediaan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+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penurunan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= 1.089.000 – 30.000 + 15.000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3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operasi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–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penyusutan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–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amortisasi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–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penurunan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perlengkapan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</a:rPr>
                        <a:t>- </a:t>
                      </a:r>
                      <a:r>
                        <a:rPr lang="en-US" sz="1400" b="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Calibri" pitchFamily="34" charset="0"/>
                        </a:rPr>
                        <a:t>kenaikan</a:t>
                      </a:r>
                      <a:r>
                        <a:rPr lang="en-US" sz="1400" b="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="0" i="1" baseline="0" dirty="0" err="1" smtClean="0">
                          <a:latin typeface="Calibri" pitchFamily="34" charset="0"/>
                        </a:rPr>
                        <a:t>accured</a:t>
                      </a:r>
                      <a:r>
                        <a:rPr lang="en-US" sz="1400" b="0" i="1" baseline="0" dirty="0" smtClean="0">
                          <a:latin typeface="Calibri" pitchFamily="34" charset="0"/>
                        </a:rPr>
                        <a:t> liabilities</a:t>
                      </a:r>
                      <a:r>
                        <a:rPr lang="en-US" sz="1400" b="0" baseline="0" dirty="0" smtClean="0">
                          <a:latin typeface="Calibri" pitchFamily="34" charset="0"/>
                        </a:rPr>
                        <a:t> = 690.000 – 75.000 – 21.000 – 9.000 – 18.000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1268760"/>
            <a:ext cx="7416824" cy="33855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2b. </a:t>
            </a:r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15615" y="1416928"/>
          <a:ext cx="655272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602321"/>
                <a:gridCol w="1223176"/>
                <a:gridCol w="1223176"/>
              </a:tblGrid>
              <a:tr h="204752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operasi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metode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tidak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langsung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dalam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ribuan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):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Laba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bersih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201.000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 smtClean="0">
                          <a:latin typeface="Calibri" pitchFamily="34" charset="0"/>
                        </a:rPr>
                        <a:t>+/+</a:t>
                      </a:r>
                      <a:endParaRPr lang="en-US" sz="1400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penyusutan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75.000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aseline="30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amortisasi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21.000</a:t>
                      </a: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err="1" smtClean="0">
                          <a:latin typeface="Calibri" pitchFamily="34" charset="0"/>
                        </a:rPr>
                        <a:t>Penurunan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perlengkapan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9.000</a:t>
                      </a: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err="1" smtClean="0">
                          <a:latin typeface="Calibri" pitchFamily="34" charset="0"/>
                        </a:rPr>
                        <a:t>Penurunan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persediaan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30.000</a:t>
                      </a: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Kenaikan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="0" i="1" baseline="0" dirty="0" err="1" smtClean="0">
                          <a:latin typeface="Calibri" pitchFamily="34" charset="0"/>
                        </a:rPr>
                        <a:t>accured</a:t>
                      </a:r>
                      <a:r>
                        <a:rPr lang="en-US" sz="1400" b="0" i="1" baseline="0" dirty="0" smtClean="0">
                          <a:latin typeface="Calibri" pitchFamily="34" charset="0"/>
                        </a:rPr>
                        <a:t> liabilities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18.000</a:t>
                      </a: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153.000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 smtClean="0">
                          <a:latin typeface="Calibri" pitchFamily="34" charset="0"/>
                        </a:rPr>
                        <a:t>-/-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Kenaikan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piutang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dagang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42.000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Penurunan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dagang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15.000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57.000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operasi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297.000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1268760"/>
            <a:ext cx="7416824" cy="33855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3. </a:t>
            </a:r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15615" y="1416928"/>
          <a:ext cx="655272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602321"/>
                <a:gridCol w="1223176"/>
                <a:gridCol w="1223176"/>
              </a:tblGrid>
              <a:tr h="204752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investasi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dalam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ribuan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):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yang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diperoleh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-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i="0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sz="1400" i="0" baseline="0" dirty="0" smtClean="0">
                          <a:latin typeface="Calibri" pitchFamily="34" charset="0"/>
                        </a:rPr>
                        <a:t> yang </a:t>
                      </a:r>
                      <a:r>
                        <a:rPr lang="en-US" sz="1400" i="0" baseline="0" dirty="0" err="1" smtClean="0">
                          <a:latin typeface="Calibri" pitchFamily="34" charset="0"/>
                        </a:rPr>
                        <a:t>dikeluarkan</a:t>
                      </a:r>
                      <a:r>
                        <a:rPr lang="en-US" sz="1400" i="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i="0" baseline="0" dirty="0" err="1" smtClean="0">
                          <a:latin typeface="Calibri" pitchFamily="34" charset="0"/>
                        </a:rPr>
                        <a:t>untuk</a:t>
                      </a:r>
                      <a:r>
                        <a:rPr lang="en-US" sz="1400" i="0" baseline="0" dirty="0" smtClean="0">
                          <a:latin typeface="Calibri" pitchFamily="34" charset="0"/>
                        </a:rPr>
                        <a:t>:</a:t>
                      </a:r>
                      <a:endParaRPr lang="en-US" sz="1400" i="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aseline="30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Pembelian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aset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tetap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210.000</a:t>
                      </a: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210.000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untuk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investasi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210.000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3196992"/>
            <a:ext cx="7416824" cy="33855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4. </a:t>
            </a:r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15615" y="3345160"/>
          <a:ext cx="6552729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602321"/>
                <a:gridCol w="1223176"/>
                <a:gridCol w="1223176"/>
              </a:tblGrid>
              <a:tr h="204752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pendanaan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dalam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ribuan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):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yang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diperoleh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: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Penerbitan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saham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preferen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645.000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i="0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sz="1400" i="0" baseline="0" dirty="0" smtClean="0">
                          <a:latin typeface="Calibri" pitchFamily="34" charset="0"/>
                        </a:rPr>
                        <a:t> yang </a:t>
                      </a:r>
                      <a:r>
                        <a:rPr lang="en-US" sz="1400" i="0" baseline="0" dirty="0" err="1" smtClean="0">
                          <a:latin typeface="Calibri" pitchFamily="34" charset="0"/>
                        </a:rPr>
                        <a:t>dikeluarkan</a:t>
                      </a:r>
                      <a:r>
                        <a:rPr lang="en-US" sz="1400" i="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i="0" baseline="0" dirty="0" err="1" smtClean="0">
                          <a:latin typeface="Calibri" pitchFamily="34" charset="0"/>
                        </a:rPr>
                        <a:t>untuk</a:t>
                      </a:r>
                      <a:r>
                        <a:rPr lang="en-US" sz="1400" i="0" baseline="0" dirty="0" smtClean="0">
                          <a:latin typeface="Calibri" pitchFamily="34" charset="0"/>
                        </a:rPr>
                        <a:t>:</a:t>
                      </a:r>
                      <a:endParaRPr lang="en-US" sz="1400" i="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Pelunasan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wesel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bayar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450.000</a:t>
                      </a: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Pembayaran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dividen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138.000</a:t>
                      </a: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588.000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pendanaan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57.000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1268760"/>
            <a:ext cx="7416824" cy="107721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PT </a:t>
            </a:r>
            <a:r>
              <a:rPr lang="en-US" sz="1600" dirty="0" err="1" smtClean="0">
                <a:latin typeface="Calibri" pitchFamily="34" charset="0"/>
              </a:rPr>
              <a:t>Porori</a:t>
            </a:r>
            <a:endParaRPr lang="en-US" sz="1600" dirty="0" smtClean="0">
              <a:latin typeface="Calibri" pitchFamily="34" charset="0"/>
            </a:endParaRPr>
          </a:p>
          <a:p>
            <a:pPr algn="ctr"/>
            <a:r>
              <a:rPr lang="en-US" sz="1600" dirty="0" err="1" smtClean="0">
                <a:latin typeface="Calibri" pitchFamily="34" charset="0"/>
              </a:rPr>
              <a:t>Laporan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Arus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Kas</a:t>
            </a:r>
            <a:endParaRPr lang="en-US" sz="1600" dirty="0" smtClean="0">
              <a:latin typeface="Calibri" pitchFamily="34" charset="0"/>
            </a:endParaRPr>
          </a:p>
          <a:p>
            <a:pPr algn="ctr"/>
            <a:r>
              <a:rPr lang="en-US" sz="1600" dirty="0" err="1" smtClean="0">
                <a:latin typeface="Calibri" pitchFamily="34" charset="0"/>
              </a:rPr>
              <a:t>Untuk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periode</a:t>
            </a:r>
            <a:r>
              <a:rPr lang="en-US" sz="1600" dirty="0" smtClean="0">
                <a:latin typeface="Calibri" pitchFamily="34" charset="0"/>
              </a:rPr>
              <a:t> yang </a:t>
            </a:r>
            <a:r>
              <a:rPr lang="en-US" sz="1600" dirty="0" err="1" smtClean="0">
                <a:latin typeface="Calibri" pitchFamily="34" charset="0"/>
              </a:rPr>
              <a:t>berakhir</a:t>
            </a:r>
            <a:r>
              <a:rPr lang="en-US" sz="1600" dirty="0" smtClean="0">
                <a:latin typeface="Calibri" pitchFamily="34" charset="0"/>
              </a:rPr>
              <a:t> 31 </a:t>
            </a:r>
            <a:r>
              <a:rPr lang="en-US" sz="1600" dirty="0" err="1" smtClean="0">
                <a:latin typeface="Calibri" pitchFamily="34" charset="0"/>
              </a:rPr>
              <a:t>Desember</a:t>
            </a:r>
            <a:r>
              <a:rPr lang="en-US" sz="1600" dirty="0" smtClean="0">
                <a:latin typeface="Calibri" pitchFamily="34" charset="0"/>
              </a:rPr>
              <a:t> 2012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(</a:t>
            </a:r>
            <a:r>
              <a:rPr lang="en-US" sz="1600" dirty="0" err="1" smtClean="0">
                <a:latin typeface="Calibri" pitchFamily="34" charset="0"/>
              </a:rPr>
              <a:t>dalam</a:t>
            </a:r>
            <a:r>
              <a:rPr lang="en-US" sz="1600" dirty="0" smtClean="0">
                <a:latin typeface="Calibri" pitchFamily="34" charset="0"/>
              </a:rPr>
              <a:t>  </a:t>
            </a:r>
            <a:r>
              <a:rPr lang="en-US" sz="1600" dirty="0" err="1" smtClean="0">
                <a:latin typeface="Calibri" pitchFamily="34" charset="0"/>
              </a:rPr>
              <a:t>ribuan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Rp</a:t>
            </a:r>
            <a:r>
              <a:rPr lang="en-US" sz="1600" dirty="0" smtClean="0">
                <a:latin typeface="Calibri" pitchFamily="34" charset="0"/>
              </a:rPr>
              <a:t>)</a:t>
            </a:r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87624" y="2646784"/>
          <a:ext cx="655272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04"/>
                <a:gridCol w="3157026"/>
                <a:gridCol w="1030766"/>
                <a:gridCol w="1030766"/>
                <a:gridCol w="1030766"/>
              </a:tblGrid>
              <a:tr h="204752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operasi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: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diterima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dari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: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Pelanggan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1.938.000</a:t>
                      </a:r>
                      <a:r>
                        <a:rPr lang="en-US" sz="1400" baseline="30000" dirty="0" smtClean="0">
                          <a:latin typeface="Calibri" pitchFamily="34" charset="0"/>
                        </a:rPr>
                        <a:t>1</a:t>
                      </a:r>
                      <a:endParaRPr lang="en-US" sz="1400" baseline="30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aseline="30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dikeluarkan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untuk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pembayaran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: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Suplier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1.074.000</a:t>
                      </a:r>
                      <a:r>
                        <a:rPr lang="en-US" sz="1400" baseline="30000" dirty="0" smtClean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operasi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567.000</a:t>
                      </a:r>
                      <a:r>
                        <a:rPr lang="en-US" sz="1400" baseline="30000" dirty="0" smtClean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1.641.000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operasi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297.000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bersambung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…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15615" y="1340768"/>
          <a:ext cx="655272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66"/>
                <a:gridCol w="3035664"/>
                <a:gridCol w="1030766"/>
                <a:gridCol w="1030766"/>
                <a:gridCol w="1030766"/>
              </a:tblGrid>
              <a:tr h="204752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investasi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: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297.000</a:t>
                      </a:r>
                    </a:p>
                  </a:txBody>
                  <a:tcPr>
                    <a:noFill/>
                  </a:tcPr>
                </a:tc>
              </a:tr>
              <a:tr h="283096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investasi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: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yang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diperoleh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-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i="0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sz="1400" i="0" baseline="0" dirty="0" smtClean="0">
                          <a:latin typeface="Calibri" pitchFamily="34" charset="0"/>
                        </a:rPr>
                        <a:t> yang </a:t>
                      </a:r>
                      <a:r>
                        <a:rPr lang="en-US" sz="1400" i="0" baseline="0" dirty="0" err="1" smtClean="0">
                          <a:latin typeface="Calibri" pitchFamily="34" charset="0"/>
                        </a:rPr>
                        <a:t>dikeluarkan</a:t>
                      </a:r>
                      <a:r>
                        <a:rPr lang="en-US" sz="1400" i="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i="0" baseline="0" dirty="0" err="1" smtClean="0">
                          <a:latin typeface="Calibri" pitchFamily="34" charset="0"/>
                        </a:rPr>
                        <a:t>untuk</a:t>
                      </a:r>
                      <a:r>
                        <a:rPr lang="en-US" sz="1400" i="0" baseline="0" dirty="0" smtClean="0">
                          <a:latin typeface="Calibri" pitchFamily="34" charset="0"/>
                        </a:rPr>
                        <a:t>:</a:t>
                      </a:r>
                      <a:endParaRPr lang="en-US" sz="1400" i="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aseline="30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aseline="30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Pembelian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aset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tetap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210.000</a:t>
                      </a: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210.000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untuk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investasi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210.000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15615" y="3189312"/>
          <a:ext cx="6552728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66"/>
                <a:gridCol w="3035664"/>
                <a:gridCol w="1030766"/>
                <a:gridCol w="1030766"/>
                <a:gridCol w="1030766"/>
              </a:tblGrid>
              <a:tr h="295233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pendanaan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: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23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yang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diperoleh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: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Penerbitan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saham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preferen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645.000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23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i="0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sz="1400" i="0" baseline="0" dirty="0" smtClean="0">
                          <a:latin typeface="Calibri" pitchFamily="34" charset="0"/>
                        </a:rPr>
                        <a:t> yang </a:t>
                      </a:r>
                      <a:r>
                        <a:rPr lang="en-US" sz="1400" i="0" baseline="0" dirty="0" err="1" smtClean="0">
                          <a:latin typeface="Calibri" pitchFamily="34" charset="0"/>
                        </a:rPr>
                        <a:t>dikeluarkan</a:t>
                      </a:r>
                      <a:r>
                        <a:rPr lang="en-US" sz="1400" i="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i="0" baseline="0" dirty="0" err="1" smtClean="0">
                          <a:latin typeface="Calibri" pitchFamily="34" charset="0"/>
                        </a:rPr>
                        <a:t>untuk</a:t>
                      </a:r>
                      <a:r>
                        <a:rPr lang="en-US" sz="1400" i="0" baseline="0" dirty="0" smtClean="0">
                          <a:latin typeface="Calibri" pitchFamily="34" charset="0"/>
                        </a:rPr>
                        <a:t>:</a:t>
                      </a:r>
                      <a:endParaRPr lang="en-US" sz="1400" i="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Pelunasan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wesel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bayar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450.000</a:t>
                      </a: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Pembayaran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dividen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138.000</a:t>
                      </a:r>
                      <a:endParaRPr lang="en-US" sz="1400" baseline="30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588.000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23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pendanaan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57.000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23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latin typeface="Calibri" pitchFamily="34" charset="0"/>
                        </a:rPr>
                        <a:t>Kenaikan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libri" pitchFamily="34" charset="0"/>
                        </a:rPr>
                        <a:t>saldo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libri" pitchFamily="34" charset="0"/>
                        </a:rPr>
                        <a:t>kas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144.000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23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latin typeface="Calibri" pitchFamily="34" charset="0"/>
                        </a:rPr>
                        <a:t>Saldo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</a:rPr>
                        <a:t>awal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libri" pitchFamily="34" charset="0"/>
                        </a:rPr>
                        <a:t>kas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153.000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233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latin typeface="Calibri" pitchFamily="34" charset="0"/>
                        </a:rPr>
                        <a:t>Saldo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</a:rPr>
                        <a:t>akhir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</a:rPr>
                        <a:t>kas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297.000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110499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</a:rPr>
              <a:t>Lanjutan</a:t>
            </a:r>
            <a:r>
              <a:rPr lang="en-US" sz="1400" dirty="0" smtClean="0">
                <a:latin typeface="Calibri" pitchFamily="34" charset="0"/>
              </a:rPr>
              <a:t>…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sz="3800" dirty="0" err="1" smtClean="0"/>
              <a:t>Masalah-masalah</a:t>
            </a:r>
            <a:r>
              <a:rPr lang="en-US" sz="3800" dirty="0" smtClean="0"/>
              <a:t> </a:t>
            </a:r>
            <a:r>
              <a:rPr lang="en-US" sz="3800" dirty="0" err="1" smtClean="0"/>
              <a:t>Khusus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1833910"/>
            <a:ext cx="8001000" cy="198746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1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</a:pP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Item lain yang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diperlakukan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sama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dengan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beban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penyusutan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saat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penyusunan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laporan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arus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adalah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</a:p>
          <a:p>
            <a:pPr marL="0" lvl="1" indent="-457200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  <a:buFont typeface="Courier New" pitchFamily="49" charset="0"/>
              <a:buChar char="o"/>
            </a:pP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Amortisasi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atas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aset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tak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berwujud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dengan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masa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manfaat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terbatas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sz="2000" b="0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0" lvl="1" indent="-457200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  <a:buFont typeface="Courier New" pitchFamily="49" charset="0"/>
              <a:buChar char="o"/>
            </a:pP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Amortisasi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atas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diskon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atau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premium.</a:t>
            </a:r>
          </a:p>
          <a:p>
            <a:pPr marL="0" lvl="1" indent="-457200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  <a:buFont typeface="Courier New" pitchFamily="49" charset="0"/>
              <a:buChar char="o"/>
            </a:pP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Penurunan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nilai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000" b="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1268760"/>
            <a:ext cx="75438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Penyusutan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dan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amortisasi</a:t>
            </a:r>
            <a:endParaRPr lang="en-US" sz="2600" dirty="0">
              <a:solidFill>
                <a:srgbClr val="006600"/>
              </a:solidFill>
              <a:effectLst/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4090308"/>
            <a:ext cx="7543800" cy="49244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Biaya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imbalan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pasca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kerja</a:t>
            </a:r>
            <a:endParaRPr lang="en-US" sz="2600" dirty="0">
              <a:solidFill>
                <a:srgbClr val="0066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7424" y="4655458"/>
            <a:ext cx="8001000" cy="861774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1" algn="l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tabLst>
                <a:tab pos="228600" algn="l"/>
              </a:tabLst>
            </a:pP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Entitas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harus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menyesuaikan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laba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/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rugi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bersih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terhadap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selisih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atas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yang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dikeluarkan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beban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diakui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en-US" sz="2000" b="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9813"/>
            <a:ext cx="8003232" cy="4181475"/>
          </a:xfrm>
        </p:spPr>
        <p:txBody>
          <a:bodyPr/>
          <a:lstStyle/>
          <a:p>
            <a:pPr>
              <a:buNone/>
            </a:pPr>
            <a:r>
              <a:rPr lang="en-US" sz="3400" dirty="0" smtClean="0"/>
              <a:t>	</a:t>
            </a:r>
            <a:r>
              <a:rPr lang="en-US" sz="3400" dirty="0" err="1" smtClean="0"/>
              <a:t>Laporan</a:t>
            </a:r>
            <a:r>
              <a:rPr lang="en-US" sz="3400" dirty="0" smtClean="0"/>
              <a:t> </a:t>
            </a:r>
            <a:r>
              <a:rPr lang="en-US" sz="3400" dirty="0" err="1" smtClean="0"/>
              <a:t>keuangan</a:t>
            </a:r>
            <a:r>
              <a:rPr lang="en-US" sz="3400" dirty="0" smtClean="0"/>
              <a:t> yang </a:t>
            </a:r>
            <a:r>
              <a:rPr lang="en-US" sz="3400" dirty="0" err="1" smtClean="0"/>
              <a:t>menggambarkan</a:t>
            </a:r>
            <a:r>
              <a:rPr lang="en-US" sz="3400" dirty="0" smtClean="0"/>
              <a:t> </a:t>
            </a:r>
            <a:r>
              <a:rPr lang="en-US" sz="3400" dirty="0" err="1" smtClean="0"/>
              <a:t>arus</a:t>
            </a:r>
            <a:r>
              <a:rPr lang="en-US" sz="3400" dirty="0" smtClean="0"/>
              <a:t> </a:t>
            </a:r>
            <a:r>
              <a:rPr lang="en-US" sz="3400" dirty="0" err="1" smtClean="0"/>
              <a:t>kas</a:t>
            </a:r>
            <a:r>
              <a:rPr lang="en-US" sz="3400" dirty="0" smtClean="0"/>
              <a:t> </a:t>
            </a:r>
            <a:r>
              <a:rPr lang="en-US" sz="3400" dirty="0" err="1" smtClean="0"/>
              <a:t>masuk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keluar</a:t>
            </a:r>
            <a:r>
              <a:rPr lang="en-US" sz="3400" dirty="0" smtClean="0"/>
              <a:t> </a:t>
            </a:r>
            <a:r>
              <a:rPr lang="en-US" sz="3400" dirty="0" err="1" smtClean="0"/>
              <a:t>selama</a:t>
            </a:r>
            <a:r>
              <a:rPr lang="en-US" sz="3400" dirty="0" smtClean="0"/>
              <a:t> </a:t>
            </a:r>
            <a:r>
              <a:rPr lang="en-US" sz="3400" dirty="0" err="1" smtClean="0"/>
              <a:t>suatu</a:t>
            </a:r>
            <a:r>
              <a:rPr lang="en-US" sz="3400" dirty="0" smtClean="0"/>
              <a:t> </a:t>
            </a:r>
            <a:r>
              <a:rPr lang="en-US" sz="3400" dirty="0" err="1" smtClean="0"/>
              <a:t>periode</a:t>
            </a:r>
            <a:r>
              <a:rPr lang="en-US" sz="3400" dirty="0" smtClean="0"/>
              <a:t> </a:t>
            </a:r>
            <a:r>
              <a:rPr lang="en-US" sz="3400" dirty="0" err="1" smtClean="0"/>
              <a:t>tertentu</a:t>
            </a:r>
            <a:r>
              <a:rPr lang="en-US" sz="3400" dirty="0" smtClean="0"/>
              <a:t>.</a:t>
            </a:r>
            <a:endParaRPr lang="id-ID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pic>
        <p:nvPicPr>
          <p:cNvPr id="3074" name="Picture 2" descr="C:\Users\siina\Desktop\MOM'S\PSAK BARU\gambar ekonomi\a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sz="3800" dirty="0" err="1" smtClean="0"/>
              <a:t>Masalah-masalah</a:t>
            </a:r>
            <a:r>
              <a:rPr lang="en-US" sz="3800" dirty="0" smtClean="0"/>
              <a:t> </a:t>
            </a:r>
            <a:r>
              <a:rPr lang="en-US" sz="3800" dirty="0" err="1" smtClean="0"/>
              <a:t>Khusus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1981200"/>
            <a:ext cx="8001000" cy="938719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1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</a:pP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Hanya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mempengaruhi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laba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/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rugi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bersih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namun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tidak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mempengaruhi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kas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sz="2200" b="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9600" y="1416050"/>
            <a:ext cx="7543800" cy="49244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Perubahan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dalam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p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ajak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t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angguhan</a:t>
            </a:r>
            <a:endParaRPr lang="en-US" sz="2600" dirty="0">
              <a:solidFill>
                <a:srgbClr val="006600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09600" y="3140968"/>
            <a:ext cx="75438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Metode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e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kuitas</a:t>
            </a:r>
            <a:endParaRPr lang="en-US" sz="2600" dirty="0">
              <a:solidFill>
                <a:srgbClr val="006600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95536" y="3614043"/>
            <a:ext cx="8001000" cy="1602746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1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</a:pP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Kenaikan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/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penurunan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akun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investasi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karena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mengakui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bagian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laba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rugi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bersih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entitas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asosiasi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atau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anak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tidak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mempengaruhi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arus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kas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Sehingga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harus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mengurangi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menambah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atas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kenaikan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penurunan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akun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investasi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tersebut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laba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rugi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bersih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tahun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berjalan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.  </a:t>
            </a:r>
            <a:endParaRPr lang="en-US" sz="2000" b="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sz="3800" dirty="0" err="1" smtClean="0"/>
              <a:t>Masalah-masalah</a:t>
            </a:r>
            <a:r>
              <a:rPr lang="en-US" sz="3800" dirty="0" smtClean="0"/>
              <a:t> </a:t>
            </a:r>
            <a:r>
              <a:rPr lang="en-US" sz="3800" dirty="0" err="1" smtClean="0"/>
              <a:t>Khusus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9600" y="1981200"/>
            <a:ext cx="8001000" cy="370870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lvl="1" indent="-457200" algn="l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Courier New" pitchFamily="49" charset="0"/>
              <a:buChar char="o"/>
            </a:pP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Keuntungan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(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kerugian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)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dikurangi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(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ditambah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)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terhadap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laba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bersih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dalam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menghitung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arus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bersih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aktivitas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operasi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Salah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satu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penyebabnya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karena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transaksi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yang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terjadi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adalah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transaksi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non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sz="2000" b="0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685800" lvl="1" indent="-457200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Courier New" pitchFamily="49" charset="0"/>
              <a:buChar char="o"/>
            </a:pP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Entitas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memasukan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nilai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keuntungan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atau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kerugian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yang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terjadi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dari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penjualan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investasi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aset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tidak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lancar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sebagai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bagian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dari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yang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diterima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aktivitas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investasi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Sehingga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untu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menghindari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perhitungan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ganda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termasuk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komponen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laba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rugi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kas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diterima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maka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keuntungan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atau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kerugian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tersebut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disesuaikan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terhadap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laba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bersih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saat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menghitung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arus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kas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aktivitas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operasi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.  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lang="en-US" sz="2000" b="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09600" y="1416050"/>
            <a:ext cx="75438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Keuntungan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dan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kerugian</a:t>
            </a:r>
            <a:endParaRPr lang="en-US" sz="2600" dirty="0">
              <a:solidFill>
                <a:srgbClr val="0066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sz="3800" dirty="0" err="1" smtClean="0"/>
              <a:t>Masalah-masalah</a:t>
            </a:r>
            <a:r>
              <a:rPr lang="en-US" sz="3800" dirty="0" smtClean="0"/>
              <a:t> </a:t>
            </a:r>
            <a:r>
              <a:rPr lang="en-US" sz="3800" dirty="0" err="1" smtClean="0"/>
              <a:t>Khusus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1981200"/>
            <a:ext cx="8001000" cy="1218026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1" algn="l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</a:pP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Beban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kompensasi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yang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diakui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tidak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mempengaruhi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arus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Sehingga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entitas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harus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menambahkan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beban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kompensasi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tersebut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terhadap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laba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bersih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dalam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menghitung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arus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bersih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dari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aktivitas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operasi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sz="2000" b="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600" y="1416050"/>
            <a:ext cx="75438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Kompensasi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b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erbasis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s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aham</a:t>
            </a:r>
            <a:endParaRPr lang="en-US" sz="2600" dirty="0">
              <a:solidFill>
                <a:srgbClr val="0066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sz="3800" dirty="0" err="1" smtClean="0"/>
              <a:t>Masalah-masalah</a:t>
            </a:r>
            <a:r>
              <a:rPr lang="en-US" sz="3800" dirty="0" smtClean="0"/>
              <a:t> </a:t>
            </a:r>
            <a:r>
              <a:rPr lang="en-US" sz="3800" dirty="0" err="1" smtClean="0"/>
              <a:t>Khusus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1772816"/>
            <a:ext cx="8001000" cy="63094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lvl="1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</a:pPr>
            <a:r>
              <a:rPr lang="en-US" sz="14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Contoh</a:t>
            </a:r>
            <a:r>
              <a:rPr lang="en-US" sz="14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4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soal</a:t>
            </a:r>
            <a:r>
              <a:rPr lang="en-US" sz="14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</a:p>
          <a:p>
            <a:pPr marL="228600" lvl="1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PT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Maxion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memiliki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saldo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akun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piutang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dagang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sebagai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berikut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dalam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ribuan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Rp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): </a:t>
            </a:r>
            <a:endParaRPr lang="en-US" sz="1400" b="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600" y="1196752"/>
            <a:ext cx="7543800" cy="4889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Piutang</a:t>
            </a:r>
            <a:r>
              <a:rPr lang="en-US" sz="2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usaha</a:t>
            </a:r>
            <a:r>
              <a:rPr lang="en-US" sz="2600" dirty="0" smtClean="0">
                <a:solidFill>
                  <a:srgbClr val="006600"/>
                </a:solidFill>
                <a:latin typeface="Calibri" pitchFamily="34" charset="0"/>
              </a:rPr>
              <a:t> (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dagang</a:t>
            </a:r>
            <a:r>
              <a:rPr lang="en-US" sz="2600" dirty="0" smtClean="0">
                <a:solidFill>
                  <a:srgbClr val="006600"/>
                </a:solidFill>
                <a:latin typeface="Calibri" pitchFamily="34" charset="0"/>
              </a:rPr>
              <a:t>)</a:t>
            </a:r>
            <a:endParaRPr lang="en-US" sz="2600" dirty="0">
              <a:solidFill>
                <a:srgbClr val="006600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19672" y="2497832"/>
          <a:ext cx="525658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09"/>
                <a:gridCol w="1051318"/>
                <a:gridCol w="1166006"/>
                <a:gridCol w="796451"/>
              </a:tblGrid>
              <a:tr h="204752"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2012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2011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itchFamily="34" charset="0"/>
                        </a:rPr>
                        <a:t>Selisih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Piutang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dagang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105.000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90.000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15.000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Penyisihan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piutang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dagang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(10.000)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(4.000)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(6.000)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Piutang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dagang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(net)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95.000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86.000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9.000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5536" y="3789040"/>
            <a:ext cx="8208912" cy="1015663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lvl="1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</a:pP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Tidak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ada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piutang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dagang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yang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telah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dihapus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kemudian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dapat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ditagih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kembali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selama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tahun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2012.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Sementara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informasi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ringkas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laba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rugi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perusahaan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tahun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2012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sebagai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berikut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(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dalam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ribuan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Rp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endParaRPr lang="en-US" sz="1600" b="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79712" y="4641304"/>
          <a:ext cx="525658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09"/>
                <a:gridCol w="1501607"/>
                <a:gridCol w="216024"/>
                <a:gridCol w="1296144"/>
              </a:tblGrid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Penjualan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100.000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: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penyisihan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piutang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6.000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operasi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lainnya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54.000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60.000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</a:rPr>
                        <a:t>Laba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</a:rPr>
                        <a:t>bersih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Calibri" pitchFamily="34" charset="0"/>
                        </a:rPr>
                        <a:t>40.000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sz="3800" dirty="0" err="1" smtClean="0"/>
              <a:t>Masalah-masalah</a:t>
            </a:r>
            <a:r>
              <a:rPr lang="en-US" sz="3800" dirty="0" smtClean="0"/>
              <a:t> </a:t>
            </a:r>
            <a:r>
              <a:rPr lang="en-US" sz="3800" dirty="0" err="1" smtClean="0"/>
              <a:t>Khusus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1844824"/>
            <a:ext cx="8001000" cy="51982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lvl="1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</a:pPr>
            <a:r>
              <a:rPr lang="en-US" sz="2400" b="1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Metode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langsung</a:t>
            </a:r>
            <a:endParaRPr lang="en-US" sz="2400" b="1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600" y="1196752"/>
            <a:ext cx="7543800" cy="49244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Penyajian</a:t>
            </a:r>
            <a:r>
              <a:rPr lang="en-US" sz="2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arus</a:t>
            </a:r>
            <a:r>
              <a:rPr lang="en-US" sz="2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kas</a:t>
            </a:r>
            <a:r>
              <a:rPr lang="en-US" sz="2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aktivitas</a:t>
            </a:r>
            <a:r>
              <a:rPr lang="en-US" sz="2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operasi</a:t>
            </a:r>
            <a:endParaRPr lang="en-US" sz="2600" dirty="0">
              <a:solidFill>
                <a:srgbClr val="006600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82286" y="2564904"/>
          <a:ext cx="552196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04"/>
                <a:gridCol w="3157026"/>
                <a:gridCol w="1030766"/>
                <a:gridCol w="1030766"/>
              </a:tblGrid>
              <a:tr h="204752">
                <a:tc gridSpan="4"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operasi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dalam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ribuan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: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Calibri" pitchFamily="34" charset="0"/>
                        </a:rPr>
                        <a:t>diterima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Calibri" pitchFamily="34" charset="0"/>
                        </a:rPr>
                        <a:t>dari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: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endParaRPr lang="en-US" sz="1800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latin typeface="Calibri" pitchFamily="34" charset="0"/>
                        </a:rPr>
                        <a:t>Pelanggan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itchFamily="34" charset="0"/>
                        </a:rPr>
                        <a:t>85.000</a:t>
                      </a:r>
                      <a:endParaRPr lang="en-US" sz="1800" b="1" baseline="30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7544" y="3971478"/>
            <a:ext cx="8001000" cy="89768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1" algn="l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</a:pPr>
            <a:r>
              <a:rPr lang="en-US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Perhitungan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</a:p>
          <a:p>
            <a:pPr marL="228600" lvl="1" algn="l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Penjualan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kenaikan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piutang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dagang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(gross)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= 100.000 – 15.000</a:t>
            </a:r>
            <a:endParaRPr lang="en-US" b="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sz="3800" dirty="0" err="1" smtClean="0"/>
              <a:t>Masalah-masalah</a:t>
            </a:r>
            <a:r>
              <a:rPr lang="en-US" sz="3800" dirty="0" smtClean="0"/>
              <a:t> </a:t>
            </a:r>
            <a:r>
              <a:rPr lang="en-US" sz="3800" dirty="0" err="1" smtClean="0"/>
              <a:t>Khusus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1556792"/>
            <a:ext cx="8001000" cy="55399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lvl="1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</a:pPr>
            <a:r>
              <a:rPr lang="en-US" sz="2400" b="1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Metode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tidak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langsung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–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alternatif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1</a:t>
            </a:r>
            <a:endParaRPr lang="en-US" sz="2400" b="1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600" y="1196752"/>
            <a:ext cx="7543800" cy="49244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Penyajian</a:t>
            </a:r>
            <a:r>
              <a:rPr lang="en-US" sz="2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arus</a:t>
            </a:r>
            <a:r>
              <a:rPr lang="en-US" sz="2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kas</a:t>
            </a:r>
            <a:r>
              <a:rPr lang="en-US" sz="2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aktivitas</a:t>
            </a:r>
            <a:r>
              <a:rPr lang="en-US" sz="2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Calibri" pitchFamily="34" charset="0"/>
              </a:rPr>
              <a:t>operasi</a:t>
            </a:r>
            <a:endParaRPr lang="en-US" sz="2600" dirty="0">
              <a:solidFill>
                <a:srgbClr val="006600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15615" y="2276872"/>
          <a:ext cx="65527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602321"/>
                <a:gridCol w="1223176"/>
                <a:gridCol w="1223176"/>
              </a:tblGrid>
              <a:tr h="204752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operasi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metode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tidak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langsung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dalam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ribuan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):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Laba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bersih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40.000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 smtClean="0">
                          <a:latin typeface="Calibri" pitchFamily="34" charset="0"/>
                        </a:rPr>
                        <a:t>-/-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Kenaikan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piutang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dagang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(net)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9.000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3451066"/>
            <a:ext cx="8001000" cy="55399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lvl="1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</a:pPr>
            <a:r>
              <a:rPr lang="en-US" sz="2400" b="1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Metode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tidak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langsung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–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alternatif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2</a:t>
            </a:r>
            <a:endParaRPr lang="en-US" sz="2400" b="1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15616" y="4293096"/>
          <a:ext cx="655272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602321"/>
                <a:gridCol w="1223176"/>
                <a:gridCol w="1223176"/>
              </a:tblGrid>
              <a:tr h="204752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operasi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metode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tidak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langsung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dalam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ribuan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):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Laba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bersih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40.000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 smtClean="0">
                          <a:latin typeface="Calibri" pitchFamily="34" charset="0"/>
                        </a:rPr>
                        <a:t>+/+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penyisihan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piutang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6.000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 smtClean="0">
                          <a:latin typeface="Calibri" pitchFamily="34" charset="0"/>
                        </a:rPr>
                        <a:t>-/-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Kenaikan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piutang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dagang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(gross)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sz="3800" dirty="0" err="1" smtClean="0"/>
              <a:t>Masalah-masalah</a:t>
            </a:r>
            <a:r>
              <a:rPr lang="en-US" sz="3800" dirty="0" smtClean="0"/>
              <a:t> </a:t>
            </a:r>
            <a:r>
              <a:rPr lang="en-US" sz="3800" dirty="0" err="1" smtClean="0"/>
              <a:t>Khusus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81000" y="1398588"/>
            <a:ext cx="8001000" cy="263149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1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Beberapa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perubahan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dalam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modal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kerja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mempengaruhi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kas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namun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tidak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mempengaruhi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laba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bersih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seperti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sz="2200" b="0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lvl="2" indent="-457200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  <a:buFont typeface="Courier New" pitchFamily="49" charset="0"/>
              <a:buChar char="o"/>
            </a:pP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Pembelian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investasi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jangka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pendek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sz="2200" b="0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lvl="2" indent="-457200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  <a:buFont typeface="Courier New" pitchFamily="49" charset="0"/>
              <a:buChar char="o"/>
            </a:pP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Penerbitan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wesel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bayar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jangka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pendek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untuk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memperoleh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kas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sz="2200" b="0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lvl="2" indent="-457200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  <a:buFont typeface="Courier New" pitchFamily="49" charset="0"/>
              <a:buChar char="o"/>
            </a:pP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Utang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dividen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n-US" sz="2200" b="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sz="3800" dirty="0" err="1" smtClean="0"/>
              <a:t>Masalah-masalah</a:t>
            </a:r>
            <a:r>
              <a:rPr lang="en-US" sz="3800" dirty="0" smtClean="0"/>
              <a:t> </a:t>
            </a:r>
            <a:r>
              <a:rPr lang="en-US" sz="3800" dirty="0" err="1" smtClean="0"/>
              <a:t>Khusus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340768"/>
            <a:ext cx="8001000" cy="1477328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1" algn="l">
              <a:lnSpc>
                <a:spcPct val="125000"/>
              </a:lnSpc>
              <a:spcBef>
                <a:spcPts val="0"/>
              </a:spcBef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en-US" dirty="0" err="1" smtClean="0">
                <a:effectLst/>
                <a:latin typeface="Calibri" pitchFamily="34" charset="0"/>
              </a:rPr>
              <a:t>Jika</a:t>
            </a:r>
            <a:r>
              <a:rPr lang="en-US" dirty="0" smtClean="0"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entitas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memperoleh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rugi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bersih</a:t>
            </a:r>
            <a:r>
              <a:rPr lang="en-US" dirty="0" smtClean="0">
                <a:effectLst/>
                <a:latin typeface="Calibri" pitchFamily="34" charset="0"/>
              </a:rPr>
              <a:t>, </a:t>
            </a:r>
            <a:r>
              <a:rPr lang="en-US" dirty="0" err="1" smtClean="0">
                <a:effectLst/>
                <a:latin typeface="Calibri" pitchFamily="34" charset="0"/>
              </a:rPr>
              <a:t>misal</a:t>
            </a:r>
            <a:r>
              <a:rPr lang="en-US" dirty="0" smtClean="0">
                <a:effectLst/>
                <a:latin typeface="Calibri" pitchFamily="34" charset="0"/>
              </a:rPr>
              <a:t> Rp100 </a:t>
            </a:r>
            <a:r>
              <a:rPr lang="en-US" dirty="0" err="1" smtClean="0">
                <a:effectLst/>
                <a:latin typeface="Calibri" pitchFamily="34" charset="0"/>
              </a:rPr>
              <a:t>juta</a:t>
            </a:r>
            <a:r>
              <a:rPr lang="en-US" dirty="0" smtClean="0">
                <a:effectLst/>
                <a:latin typeface="Calibri" pitchFamily="34" charset="0"/>
              </a:rPr>
              <a:t>, </a:t>
            </a:r>
            <a:r>
              <a:rPr lang="en-US" dirty="0" err="1" smtClean="0">
                <a:effectLst/>
                <a:latin typeface="Calibri" pitchFamily="34" charset="0"/>
              </a:rPr>
              <a:t>maka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untuk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menghitung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arus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kas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dari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aktivitas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operasi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menggunakan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metode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tidak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langsung</a:t>
            </a:r>
            <a:r>
              <a:rPr lang="en-US" smtClean="0">
                <a:effectLst/>
                <a:latin typeface="Calibri" pitchFamily="34" charset="0"/>
              </a:rPr>
              <a:t>, </a:t>
            </a:r>
            <a:r>
              <a:rPr lang="en-US" dirty="0" err="1" smtClean="0">
                <a:effectLst/>
                <a:latin typeface="Calibri" pitchFamily="34" charset="0"/>
              </a:rPr>
              <a:t>nilai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kerugian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dinyatakan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dalam</a:t>
            </a:r>
            <a:r>
              <a:rPr lang="en-US" dirty="0" smtClean="0">
                <a:effectLst/>
                <a:latin typeface="Calibri" pitchFamily="34" charset="0"/>
              </a:rPr>
              <a:t> minus (</a:t>
            </a:r>
            <a:r>
              <a:rPr lang="en-US" dirty="0" err="1" smtClean="0">
                <a:effectLst/>
                <a:latin typeface="Calibri" pitchFamily="34" charset="0"/>
              </a:rPr>
              <a:t>angka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negatif</a:t>
            </a:r>
            <a:r>
              <a:rPr lang="en-US" dirty="0" smtClean="0">
                <a:effectLst/>
                <a:latin typeface="Calibri" pitchFamily="34" charset="0"/>
              </a:rPr>
              <a:t>) </a:t>
            </a:r>
            <a:r>
              <a:rPr lang="en-US" dirty="0" err="1" smtClean="0">
                <a:effectLst/>
                <a:latin typeface="Calibri" pitchFamily="34" charset="0"/>
              </a:rPr>
              <a:t>untuk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memudahkan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n-US" dirty="0" err="1" smtClean="0">
                <a:effectLst/>
                <a:latin typeface="Calibri" pitchFamily="34" charset="0"/>
              </a:rPr>
              <a:t>perhitungan</a:t>
            </a:r>
            <a:r>
              <a:rPr lang="en-US" dirty="0" smtClean="0">
                <a:effectLst/>
                <a:latin typeface="Calibri" pitchFamily="34" charset="0"/>
              </a:rPr>
              <a:t>. </a:t>
            </a:r>
            <a:r>
              <a:rPr lang="en-US" dirty="0" err="1" smtClean="0">
                <a:effectLst/>
                <a:latin typeface="Calibri" pitchFamily="34" charset="0"/>
              </a:rPr>
              <a:t>Contoh</a:t>
            </a:r>
            <a:r>
              <a:rPr lang="en-US" dirty="0" smtClean="0">
                <a:effectLst/>
                <a:latin typeface="Calibri" pitchFamily="34" charset="0"/>
              </a:rPr>
              <a:t>:</a:t>
            </a:r>
            <a:endParaRPr lang="en-US" b="0" dirty="0">
              <a:effectLst/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59632" y="3068960"/>
          <a:ext cx="655272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602321"/>
                <a:gridCol w="1223176"/>
                <a:gridCol w="1223176"/>
              </a:tblGrid>
              <a:tr h="204752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operasi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metode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tidak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langsung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dalam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ribuan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):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Laba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bersih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(100.000)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 smtClean="0">
                          <a:latin typeface="Calibri" pitchFamily="34" charset="0"/>
                        </a:rPr>
                        <a:t>+/+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penyusutan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Calibri" pitchFamily="34" charset="0"/>
                        </a:rPr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 smtClean="0">
                          <a:latin typeface="Calibri" pitchFamily="34" charset="0"/>
                        </a:rPr>
                        <a:t>-/-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Calibri" pitchFamily="34" charset="0"/>
                        </a:rPr>
                        <a:t>Kenaikan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piutang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</a:rPr>
                        <a:t>dagang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(net)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Calibri" pitchFamily="34" charset="0"/>
                        </a:rPr>
                        <a:t>30.000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4752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Arus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bersih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untuk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aktivitas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operasi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 pitchFamily="34" charset="0"/>
                        </a:rPr>
                        <a:t>(120.000)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37" y="260648"/>
            <a:ext cx="7138987" cy="955576"/>
          </a:xfrm>
        </p:spPr>
        <p:txBody>
          <a:bodyPr/>
          <a:lstStyle/>
          <a:p>
            <a:r>
              <a:rPr lang="en-US" sz="3800" dirty="0" err="1" smtClean="0"/>
              <a:t>Masalah-masalah</a:t>
            </a:r>
            <a:r>
              <a:rPr lang="en-US" sz="3800" dirty="0" smtClean="0"/>
              <a:t> </a:t>
            </a:r>
            <a:r>
              <a:rPr lang="en-US" sz="3800" dirty="0" err="1" smtClean="0"/>
              <a:t>Khusus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1416050"/>
            <a:ext cx="7543800" cy="49244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Transaksi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non 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kas</a:t>
            </a:r>
            <a:r>
              <a:rPr lang="en-US" sz="2600" dirty="0" smtClean="0">
                <a:solidFill>
                  <a:srgbClr val="006600"/>
                </a:solidFill>
                <a:effectLst/>
                <a:latin typeface="Calibri" pitchFamily="34" charset="0"/>
              </a:rPr>
              <a:t> yang </a:t>
            </a:r>
            <a:r>
              <a:rPr lang="en-US" sz="2600" dirty="0" err="1" smtClean="0">
                <a:solidFill>
                  <a:srgbClr val="006600"/>
                </a:solidFill>
                <a:effectLst/>
                <a:latin typeface="Calibri" pitchFamily="34" charset="0"/>
              </a:rPr>
              <a:t>signifikan</a:t>
            </a:r>
            <a:endParaRPr lang="en-US" sz="2600" dirty="0">
              <a:solidFill>
                <a:srgbClr val="006600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9600" y="2000250"/>
            <a:ext cx="8001000" cy="3170099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en-US" sz="2000" b="0" dirty="0" err="1" smtClean="0">
                <a:effectLst/>
                <a:latin typeface="Calibri" pitchFamily="34" charset="0"/>
              </a:rPr>
              <a:t>Entitas</a:t>
            </a:r>
            <a:r>
              <a:rPr lang="en-US" sz="2000" b="0" dirty="0" smtClean="0">
                <a:effectLst/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disyaratkan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mengungkapkan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transaksi-transaksi</a:t>
            </a:r>
            <a:r>
              <a:rPr lang="en-US" sz="2000" dirty="0" smtClean="0">
                <a:latin typeface="Calibri" pitchFamily="34" charset="0"/>
              </a:rPr>
              <a:t> non </a:t>
            </a:r>
            <a:r>
              <a:rPr lang="en-US" sz="2000" dirty="0" err="1" smtClean="0">
                <a:latin typeface="Calibri" pitchFamily="34" charset="0"/>
              </a:rPr>
              <a:t>kas</a:t>
            </a:r>
            <a:r>
              <a:rPr lang="en-US" sz="2000" dirty="0" smtClean="0">
                <a:latin typeface="Calibri" pitchFamily="34" charset="0"/>
              </a:rPr>
              <a:t> yang </a:t>
            </a:r>
            <a:r>
              <a:rPr lang="en-US" sz="2000" dirty="0" err="1" smtClean="0">
                <a:latin typeface="Calibri" pitchFamily="34" charset="0"/>
              </a:rPr>
              <a:t>nilainya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signifikan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seperti</a:t>
            </a:r>
            <a:r>
              <a:rPr lang="en-US" sz="2000" dirty="0" smtClean="0">
                <a:latin typeface="Calibri" pitchFamily="34" charset="0"/>
              </a:rPr>
              <a:t>:</a:t>
            </a:r>
            <a:endParaRPr lang="en-US" sz="2000" dirty="0">
              <a:effectLst/>
              <a:latin typeface="Calibri" pitchFamily="34" charset="0"/>
            </a:endParaRPr>
          </a:p>
          <a:p>
            <a:pPr marL="685800" lvl="1" indent="-457200" algn="l">
              <a:lnSpc>
                <a:spcPct val="125000"/>
              </a:lnSpc>
              <a:spcBef>
                <a:spcPts val="0"/>
              </a:spcBef>
              <a:buFontTx/>
              <a:buAutoNum type="arabicPeriod"/>
            </a:pPr>
            <a:r>
              <a:rPr lang="en-US" sz="2000" dirty="0" err="1" smtClean="0">
                <a:latin typeface="Calibri" pitchFamily="34" charset="0"/>
              </a:rPr>
              <a:t>Perolehan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aset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melalui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penerbitan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utang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b="0" dirty="0" smtClean="0">
                <a:effectLst/>
                <a:latin typeface="Calibri" pitchFamily="34" charset="0"/>
              </a:rPr>
              <a:t>(</a:t>
            </a:r>
            <a:r>
              <a:rPr lang="en-US" sz="2000" b="0" dirty="0" err="1" smtClean="0">
                <a:effectLst/>
                <a:latin typeface="Calibri" pitchFamily="34" charset="0"/>
              </a:rPr>
              <a:t>termasuk</a:t>
            </a:r>
            <a:r>
              <a:rPr lang="en-US" sz="2000" b="0" dirty="0" smtClean="0"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effectLst/>
                <a:latin typeface="Calibri" pitchFamily="34" charset="0"/>
              </a:rPr>
              <a:t>sewa</a:t>
            </a:r>
            <a:r>
              <a:rPr lang="en-US" sz="2000" b="0" dirty="0" smtClean="0"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effectLst/>
                <a:latin typeface="Calibri" pitchFamily="34" charset="0"/>
              </a:rPr>
              <a:t>pembiayaan</a:t>
            </a:r>
            <a:r>
              <a:rPr lang="en-US" sz="2000" b="0" dirty="0" smtClean="0">
                <a:effectLst/>
                <a:latin typeface="Calibri" pitchFamily="34" charset="0"/>
              </a:rPr>
              <a:t>) </a:t>
            </a:r>
            <a:r>
              <a:rPr lang="en-US" sz="2000" b="0" dirty="0" err="1" smtClean="0">
                <a:effectLst/>
                <a:latin typeface="Calibri" pitchFamily="34" charset="0"/>
              </a:rPr>
              <a:t>atau</a:t>
            </a:r>
            <a:r>
              <a:rPr lang="en-US" sz="2000" b="0" dirty="0" smtClean="0"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effectLst/>
                <a:latin typeface="Calibri" pitchFamily="34" charset="0"/>
              </a:rPr>
              <a:t>melalui</a:t>
            </a:r>
            <a:r>
              <a:rPr lang="en-US" sz="2000" b="0" dirty="0" smtClean="0"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effectLst/>
                <a:latin typeface="Calibri" pitchFamily="34" charset="0"/>
              </a:rPr>
              <a:t>penerbitan</a:t>
            </a:r>
            <a:r>
              <a:rPr lang="en-US" sz="2000" b="0" dirty="0" smtClean="0"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effectLst/>
                <a:latin typeface="Calibri" pitchFamily="34" charset="0"/>
              </a:rPr>
              <a:t>saham</a:t>
            </a:r>
            <a:r>
              <a:rPr lang="en-US" sz="2000" b="0" dirty="0" smtClean="0">
                <a:effectLst/>
                <a:latin typeface="Calibri" pitchFamily="34" charset="0"/>
              </a:rPr>
              <a:t>.</a:t>
            </a:r>
            <a:endParaRPr lang="en-US" sz="2000" b="0" dirty="0">
              <a:effectLst/>
              <a:latin typeface="Calibri" pitchFamily="34" charset="0"/>
            </a:endParaRPr>
          </a:p>
          <a:p>
            <a:pPr marL="685800" lvl="1" indent="-457200" algn="l">
              <a:lnSpc>
                <a:spcPct val="125000"/>
              </a:lnSpc>
              <a:spcBef>
                <a:spcPts val="0"/>
              </a:spcBef>
              <a:buFontTx/>
              <a:buAutoNum type="arabicPeriod"/>
            </a:pPr>
            <a:r>
              <a:rPr lang="en-US" sz="2000" b="0" dirty="0" err="1" smtClean="0">
                <a:effectLst/>
                <a:latin typeface="Calibri" pitchFamily="34" charset="0"/>
              </a:rPr>
              <a:t>Pertukaran</a:t>
            </a:r>
            <a:r>
              <a:rPr lang="en-US" sz="2000" b="0" dirty="0" smtClean="0"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effectLst/>
                <a:latin typeface="Calibri" pitchFamily="34" charset="0"/>
              </a:rPr>
              <a:t>aset</a:t>
            </a:r>
            <a:r>
              <a:rPr lang="en-US" sz="2000" b="0" dirty="0" smtClean="0">
                <a:effectLst/>
                <a:latin typeface="Calibri" pitchFamily="34" charset="0"/>
              </a:rPr>
              <a:t> non </a:t>
            </a:r>
            <a:r>
              <a:rPr lang="en-US" sz="2000" b="0" dirty="0" err="1" smtClean="0">
                <a:effectLst/>
                <a:latin typeface="Calibri" pitchFamily="34" charset="0"/>
              </a:rPr>
              <a:t>moneter</a:t>
            </a:r>
            <a:r>
              <a:rPr lang="en-US" sz="2000" b="0" dirty="0" smtClean="0">
                <a:effectLst/>
                <a:latin typeface="Calibri" pitchFamily="34" charset="0"/>
              </a:rPr>
              <a:t>.</a:t>
            </a:r>
            <a:endParaRPr lang="en-US" sz="2000" b="0" dirty="0">
              <a:effectLst/>
              <a:latin typeface="Calibri" pitchFamily="34" charset="0"/>
            </a:endParaRPr>
          </a:p>
          <a:p>
            <a:pPr marL="685800" lvl="1" indent="-457200" algn="l">
              <a:lnSpc>
                <a:spcPct val="125000"/>
              </a:lnSpc>
              <a:spcBef>
                <a:spcPts val="0"/>
              </a:spcBef>
              <a:buFontTx/>
              <a:buAutoNum type="arabicPeriod"/>
            </a:pPr>
            <a:r>
              <a:rPr lang="en-US" sz="2000" b="0" dirty="0" err="1" smtClean="0">
                <a:effectLst/>
                <a:latin typeface="Calibri" pitchFamily="34" charset="0"/>
              </a:rPr>
              <a:t>Pembiayaan</a:t>
            </a:r>
            <a:r>
              <a:rPr lang="en-US" sz="2000" b="0" dirty="0" smtClean="0">
                <a:effectLst/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kembali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utang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jangka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panjang</a:t>
            </a:r>
            <a:r>
              <a:rPr lang="en-US" sz="2000" b="0" dirty="0" smtClean="0">
                <a:effectLst/>
                <a:latin typeface="Calibri" pitchFamily="34" charset="0"/>
              </a:rPr>
              <a:t>.</a:t>
            </a:r>
            <a:endParaRPr lang="en-US" sz="2000" b="0" dirty="0">
              <a:effectLst/>
              <a:latin typeface="Calibri" pitchFamily="34" charset="0"/>
            </a:endParaRPr>
          </a:p>
          <a:p>
            <a:pPr marL="685800" lvl="1" indent="-457200" algn="l">
              <a:lnSpc>
                <a:spcPct val="125000"/>
              </a:lnSpc>
              <a:spcBef>
                <a:spcPts val="0"/>
              </a:spcBef>
              <a:buFontTx/>
              <a:buAutoNum type="arabicPeriod"/>
            </a:pPr>
            <a:r>
              <a:rPr lang="en-US" sz="2000" b="0" dirty="0" err="1" smtClean="0">
                <a:effectLst/>
                <a:latin typeface="Calibri" pitchFamily="34" charset="0"/>
              </a:rPr>
              <a:t>Konversi</a:t>
            </a:r>
            <a:r>
              <a:rPr lang="en-US" sz="2000" b="0" dirty="0" smtClean="0">
                <a:effectLst/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utang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atau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saham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preferen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menjadi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saham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biasa</a:t>
            </a:r>
            <a:r>
              <a:rPr lang="en-US" sz="2000" b="0" dirty="0" smtClean="0">
                <a:effectLst/>
                <a:latin typeface="Calibri" pitchFamily="34" charset="0"/>
              </a:rPr>
              <a:t>.</a:t>
            </a:r>
            <a:endParaRPr lang="en-US" sz="2000" b="0" dirty="0">
              <a:effectLst/>
              <a:latin typeface="Calibri" pitchFamily="34" charset="0"/>
            </a:endParaRPr>
          </a:p>
          <a:p>
            <a:pPr marL="685800" lvl="1" indent="-457200" algn="l">
              <a:lnSpc>
                <a:spcPct val="125000"/>
              </a:lnSpc>
              <a:spcBef>
                <a:spcPts val="0"/>
              </a:spcBef>
              <a:buFontTx/>
              <a:buAutoNum type="arabicPeriod"/>
            </a:pPr>
            <a:r>
              <a:rPr lang="en-US" sz="2000" b="0" dirty="0" err="1" smtClean="0">
                <a:effectLst/>
                <a:latin typeface="Calibri" pitchFamily="34" charset="0"/>
              </a:rPr>
              <a:t>Penerbitan</a:t>
            </a:r>
            <a:r>
              <a:rPr lang="en-US" sz="2000" b="0" dirty="0" smtClean="0"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effectLst/>
                <a:latin typeface="Calibri" pitchFamily="34" charset="0"/>
              </a:rPr>
              <a:t>saham</a:t>
            </a:r>
            <a:r>
              <a:rPr lang="en-US" sz="2000" b="0" dirty="0" smtClean="0"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effectLst/>
                <a:latin typeface="Calibri" pitchFamily="34" charset="0"/>
              </a:rPr>
              <a:t>untuk</a:t>
            </a:r>
            <a:r>
              <a:rPr lang="en-US" sz="2000" b="0" dirty="0" smtClean="0"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effectLst/>
                <a:latin typeface="Calibri" pitchFamily="34" charset="0"/>
              </a:rPr>
              <a:t>melunasi</a:t>
            </a:r>
            <a:r>
              <a:rPr lang="en-US" sz="2000" b="0" dirty="0" smtClean="0">
                <a:effectLst/>
                <a:latin typeface="Calibri" pitchFamily="34" charset="0"/>
              </a:rPr>
              <a:t> </a:t>
            </a:r>
            <a:r>
              <a:rPr lang="en-US" sz="2000" b="0" dirty="0" err="1" smtClean="0">
                <a:effectLst/>
                <a:latin typeface="Calibri" pitchFamily="34" charset="0"/>
              </a:rPr>
              <a:t>utang</a:t>
            </a:r>
            <a:r>
              <a:rPr lang="en-US" sz="2000" b="0" dirty="0" smtClean="0">
                <a:effectLst/>
                <a:latin typeface="Calibri" pitchFamily="34" charset="0"/>
              </a:rPr>
              <a:t>.</a:t>
            </a:r>
            <a:endParaRPr lang="en-US" sz="2000" b="0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n-lt"/>
              </a:rPr>
              <a:t>Referensi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Utama</a:t>
            </a:r>
            <a:endParaRPr lang="en-US" dirty="0">
              <a:latin typeface="+mn-lt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altLang="id-ID" sz="2000" i="1" dirty="0" smtClean="0"/>
              <a:t>Intermediate Accounting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altLang="id-ID" sz="2000" i="1" dirty="0" smtClean="0"/>
              <a:t>	</a:t>
            </a:r>
            <a:r>
              <a:rPr lang="id-ID" altLang="id-ID" sz="2000" dirty="0" smtClean="0"/>
              <a:t>Kieso, Weygandt, Walfield, IFRS edition, John Wiley</a:t>
            </a:r>
            <a:endParaRPr lang="en-US" altLang="id-ID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d-ID" altLang="id-ID" sz="2000" i="1" dirty="0" smtClean="0"/>
          </a:p>
          <a:p>
            <a:pPr eaLnBrk="1" hangingPunct="1">
              <a:lnSpc>
                <a:spcPct val="90000"/>
              </a:lnSpc>
            </a:pPr>
            <a:r>
              <a:rPr lang="id-ID" altLang="id-ID" sz="2000" i="1" dirty="0" smtClean="0"/>
              <a:t>Standar Akuntansi Keuangan</a:t>
            </a:r>
            <a:r>
              <a:rPr lang="en-US" altLang="id-ID" sz="2000" i="1" dirty="0" smtClean="0"/>
              <a:t/>
            </a:r>
            <a:br>
              <a:rPr lang="en-US" altLang="id-ID" sz="2000" i="1" dirty="0" smtClean="0"/>
            </a:br>
            <a:r>
              <a:rPr lang="id-ID" altLang="id-ID" sz="2000" dirty="0" smtClean="0"/>
              <a:t>Dewan Standar Akuntansi Keuangan, IAI</a:t>
            </a:r>
            <a:endParaRPr lang="en-US" altLang="id-ID" sz="2000" dirty="0" smtClean="0"/>
          </a:p>
          <a:p>
            <a:pPr eaLnBrk="1" hangingPunct="1">
              <a:lnSpc>
                <a:spcPct val="90000"/>
              </a:lnSpc>
            </a:pPr>
            <a:endParaRPr lang="id-ID" altLang="id-ID" sz="2000" i="1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id-ID" altLang="id-ID" sz="2000" dirty="0" smtClean="0"/>
              <a:t>International Financial Reporting Standards – Certificate Learning Material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id-ID" altLang="id-ID" sz="2000" i="1" dirty="0" smtClean="0"/>
              <a:t>	The Institute of Chartered Accountants, England and Wales</a:t>
            </a:r>
          </a:p>
          <a:p>
            <a:pPr eaLnBrk="1" hangingPunct="1">
              <a:lnSpc>
                <a:spcPct val="90000"/>
              </a:lnSpc>
            </a:pPr>
            <a:endParaRPr lang="id-ID" altLang="id-ID" sz="20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sz="2000" i="1" dirty="0" smtClean="0"/>
          </a:p>
          <a:p>
            <a:pPr eaLnBrk="1" hangingPunct="1">
              <a:lnSpc>
                <a:spcPct val="90000"/>
              </a:lnSpc>
            </a:pPr>
            <a:endParaRPr lang="en-US" altLang="id-ID" sz="2000" i="1" dirty="0" smtClean="0"/>
          </a:p>
        </p:txBody>
      </p:sp>
      <p:pic>
        <p:nvPicPr>
          <p:cNvPr id="103428" name="Picture 3" descr="tnjt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929188"/>
            <a:ext cx="2286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4" descr="c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929188"/>
            <a:ext cx="24288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5" descr="accoun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29188"/>
            <a:ext cx="25003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+mn-lt"/>
              </a:rPr>
              <a:t>Manfaat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Laporan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Arus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Kas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72" y="1356320"/>
            <a:ext cx="83058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mengevaluasi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perubahan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bersih</a:t>
            </a:r>
            <a:r>
              <a:rPr lang="en-US" sz="2000" dirty="0" smtClean="0"/>
              <a:t> </a:t>
            </a:r>
            <a:r>
              <a:rPr lang="en-US" sz="2000" dirty="0" err="1" smtClean="0"/>
              <a:t>entitas</a:t>
            </a:r>
            <a:r>
              <a:rPr lang="en-US" sz="2000" dirty="0" smtClean="0"/>
              <a:t>,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(</a:t>
            </a:r>
            <a:r>
              <a:rPr lang="en-US" sz="2000" dirty="0" err="1" smtClean="0"/>
              <a:t>likuiditas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solvabilitas</a:t>
            </a:r>
            <a:r>
              <a:rPr lang="en-US" sz="2000" dirty="0" smtClean="0"/>
              <a:t>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sv-SE" sz="2000" dirty="0" smtClean="0"/>
              <a:t>mempengaruhi jumlah serta waktu arus kas dalam rangka </a:t>
            </a:r>
            <a:r>
              <a:rPr lang="en-US" sz="2000" dirty="0" err="1" smtClean="0"/>
              <a:t>penyesuaian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peluang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fi-FI" sz="2000" dirty="0" smtClean="0"/>
              <a:t>Menilai kemampuan entitas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menghasilkan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kas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setara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model </a:t>
            </a:r>
            <a:r>
              <a:rPr lang="en-US" sz="2000" dirty="0" err="1" smtClean="0">
                <a:solidFill>
                  <a:srgbClr val="FF0000"/>
                </a:solidFill>
              </a:rPr>
              <a:t>untuk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menilai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sekarang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depan</a:t>
            </a:r>
            <a:r>
              <a:rPr lang="en-US" sz="2000" dirty="0" smtClean="0"/>
              <a:t> (</a:t>
            </a:r>
            <a:r>
              <a:rPr lang="en-US" sz="2000" i="1" dirty="0" smtClean="0"/>
              <a:t>future cash flows) </a:t>
            </a:r>
            <a:r>
              <a:rPr lang="en-US" sz="2000" i="1" dirty="0" err="1" smtClean="0"/>
              <a:t>dari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berbagai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entitas</a:t>
            </a:r>
            <a:r>
              <a:rPr lang="en-US" sz="2000" i="1" dirty="0" smtClean="0"/>
              <a:t>.  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daya</a:t>
            </a:r>
            <a:r>
              <a:rPr lang="en-US" sz="2000" dirty="0" smtClean="0">
                <a:solidFill>
                  <a:srgbClr val="FF0000"/>
                </a:solidFill>
              </a:rPr>
              <a:t> banding </a:t>
            </a:r>
            <a:r>
              <a:rPr lang="en-US" sz="2000" dirty="0" err="1" smtClean="0">
                <a:solidFill>
                  <a:srgbClr val="FF0000"/>
                </a:solidFill>
              </a:rPr>
              <a:t>pelaporan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kinerja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operasi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entitas</a:t>
            </a:r>
            <a:endParaRPr lang="en-US" sz="2000" dirty="0" smtClean="0"/>
          </a:p>
          <a:p>
            <a:pPr lvl="1">
              <a:spcBef>
                <a:spcPts val="1200"/>
              </a:spcBef>
            </a:pPr>
            <a:endParaRPr lang="en-US" sz="1800" i="1" dirty="0" smtClean="0"/>
          </a:p>
          <a:p>
            <a:pPr>
              <a:lnSpc>
                <a:spcPts val="3000"/>
              </a:lnSpc>
              <a:spcBef>
                <a:spcPts val="1200"/>
              </a:spcBef>
            </a:pPr>
            <a:endParaRPr lang="en-US" sz="2000" dirty="0"/>
          </a:p>
        </p:txBody>
      </p:sp>
      <p:pic>
        <p:nvPicPr>
          <p:cNvPr id="4" name="Picture 3" descr="c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5000636"/>
            <a:ext cx="6929486" cy="15716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032" y="4509120"/>
            <a:ext cx="568863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dirty="0" smtClean="0">
                <a:latin typeface="Calibri" pitchFamily="34" charset="0"/>
                <a:cs typeface="Calibri" pitchFamily="34" charset="0"/>
              </a:rPr>
              <a:t>Nurul  Husnah dan Dwi </a:t>
            </a:r>
            <a:r>
              <a:rPr lang="id-ID" dirty="0">
                <a:latin typeface="Calibri" pitchFamily="34" charset="0"/>
                <a:cs typeface="Calibri" pitchFamily="34" charset="0"/>
              </a:rPr>
              <a:t>Martani</a:t>
            </a:r>
          </a:p>
          <a:p>
            <a:r>
              <a:rPr lang="id-ID" dirty="0">
                <a:latin typeface="Calibri" pitchFamily="34" charset="0"/>
                <a:cs typeface="Calibri" pitchFamily="34" charset="0"/>
              </a:rPr>
              <a:t>Departemen Akuntansi FEUI</a:t>
            </a:r>
          </a:p>
          <a:p>
            <a:r>
              <a:rPr lang="id-ID" dirty="0">
                <a:latin typeface="Calibri" pitchFamily="34" charset="0"/>
                <a:cs typeface="Calibri" pitchFamily="34" charset="0"/>
                <a:hlinkClick r:id="rId2"/>
              </a:rPr>
              <a:t>martani@ui.ac.id</a:t>
            </a:r>
            <a:r>
              <a:rPr lang="id-ID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atau d</a:t>
            </a:r>
            <a:r>
              <a:rPr lang="id-ID" dirty="0" smtClean="0">
                <a:latin typeface="Calibri" pitchFamily="34" charset="0"/>
                <a:cs typeface="Calibri" pitchFamily="34" charset="0"/>
                <a:hlinkClick r:id="rId3"/>
              </a:rPr>
              <a:t>wimartani@yahoo.com</a:t>
            </a:r>
            <a:endParaRPr lang="id-ID" dirty="0">
              <a:latin typeface="Calibri" pitchFamily="34" charset="0"/>
              <a:cs typeface="Calibri" pitchFamily="34" charset="0"/>
            </a:endParaRPr>
          </a:p>
          <a:p>
            <a:r>
              <a:rPr lang="id-ID" dirty="0" smtClean="0">
                <a:latin typeface="Calibri" pitchFamily="34" charset="0"/>
                <a:cs typeface="Calibri" pitchFamily="34" charset="0"/>
              </a:rPr>
              <a:t>http://staff.blog.ui.ac.id/martani/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0032" y="2645271"/>
            <a:ext cx="4480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Akuntansi Keuangan 2 - Departemen Akuntansi FEUI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13F99-D854-4044-9D81-4B1BDDC8A53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765"/>
            <a:ext cx="8075240" cy="4181475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60000"/>
              </a:spcBef>
              <a:buNone/>
            </a:pPr>
            <a:r>
              <a:rPr lang="en-US" sz="2500" dirty="0" err="1" smtClean="0">
                <a:solidFill>
                  <a:srgbClr val="000000"/>
                </a:solidFill>
              </a:rPr>
              <a:t>Memberikan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informasi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untuk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u="sng" dirty="0" err="1" smtClean="0">
                <a:solidFill>
                  <a:srgbClr val="FF0000"/>
                </a:solidFill>
              </a:rPr>
              <a:t>menilai</a:t>
            </a:r>
            <a:r>
              <a:rPr lang="en-US" sz="2300" dirty="0" smtClean="0">
                <a:solidFill>
                  <a:srgbClr val="000000"/>
                </a:solidFill>
              </a:rPr>
              <a:t>:</a:t>
            </a:r>
          </a:p>
          <a:p>
            <a:pPr marL="685800" lvl="1" indent="-457200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 dirty="0" err="1" smtClean="0">
                <a:solidFill>
                  <a:srgbClr val="000000"/>
                </a:solidFill>
              </a:rPr>
              <a:t>Kemampuan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entitas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dalam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menghasilkan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arus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kas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masa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depan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  <a:p>
            <a:pPr marL="685800" lvl="1" indent="-457200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 dirty="0" err="1" smtClean="0">
                <a:solidFill>
                  <a:srgbClr val="000000"/>
                </a:solidFill>
              </a:rPr>
              <a:t>Kemampuan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entitas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dalam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membayar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dividen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kewajiban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</a:p>
          <a:p>
            <a:pPr marL="685800" lvl="1" indent="-457200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 dirty="0" err="1" smtClean="0">
                <a:solidFill>
                  <a:srgbClr val="000000"/>
                </a:solidFill>
              </a:rPr>
              <a:t>Penyebab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timbulnya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perbedaan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antara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laba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bersih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arus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kas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bersih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dari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aktivitas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operasi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</a:p>
          <a:p>
            <a:pPr marL="685800" lvl="1" indent="-457200">
              <a:lnSpc>
                <a:spcPct val="125000"/>
              </a:lnSpc>
              <a:spcBef>
                <a:spcPct val="6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 dirty="0" err="1" smtClean="0">
                <a:solidFill>
                  <a:srgbClr val="000000"/>
                </a:solidFill>
              </a:rPr>
              <a:t>Transaksi-transaksi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investasi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pendanaan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baik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secara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tunai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maupun</a:t>
            </a:r>
            <a:r>
              <a:rPr lang="en-US" sz="2200" dirty="0" smtClean="0">
                <a:solidFill>
                  <a:srgbClr val="000000"/>
                </a:solidFill>
              </a:rPr>
              <a:t> non </a:t>
            </a:r>
            <a:r>
              <a:rPr lang="en-US" sz="2200" dirty="0" err="1" smtClean="0">
                <a:solidFill>
                  <a:srgbClr val="000000"/>
                </a:solidFill>
              </a:rPr>
              <a:t>tunai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38987" cy="955576"/>
          </a:xfrm>
        </p:spPr>
        <p:txBody>
          <a:bodyPr/>
          <a:lstStyle/>
          <a:p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71140" y="1556792"/>
            <a:ext cx="7573268" cy="4785926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SzPct val="80000"/>
            </a:pP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Menurut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PSAK 2, “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as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” yang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dimaksud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dalam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laporan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arus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kas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sebenarnya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adalah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“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kas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dan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setara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kas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”.</a:t>
            </a:r>
          </a:p>
          <a:p>
            <a:pPr algn="l">
              <a:spcBef>
                <a:spcPts val="0"/>
              </a:spcBef>
              <a:buSzPct val="80000"/>
            </a:pPr>
            <a:endParaRPr lang="en-US" sz="2200" dirty="0" smtClean="0">
              <a:solidFill>
                <a:schemeClr val="hlink"/>
              </a:solidFill>
              <a:effectLst/>
              <a:latin typeface="Calibri" pitchFamily="34" charset="0"/>
            </a:endParaRPr>
          </a:p>
          <a:p>
            <a:pPr algn="l">
              <a:spcBef>
                <a:spcPts val="0"/>
              </a:spcBef>
              <a:buSzPct val="80000"/>
            </a:pPr>
            <a:r>
              <a:rPr lang="en-US" sz="2200" b="1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Setara</a:t>
            </a:r>
            <a:r>
              <a:rPr lang="en-US" sz="2200" b="1" dirty="0" smtClean="0">
                <a:solidFill>
                  <a:schemeClr val="bg2"/>
                </a:solidFill>
                <a:effectLst/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bg2"/>
                </a:solidFill>
                <a:effectLst/>
                <a:latin typeface="Calibri" pitchFamily="34" charset="0"/>
              </a:rPr>
              <a:t>kas</a:t>
            </a:r>
            <a:r>
              <a:rPr lang="en-US" sz="2200" dirty="0" smtClean="0">
                <a:solidFill>
                  <a:schemeClr val="hlink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adalah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invetasi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jangka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pendek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sangat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likuid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yang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memenuhi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kriteria</a:t>
            </a:r>
            <a:r>
              <a:rPr lang="en-US" sz="22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  <a:endParaRPr lang="en-US" sz="2200" b="0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685800" lvl="1" indent="-457200" algn="l">
              <a:spcBef>
                <a:spcPts val="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Siap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dikonversi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menjadi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kas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dengan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jumlah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yang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sudah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ditentukan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Calibri" pitchFamily="34" charset="0"/>
              </a:rPr>
              <a:t>dan</a:t>
            </a:r>
            <a:endParaRPr lang="en-US" sz="2100" b="0" dirty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685800" lvl="1" indent="-457200" algn="l">
              <a:spcBef>
                <a:spcPts val="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Waktu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jatuh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tempo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sangat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pendek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(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umumnya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sekitar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kurang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atau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sama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dengan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tiga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bulan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),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sehingga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tidak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memiliki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resiko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yang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signifikan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terhadap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perubahan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nilai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(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misalnya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akibat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perubahan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tingkat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bunga</a:t>
            </a:r>
            <a:r>
              <a:rPr lang="en-US" sz="2100" b="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)</a:t>
            </a:r>
            <a:endParaRPr lang="id-ID" sz="2100" b="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800000"/>
              </a:buClr>
              <a:buSzPct val="80000"/>
            </a:pPr>
            <a:r>
              <a:rPr lang="en-US" sz="2000" dirty="0" err="1">
                <a:sym typeface="Wingdings" pitchFamily="2" charset="2"/>
              </a:rPr>
              <a:t>Arus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kas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tidak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termasuk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mutasi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antara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pos-pos</a:t>
            </a:r>
            <a:r>
              <a:rPr lang="en-US" sz="2000" dirty="0">
                <a:sym typeface="Wingdings" pitchFamily="2" charset="2"/>
              </a:rPr>
              <a:t> yang </a:t>
            </a:r>
            <a:r>
              <a:rPr lang="en-US" sz="2000" dirty="0" err="1">
                <a:sym typeface="Wingdings" pitchFamily="2" charset="2"/>
              </a:rPr>
              <a:t>termasuk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kas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atau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setara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kas</a:t>
            </a:r>
            <a:endParaRPr lang="en-US" sz="2000" dirty="0">
              <a:sym typeface="Wingdings" pitchFamily="2" charset="2"/>
            </a:endParaRPr>
          </a:p>
          <a:p>
            <a:pPr>
              <a:spcBef>
                <a:spcPts val="0"/>
              </a:spcBef>
              <a:buClr>
                <a:srgbClr val="800000"/>
              </a:buClr>
              <a:buSzPct val="80000"/>
            </a:pPr>
            <a:endParaRPr lang="en-US" sz="2100" b="0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260648"/>
            <a:ext cx="8229600" cy="836712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 err="1" smtClean="0">
                <a:latin typeface="+mn-lt"/>
              </a:rPr>
              <a:t>Penyajian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Laporan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Arus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Kas</a:t>
            </a:r>
            <a:endParaRPr lang="en-US" sz="2800" b="1" dirty="0">
              <a:latin typeface="+mn-lt"/>
            </a:endParaRPr>
          </a:p>
        </p:txBody>
      </p:sp>
      <p:sp>
        <p:nvSpPr>
          <p:cNvPr id="13608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57338"/>
            <a:ext cx="7696200" cy="4121150"/>
          </a:xfrm>
          <a:noFill/>
          <a:ln/>
        </p:spPr>
        <p:txBody>
          <a:bodyPr lIns="92075" tIns="46038" rIns="92075" bIns="46038"/>
          <a:lstStyle/>
          <a:p>
            <a:pPr marL="609600" indent="-609600"/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melaporkan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diklasifikasikan</a:t>
            </a:r>
            <a:r>
              <a:rPr lang="en-US" sz="2000" dirty="0" smtClean="0"/>
              <a:t> 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,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pendanaan</a:t>
            </a:r>
            <a:r>
              <a:rPr lang="en-US" sz="2000" dirty="0" smtClean="0"/>
              <a:t>.</a:t>
            </a:r>
          </a:p>
          <a:p>
            <a:pPr marL="609600" indent="-609600"/>
            <a:r>
              <a:rPr lang="en-US" sz="2000" dirty="0" err="1" smtClean="0"/>
              <a:t>Penyajian</a:t>
            </a:r>
            <a:r>
              <a:rPr lang="en-US" sz="2000" dirty="0" smtClean="0"/>
              <a:t> </a:t>
            </a:r>
            <a:r>
              <a:rPr lang="en-US" sz="2000" dirty="0" err="1" smtClean="0"/>
              <a:t>ketiga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terebut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yang paling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bisnisnya</a:t>
            </a:r>
            <a:r>
              <a:rPr lang="en-US" sz="2000" dirty="0" smtClean="0"/>
              <a:t>.</a:t>
            </a:r>
          </a:p>
          <a:p>
            <a:pPr marL="609600" indent="-609600"/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</a:t>
            </a:r>
            <a:r>
              <a:rPr lang="en-US" sz="2000" dirty="0" err="1" smtClean="0"/>
              <a:t>tunggal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diidentifikasikan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misal</a:t>
            </a:r>
            <a:r>
              <a:rPr lang="en-US" sz="2000" dirty="0" smtClean="0"/>
              <a:t> </a:t>
            </a:r>
            <a:r>
              <a:rPr lang="en-US" sz="2000" dirty="0" err="1" smtClean="0"/>
              <a:t>pelunasan</a:t>
            </a:r>
            <a:r>
              <a:rPr lang="en-US" sz="2000" dirty="0" smtClean="0"/>
              <a:t> </a:t>
            </a:r>
            <a:r>
              <a:rPr lang="en-US" sz="2000" dirty="0" err="1" smtClean="0"/>
              <a:t>pinjaman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bunganya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pendanaan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operasi</a:t>
            </a:r>
            <a:endParaRPr lang="en-US" sz="1800" dirty="0"/>
          </a:p>
        </p:txBody>
      </p:sp>
      <p:pic>
        <p:nvPicPr>
          <p:cNvPr id="4" name="Picture 3" descr="accounti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643446"/>
            <a:ext cx="2428892" cy="1714512"/>
          </a:xfrm>
          <a:prstGeom prst="rect">
            <a:avLst/>
          </a:prstGeom>
        </p:spPr>
      </p:pic>
      <p:pic>
        <p:nvPicPr>
          <p:cNvPr id="5" name="Picture 4" descr="akuntan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643446"/>
            <a:ext cx="2643206" cy="1745524"/>
          </a:xfrm>
          <a:prstGeom prst="rect">
            <a:avLst/>
          </a:prstGeom>
        </p:spPr>
      </p:pic>
      <p:pic>
        <p:nvPicPr>
          <p:cNvPr id="6" name="Picture 5" descr="gh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643446"/>
            <a:ext cx="2643206" cy="171451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138987" cy="955576"/>
          </a:xfrm>
        </p:spPr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2 - Departemen Akuntansi FEUI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1618938"/>
            <a:ext cx="2514600" cy="1083374"/>
          </a:xfrm>
          <a:prstGeom prst="rect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45000"/>
              </a:spcBef>
            </a:pPr>
            <a:r>
              <a:rPr lang="en-US" sz="2800" dirty="0" err="1" smtClean="0">
                <a:latin typeface="Calibri" pitchFamily="34" charset="0"/>
              </a:rPr>
              <a:t>Aktivitas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effectLst/>
                <a:latin typeface="Calibri" pitchFamily="34" charset="0"/>
              </a:rPr>
              <a:t>Operasi</a:t>
            </a:r>
            <a:endParaRPr lang="en-US" sz="2800" b="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52800" y="1618938"/>
            <a:ext cx="2514600" cy="1083374"/>
          </a:xfrm>
          <a:prstGeom prst="rect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45000"/>
              </a:spcBef>
            </a:pPr>
            <a:r>
              <a:rPr lang="en-US" sz="2800" dirty="0" err="1" smtClean="0">
                <a:latin typeface="Calibri" pitchFamily="34" charset="0"/>
              </a:rPr>
              <a:t>Aktivitas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effectLst/>
                <a:latin typeface="Calibri" pitchFamily="34" charset="0"/>
              </a:rPr>
              <a:t>Investasi</a:t>
            </a:r>
            <a:endParaRPr lang="en-US" sz="2800" b="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096000" y="1625288"/>
            <a:ext cx="2514600" cy="1083374"/>
          </a:xfrm>
          <a:prstGeom prst="rect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45000"/>
              </a:spcBef>
            </a:pPr>
            <a:r>
              <a:rPr lang="en-US" sz="2800" dirty="0" err="1" smtClean="0">
                <a:latin typeface="Calibri" pitchFamily="34" charset="0"/>
              </a:rPr>
              <a:t>Aktivitas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effectLst/>
                <a:latin typeface="Calibri" pitchFamily="34" charset="0"/>
              </a:rPr>
              <a:t>Pendanaan</a:t>
            </a:r>
            <a:endParaRPr lang="en-US" sz="2800" b="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758008" y="2852936"/>
            <a:ext cx="1496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11560" y="3448915"/>
            <a:ext cx="2514600" cy="641971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45000"/>
              </a:spcBef>
            </a:pPr>
            <a:r>
              <a:rPr lang="en-US" sz="1600" dirty="0" err="1" smtClean="0">
                <a:latin typeface="Calibri" pitchFamily="34" charset="0"/>
              </a:rPr>
              <a:t>Aktivitas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penghasil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utama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pendapatan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entitas</a:t>
            </a:r>
            <a:endParaRPr lang="en-US" sz="1600" b="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499992" y="2852936"/>
            <a:ext cx="1496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353544" y="3448915"/>
            <a:ext cx="2514600" cy="1491434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45000"/>
              </a:spcBef>
            </a:pPr>
            <a:r>
              <a:rPr lang="en-US" sz="1600" dirty="0" err="1" smtClean="0">
                <a:latin typeface="Calibri" pitchFamily="34" charset="0"/>
              </a:rPr>
              <a:t>Aktivitas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perolehan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pelepasan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aset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jangka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panjang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serta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investasi</a:t>
            </a:r>
            <a:r>
              <a:rPr lang="en-US" sz="1600" dirty="0" smtClean="0">
                <a:latin typeface="Calibri" pitchFamily="34" charset="0"/>
              </a:rPr>
              <a:t> lain yang </a:t>
            </a:r>
            <a:r>
              <a:rPr lang="en-US" sz="1600" dirty="0" err="1" smtClean="0">
                <a:latin typeface="Calibri" pitchFamily="34" charset="0"/>
              </a:rPr>
              <a:t>tidak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termasuk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setara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kas</a:t>
            </a:r>
            <a:endParaRPr lang="en-US" sz="1600" b="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236296" y="2852936"/>
            <a:ext cx="1496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089848" y="3448915"/>
            <a:ext cx="2514600" cy="1491434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45000"/>
              </a:spcBef>
            </a:pPr>
            <a:r>
              <a:rPr lang="en-US" sz="1600" dirty="0" err="1" smtClean="0">
                <a:latin typeface="Calibri" pitchFamily="34" charset="0"/>
              </a:rPr>
              <a:t>Aktivitas</a:t>
            </a:r>
            <a:r>
              <a:rPr lang="en-US" sz="1600" dirty="0" smtClean="0">
                <a:latin typeface="Calibri" pitchFamily="34" charset="0"/>
              </a:rPr>
              <a:t> yang </a:t>
            </a:r>
            <a:r>
              <a:rPr lang="en-US" sz="1600" dirty="0" err="1" smtClean="0">
                <a:latin typeface="Calibri" pitchFamily="34" charset="0"/>
              </a:rPr>
              <a:t>mengakibatkan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perubahan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jumlah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komposisi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ekuitas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pinjaman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entitas</a:t>
            </a:r>
            <a:endParaRPr lang="en-US" sz="1600" b="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83568" y="5301208"/>
            <a:ext cx="7704856" cy="76181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900" dirty="0" smtClean="0">
                <a:solidFill>
                  <a:srgbClr val="FF0000"/>
                </a:solidFill>
                <a:effectLst/>
                <a:latin typeface="Arial" charset="0"/>
              </a:rPr>
              <a:t>PSAK </a:t>
            </a:r>
            <a:r>
              <a:rPr lang="en-US" sz="1900" dirty="0" err="1" smtClean="0">
                <a:solidFill>
                  <a:srgbClr val="FF0000"/>
                </a:solidFill>
                <a:effectLst/>
                <a:latin typeface="Arial" charset="0"/>
              </a:rPr>
              <a:t>memberikan</a:t>
            </a:r>
            <a:r>
              <a:rPr lang="en-US" sz="1900" dirty="0" smtClean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  <a:effectLst/>
                <a:latin typeface="Arial" charset="0"/>
              </a:rPr>
              <a:t>fleksibilitas</a:t>
            </a:r>
            <a:r>
              <a:rPr lang="en-US" sz="1900" dirty="0" smtClean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  <a:effectLst/>
                <a:latin typeface="Arial" charset="0"/>
              </a:rPr>
              <a:t>dalam</a:t>
            </a:r>
            <a:r>
              <a:rPr lang="en-US" sz="1900" dirty="0" smtClean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  <a:effectLst/>
                <a:latin typeface="Arial" charset="0"/>
              </a:rPr>
              <a:t>pengklasifikasian</a:t>
            </a:r>
            <a:r>
              <a:rPr lang="en-US" sz="1900" dirty="0" smtClean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1900" dirty="0" smtClean="0">
                <a:solidFill>
                  <a:srgbClr val="FF0000"/>
                </a:solidFill>
              </a:rPr>
              <a:t>item </a:t>
            </a:r>
            <a:r>
              <a:rPr lang="en-US" sz="1900" dirty="0" err="1" smtClean="0">
                <a:solidFill>
                  <a:srgbClr val="FF0000"/>
                </a:solidFill>
              </a:rPr>
              <a:t>tertentu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terkait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bunga</a:t>
            </a:r>
            <a:r>
              <a:rPr lang="en-US" sz="1900" dirty="0" smtClean="0">
                <a:solidFill>
                  <a:srgbClr val="FF0000"/>
                </a:solidFill>
              </a:rPr>
              <a:t>, </a:t>
            </a:r>
            <a:r>
              <a:rPr lang="en-US" sz="1900" dirty="0" err="1" smtClean="0">
                <a:solidFill>
                  <a:srgbClr val="FF0000"/>
                </a:solidFill>
              </a:rPr>
              <a:t>dividen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dan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pajak</a:t>
            </a:r>
            <a:endParaRPr lang="en-US" sz="1900" b="0" dirty="0"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MMS - Overview v3">
  <a:themeElements>
    <a:clrScheme name="1_CMMS - Overview v3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1_CMMS - Overview v3">
      <a:majorFont>
        <a:latin typeface="ZapfHumnst BT"/>
        <a:ea typeface=""/>
        <a:cs typeface="Arial"/>
      </a:majorFont>
      <a:minorFont>
        <a:latin typeface="ZapfHumnst B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MMS - Overview v3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MMS - Overview v3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MMS - Overview v3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MMS - Overview v3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MMS - Overview v3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MMS - Overview v3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MMS - Overview v3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MS - Overview v3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MS - Overview v3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MS - Overview v3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MS - Overview v3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MS - Overview v3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 Consulting</Template>
  <TotalTime>0</TotalTime>
  <Words>3330</Words>
  <Application>Microsoft Office PowerPoint</Application>
  <PresentationFormat>On-screen Show (4:3)</PresentationFormat>
  <Paragraphs>657</Paragraphs>
  <Slides>50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1_CMMS - Overview v3</vt:lpstr>
      <vt:lpstr>Laporan Arus Kas</vt:lpstr>
      <vt:lpstr>Agenda</vt:lpstr>
      <vt:lpstr>Tujuan Pemelajaran</vt:lpstr>
      <vt:lpstr>Definisi Laporan Arus Kas</vt:lpstr>
      <vt:lpstr>Manfaat Laporan Arus Kas</vt:lpstr>
      <vt:lpstr>Kegunaan Laporan Arus Kas</vt:lpstr>
      <vt:lpstr>Kas dan Setara Kas</vt:lpstr>
      <vt:lpstr>Penyajian Laporan Arus Kas</vt:lpstr>
      <vt:lpstr>Klasifikasi Arus Kas</vt:lpstr>
      <vt:lpstr>Arus Kas Operasi</vt:lpstr>
      <vt:lpstr>Pelaporan Arus kas dari Aktivitas Operasi</vt:lpstr>
      <vt:lpstr>Metode Tidak Langsung</vt:lpstr>
      <vt:lpstr>Arus Kas Investasi</vt:lpstr>
      <vt:lpstr>Arus Kas Pendanaan</vt:lpstr>
      <vt:lpstr>Pelaporan Arus kas dari  Aktivitas Investasi dan Pendanaan</vt:lpstr>
      <vt:lpstr>Arus kas dalam mata uang asing</vt:lpstr>
      <vt:lpstr>Bunga dan Dividen</vt:lpstr>
      <vt:lpstr>Pajak Penghasilan</vt:lpstr>
      <vt:lpstr>Investasi dalam asosiasi, anak, bisnis lain</vt:lpstr>
      <vt:lpstr>Ketentuan lain</vt:lpstr>
      <vt:lpstr>Klasifikasi Arus Kas</vt:lpstr>
      <vt:lpstr>Format Laporan Arus Kas</vt:lpstr>
      <vt:lpstr>Tahapan Penyusunan Laporan Arus Kas</vt:lpstr>
      <vt:lpstr>Metode Langsung</vt:lpstr>
      <vt:lpstr>Metode Langsung</vt:lpstr>
      <vt:lpstr>Metode Tidak Langsung</vt:lpstr>
      <vt:lpstr>Metode Langsung vs Tidak Langsung</vt:lpstr>
      <vt:lpstr>Metode Langsung vs Tidak Langsung</vt:lpstr>
      <vt:lpstr>Contoh Soal </vt:lpstr>
      <vt:lpstr>Contoh Soal </vt:lpstr>
      <vt:lpstr>Contoh Soal </vt:lpstr>
      <vt:lpstr>Jawaban Soal </vt:lpstr>
      <vt:lpstr>Jawaban Soal </vt:lpstr>
      <vt:lpstr>Jawaban Soal </vt:lpstr>
      <vt:lpstr>Jawaban Soal </vt:lpstr>
      <vt:lpstr>Jawaban Soal </vt:lpstr>
      <vt:lpstr>Jawaban Soal </vt:lpstr>
      <vt:lpstr>Jawaban Soal </vt:lpstr>
      <vt:lpstr>Masalah-masalah Khusus</vt:lpstr>
      <vt:lpstr>Masalah-masalah Khusus</vt:lpstr>
      <vt:lpstr>Masalah-masalah Khusus</vt:lpstr>
      <vt:lpstr>Masalah-masalah Khusus</vt:lpstr>
      <vt:lpstr>Masalah-masalah Khusus</vt:lpstr>
      <vt:lpstr>Masalah-masalah Khusus</vt:lpstr>
      <vt:lpstr>Masalah-masalah Khusus</vt:lpstr>
      <vt:lpstr>Masalah-masalah Khusus</vt:lpstr>
      <vt:lpstr>Masalah-masalah Khusus</vt:lpstr>
      <vt:lpstr>Masalah-masalah Khusus</vt:lpstr>
      <vt:lpstr>Referensi Utama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Fase 2</dc:title>
  <dc:creator/>
  <cp:lastModifiedBy/>
  <cp:revision>352</cp:revision>
  <dcterms:created xsi:type="dcterms:W3CDTF">2004-08-30T01:14:14Z</dcterms:created>
  <dcterms:modified xsi:type="dcterms:W3CDTF">2017-12-06T10:56:42Z</dcterms:modified>
</cp:coreProperties>
</file>