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57" r:id="rId4"/>
    <p:sldId id="258" r:id="rId5"/>
    <p:sldId id="264" r:id="rId6"/>
    <p:sldId id="277" r:id="rId7"/>
    <p:sldId id="278" r:id="rId8"/>
    <p:sldId id="259" r:id="rId9"/>
    <p:sldId id="265" r:id="rId10"/>
    <p:sldId id="266" r:id="rId11"/>
    <p:sldId id="274" r:id="rId12"/>
    <p:sldId id="267" r:id="rId13"/>
    <p:sldId id="268" r:id="rId14"/>
    <p:sldId id="273" r:id="rId15"/>
    <p:sldId id="261" r:id="rId16"/>
    <p:sldId id="262" r:id="rId17"/>
    <p:sldId id="271" r:id="rId18"/>
    <p:sldId id="270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137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0B82-0F3E-4A0D-8763-D5B23A308422}" type="datetimeFigureOut">
              <a:rPr lang="id-ID" smtClean="0"/>
              <a:t>21/11/2018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7A93C-02D6-4D31-989B-9ECB1F279C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903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7A93C-02D6-4D31-989B-9ECB1F279C94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007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7A93C-02D6-4D31-989B-9ECB1F279C94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007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7A93C-02D6-4D31-989B-9ECB1F279C94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007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7A93C-02D6-4D31-989B-9ECB1F279C94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007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7A93C-02D6-4D31-989B-9ECB1F279C94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0077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7A93C-02D6-4D31-989B-9ECB1F279C94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007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01B5-C190-47F2-B2D2-282257C7CCB3}" type="datetimeFigureOut">
              <a:rPr lang="id-ID" smtClean="0"/>
              <a:t>21/11/2018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393-1AED-47D4-857B-7BF0B297FF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759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01B5-C190-47F2-B2D2-282257C7CCB3}" type="datetimeFigureOut">
              <a:rPr lang="id-ID" smtClean="0"/>
              <a:t>21/11/2018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393-1AED-47D4-857B-7BF0B297FF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098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01B5-C190-47F2-B2D2-282257C7CCB3}" type="datetimeFigureOut">
              <a:rPr lang="id-ID" smtClean="0"/>
              <a:t>21/11/2018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393-1AED-47D4-857B-7BF0B297FF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86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01B5-C190-47F2-B2D2-282257C7CCB3}" type="datetimeFigureOut">
              <a:rPr lang="id-ID" smtClean="0"/>
              <a:t>21/11/2018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393-1AED-47D4-857B-7BF0B297FF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861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01B5-C190-47F2-B2D2-282257C7CCB3}" type="datetimeFigureOut">
              <a:rPr lang="id-ID" smtClean="0"/>
              <a:t>21/11/2018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393-1AED-47D4-857B-7BF0B297FF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647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01B5-C190-47F2-B2D2-282257C7CCB3}" type="datetimeFigureOut">
              <a:rPr lang="id-ID" smtClean="0"/>
              <a:t>21/11/2018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393-1AED-47D4-857B-7BF0B297FF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478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01B5-C190-47F2-B2D2-282257C7CCB3}" type="datetimeFigureOut">
              <a:rPr lang="id-ID" smtClean="0"/>
              <a:t>21/11/2018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393-1AED-47D4-857B-7BF0B297FF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214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01B5-C190-47F2-B2D2-282257C7CCB3}" type="datetimeFigureOut">
              <a:rPr lang="id-ID" smtClean="0"/>
              <a:t>21/11/2018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393-1AED-47D4-857B-7BF0B297FF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9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01B5-C190-47F2-B2D2-282257C7CCB3}" type="datetimeFigureOut">
              <a:rPr lang="id-ID" smtClean="0"/>
              <a:t>21/11/2018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393-1AED-47D4-857B-7BF0B297FF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58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01B5-C190-47F2-B2D2-282257C7CCB3}" type="datetimeFigureOut">
              <a:rPr lang="id-ID" smtClean="0"/>
              <a:t>21/11/2018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393-1AED-47D4-857B-7BF0B297FF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256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01B5-C190-47F2-B2D2-282257C7CCB3}" type="datetimeFigureOut">
              <a:rPr lang="id-ID" smtClean="0"/>
              <a:t>21/11/2018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393-1AED-47D4-857B-7BF0B297FF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891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E01B5-C190-47F2-B2D2-282257C7CCB3}" type="datetimeFigureOut">
              <a:rPr lang="id-ID" smtClean="0"/>
              <a:t>21/11/2018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8393-1AED-47D4-857B-7BF0B297FF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420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asil gambar untuk bord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686049"/>
          </a:xfrm>
        </p:spPr>
        <p:txBody>
          <a:bodyPr>
            <a:noAutofit/>
          </a:bodyPr>
          <a:lstStyle/>
          <a:p>
            <a:r>
              <a:rPr lang="id-ID" sz="5400" b="1" dirty="0">
                <a:solidFill>
                  <a:schemeClr val="bg1"/>
                </a:solidFill>
                <a:latin typeface="Arial Rounded MT Bold" pitchFamily="34" charset="0"/>
              </a:rPr>
              <a:t>UKURAN VARIASI </a:t>
            </a:r>
            <a:r>
              <a:rPr lang="id-ID" sz="5400" b="1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id-ID" sz="5400" b="1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id-ID" sz="5400" b="1" dirty="0" smtClean="0">
                <a:solidFill>
                  <a:schemeClr val="bg1"/>
                </a:solidFill>
                <a:latin typeface="Arial Rounded MT Bold" pitchFamily="34" charset="0"/>
              </a:rPr>
              <a:t>(</a:t>
            </a:r>
            <a:r>
              <a:rPr lang="id-ID" sz="5400" b="1" dirty="0">
                <a:solidFill>
                  <a:schemeClr val="bg1"/>
                </a:solidFill>
                <a:latin typeface="Arial Rounded MT Bold" pitchFamily="34" charset="0"/>
              </a:rPr>
              <a:t>DISPERSI )</a:t>
            </a:r>
            <a:endParaRPr lang="id-ID" sz="5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66" y="0"/>
            <a:ext cx="9161366" cy="79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   SIMPANGAN RATA-RATA</a:t>
            </a:r>
            <a:endParaRPr lang="id-ID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10344" y="0"/>
            <a:ext cx="792088" cy="76470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174625"/>
                  </p:ext>
                </p:extLst>
              </p:nvPr>
            </p:nvGraphicFramePr>
            <p:xfrm>
              <a:off x="107504" y="980728"/>
              <a:ext cx="7344815" cy="35661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47125"/>
                    <a:gridCol w="1085706"/>
                    <a:gridCol w="766415"/>
                    <a:gridCol w="766415"/>
                    <a:gridCol w="822771"/>
                    <a:gridCol w="2160240"/>
                    <a:gridCol w="129614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NO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K.Interval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fi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xi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fi</a:t>
                          </a:r>
                          <a:r>
                            <a:rPr lang="id-ID" sz="2000" b="1" baseline="0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 . xi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|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id-ID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d-ID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</m:oMath>
                          </a14:m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- xi|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fi.|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id-ID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d-ID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</m:oMath>
                          </a14:m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- xi|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105-112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108,5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217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|129,6-108,5|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21,1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42,2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113-120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116,5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1398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|129,6-116,5|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13,1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157,2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3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121-128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124,5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1992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|129,6-124,5|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5,1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81,6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4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129-136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27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132,5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3577,5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|129,6-132,5|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2,9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78,3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137-144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140,5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1545,5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|129,6-140,5|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10,9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119,9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145-152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3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148,5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445,5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|129,6-148,5|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18,9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56,7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7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153-160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156,5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156,5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|129,6-156,5|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26,9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26,9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TOTAL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72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9332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562,8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174625"/>
                  </p:ext>
                </p:extLst>
              </p:nvPr>
            </p:nvGraphicFramePr>
            <p:xfrm>
              <a:off x="107504" y="980728"/>
              <a:ext cx="7344815" cy="35661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47125"/>
                    <a:gridCol w="1085706"/>
                    <a:gridCol w="766415"/>
                    <a:gridCol w="766415"/>
                    <a:gridCol w="822771"/>
                    <a:gridCol w="2160240"/>
                    <a:gridCol w="1296143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NO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K.Interval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fi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xi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fi</a:t>
                          </a:r>
                          <a:r>
                            <a:rPr lang="id-ID" sz="2000" b="1" baseline="0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 . xi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79718" t="-9231" r="-60000" b="-8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68396" t="-9231" r="-472" b="-826154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105-112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108,5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217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|129,6-108,5|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21,1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42,2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113-120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116,5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1398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|129,6-116,5|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13,1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157,2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3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121-128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124,5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1992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|129,6-124,5|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5,1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81,6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4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129-136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27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132,5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3577,5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|129,6-132,5|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2,9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78,3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137-144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140,5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1545,5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|129,6-140,5|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10,9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119,9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145-152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3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148,5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445,5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|129,6-148,5|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18,9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56,7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7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153-160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156,5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156,5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|129,6-156,5|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26,9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26,9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TOTAL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72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9332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562,8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6388" y="4941168"/>
                <a:ext cx="2725452" cy="165618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d-ID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id-ID" sz="3200" b="1" dirty="0" smtClean="0">
                    <a:solidFill>
                      <a:sysClr val="windowText" lastClr="000000"/>
                    </a:solidFill>
                    <a:latin typeface="Agency FB" pitchFamily="34" charset="0"/>
                  </a:rPr>
                  <a:t> = 9.332 : 72</a:t>
                </a:r>
              </a:p>
              <a:p>
                <a:r>
                  <a:rPr lang="id-ID" sz="3200" b="1" dirty="0">
                    <a:solidFill>
                      <a:sysClr val="windowText" lastClr="000000"/>
                    </a:solidFill>
                    <a:latin typeface="Agency FB" pitchFamily="34" charset="0"/>
                  </a:rPr>
                  <a:t> </a:t>
                </a:r>
                <a:r>
                  <a:rPr lang="id-ID" sz="3200" b="1" dirty="0" smtClean="0">
                    <a:solidFill>
                      <a:sysClr val="windowText" lastClr="000000"/>
                    </a:solidFill>
                    <a:latin typeface="Agency FB" pitchFamily="34" charset="0"/>
                  </a:rPr>
                  <a:t>    = 129,6</a:t>
                </a:r>
                <a:endParaRPr lang="id-ID" sz="3200" b="1" dirty="0">
                  <a:solidFill>
                    <a:sysClr val="windowText" lastClr="000000"/>
                  </a:solidFill>
                  <a:latin typeface="Agency FB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88" y="4941168"/>
                <a:ext cx="2725452" cy="16561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923928" y="4908554"/>
            <a:ext cx="2725452" cy="16561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200" b="1" dirty="0" smtClean="0">
                <a:solidFill>
                  <a:sysClr val="windowText" lastClr="000000"/>
                </a:solidFill>
                <a:latin typeface="Agency FB" pitchFamily="34" charset="0"/>
              </a:rPr>
              <a:t>SR = 562,8 : 72</a:t>
            </a:r>
          </a:p>
          <a:p>
            <a:r>
              <a:rPr lang="id-ID" sz="3200" b="1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id-ID" sz="3200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= 7,8</a:t>
            </a:r>
            <a:endParaRPr lang="id-ID" sz="3200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66" y="0"/>
            <a:ext cx="5957518" cy="79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   VARIANS (</a:t>
            </a:r>
            <a:r>
              <a:rPr lang="id-ID" b="1" dirty="0" smtClean="0">
                <a:latin typeface="Agency FB" pitchFamily="34" charset="0"/>
              </a:rPr>
              <a:t>S</a:t>
            </a:r>
            <a:r>
              <a:rPr lang="id-ID" b="1" baseline="30000" dirty="0" smtClean="0">
                <a:latin typeface="Agency FB" pitchFamily="34" charset="0"/>
              </a:rPr>
              <a:t>2</a:t>
            </a:r>
            <a:r>
              <a:rPr lang="id-ID" b="1" dirty="0" smtClean="0">
                <a:latin typeface="Agency FB" pitchFamily="34" charset="0"/>
              </a:rPr>
              <a:t>)</a:t>
            </a:r>
            <a:endParaRPr lang="id-ID" b="1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88" y="1196753"/>
            <a:ext cx="6901916" cy="648072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VARIANS ( S</a:t>
            </a:r>
            <a:r>
              <a:rPr lang="id-ID" b="1" baseline="30000" dirty="0" smtClean="0">
                <a:solidFill>
                  <a:schemeClr val="bg1"/>
                </a:solidFill>
                <a:latin typeface="Agency FB" pitchFamily="34" charset="0"/>
              </a:rPr>
              <a:t>2</a:t>
            </a:r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 )</a:t>
            </a:r>
          </a:p>
          <a:p>
            <a:pPr marL="0" indent="0">
              <a:buNone/>
            </a:pPr>
            <a:endParaRPr lang="id-ID" sz="1000" b="1" dirty="0" smtClean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10344" y="0"/>
            <a:ext cx="792088" cy="76470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AutoShape 2" descr="Hasil gambar untuk simpangan rata-r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74" name="Picture 2" descr="rumus variasi data kelomp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060848"/>
            <a:ext cx="4644009" cy="27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umus variasi data tungg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0848"/>
            <a:ext cx="4499991" cy="27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6302" y="5085184"/>
            <a:ext cx="7467376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Dibagi N (apabila menghitung </a:t>
            </a:r>
            <a:r>
              <a:rPr lang="id-ID" b="1" dirty="0">
                <a:solidFill>
                  <a:schemeClr val="bg1"/>
                </a:solidFill>
                <a:latin typeface="Agency FB" pitchFamily="34" charset="0"/>
              </a:rPr>
              <a:t>S</a:t>
            </a:r>
            <a:r>
              <a:rPr lang="id-ID" b="1" baseline="30000" dirty="0">
                <a:solidFill>
                  <a:schemeClr val="bg1"/>
                </a:solidFill>
                <a:latin typeface="Agency FB" pitchFamily="34" charset="0"/>
              </a:rPr>
              <a:t>2</a:t>
            </a:r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 dari data Populasi)</a:t>
            </a:r>
          </a:p>
          <a:p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Dibagi n-1 (apabila menghitung </a:t>
            </a:r>
            <a:r>
              <a:rPr lang="id-ID" b="1" dirty="0">
                <a:solidFill>
                  <a:schemeClr val="bg1"/>
                </a:solidFill>
                <a:latin typeface="Agency FB" pitchFamily="34" charset="0"/>
              </a:rPr>
              <a:t>S</a:t>
            </a:r>
            <a:r>
              <a:rPr lang="id-ID" b="1" baseline="30000" dirty="0">
                <a:solidFill>
                  <a:schemeClr val="bg1"/>
                </a:solidFill>
                <a:latin typeface="Agency FB" pitchFamily="34" charset="0"/>
              </a:rPr>
              <a:t>2</a:t>
            </a:r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 dari data Sampel)</a:t>
            </a:r>
          </a:p>
          <a:p>
            <a:pPr marL="0" indent="0">
              <a:buFont typeface="Arial" pitchFamily="34" charset="0"/>
              <a:buNone/>
            </a:pPr>
            <a:endParaRPr lang="id-ID" sz="1000" b="1" dirty="0" smtClean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66" y="0"/>
            <a:ext cx="5957518" cy="79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   </a:t>
            </a:r>
            <a:r>
              <a:rPr lang="id-ID" b="1" dirty="0">
                <a:solidFill>
                  <a:sysClr val="windowText" lastClr="000000"/>
                </a:solidFill>
                <a:latin typeface="Agency FB" pitchFamily="34" charset="0"/>
              </a:rPr>
              <a:t>VARIANS (</a:t>
            </a:r>
            <a:r>
              <a:rPr lang="id-ID" b="1" dirty="0">
                <a:latin typeface="Agency FB" pitchFamily="34" charset="0"/>
              </a:rPr>
              <a:t>S</a:t>
            </a:r>
            <a:r>
              <a:rPr lang="id-ID" b="1" baseline="30000" dirty="0">
                <a:latin typeface="Agency FB" pitchFamily="34" charset="0"/>
              </a:rPr>
              <a:t>2</a:t>
            </a:r>
            <a:r>
              <a:rPr lang="id-ID" b="1" dirty="0">
                <a:latin typeface="Agency FB" pitchFamily="34" charset="0"/>
              </a:rPr>
              <a:t>)</a:t>
            </a:r>
            <a:endParaRPr lang="id-ID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88" y="1196753"/>
            <a:ext cx="6901916" cy="648072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Varians Data Tunggal</a:t>
            </a:r>
          </a:p>
          <a:p>
            <a:pPr marL="0" indent="0">
              <a:buNone/>
            </a:pPr>
            <a:endParaRPr lang="id-ID" sz="1000" b="1" dirty="0" smtClean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10344" y="0"/>
            <a:ext cx="792088" cy="76470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AutoShape 2" descr="Hasil gambar untuk simpangan rata-r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54184"/>
              </p:ext>
            </p:extLst>
          </p:nvPr>
        </p:nvGraphicFramePr>
        <p:xfrm>
          <a:off x="1596008" y="2060848"/>
          <a:ext cx="6096000" cy="131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41680">
                <a:tc gridSpan="4"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Rata-Rata (Mean)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18,5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56379"/>
              </p:ext>
            </p:extLst>
          </p:nvPr>
        </p:nvGraphicFramePr>
        <p:xfrm>
          <a:off x="10340" y="3789040"/>
          <a:ext cx="91692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12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id-ID" sz="28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S</a:t>
                      </a:r>
                      <a:r>
                        <a:rPr lang="id-ID" sz="28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2800" baseline="300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|18-18,5|</a:t>
                      </a:r>
                      <a:r>
                        <a:rPr lang="id-ID" sz="16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1600" baseline="300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|17-18,5|</a:t>
                      </a:r>
                      <a:r>
                        <a:rPr lang="id-ID" sz="16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16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|18-18,5|</a:t>
                      </a:r>
                      <a:r>
                        <a:rPr lang="id-ID" sz="16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16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|18-18,5|</a:t>
                      </a:r>
                      <a:r>
                        <a:rPr lang="id-ID" sz="16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16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|17-18,5|</a:t>
                      </a:r>
                      <a:r>
                        <a:rPr lang="id-ID" sz="16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1600" dirty="0" smtClean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|19-18,5|</a:t>
                      </a:r>
                      <a:r>
                        <a:rPr lang="id-ID" sz="16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1600" dirty="0" smtClean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|20-18,5|</a:t>
                      </a:r>
                      <a:r>
                        <a:rPr lang="id-ID" sz="16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1600" dirty="0" smtClean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|21-18,5|</a:t>
                      </a:r>
                      <a:r>
                        <a:rPr lang="id-ID" sz="16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1600" dirty="0" smtClean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|17-18,5|</a:t>
                      </a:r>
                      <a:r>
                        <a:rPr lang="id-ID" sz="16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1600" dirty="0" smtClean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|20-18,5|</a:t>
                      </a:r>
                      <a:r>
                        <a:rPr lang="id-ID" sz="16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1600" dirty="0" smtClean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(10-1)</a:t>
                      </a:r>
                      <a:endParaRPr lang="id-ID" b="1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Equal 7"/>
          <p:cNvSpPr/>
          <p:nvPr/>
        </p:nvSpPr>
        <p:spPr>
          <a:xfrm>
            <a:off x="431540" y="3966801"/>
            <a:ext cx="180020" cy="398303"/>
          </a:xfrm>
          <a:prstGeom prst="mathEqual">
            <a:avLst>
              <a:gd name="adj1" fmla="val 15274"/>
              <a:gd name="adj2" fmla="val 901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1187624" y="3822785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Plus 11"/>
          <p:cNvSpPr/>
          <p:nvPr/>
        </p:nvSpPr>
        <p:spPr>
          <a:xfrm>
            <a:off x="2915816" y="3822489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Plus 12"/>
          <p:cNvSpPr/>
          <p:nvPr/>
        </p:nvSpPr>
        <p:spPr>
          <a:xfrm>
            <a:off x="3779912" y="3810240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Plus 13"/>
          <p:cNvSpPr/>
          <p:nvPr/>
        </p:nvSpPr>
        <p:spPr>
          <a:xfrm>
            <a:off x="4644008" y="3836344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Plus 14"/>
          <p:cNvSpPr/>
          <p:nvPr/>
        </p:nvSpPr>
        <p:spPr>
          <a:xfrm>
            <a:off x="5521959" y="3825698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Plus 15"/>
          <p:cNvSpPr/>
          <p:nvPr/>
        </p:nvSpPr>
        <p:spPr>
          <a:xfrm>
            <a:off x="6416498" y="3829564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Plus 16"/>
          <p:cNvSpPr/>
          <p:nvPr/>
        </p:nvSpPr>
        <p:spPr>
          <a:xfrm>
            <a:off x="7236296" y="3822785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Plus 17"/>
          <p:cNvSpPr/>
          <p:nvPr/>
        </p:nvSpPr>
        <p:spPr>
          <a:xfrm>
            <a:off x="8100392" y="3825698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Plus 18"/>
          <p:cNvSpPr/>
          <p:nvPr/>
        </p:nvSpPr>
        <p:spPr>
          <a:xfrm>
            <a:off x="2051720" y="3811843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936614"/>
              </p:ext>
            </p:extLst>
          </p:nvPr>
        </p:nvGraphicFramePr>
        <p:xfrm>
          <a:off x="10344" y="4725144"/>
          <a:ext cx="9169212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12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</a:tblGrid>
              <a:tr h="370840">
                <a:tc rowSpan="2">
                  <a:txBody>
                    <a:bodyPr/>
                    <a:lstStyle/>
                    <a:p>
                      <a:endParaRPr lang="id-ID" sz="28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|0,5|</a:t>
                      </a:r>
                      <a:r>
                        <a:rPr lang="id-ID" sz="20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20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|1,5|</a:t>
                      </a:r>
                      <a:r>
                        <a:rPr lang="id-ID" sz="20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20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|0,5|</a:t>
                      </a:r>
                      <a:r>
                        <a:rPr lang="id-ID" sz="20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20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|0,5|</a:t>
                      </a:r>
                      <a:r>
                        <a:rPr lang="id-ID" sz="20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20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|1,5|</a:t>
                      </a:r>
                      <a:r>
                        <a:rPr lang="id-ID" sz="20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20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|1,5|</a:t>
                      </a:r>
                      <a:r>
                        <a:rPr lang="id-ID" sz="20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2000" dirty="0" smtClean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|2,5|</a:t>
                      </a:r>
                      <a:r>
                        <a:rPr lang="id-ID" sz="20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2000" dirty="0" smtClean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|3,5|</a:t>
                      </a:r>
                      <a:r>
                        <a:rPr lang="id-ID" sz="20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2000" dirty="0" smtClean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|1,5|</a:t>
                      </a:r>
                      <a:r>
                        <a:rPr lang="id-ID" sz="20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2000" dirty="0" smtClean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|2,5|</a:t>
                      </a:r>
                      <a:r>
                        <a:rPr lang="id-ID" sz="2000" baseline="30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</a:t>
                      </a:r>
                      <a:endParaRPr lang="id-ID" sz="2000" dirty="0" smtClean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9</a:t>
                      </a:r>
                      <a:endParaRPr lang="id-ID" b="1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Equal 20"/>
          <p:cNvSpPr/>
          <p:nvPr/>
        </p:nvSpPr>
        <p:spPr>
          <a:xfrm>
            <a:off x="437190" y="4912148"/>
            <a:ext cx="180020" cy="398303"/>
          </a:xfrm>
          <a:prstGeom prst="mathEqual">
            <a:avLst>
              <a:gd name="adj1" fmla="val 15274"/>
              <a:gd name="adj2" fmla="val 901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1193274" y="4768132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Plus 22"/>
          <p:cNvSpPr/>
          <p:nvPr/>
        </p:nvSpPr>
        <p:spPr>
          <a:xfrm>
            <a:off x="2921466" y="4767836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Plus 23"/>
          <p:cNvSpPr/>
          <p:nvPr/>
        </p:nvSpPr>
        <p:spPr>
          <a:xfrm>
            <a:off x="3785562" y="4755587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Plus 24"/>
          <p:cNvSpPr/>
          <p:nvPr/>
        </p:nvSpPr>
        <p:spPr>
          <a:xfrm>
            <a:off x="4649658" y="4781691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Plus 25"/>
          <p:cNvSpPr/>
          <p:nvPr/>
        </p:nvSpPr>
        <p:spPr>
          <a:xfrm>
            <a:off x="5527609" y="4771045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Plus 26"/>
          <p:cNvSpPr/>
          <p:nvPr/>
        </p:nvSpPr>
        <p:spPr>
          <a:xfrm>
            <a:off x="6422148" y="4774911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Plus 27"/>
          <p:cNvSpPr/>
          <p:nvPr/>
        </p:nvSpPr>
        <p:spPr>
          <a:xfrm>
            <a:off x="7241946" y="4768132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Plus 28"/>
          <p:cNvSpPr/>
          <p:nvPr/>
        </p:nvSpPr>
        <p:spPr>
          <a:xfrm>
            <a:off x="8106042" y="4771045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Plus 29"/>
          <p:cNvSpPr/>
          <p:nvPr/>
        </p:nvSpPr>
        <p:spPr>
          <a:xfrm>
            <a:off x="2057370" y="4757190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75231"/>
              </p:ext>
            </p:extLst>
          </p:nvPr>
        </p:nvGraphicFramePr>
        <p:xfrm>
          <a:off x="-25212" y="5661248"/>
          <a:ext cx="25809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45"/>
                <a:gridCol w="1813943"/>
              </a:tblGrid>
              <a:tr h="540000"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3200" b="1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3,83</a:t>
                      </a:r>
                      <a:endParaRPr lang="id-ID" sz="3200" b="1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Equal 32"/>
          <p:cNvSpPr/>
          <p:nvPr/>
        </p:nvSpPr>
        <p:spPr>
          <a:xfrm>
            <a:off x="437190" y="5805264"/>
            <a:ext cx="180020" cy="398303"/>
          </a:xfrm>
          <a:prstGeom prst="mathEqual">
            <a:avLst>
              <a:gd name="adj1" fmla="val 15274"/>
              <a:gd name="adj2" fmla="val 901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66" y="0"/>
            <a:ext cx="5957518" cy="79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   </a:t>
            </a:r>
            <a:r>
              <a:rPr lang="id-ID" b="1" dirty="0">
                <a:solidFill>
                  <a:sysClr val="windowText" lastClr="000000"/>
                </a:solidFill>
                <a:latin typeface="Agency FB" pitchFamily="34" charset="0"/>
              </a:rPr>
              <a:t>VARIANS (</a:t>
            </a:r>
            <a:r>
              <a:rPr lang="id-ID" b="1" dirty="0">
                <a:latin typeface="Agency FB" pitchFamily="34" charset="0"/>
              </a:rPr>
              <a:t>S</a:t>
            </a:r>
            <a:r>
              <a:rPr lang="id-ID" b="1" baseline="30000" dirty="0">
                <a:latin typeface="Agency FB" pitchFamily="34" charset="0"/>
              </a:rPr>
              <a:t>2</a:t>
            </a:r>
            <a:r>
              <a:rPr lang="id-ID" b="1" dirty="0">
                <a:latin typeface="Agency FB" pitchFamily="34" charset="0"/>
              </a:rPr>
              <a:t>)</a:t>
            </a:r>
            <a:endParaRPr lang="id-ID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10344" y="0"/>
            <a:ext cx="792088" cy="76470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1724045"/>
                  </p:ext>
                </p:extLst>
              </p:nvPr>
            </p:nvGraphicFramePr>
            <p:xfrm>
              <a:off x="107504" y="980728"/>
              <a:ext cx="7632848" cy="38709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66300"/>
                    <a:gridCol w="889448"/>
                    <a:gridCol w="627874"/>
                    <a:gridCol w="708666"/>
                    <a:gridCol w="864096"/>
                    <a:gridCol w="2016224"/>
                    <a:gridCol w="864096"/>
                    <a:gridCol w="1296144"/>
                  </a:tblGrid>
                  <a:tr h="68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NO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K.Interval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fi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Xi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fi</a:t>
                          </a:r>
                          <a:r>
                            <a:rPr lang="id-ID" sz="2000" b="1" baseline="0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 . Xi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|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id-ID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d-ID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</m:oMath>
                          </a14:m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- Xi|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|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id-ID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d-ID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</m:oMath>
                          </a14:m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- Xi|</a:t>
                          </a:r>
                          <a:r>
                            <a:rPr lang="id-ID" sz="2000" b="1" baseline="30000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2</a:t>
                          </a:r>
                          <a:endParaRPr lang="id-ID" sz="2000" b="1" baseline="30000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fi.|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id-ID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d-ID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</m:oMath>
                          </a14:m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- Xi|</a:t>
                          </a:r>
                          <a:r>
                            <a:rPr lang="id-ID" sz="2000" b="1" baseline="30000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2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105-112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108,5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217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|129,6-108,5|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21,1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445,2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890,4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113-120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116,5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1398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|129,6-116,5|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13,1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171.6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2.059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3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121-128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124,5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1992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|129,6-124,5|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5,1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26.0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416.2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4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129-136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27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132,5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3577,5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|129,6-132,5|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2,9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8,4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227,0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137-144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140,5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1545,5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|129,6-140,5|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10,9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118,81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1.306,91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145-152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3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148,5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445,5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|129,6-148,5|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18,9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357,2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1.071,6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7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153-160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156,5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156,5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|129,6-156,5|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26,9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723,6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723,6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TOTAL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72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9332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solidFill>
                                <a:sysClr val="windowText" lastClr="000000"/>
                              </a:solidFill>
                              <a:latin typeface="Agency FB" pitchFamily="34" charset="0"/>
                            </a:rPr>
                            <a:t>6.694,1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1724045"/>
                  </p:ext>
                </p:extLst>
              </p:nvPr>
            </p:nvGraphicFramePr>
            <p:xfrm>
              <a:off x="107504" y="980728"/>
              <a:ext cx="7632848" cy="38709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66300"/>
                    <a:gridCol w="889448"/>
                    <a:gridCol w="627874"/>
                    <a:gridCol w="708666"/>
                    <a:gridCol w="864096"/>
                    <a:gridCol w="2016224"/>
                    <a:gridCol w="864096"/>
                    <a:gridCol w="1296144"/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NO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K.Interval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fi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Xi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fi</a:t>
                          </a:r>
                          <a:r>
                            <a:rPr lang="id-ID" sz="2000" b="1" baseline="0" dirty="0" smtClean="0">
                              <a:solidFill>
                                <a:schemeClr val="tx1"/>
                              </a:solidFill>
                              <a:latin typeface="Agency FB" pitchFamily="34" charset="0"/>
                            </a:rPr>
                            <a:t> . Xi</a:t>
                          </a:r>
                          <a:endParaRPr lang="id-ID" sz="2000" b="1" dirty="0">
                            <a:solidFill>
                              <a:schemeClr val="tx1"/>
                            </a:solidFill>
                            <a:latin typeface="Agency FB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71601" t="-5217" r="-106949" b="-46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37589" t="-5217" r="-151064" b="-46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88263" t="-5217" b="-46695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105-112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108,5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217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|129,6-108,5|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21,1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445,2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890,4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113-120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116,5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1398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|129,6-116,5|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13,1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171.6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2.059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3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121-128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124,5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1992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|129,6-124,5|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5,1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26.0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416.2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4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129-136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27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132,5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3577,5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|129,6-132,5|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2,9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8,4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227,0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137-144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140,5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1545,5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|129,6-140,5|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10,9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118,81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1.306,91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145-152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3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148,5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445,5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|129,6-148,5|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18,9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357,2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1.071,6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7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153-160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156,5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156,5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|129,6-156,5|</a:t>
                          </a:r>
                          <a:r>
                            <a:rPr lang="id-ID" sz="2000" b="1" baseline="0" dirty="0" smtClean="0">
                              <a:latin typeface="Agency FB" pitchFamily="34" charset="0"/>
                            </a:rPr>
                            <a:t> = 26,9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723,6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723,6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TOTAL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72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000" b="1" dirty="0" smtClean="0">
                              <a:latin typeface="Agency FB" pitchFamily="34" charset="0"/>
                            </a:rPr>
                            <a:t>9332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d-ID" sz="2000" b="1" dirty="0" smtClean="0">
                              <a:solidFill>
                                <a:sysClr val="windowText" lastClr="000000"/>
                              </a:solidFill>
                              <a:latin typeface="Agency FB" pitchFamily="34" charset="0"/>
                            </a:rPr>
                            <a:t>6.694,1</a:t>
                          </a:r>
                          <a:endParaRPr lang="id-ID" sz="2000" b="1" dirty="0">
                            <a:latin typeface="Agency FB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6388" y="4941168"/>
                <a:ext cx="2725452" cy="165618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d-ID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id-ID" sz="3200" b="1" dirty="0" smtClean="0">
                    <a:solidFill>
                      <a:sysClr val="windowText" lastClr="000000"/>
                    </a:solidFill>
                    <a:latin typeface="Agency FB" pitchFamily="34" charset="0"/>
                  </a:rPr>
                  <a:t> = 9.332 : 72</a:t>
                </a:r>
              </a:p>
              <a:p>
                <a:r>
                  <a:rPr lang="id-ID" sz="3200" b="1" dirty="0">
                    <a:solidFill>
                      <a:sysClr val="windowText" lastClr="000000"/>
                    </a:solidFill>
                    <a:latin typeface="Agency FB" pitchFamily="34" charset="0"/>
                  </a:rPr>
                  <a:t> </a:t>
                </a:r>
                <a:r>
                  <a:rPr lang="id-ID" sz="3200" b="1" dirty="0" smtClean="0">
                    <a:solidFill>
                      <a:sysClr val="windowText" lastClr="000000"/>
                    </a:solidFill>
                    <a:latin typeface="Agency FB" pitchFamily="34" charset="0"/>
                  </a:rPr>
                  <a:t>    = 129,6</a:t>
                </a:r>
                <a:endParaRPr lang="id-ID" sz="3200" b="1" dirty="0">
                  <a:solidFill>
                    <a:sysClr val="windowText" lastClr="000000"/>
                  </a:solidFill>
                  <a:latin typeface="Agency FB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88" y="4941168"/>
                <a:ext cx="2725452" cy="16561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923928" y="4908554"/>
            <a:ext cx="3528392" cy="16561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200" b="1" dirty="0" smtClean="0">
                <a:solidFill>
                  <a:sysClr val="windowText" lastClr="000000"/>
                </a:solidFill>
                <a:latin typeface="Agency FB" pitchFamily="34" charset="0"/>
              </a:rPr>
              <a:t>SR =    6.694.11   : 72</a:t>
            </a:r>
          </a:p>
          <a:p>
            <a:r>
              <a:rPr lang="id-ID" sz="3200" b="1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id-ID" sz="3200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= </a:t>
            </a:r>
            <a:r>
              <a:rPr lang="id-ID" sz="3200" b="1" dirty="0" smtClean="0">
                <a:solidFill>
                  <a:sysClr val="windowText" lastClr="000000"/>
                </a:solidFill>
                <a:latin typeface="Agency FB" pitchFamily="34" charset="0"/>
              </a:rPr>
              <a:t>92.97</a:t>
            </a:r>
            <a:endParaRPr lang="id-ID" sz="3200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3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88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d-ID" b="1" dirty="0" smtClean="0">
                <a:solidFill>
                  <a:schemeClr val="bg1"/>
                </a:solidFill>
              </a:rPr>
              <a:t>LATIHAN</a:t>
            </a:r>
          </a:p>
          <a:p>
            <a:r>
              <a:rPr lang="id-ID" b="1" dirty="0" smtClean="0">
                <a:solidFill>
                  <a:schemeClr val="bg1"/>
                </a:solidFill>
              </a:rPr>
              <a:t>Kel A = 20,60,100,70,70</a:t>
            </a:r>
          </a:p>
          <a:p>
            <a:r>
              <a:rPr lang="id-ID" b="1" dirty="0" smtClean="0">
                <a:solidFill>
                  <a:schemeClr val="bg1"/>
                </a:solidFill>
              </a:rPr>
              <a:t>Kel B = 65, 65, 63, 64, 63</a:t>
            </a:r>
          </a:p>
          <a:p>
            <a:endParaRPr lang="id-ID" b="1" dirty="0">
              <a:solidFill>
                <a:schemeClr val="bg1"/>
              </a:solidFill>
            </a:endParaRPr>
          </a:p>
          <a:p>
            <a:r>
              <a:rPr lang="id-ID" b="1" dirty="0" smtClean="0">
                <a:solidFill>
                  <a:schemeClr val="bg1"/>
                </a:solidFill>
              </a:rPr>
              <a:t>Hitunglah nilai Rata-rata dan Varians kedua kelompok!</a:t>
            </a:r>
          </a:p>
          <a:p>
            <a:r>
              <a:rPr lang="id-ID" b="1" dirty="0" smtClean="0">
                <a:solidFill>
                  <a:schemeClr val="bg1"/>
                </a:solidFill>
              </a:rPr>
              <a:t>Simpulkan fluktuasi data dari masing-masing kelompok berdasarkan Nilai Varians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7366" y="0"/>
            <a:ext cx="5957518" cy="79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   </a:t>
            </a:r>
            <a:r>
              <a:rPr lang="id-ID" b="1" dirty="0">
                <a:solidFill>
                  <a:sysClr val="windowText" lastClr="000000"/>
                </a:solidFill>
                <a:latin typeface="Agency FB" pitchFamily="34" charset="0"/>
              </a:rPr>
              <a:t>VARIANS (</a:t>
            </a:r>
            <a:r>
              <a:rPr lang="id-ID" b="1" dirty="0">
                <a:latin typeface="Agency FB" pitchFamily="34" charset="0"/>
              </a:rPr>
              <a:t>S</a:t>
            </a:r>
            <a:r>
              <a:rPr lang="id-ID" b="1" baseline="30000" dirty="0">
                <a:latin typeface="Agency FB" pitchFamily="34" charset="0"/>
              </a:rPr>
              <a:t>2</a:t>
            </a:r>
            <a:r>
              <a:rPr lang="id-ID" b="1" dirty="0">
                <a:latin typeface="Agency FB" pitchFamily="34" charset="0"/>
              </a:rPr>
              <a:t>)</a:t>
            </a:r>
            <a:endParaRPr lang="id-ID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  <p:sp>
        <p:nvSpPr>
          <p:cNvPr id="5" name="Quad Arrow Callout 4"/>
          <p:cNvSpPr/>
          <p:nvPr/>
        </p:nvSpPr>
        <p:spPr>
          <a:xfrm>
            <a:off x="10344" y="0"/>
            <a:ext cx="792088" cy="76470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86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66" y="0"/>
            <a:ext cx="5957518" cy="79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   SIMPANGAN BAKU (S)</a:t>
            </a:r>
            <a:endParaRPr lang="id-ID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88" y="1196753"/>
            <a:ext cx="6901916" cy="648072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SIMPANGAN BAKU ( S )</a:t>
            </a:r>
          </a:p>
          <a:p>
            <a:pPr marL="0" indent="0">
              <a:buNone/>
            </a:pPr>
            <a:endParaRPr lang="id-ID" sz="1000" b="1" dirty="0" smtClean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10344" y="0"/>
            <a:ext cx="792088" cy="76470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AutoShape 2" descr="Hasil gambar untuk simpangan rata-r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0" name="Picture 2" descr="rumus simpangan baku data kelomp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086922"/>
            <a:ext cx="4644009" cy="31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umus simpangan baku data tungg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4" y="2086922"/>
            <a:ext cx="4506835" cy="31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1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66" y="0"/>
            <a:ext cx="5957518" cy="79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   UKURAN DISPERSI</a:t>
            </a:r>
            <a:endParaRPr lang="id-ID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88" y="119675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Standar </a:t>
            </a:r>
            <a:r>
              <a:rPr lang="id-ID" b="1" dirty="0">
                <a:solidFill>
                  <a:schemeClr val="bg1"/>
                </a:solidFill>
              </a:rPr>
              <a:t>deviasi </a:t>
            </a:r>
            <a:r>
              <a:rPr lang="id-ID" dirty="0">
                <a:solidFill>
                  <a:schemeClr val="bg1"/>
                </a:solidFill>
              </a:rPr>
              <a:t>atau sering disebut simpangan baku, mengambarkan </a:t>
            </a:r>
            <a:r>
              <a:rPr lang="id-ID" b="1" u="sng" dirty="0">
                <a:solidFill>
                  <a:schemeClr val="bg1"/>
                </a:solidFill>
              </a:rPr>
              <a:t>seberapa besar perbedaan nilai sampel terhadap </a:t>
            </a:r>
            <a:r>
              <a:rPr lang="id-ID" b="1" u="sng" dirty="0" smtClean="0">
                <a:solidFill>
                  <a:schemeClr val="bg1"/>
                </a:solidFill>
              </a:rPr>
              <a:t>rata-ratanya</a:t>
            </a:r>
            <a:r>
              <a:rPr lang="id-ID" dirty="0" smtClean="0">
                <a:solidFill>
                  <a:schemeClr val="bg1"/>
                </a:solidFill>
              </a:rPr>
              <a:t>.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Standar </a:t>
            </a:r>
            <a:r>
              <a:rPr lang="id-ID" dirty="0">
                <a:solidFill>
                  <a:schemeClr val="bg1"/>
                </a:solidFill>
              </a:rPr>
              <a:t>deviasi juga menggambarkan </a:t>
            </a:r>
            <a:r>
              <a:rPr lang="id-ID" b="1" u="sng" dirty="0">
                <a:solidFill>
                  <a:schemeClr val="bg1"/>
                </a:solidFill>
              </a:rPr>
              <a:t>seberapa besar keragaman </a:t>
            </a:r>
            <a:r>
              <a:rPr lang="id-ID" b="1" u="sng" dirty="0" smtClean="0">
                <a:solidFill>
                  <a:schemeClr val="bg1"/>
                </a:solidFill>
              </a:rPr>
              <a:t>sampel</a:t>
            </a:r>
            <a:r>
              <a:rPr lang="id-ID" dirty="0" smtClean="0">
                <a:solidFill>
                  <a:schemeClr val="bg1"/>
                </a:solidFill>
              </a:rPr>
              <a:t>.</a:t>
            </a:r>
          </a:p>
          <a:p>
            <a:r>
              <a:rPr lang="id-ID" b="1" u="sng" dirty="0" smtClean="0">
                <a:solidFill>
                  <a:schemeClr val="bg1"/>
                </a:solidFill>
              </a:rPr>
              <a:t>Semakin </a:t>
            </a:r>
            <a:r>
              <a:rPr lang="id-ID" b="1" u="sng" dirty="0">
                <a:solidFill>
                  <a:schemeClr val="bg1"/>
                </a:solidFill>
              </a:rPr>
              <a:t>besar nilai standar deviasi maka data sampel semakin menyebar (bervariasi) dari rata-ratanya</a:t>
            </a:r>
            <a:r>
              <a:rPr lang="id-ID" dirty="0">
                <a:solidFill>
                  <a:schemeClr val="bg1"/>
                </a:solidFill>
              </a:rPr>
              <a:t>. Sebaliknya jika semakin kecil maka data sampel semakin homogen (hampir sama). 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10344" y="0"/>
            <a:ext cx="792088" cy="76470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12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66" y="0"/>
            <a:ext cx="5957518" cy="79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   UKURAN DISPERSI</a:t>
            </a:r>
            <a:endParaRPr lang="id-ID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88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Fungsi Standar Deviasi</a:t>
            </a:r>
          </a:p>
          <a:p>
            <a:pPr lvl="1"/>
            <a:r>
              <a:rPr lang="id-ID" dirty="0" smtClean="0">
                <a:solidFill>
                  <a:schemeClr val="bg1"/>
                </a:solidFill>
              </a:rPr>
              <a:t>Untuk </a:t>
            </a:r>
            <a:r>
              <a:rPr lang="id-ID" dirty="0">
                <a:solidFill>
                  <a:schemeClr val="bg1"/>
                </a:solidFill>
              </a:rPr>
              <a:t>mengetahui besar perbedaan dari nilai sampel terhadap rata-rata.</a:t>
            </a:r>
          </a:p>
          <a:p>
            <a:pPr lvl="1"/>
            <a:r>
              <a:rPr lang="id-ID" dirty="0">
                <a:solidFill>
                  <a:schemeClr val="bg1"/>
                </a:solidFill>
              </a:rPr>
              <a:t>Untuk menyatakan keragaman sampel.</a:t>
            </a:r>
          </a:p>
          <a:p>
            <a:pPr lvl="1"/>
            <a:r>
              <a:rPr lang="id-ID" dirty="0">
                <a:solidFill>
                  <a:schemeClr val="bg1"/>
                </a:solidFill>
              </a:rPr>
              <a:t>Untuk membantu mendapatkan data dari suatu populasi.</a:t>
            </a:r>
          </a:p>
          <a:p>
            <a:pPr lvl="1"/>
            <a:r>
              <a:rPr lang="id-ID" dirty="0">
                <a:solidFill>
                  <a:schemeClr val="bg1"/>
                </a:solidFill>
              </a:rPr>
              <a:t>Mengukur tingkat kepercayaan pada kesimpulan statistik.</a:t>
            </a:r>
          </a:p>
          <a:p>
            <a:pPr lvl="1"/>
            <a:r>
              <a:rPr lang="id-ID" dirty="0">
                <a:solidFill>
                  <a:schemeClr val="bg1"/>
                </a:solidFill>
              </a:rPr>
              <a:t>Untuk mengukur </a:t>
            </a:r>
            <a:r>
              <a:rPr lang="id-ID" dirty="0" smtClean="0">
                <a:solidFill>
                  <a:schemeClr val="bg1"/>
                </a:solidFill>
              </a:rPr>
              <a:t>volatilitas (</a:t>
            </a:r>
            <a:r>
              <a:rPr lang="id-ID" dirty="0">
                <a:solidFill>
                  <a:schemeClr val="bg1"/>
                </a:solidFill>
              </a:rPr>
              <a:t>rentang fluktuasi harga dari </a:t>
            </a:r>
            <a:r>
              <a:rPr lang="id-ID" dirty="0" smtClean="0">
                <a:solidFill>
                  <a:schemeClr val="bg1"/>
                </a:solidFill>
              </a:rPr>
              <a:t> instrumen keuangan) </a:t>
            </a:r>
            <a:r>
              <a:rPr lang="id-ID" dirty="0">
                <a:solidFill>
                  <a:schemeClr val="bg1"/>
                </a:solidFill>
              </a:rPr>
              <a:t>investasi dengan standar deviasi tingkat pengembalian investasi.</a:t>
            </a:r>
          </a:p>
        </p:txBody>
      </p:sp>
      <p:sp>
        <p:nvSpPr>
          <p:cNvPr id="4" name="Quad Arrow Callout 3"/>
          <p:cNvSpPr/>
          <p:nvPr/>
        </p:nvSpPr>
        <p:spPr>
          <a:xfrm>
            <a:off x="10344" y="0"/>
            <a:ext cx="792088" cy="76470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743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natur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sil gambar untuk thank you transparen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30200"/>
            <a:ext cx="35814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ukuran penyebaran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8" name="Picture 4" descr="ukuran penyebara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84511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65" y="0"/>
            <a:ext cx="4417640" cy="79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   PENGERTIAN</a:t>
            </a:r>
            <a:endParaRPr lang="id-ID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Ukuran </a:t>
            </a:r>
            <a:r>
              <a:rPr lang="id-ID" b="1" dirty="0">
                <a:solidFill>
                  <a:schemeClr val="bg1"/>
                </a:solidFill>
                <a:latin typeface="Agency FB" pitchFamily="34" charset="0"/>
              </a:rPr>
              <a:t>yang menyatakan seberapa jauh penyimpangan </a:t>
            </a:r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nilai-nilai data dari </a:t>
            </a:r>
            <a:r>
              <a:rPr lang="id-ID" b="1" dirty="0">
                <a:solidFill>
                  <a:schemeClr val="bg1"/>
                </a:solidFill>
                <a:latin typeface="Agency FB" pitchFamily="34" charset="0"/>
              </a:rPr>
              <a:t>nilai-nilai pusatnya atau ukuran yang menyatakan seberapa banyak </a:t>
            </a:r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nilai-nilai </a:t>
            </a:r>
            <a:r>
              <a:rPr lang="id-ID" b="1" dirty="0">
                <a:solidFill>
                  <a:schemeClr val="bg1"/>
                </a:solidFill>
                <a:latin typeface="Agency FB" pitchFamily="34" charset="0"/>
              </a:rPr>
              <a:t>data </a:t>
            </a:r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yang berbeda </a:t>
            </a:r>
            <a:r>
              <a:rPr lang="id-ID" b="1" dirty="0">
                <a:solidFill>
                  <a:schemeClr val="bg1"/>
                </a:solidFill>
                <a:latin typeface="Agency FB" pitchFamily="34" charset="0"/>
              </a:rPr>
              <a:t>dengan nilai-nilai pusatnya.</a:t>
            </a:r>
          </a:p>
        </p:txBody>
      </p:sp>
      <p:sp>
        <p:nvSpPr>
          <p:cNvPr id="4" name="Quad Arrow Callout 3"/>
          <p:cNvSpPr/>
          <p:nvPr/>
        </p:nvSpPr>
        <p:spPr>
          <a:xfrm>
            <a:off x="10344" y="0"/>
            <a:ext cx="792088" cy="76470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74" name="Picture 2" descr="Gambar terka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17" y="4077072"/>
            <a:ext cx="3948283" cy="2764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66" y="0"/>
            <a:ext cx="5957518" cy="79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   RANGE</a:t>
            </a:r>
            <a:endParaRPr lang="id-ID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88" y="1196752"/>
            <a:ext cx="8229600" cy="4525963"/>
          </a:xfrm>
        </p:spPr>
        <p:txBody>
          <a:bodyPr>
            <a:normAutofit/>
          </a:bodyPr>
          <a:lstStyle/>
          <a:p>
            <a:r>
              <a:rPr lang="id-ID" b="1" dirty="0" smtClean="0">
                <a:latin typeface="Agency FB" pitchFamily="34" charset="0"/>
              </a:rPr>
              <a:t>JANGKAUAN ( RANGE (R) )</a:t>
            </a:r>
          </a:p>
          <a:p>
            <a:pPr marL="0" indent="0">
              <a:buNone/>
            </a:pPr>
            <a:endParaRPr lang="id-ID" sz="1000" b="1" dirty="0" smtClean="0">
              <a:latin typeface="Agency FB" pitchFamily="34" charset="0"/>
            </a:endParaRPr>
          </a:p>
          <a:p>
            <a:pPr lvl="1"/>
            <a:r>
              <a:rPr lang="id-ID" b="1" dirty="0" smtClean="0">
                <a:latin typeface="Agency FB" pitchFamily="34" charset="0"/>
              </a:rPr>
              <a:t>Data Tunggal </a:t>
            </a:r>
          </a:p>
          <a:p>
            <a:pPr lvl="1"/>
            <a:endParaRPr lang="id-ID" sz="800" b="1" dirty="0" smtClean="0">
              <a:latin typeface="Agency FB" pitchFamily="34" charset="0"/>
            </a:endParaRPr>
          </a:p>
          <a:p>
            <a:pPr marL="457200" lvl="1" indent="0">
              <a:buNone/>
            </a:pPr>
            <a:r>
              <a:rPr lang="id-ID" b="1" dirty="0">
                <a:latin typeface="Agency FB" pitchFamily="34" charset="0"/>
              </a:rPr>
              <a:t> </a:t>
            </a:r>
            <a:r>
              <a:rPr lang="id-ID" b="1" dirty="0" smtClean="0">
                <a:latin typeface="Agency FB" pitchFamily="34" charset="0"/>
              </a:rPr>
              <a:t>                </a:t>
            </a:r>
            <a:r>
              <a:rPr lang="id-ID" sz="3600" b="1" dirty="0" smtClean="0">
                <a:latin typeface="Agency FB" pitchFamily="34" charset="0"/>
              </a:rPr>
              <a:t>(min-max)</a:t>
            </a:r>
          </a:p>
          <a:p>
            <a:pPr marL="457200" lvl="1" indent="0">
              <a:buNone/>
            </a:pPr>
            <a:endParaRPr lang="id-ID" sz="800" b="1" dirty="0" smtClean="0">
              <a:latin typeface="Agency FB" pitchFamily="34" charset="0"/>
            </a:endParaRPr>
          </a:p>
          <a:p>
            <a:pPr lvl="1"/>
            <a:r>
              <a:rPr lang="id-ID" b="1" dirty="0" smtClean="0">
                <a:latin typeface="Agency FB" pitchFamily="34" charset="0"/>
              </a:rPr>
              <a:t>Data Kelompok</a:t>
            </a:r>
          </a:p>
          <a:p>
            <a:pPr lvl="1"/>
            <a:endParaRPr lang="id-ID" sz="800" b="1" dirty="0" smtClean="0">
              <a:latin typeface="Agency FB" pitchFamily="34" charset="0"/>
            </a:endParaRPr>
          </a:p>
          <a:p>
            <a:pPr lvl="2"/>
            <a:r>
              <a:rPr lang="id-ID" b="1" dirty="0" smtClean="0">
                <a:latin typeface="Agency FB" pitchFamily="34" charset="0"/>
              </a:rPr>
              <a:t>Nilai tengah kelas pertama-Nilai tengah kelas terakhir</a:t>
            </a:r>
          </a:p>
          <a:p>
            <a:pPr lvl="2"/>
            <a:r>
              <a:rPr lang="id-ID" b="1" dirty="0" smtClean="0">
                <a:latin typeface="Agency FB" pitchFamily="34" charset="0"/>
              </a:rPr>
              <a:t>Batas bawah kelas pertama-Batas atas kelas terakhir</a:t>
            </a:r>
            <a:endParaRPr lang="id-ID" b="1" dirty="0"/>
          </a:p>
        </p:txBody>
      </p:sp>
      <p:sp>
        <p:nvSpPr>
          <p:cNvPr id="4" name="Quad Arrow Callout 3"/>
          <p:cNvSpPr/>
          <p:nvPr/>
        </p:nvSpPr>
        <p:spPr>
          <a:xfrm>
            <a:off x="10344" y="0"/>
            <a:ext cx="792088" cy="76470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098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5272808"/>
            <a:ext cx="1585192" cy="15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5272808"/>
            <a:ext cx="1585192" cy="15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66" y="0"/>
            <a:ext cx="5957518" cy="79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   RANGE</a:t>
            </a:r>
            <a:endParaRPr lang="id-ID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10344" y="0"/>
            <a:ext cx="792088" cy="76470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098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5272808"/>
            <a:ext cx="1585192" cy="15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5272808"/>
            <a:ext cx="1585192" cy="15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72689"/>
              </p:ext>
            </p:extLst>
          </p:nvPr>
        </p:nvGraphicFramePr>
        <p:xfrm>
          <a:off x="683568" y="1052736"/>
          <a:ext cx="3657600" cy="3870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9600"/>
                <a:gridCol w="17526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tx1"/>
                          </a:solidFill>
                          <a:latin typeface="Agency FB" pitchFamily="34" charset="0"/>
                        </a:rPr>
                        <a:t>NO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tx1"/>
                          </a:solidFill>
                          <a:latin typeface="Agency FB" pitchFamily="34" charset="0"/>
                        </a:rPr>
                        <a:t>K.Interval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tx1"/>
                          </a:solidFill>
                          <a:latin typeface="Agency FB" pitchFamily="34" charset="0"/>
                        </a:rPr>
                        <a:t>Frekuensi (fi)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1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105-112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2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2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113-120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12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3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121-128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16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4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129-136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27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5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137-144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11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6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145-152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3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7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153-160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1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TOTAL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Agency FB" pitchFamily="34" charset="0"/>
                        </a:rPr>
                        <a:t>72</a:t>
                      </a:r>
                      <a:endParaRPr lang="id-ID" sz="20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185289" y="1124744"/>
            <a:ext cx="3131840" cy="15841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200" b="1" dirty="0" smtClean="0">
                <a:solidFill>
                  <a:sysClr val="windowText" lastClr="000000"/>
                </a:solidFill>
                <a:latin typeface="Agency FB" pitchFamily="34" charset="0"/>
              </a:rPr>
              <a:t>R  = 108,5 – 156,5</a:t>
            </a:r>
          </a:p>
          <a:p>
            <a:r>
              <a:rPr lang="id-ID" sz="3200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= 48</a:t>
            </a:r>
            <a:endParaRPr lang="id-ID" sz="3200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5289" y="3068960"/>
            <a:ext cx="3131840" cy="16561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200" b="1" dirty="0" smtClean="0">
                <a:solidFill>
                  <a:sysClr val="windowText" lastClr="000000"/>
                </a:solidFill>
                <a:latin typeface="Agency FB" pitchFamily="34" charset="0"/>
              </a:rPr>
              <a:t>R = 104,5 – 160,5</a:t>
            </a:r>
          </a:p>
          <a:p>
            <a:r>
              <a:rPr lang="id-ID" sz="3200" b="1" dirty="0"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lang="id-ID" sz="3200" b="1" dirty="0" smtClean="0">
                <a:solidFill>
                  <a:sysClr val="windowText" lastClr="000000"/>
                </a:solidFill>
                <a:latin typeface="Agency FB" pitchFamily="34" charset="0"/>
              </a:rPr>
              <a:t>   = 56 </a:t>
            </a:r>
            <a:endParaRPr lang="id-ID" sz="3200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66" y="0"/>
            <a:ext cx="5957518" cy="79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   RANGE</a:t>
            </a:r>
            <a:endParaRPr lang="id-ID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10344" y="0"/>
            <a:ext cx="792088" cy="76470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098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5272808"/>
            <a:ext cx="1585192" cy="15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5272808"/>
            <a:ext cx="1585192" cy="15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30224" y="11247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dirty="0" smtClean="0"/>
              <a:t>Range</a:t>
            </a:r>
            <a:r>
              <a:rPr lang="id-ID" dirty="0" smtClean="0"/>
              <a:t> hanya memperhitungkan dua nilai, yaitu nilai maksimum dan nilai minimum dan tidak memperhitungkan semua nilai, sehingga sangat </a:t>
            </a:r>
            <a:r>
              <a:rPr lang="id-ID" b="1" dirty="0" smtClean="0"/>
              <a:t>tidak stabil</a:t>
            </a:r>
            <a:r>
              <a:rPr lang="id-ID" dirty="0" smtClean="0"/>
              <a:t> atau </a:t>
            </a:r>
            <a:r>
              <a:rPr lang="id-ID" b="1" dirty="0" smtClean="0"/>
              <a:t>tidak dapat diandalkan</a:t>
            </a:r>
            <a:r>
              <a:rPr lang="id-ID" dirty="0" smtClean="0"/>
              <a:t> sebagai indikator dari ukuran penyebaran. </a:t>
            </a:r>
          </a:p>
          <a:p>
            <a:r>
              <a:rPr lang="id-ID" dirty="0" smtClean="0"/>
              <a:t>Range sangat dipengaruhi oleh nilai-nilai </a:t>
            </a:r>
            <a:r>
              <a:rPr lang="id-ID" b="1" dirty="0" smtClean="0"/>
              <a:t>ekstrim</a:t>
            </a:r>
            <a:r>
              <a:rPr lang="id-ID" dirty="0" smtClean="0"/>
              <a:t>. 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200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66" y="0"/>
            <a:ext cx="5957518" cy="79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   RANGE</a:t>
            </a:r>
            <a:endParaRPr lang="id-ID" b="1" dirty="0">
              <a:solidFill>
                <a:sysClr val="windowText" lastClr="000000"/>
              </a:solidFill>
              <a:latin typeface="Agency FB" pitchFamily="34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10344" y="0"/>
            <a:ext cx="792088" cy="76470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098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5272808"/>
            <a:ext cx="1585192" cy="15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5272808"/>
            <a:ext cx="1585192" cy="15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sil gambar untuk natur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2738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20688" y="780381"/>
            <a:ext cx="8229600" cy="4736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dirty="0">
                <a:latin typeface="Arial" charset="0"/>
                <a:cs typeface="Arial" charset="0"/>
              </a:rPr>
              <a:t>Contoh </a:t>
            </a:r>
            <a:r>
              <a:rPr lang="id-ID" dirty="0" smtClean="0">
                <a:latin typeface="Arial" charset="0"/>
                <a:cs typeface="Arial" charset="0"/>
              </a:rPr>
              <a:t>:</a:t>
            </a:r>
            <a:endParaRPr lang="id-ID" sz="2800" dirty="0">
              <a:latin typeface="Arial" charset="0"/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dirty="0" smtClean="0">
              <a:latin typeface="Arial" charset="0"/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d-ID" dirty="0" smtClean="0">
                <a:latin typeface="Arial" charset="0"/>
                <a:cs typeface="Arial" charset="0"/>
              </a:rPr>
              <a:t>Berikut </a:t>
            </a:r>
            <a:r>
              <a:rPr lang="id-ID" dirty="0">
                <a:latin typeface="Arial" charset="0"/>
                <a:cs typeface="Arial" charset="0"/>
              </a:rPr>
              <a:t>ini adalah nilai Quiz ke-1 dan ke-2 Matakuliah Statistik. Tentukan Range untuk masing-masing Quiz. Apa kesimpulan Anda?</a:t>
            </a:r>
            <a:endParaRPr lang="id-ID" sz="2800" dirty="0">
              <a:latin typeface="Arial" charset="0"/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b="1" dirty="0" smtClean="0">
              <a:latin typeface="Arial" charset="0"/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b="1" dirty="0">
              <a:latin typeface="Arial" charset="0"/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b="1" dirty="0" smtClean="0">
              <a:latin typeface="Arial" charset="0"/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d-ID" b="1" dirty="0" smtClean="0">
                <a:latin typeface="Arial" charset="0"/>
                <a:cs typeface="Arial" charset="0"/>
              </a:rPr>
              <a:t>Jawab</a:t>
            </a:r>
            <a:r>
              <a:rPr lang="id-ID" b="1" dirty="0">
                <a:latin typeface="Arial" charset="0"/>
                <a:cs typeface="Arial" charset="0"/>
              </a:rPr>
              <a:t>:</a:t>
            </a:r>
            <a:br>
              <a:rPr lang="id-ID" b="1" dirty="0">
                <a:latin typeface="Arial" charset="0"/>
                <a:cs typeface="Arial" charset="0"/>
              </a:rPr>
            </a:br>
            <a:endParaRPr lang="id-ID" sz="2800" dirty="0">
              <a:latin typeface="Arial" charset="0"/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d-ID" dirty="0">
                <a:latin typeface="Arial" charset="0"/>
                <a:cs typeface="Arial" charset="0"/>
              </a:rPr>
              <a:t>Quiz 1: range = 20-1 = 19</a:t>
            </a:r>
            <a:endParaRPr lang="id-ID" sz="2800" dirty="0">
              <a:latin typeface="Arial" charset="0"/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d-ID" dirty="0">
                <a:latin typeface="Arial" charset="0"/>
                <a:cs typeface="Arial" charset="0"/>
              </a:rPr>
              <a:t>Quiz 2: range = 19-2 = 17</a:t>
            </a:r>
            <a:endParaRPr lang="id-ID" sz="2800" dirty="0">
              <a:latin typeface="Arial" charset="0"/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d-ID" b="1" dirty="0" smtClean="0">
              <a:latin typeface="Arial" charset="0"/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d-ID" b="1" dirty="0" smtClean="0">
                <a:latin typeface="Arial" charset="0"/>
                <a:cs typeface="Arial" charset="0"/>
              </a:rPr>
              <a:t>Kesimpulan</a:t>
            </a:r>
            <a:r>
              <a:rPr lang="id-ID" dirty="0">
                <a:latin typeface="Arial" charset="0"/>
                <a:cs typeface="Arial" charset="0"/>
              </a:rPr>
              <a:t>:</a:t>
            </a:r>
            <a:endParaRPr lang="id-ID" sz="2800" dirty="0">
              <a:latin typeface="Arial" charset="0"/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d-ID" dirty="0">
                <a:latin typeface="Arial" charset="0"/>
                <a:cs typeface="Arial" charset="0"/>
              </a:rPr>
              <a:t>Quiz ke-1 lebih bervariasi di banding Quiz 2 karena nilai range Quiz 1 &gt; Quiz 2. </a:t>
            </a:r>
            <a:endParaRPr lang="id-ID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894943"/>
              </p:ext>
            </p:extLst>
          </p:nvPr>
        </p:nvGraphicFramePr>
        <p:xfrm>
          <a:off x="383196" y="1916832"/>
          <a:ext cx="7812000" cy="853440"/>
        </p:xfrm>
        <a:graphic>
          <a:graphicData uri="http://schemas.openxmlformats.org/drawingml/2006/table">
            <a:tbl>
              <a:tblPr/>
              <a:tblGrid>
                <a:gridCol w="1070722"/>
                <a:gridCol w="309770"/>
                <a:gridCol w="572508"/>
                <a:gridCol w="651000"/>
                <a:gridCol w="651000"/>
                <a:gridCol w="651000"/>
                <a:gridCol w="651000"/>
                <a:gridCol w="651000"/>
                <a:gridCol w="651000"/>
                <a:gridCol w="651000"/>
                <a:gridCol w="651000"/>
                <a:gridCol w="651000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d-ID" dirty="0" smtClean="0">
                          <a:effectLst/>
                        </a:rPr>
                        <a:t>Quiz </a:t>
                      </a:r>
                      <a:r>
                        <a:rPr lang="id-ID" dirty="0">
                          <a:effectLst/>
                        </a:rPr>
                        <a:t>ke-1:</a:t>
                      </a:r>
                    </a:p>
                  </a:txBody>
                  <a:tcPr marL="66675" marR="66675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dirty="0">
                          <a:effectLst/>
                        </a:rPr>
                        <a:t>1</a:t>
                      </a:r>
                    </a:p>
                  </a:txBody>
                  <a:tcPr marL="66675" marR="66675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dirty="0">
                          <a:effectLst/>
                        </a:rPr>
                        <a:t>20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dirty="0">
                          <a:effectLst/>
                        </a:rPr>
                        <a:t>20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dirty="0">
                          <a:effectLst/>
                        </a:rPr>
                        <a:t>20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dirty="0">
                          <a:effectLst/>
                        </a:rPr>
                        <a:t>20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dirty="0">
                          <a:effectLst/>
                        </a:rPr>
                        <a:t>20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>
                          <a:effectLst/>
                        </a:rPr>
                        <a:t>20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>
                          <a:effectLst/>
                        </a:rPr>
                        <a:t>20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>
                          <a:effectLst/>
                        </a:rPr>
                        <a:t>20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>
                          <a:effectLst/>
                        </a:rPr>
                        <a:t>20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>
                          <a:effectLst/>
                        </a:rPr>
                        <a:t>20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d-ID" dirty="0">
                          <a:effectLst/>
                        </a:rPr>
                        <a:t>Quiz ke-2:</a:t>
                      </a:r>
                    </a:p>
                  </a:txBody>
                  <a:tcPr marL="66675" marR="66675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dirty="0">
                          <a:effectLst/>
                        </a:rPr>
                        <a:t>2</a:t>
                      </a:r>
                    </a:p>
                  </a:txBody>
                  <a:tcPr marL="66675" marR="66675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dirty="0">
                          <a:effectLst/>
                        </a:rPr>
                        <a:t>3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dirty="0">
                          <a:effectLst/>
                        </a:rPr>
                        <a:t>4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>
                          <a:effectLst/>
                        </a:rPr>
                        <a:t>5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>
                          <a:effectLst/>
                        </a:rPr>
                        <a:t>6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>
                          <a:effectLst/>
                        </a:rPr>
                        <a:t>14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dirty="0">
                          <a:effectLst/>
                        </a:rPr>
                        <a:t>15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dirty="0">
                          <a:effectLst/>
                        </a:rPr>
                        <a:t>16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dirty="0">
                          <a:effectLst/>
                        </a:rPr>
                        <a:t>17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dirty="0">
                          <a:effectLst/>
                        </a:rPr>
                        <a:t>18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dirty="0">
                          <a:effectLst/>
                        </a:rPr>
                        <a:t>19</a:t>
                      </a:r>
                    </a:p>
                  </a:txBody>
                  <a:tcPr marL="66675" marR="66675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74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66" y="0"/>
            <a:ext cx="5957518" cy="79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>
                <a:solidFill>
                  <a:sysClr val="windowText" lastClr="000000"/>
                </a:solidFill>
                <a:latin typeface="Agency FB" pitchFamily="34" charset="0"/>
              </a:rPr>
              <a:t>       SIMPANGAN RATA-RATA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88" y="1196753"/>
            <a:ext cx="6901916" cy="648072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SIMPANGAN RATA-RATA</a:t>
            </a:r>
          </a:p>
          <a:p>
            <a:pPr marL="0" indent="0">
              <a:buNone/>
            </a:pPr>
            <a:endParaRPr lang="id-ID" sz="1000" b="1" dirty="0" smtClean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10344" y="0"/>
            <a:ext cx="792088" cy="76470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AutoShape 2" descr="Hasil gambar untuk simpangan rata-r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8" name="Picture 4" descr="Hasil gambar untuk simpangan rata-r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29226"/>
            <a:ext cx="4284000" cy="23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umus simpangan rata-rata data kelomp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99" y="1929226"/>
            <a:ext cx="4850192" cy="23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77032" y="4869160"/>
            <a:ext cx="7467376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Dibagi N (apabila menghitung SR dari data Populasi)</a:t>
            </a:r>
          </a:p>
          <a:p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Dibagi n-1 (apabila menghitung SR dari data Sampel)</a:t>
            </a:r>
          </a:p>
          <a:p>
            <a:pPr marL="0" indent="0">
              <a:buFont typeface="Arial" pitchFamily="34" charset="0"/>
              <a:buNone/>
            </a:pPr>
            <a:endParaRPr lang="id-ID" sz="1000" b="1" dirty="0" smtClean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1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66" y="0"/>
            <a:ext cx="5957518" cy="79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ysClr val="windowText" lastClr="000000"/>
                </a:solidFill>
                <a:latin typeface="Agency FB" pitchFamily="34" charset="0"/>
              </a:rPr>
              <a:t>       </a:t>
            </a:r>
            <a:r>
              <a:rPr lang="id-ID" b="1" dirty="0">
                <a:solidFill>
                  <a:sysClr val="windowText" lastClr="000000"/>
                </a:solidFill>
                <a:latin typeface="Agency FB" pitchFamily="34" charset="0"/>
              </a:rPr>
              <a:t>SIMPANGAN RATA-RATA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88" y="1196753"/>
            <a:ext cx="6901916" cy="648072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  <a:latin typeface="Agency FB" pitchFamily="34" charset="0"/>
              </a:rPr>
              <a:t>SIMPANGAN RATA-RATA</a:t>
            </a:r>
          </a:p>
          <a:p>
            <a:pPr marL="0" indent="0">
              <a:buNone/>
            </a:pPr>
            <a:endParaRPr lang="id-ID" sz="1000" b="1" dirty="0" smtClean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10344" y="0"/>
            <a:ext cx="792088" cy="76470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AutoShape 2" descr="Hasil gambar untuk simpangan rata-r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76881"/>
              </p:ext>
            </p:extLst>
          </p:nvPr>
        </p:nvGraphicFramePr>
        <p:xfrm>
          <a:off x="1596008" y="2060848"/>
          <a:ext cx="6096000" cy="131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41680">
                <a:tc gridSpan="4"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Rata-Rata (Mean)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18,5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55849"/>
              </p:ext>
            </p:extLst>
          </p:nvPr>
        </p:nvGraphicFramePr>
        <p:xfrm>
          <a:off x="10340" y="3789040"/>
          <a:ext cx="91692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12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id-ID" sz="28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SR</a:t>
                      </a:r>
                      <a:endParaRPr lang="id-ID" sz="28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|18-18,5|</a:t>
                      </a:r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|17-18,5|</a:t>
                      </a:r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|18-18,5|</a:t>
                      </a:r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|18-18,5|</a:t>
                      </a:r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|17-18,5|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|19-18,5|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|20-18,5|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|21-18,5|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|17-18,5|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|20-18,5|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(10-1)</a:t>
                      </a:r>
                      <a:endParaRPr lang="id-ID" b="1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Equal 7"/>
          <p:cNvSpPr/>
          <p:nvPr/>
        </p:nvSpPr>
        <p:spPr>
          <a:xfrm>
            <a:off x="431540" y="3966801"/>
            <a:ext cx="180020" cy="398303"/>
          </a:xfrm>
          <a:prstGeom prst="mathEqual">
            <a:avLst>
              <a:gd name="adj1" fmla="val 15274"/>
              <a:gd name="adj2" fmla="val 901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1187624" y="3822785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Plus 11"/>
          <p:cNvSpPr/>
          <p:nvPr/>
        </p:nvSpPr>
        <p:spPr>
          <a:xfrm>
            <a:off x="2915816" y="3822489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Plus 12"/>
          <p:cNvSpPr/>
          <p:nvPr/>
        </p:nvSpPr>
        <p:spPr>
          <a:xfrm>
            <a:off x="3779912" y="3810240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Plus 13"/>
          <p:cNvSpPr/>
          <p:nvPr/>
        </p:nvSpPr>
        <p:spPr>
          <a:xfrm>
            <a:off x="4644008" y="3836344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Plus 14"/>
          <p:cNvSpPr/>
          <p:nvPr/>
        </p:nvSpPr>
        <p:spPr>
          <a:xfrm>
            <a:off x="5521959" y="3825698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Plus 15"/>
          <p:cNvSpPr/>
          <p:nvPr/>
        </p:nvSpPr>
        <p:spPr>
          <a:xfrm>
            <a:off x="6416498" y="3829564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Plus 16"/>
          <p:cNvSpPr/>
          <p:nvPr/>
        </p:nvSpPr>
        <p:spPr>
          <a:xfrm>
            <a:off x="7236296" y="3822785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Plus 17"/>
          <p:cNvSpPr/>
          <p:nvPr/>
        </p:nvSpPr>
        <p:spPr>
          <a:xfrm>
            <a:off x="8100392" y="3825698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Plus 18"/>
          <p:cNvSpPr/>
          <p:nvPr/>
        </p:nvSpPr>
        <p:spPr>
          <a:xfrm>
            <a:off x="2051720" y="3811843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029119"/>
              </p:ext>
            </p:extLst>
          </p:nvPr>
        </p:nvGraphicFramePr>
        <p:xfrm>
          <a:off x="10344" y="4725144"/>
          <a:ext cx="9169212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12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</a:tblGrid>
              <a:tr h="370840">
                <a:tc rowSpan="2">
                  <a:txBody>
                    <a:bodyPr/>
                    <a:lstStyle/>
                    <a:p>
                      <a:endParaRPr lang="id-ID" sz="28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0,5</a:t>
                      </a:r>
                      <a:endParaRPr lang="id-ID" sz="20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1,5</a:t>
                      </a:r>
                      <a:endParaRPr lang="id-ID" sz="20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0,5</a:t>
                      </a:r>
                      <a:endParaRPr lang="id-ID" sz="20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0,5</a:t>
                      </a:r>
                      <a:endParaRPr lang="id-ID" sz="20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1,5</a:t>
                      </a:r>
                      <a:endParaRPr lang="id-ID" sz="20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1,5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2,5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3,5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1,5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2,5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9</a:t>
                      </a:r>
                      <a:endParaRPr lang="id-ID" b="1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Equal 20"/>
          <p:cNvSpPr/>
          <p:nvPr/>
        </p:nvSpPr>
        <p:spPr>
          <a:xfrm>
            <a:off x="437190" y="4912148"/>
            <a:ext cx="180020" cy="398303"/>
          </a:xfrm>
          <a:prstGeom prst="mathEqual">
            <a:avLst>
              <a:gd name="adj1" fmla="val 15274"/>
              <a:gd name="adj2" fmla="val 901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1193274" y="4768132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Plus 22"/>
          <p:cNvSpPr/>
          <p:nvPr/>
        </p:nvSpPr>
        <p:spPr>
          <a:xfrm>
            <a:off x="2921466" y="4767836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Plus 23"/>
          <p:cNvSpPr/>
          <p:nvPr/>
        </p:nvSpPr>
        <p:spPr>
          <a:xfrm>
            <a:off x="3785562" y="4755587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Plus 24"/>
          <p:cNvSpPr/>
          <p:nvPr/>
        </p:nvSpPr>
        <p:spPr>
          <a:xfrm>
            <a:off x="4649658" y="4781691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Plus 25"/>
          <p:cNvSpPr/>
          <p:nvPr/>
        </p:nvSpPr>
        <p:spPr>
          <a:xfrm>
            <a:off x="5527609" y="4771045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Plus 26"/>
          <p:cNvSpPr/>
          <p:nvPr/>
        </p:nvSpPr>
        <p:spPr>
          <a:xfrm>
            <a:off x="6422148" y="4774911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Plus 27"/>
          <p:cNvSpPr/>
          <p:nvPr/>
        </p:nvSpPr>
        <p:spPr>
          <a:xfrm>
            <a:off x="7241946" y="4768132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Plus 28"/>
          <p:cNvSpPr/>
          <p:nvPr/>
        </p:nvSpPr>
        <p:spPr>
          <a:xfrm>
            <a:off x="8106042" y="4771045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Plus 29"/>
          <p:cNvSpPr/>
          <p:nvPr/>
        </p:nvSpPr>
        <p:spPr>
          <a:xfrm>
            <a:off x="2057370" y="4757190"/>
            <a:ext cx="288032" cy="288032"/>
          </a:xfrm>
          <a:prstGeom prst="mathPlus">
            <a:avLst>
              <a:gd name="adj1" fmla="val 106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305779"/>
              </p:ext>
            </p:extLst>
          </p:nvPr>
        </p:nvGraphicFramePr>
        <p:xfrm>
          <a:off x="-25212" y="5661248"/>
          <a:ext cx="25809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45"/>
                <a:gridCol w="1813943"/>
              </a:tblGrid>
              <a:tr h="540000">
                <a:tc>
                  <a:txBody>
                    <a:bodyPr/>
                    <a:lstStyle/>
                    <a:p>
                      <a:endParaRPr lang="id-ID" sz="2800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3200" b="1" dirty="0" smtClean="0">
                          <a:solidFill>
                            <a:sysClr val="windowText" lastClr="000000"/>
                          </a:solidFill>
                          <a:latin typeface="Agency FB" pitchFamily="34" charset="0"/>
                        </a:rPr>
                        <a:t>1,8</a:t>
                      </a:r>
                      <a:endParaRPr lang="id-ID" sz="3200" b="1" dirty="0">
                        <a:solidFill>
                          <a:sysClr val="windowText" lastClr="000000"/>
                        </a:solidFill>
                        <a:latin typeface="Agency FB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Equal 32"/>
          <p:cNvSpPr/>
          <p:nvPr/>
        </p:nvSpPr>
        <p:spPr>
          <a:xfrm>
            <a:off x="437190" y="5805264"/>
            <a:ext cx="180020" cy="398303"/>
          </a:xfrm>
          <a:prstGeom prst="mathEqual">
            <a:avLst>
              <a:gd name="adj1" fmla="val 15274"/>
              <a:gd name="adj2" fmla="val 901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467</TotalTime>
  <Words>764</Words>
  <Application>Microsoft Office PowerPoint</Application>
  <PresentationFormat>On-screen Show (4:3)</PresentationFormat>
  <Paragraphs>333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UKURAN VARIASI  (DISPERSI )</vt:lpstr>
      <vt:lpstr>PowerPoint Presentation</vt:lpstr>
      <vt:lpstr>       PENGERTIAN</vt:lpstr>
      <vt:lpstr>       RANGE</vt:lpstr>
      <vt:lpstr>       RANGE</vt:lpstr>
      <vt:lpstr>       RANGE</vt:lpstr>
      <vt:lpstr>       RANGE</vt:lpstr>
      <vt:lpstr>       SIMPANGAN RATA-RATA</vt:lpstr>
      <vt:lpstr>       SIMPANGAN RATA-RATA</vt:lpstr>
      <vt:lpstr>       SIMPANGAN RATA-RATA</vt:lpstr>
      <vt:lpstr>       VARIANS (S2)</vt:lpstr>
      <vt:lpstr>       VARIANS (S2)</vt:lpstr>
      <vt:lpstr>       VARIANS (S2)</vt:lpstr>
      <vt:lpstr>       VARIANS (S2)</vt:lpstr>
      <vt:lpstr>       SIMPANGAN BAKU (S)</vt:lpstr>
      <vt:lpstr>       UKURAN DISPERSI</vt:lpstr>
      <vt:lpstr>       UKURAN DISPERSI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UKURAN VARIASI (DISPERSI )</dc:title>
  <dc:creator>DELL</dc:creator>
  <cp:lastModifiedBy>DELL</cp:lastModifiedBy>
  <cp:revision>33</cp:revision>
  <dcterms:created xsi:type="dcterms:W3CDTF">2018-10-26T00:57:19Z</dcterms:created>
  <dcterms:modified xsi:type="dcterms:W3CDTF">2018-11-21T04:29:12Z</dcterms:modified>
</cp:coreProperties>
</file>