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79" r:id="rId5"/>
    <p:sldId id="259" r:id="rId6"/>
    <p:sldId id="260" r:id="rId7"/>
    <p:sldId id="261" r:id="rId8"/>
    <p:sldId id="282" r:id="rId9"/>
    <p:sldId id="283" r:id="rId10"/>
    <p:sldId id="284" r:id="rId11"/>
    <p:sldId id="287" r:id="rId12"/>
    <p:sldId id="288" r:id="rId13"/>
    <p:sldId id="289" r:id="rId14"/>
    <p:sldId id="313" r:id="rId15"/>
    <p:sldId id="290" r:id="rId16"/>
    <p:sldId id="291" r:id="rId17"/>
    <p:sldId id="294" r:id="rId18"/>
    <p:sldId id="293" r:id="rId19"/>
    <p:sldId id="309" r:id="rId20"/>
    <p:sldId id="301" r:id="rId21"/>
    <p:sldId id="308" r:id="rId22"/>
    <p:sldId id="295" r:id="rId23"/>
    <p:sldId id="307" r:id="rId24"/>
    <p:sldId id="304" r:id="rId25"/>
    <p:sldId id="299" r:id="rId26"/>
    <p:sldId id="310" r:id="rId27"/>
    <p:sldId id="311" r:id="rId28"/>
    <p:sldId id="312" r:id="rId29"/>
    <p:sldId id="321" r:id="rId30"/>
    <p:sldId id="322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8915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35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30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816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625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772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779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60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532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086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071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17D1-8586-4E69-9905-2F4AA540B98F}" type="datetimeFigureOut">
              <a:rPr lang="id-ID" smtClean="0"/>
              <a:t>04/12/2018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A4D1F-A14D-4D70-9FCC-F88B62DD93D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24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d-ID" sz="8800" b="1" dirty="0" smtClean="0"/>
              <a:t>Ukuran</a:t>
            </a:r>
            <a:br>
              <a:rPr lang="id-ID" sz="8800" b="1" dirty="0" smtClean="0"/>
            </a:br>
            <a:r>
              <a:rPr lang="id-ID" sz="8800" b="1" dirty="0" smtClean="0"/>
              <a:t>Distribusi</a:t>
            </a:r>
            <a:endParaRPr lang="id-ID" sz="8800" b="1" dirty="0"/>
          </a:p>
        </p:txBody>
      </p:sp>
    </p:spTree>
    <p:extLst>
      <p:ext uri="{BB962C8B-B14F-4D97-AF65-F5344CB8AC3E}">
        <p14:creationId xmlns:p14="http://schemas.microsoft.com/office/powerpoint/2010/main" val="36106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3096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Daerah Kurva Normal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Continuous Improvement Toolkit . www.citoolkit.com&#10;Empirical Rule:&#10;ï± For any normally distributed data:&#10;â¢ 68% of the dat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27582" r="8196" b="7434"/>
          <a:stretch/>
        </p:blipFill>
        <p:spPr bwMode="auto">
          <a:xfrm>
            <a:off x="323528" y="1484784"/>
            <a:ext cx="8355621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43204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b="1" dirty="0" smtClean="0"/>
              <a:t>Contoh :</a:t>
            </a:r>
          </a:p>
          <a:p>
            <a:r>
              <a:rPr lang="id-ID" dirty="0" smtClean="0"/>
              <a:t>Jumlah peserta tes 100</a:t>
            </a:r>
          </a:p>
          <a:p>
            <a:r>
              <a:rPr lang="id-ID" dirty="0" smtClean="0"/>
              <a:t>Rata-Rata skor TOEFL = 550</a:t>
            </a:r>
          </a:p>
          <a:p>
            <a:r>
              <a:rPr lang="id-ID" dirty="0" smtClean="0"/>
              <a:t>Standar Deviasi = 30</a:t>
            </a:r>
          </a:p>
          <a:p>
            <a:r>
              <a:rPr lang="id-ID" dirty="0" smtClean="0"/>
              <a:t>Data berdistribusi normal</a:t>
            </a:r>
          </a:p>
          <a:p>
            <a:r>
              <a:rPr lang="id-ID" dirty="0" smtClean="0"/>
              <a:t>Maka :</a:t>
            </a:r>
          </a:p>
          <a:p>
            <a:pPr lvl="1"/>
            <a:r>
              <a:rPr lang="id-ID" dirty="0" smtClean="0"/>
              <a:t>Sekitar 68% peserta memiliki skor 550 ± 30 (520-580)</a:t>
            </a:r>
          </a:p>
          <a:p>
            <a:pPr lvl="1"/>
            <a:r>
              <a:rPr lang="id-ID" dirty="0" smtClean="0"/>
              <a:t>Sekitar 95% peserta memiliki skor 550 </a:t>
            </a:r>
            <a:r>
              <a:rPr lang="id-ID" dirty="0"/>
              <a:t>± </a:t>
            </a:r>
            <a:r>
              <a:rPr lang="id-ID" dirty="0" smtClean="0"/>
              <a:t>60 (490-610)</a:t>
            </a:r>
          </a:p>
          <a:p>
            <a:pPr lvl="1"/>
            <a:r>
              <a:rPr lang="id-ID" dirty="0" smtClean="0"/>
              <a:t>Sekitar 99,7% peserta memiliki skor 550 </a:t>
            </a:r>
            <a:r>
              <a:rPr lang="id-ID" dirty="0"/>
              <a:t>± </a:t>
            </a:r>
            <a:r>
              <a:rPr lang="id-ID" dirty="0" smtClean="0"/>
              <a:t>90 (460-640)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47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Merupakan perbedaan antara skor asli (raw score) dan rata-rata dengan menggunakan unit-unit standar deviasi.</a:t>
            </a:r>
          </a:p>
          <a:p>
            <a:r>
              <a:rPr lang="id-ID" dirty="0" smtClean="0"/>
              <a:t>Z score mempunyai 2 tanda : positif (jika di atas rata-rata) dan negatif (jika di bawah rata-rata)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27784" y="4814486"/>
                <a:ext cx="3259203" cy="87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Z Score </a:t>
                </a:r>
                <a14:m>
                  <m:oMath xmlns:m="http://schemas.openxmlformats.org/officeDocument/2006/math">
                    <m:r>
                      <a:rPr lang="id-ID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3600" b="0" i="1" smtClean="0">
                            <a:latin typeface="Cambria Math"/>
                          </a:rPr>
                          <m:t>𝑋</m:t>
                        </m:r>
                        <m:r>
                          <a:rPr lang="id-ID" sz="3600" b="0" i="1" smtClean="0">
                            <a:latin typeface="Cambria Math"/>
                          </a:rPr>
                          <m:t> − </m:t>
                        </m:r>
                        <m:r>
                          <a:rPr lang="id-ID" sz="36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>
                          <a:rPr lang="id-ID" sz="3600" i="1" smtClean="0">
                            <a:latin typeface="Cambria Math"/>
                            <a:ea typeface="Cambria Math"/>
                          </a:rPr>
                          <m:t>𝜎</m:t>
                        </m:r>
                      </m:den>
                    </m:f>
                  </m:oMath>
                </a14:m>
                <a:endParaRPr lang="id-ID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814486"/>
                <a:ext cx="3259203" cy="879151"/>
              </a:xfrm>
              <a:prstGeom prst="rect">
                <a:avLst/>
              </a:prstGeom>
              <a:blipFill rotWithShape="1">
                <a:blip r:embed="rId2"/>
                <a:stretch>
                  <a:fillRect l="-3738" b="-131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1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Contoh = Seorang siswa bernama ani memperoleh nilai 72. Diketahui nilai rata-rata kelas adalah 70, standar deviasi adalah 4 data berdistribusi normal. Dimana posisi nilai ani pada kurva normal.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84073" y="3933056"/>
                <a:ext cx="3259203" cy="879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Z Score </a:t>
                </a:r>
                <a14:m>
                  <m:oMath xmlns:m="http://schemas.openxmlformats.org/officeDocument/2006/math">
                    <m:r>
                      <a:rPr lang="id-ID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3600" b="0" i="1" smtClean="0">
                            <a:latin typeface="Cambria Math"/>
                          </a:rPr>
                          <m:t>72 −</m:t>
                        </m:r>
                        <m:r>
                          <a:rPr lang="id-ID" sz="3600" b="0" i="1" smtClean="0">
                            <a:latin typeface="Cambria Math"/>
                            <a:ea typeface="Cambria Math"/>
                          </a:rPr>
                          <m:t>70</m:t>
                        </m:r>
                      </m:num>
                      <m:den>
                        <m:r>
                          <a:rPr lang="id-ID" sz="3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id-ID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73" y="3933056"/>
                <a:ext cx="3259203" cy="879151"/>
              </a:xfrm>
              <a:prstGeom prst="rect">
                <a:avLst/>
              </a:prstGeom>
              <a:blipFill rotWithShape="1">
                <a:blip r:embed="rId2"/>
                <a:stretch>
                  <a:fillRect l="-3738" b="-131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17253" y="4987768"/>
                <a:ext cx="3259203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             </a:t>
                </a:r>
                <a14:m>
                  <m:oMath xmlns:m="http://schemas.openxmlformats.org/officeDocument/2006/math">
                    <m:r>
                      <a:rPr lang="id-ID" sz="36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3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d-ID" sz="3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d-ID" sz="3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id-ID" sz="3600" dirty="0" smtClean="0"/>
                  <a:t> = </a:t>
                </a:r>
                <a:r>
                  <a:rPr lang="id-ID" sz="2400" dirty="0" smtClean="0"/>
                  <a:t>0,50</a:t>
                </a:r>
                <a:endParaRPr lang="id-ID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253" y="4987768"/>
                <a:ext cx="3259203" cy="875753"/>
              </a:xfrm>
              <a:prstGeom prst="rect">
                <a:avLst/>
              </a:prstGeom>
              <a:blipFill rotWithShape="1">
                <a:blip r:embed="rId3"/>
                <a:stretch>
                  <a:fillRect l="-3933" b="-1319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55575" y="3691624"/>
            <a:ext cx="491556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501688" y="3983069"/>
            <a:ext cx="491556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317421" y="4317210"/>
            <a:ext cx="0" cy="1764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66000" y="6038011"/>
            <a:ext cx="502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0,5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2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892480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marL="0" indent="0">
              <a:buNone/>
            </a:pPr>
            <a:r>
              <a:rPr lang="id-ID" dirty="0" smtClean="0"/>
              <a:t>Latihan =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Distribusi skor intelegensia mahasiswa suatu perguruan tinggi memiliki rata-rata 110 dengan simpangan baku 10. Berapa Z score mahasiswa yang mempunyai nilai 100, 85, 120, dan 125</a:t>
            </a:r>
            <a:r>
              <a:rPr lang="id-ID" dirty="0" smtClean="0"/>
              <a:t>.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54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marL="0" indent="0">
              <a:buNone/>
            </a:pPr>
            <a:r>
              <a:rPr lang="id-ID" dirty="0" smtClean="0"/>
              <a:t>Latihan =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id-ID" dirty="0" smtClean="0"/>
              <a:t>Distribusi kadar kolesterol  penduduk berusia 40-60 tahun memiliki rata-rata 215% dengan standar deviasi 45%. Berapa Z score penduduk yang memiliki kadar kolesterol 250, 270, 200, </a:t>
            </a:r>
            <a:r>
              <a:rPr lang="id-ID" dirty="0" smtClean="0"/>
              <a:t>180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26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Hasil penentuan Z score dapat digunakan untuk menentukan probabilitas/estimasi jumlah populasi atau sampel pada nilai tertentu (x)</a:t>
            </a:r>
          </a:p>
          <a:p>
            <a:r>
              <a:rPr lang="id-ID" dirty="0" smtClean="0"/>
              <a:t>Cara menentukan probabilitas/estimasi, dengan melihat Z tabel.</a:t>
            </a:r>
          </a:p>
          <a:p>
            <a:r>
              <a:rPr lang="id-ID" dirty="0" smtClean="0"/>
              <a:t>Misal Z = 1,01 maka probabilitasnya adalah ......</a:t>
            </a:r>
          </a:p>
          <a:p>
            <a:pPr lvl="1"/>
            <a:r>
              <a:rPr lang="id-ID" dirty="0" smtClean="0"/>
              <a:t>Langkah 1 = lihat Z tabel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6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7262" r="19682" b="6178"/>
          <a:stretch/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" name="Rectangle 1"/>
          <p:cNvSpPr/>
          <p:nvPr/>
        </p:nvSpPr>
        <p:spPr>
          <a:xfrm>
            <a:off x="1" y="6132318"/>
            <a:ext cx="9144000" cy="324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1637676" y="2564904"/>
            <a:ext cx="792088" cy="42983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1637017" y="6107151"/>
            <a:ext cx="792087" cy="324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771800" y="324389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GUNAKAN </a:t>
            </a:r>
          </a:p>
          <a:p>
            <a:pPr algn="ctr"/>
            <a:r>
              <a:rPr lang="id-ID" sz="2400" b="1" dirty="0" smtClean="0">
                <a:solidFill>
                  <a:srgbClr val="FF0000"/>
                </a:solidFill>
              </a:rPr>
              <a:t>Z-TABEL STANDAR NORMAL PROBABILITAS</a:t>
            </a:r>
            <a:endParaRPr lang="id-ID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6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</a:t>
            </a:r>
            <a:r>
              <a:rPr lang="id-ID" dirty="0"/>
              <a:t>Z </a:t>
            </a:r>
            <a:r>
              <a:rPr lang="id-ID" dirty="0" smtClean="0"/>
              <a:t>≥ 1,01</a:t>
            </a:r>
            <a:endParaRPr lang="id-ID" dirty="0" smtClean="0"/>
          </a:p>
          <a:p>
            <a:pPr marL="457200" lvl="1" indent="0">
              <a:buNone/>
            </a:pP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195830" y="3111446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5181601" y="4322619"/>
            <a:ext cx="1537854" cy="1343891"/>
          </a:xfrm>
          <a:custGeom>
            <a:avLst/>
            <a:gdLst>
              <a:gd name="connsiteX0" fmla="*/ 0 w 1537854"/>
              <a:gd name="connsiteY0" fmla="*/ 1343891 h 1343891"/>
              <a:gd name="connsiteX1" fmla="*/ 0 w 1537854"/>
              <a:gd name="connsiteY1" fmla="*/ 0 h 1343891"/>
              <a:gd name="connsiteX2" fmla="*/ 540327 w 1537854"/>
              <a:gd name="connsiteY2" fmla="*/ 817418 h 1343891"/>
              <a:gd name="connsiteX3" fmla="*/ 817418 w 1537854"/>
              <a:gd name="connsiteY3" fmla="*/ 1094509 h 1343891"/>
              <a:gd name="connsiteX4" fmla="*/ 1094509 w 1537854"/>
              <a:gd name="connsiteY4" fmla="*/ 1219200 h 1343891"/>
              <a:gd name="connsiteX5" fmla="*/ 1330036 w 1537854"/>
              <a:gd name="connsiteY5" fmla="*/ 1288472 h 1343891"/>
              <a:gd name="connsiteX6" fmla="*/ 1537854 w 1537854"/>
              <a:gd name="connsiteY6" fmla="*/ 1316181 h 1343891"/>
              <a:gd name="connsiteX7" fmla="*/ 0 w 1537854"/>
              <a:gd name="connsiteY7" fmla="*/ 1343891 h 134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7854" h="1343891">
                <a:moveTo>
                  <a:pt x="0" y="1343891"/>
                </a:moveTo>
                <a:lnTo>
                  <a:pt x="0" y="0"/>
                </a:lnTo>
                <a:lnTo>
                  <a:pt x="540327" y="817418"/>
                </a:lnTo>
                <a:lnTo>
                  <a:pt x="817418" y="1094509"/>
                </a:lnTo>
                <a:lnTo>
                  <a:pt x="1094509" y="1219200"/>
                </a:lnTo>
                <a:lnTo>
                  <a:pt x="1330036" y="1288472"/>
                </a:lnTo>
                <a:lnTo>
                  <a:pt x="1537854" y="1316181"/>
                </a:lnTo>
                <a:lnTo>
                  <a:pt x="0" y="134389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4851457" y="5691287"/>
            <a:ext cx="7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1,01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7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Z ≥ -1.</a:t>
            </a:r>
          </a:p>
          <a:p>
            <a:pPr lvl="1"/>
            <a:r>
              <a:rPr lang="id-ID" dirty="0" smtClean="0"/>
              <a:t>Langkah 1 = lihat Z tabel</a:t>
            </a:r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id-ID" dirty="0" smtClean="0"/>
              <a:t>	        Z Tabel  = 0,1587 (Z Tabel Probabilitas)</a:t>
            </a:r>
          </a:p>
          <a:p>
            <a:pPr lvl="1"/>
            <a:r>
              <a:rPr lang="id-ID" dirty="0" smtClean="0"/>
              <a:t>Probabilitas Z &gt; -1</a:t>
            </a:r>
            <a:endParaRPr lang="id-ID" dirty="0"/>
          </a:p>
          <a:p>
            <a:pPr marL="457200" lvl="1" indent="0">
              <a:buNone/>
            </a:pPr>
            <a:r>
              <a:rPr lang="id-ID" dirty="0" smtClean="0">
                <a:sym typeface="Wingdings" pitchFamily="2" charset="2"/>
              </a:rPr>
              <a:t>    </a:t>
            </a:r>
            <a:r>
              <a:rPr lang="id-ID" dirty="0" smtClean="0"/>
              <a:t>1 – 0,1587 = 0,8413 = 84,13%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64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ntinuous Improvement Toolkit . www.citoolkit.com&#10;ï± Can be found practically everywhere:&#10;â¢ In nature.&#10;â¢ In engineering an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4758" y="0"/>
            <a:ext cx="9139242" cy="63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</a:t>
            </a:r>
            <a:r>
              <a:rPr lang="id-ID" dirty="0"/>
              <a:t>Z ≤ -</a:t>
            </a:r>
            <a:r>
              <a:rPr lang="id-ID" dirty="0" smtClean="0"/>
              <a:t>1,01.</a:t>
            </a:r>
          </a:p>
          <a:p>
            <a:pPr marL="457200" lvl="1" indent="0">
              <a:buNone/>
            </a:pP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195830" y="3111446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 flipH="1">
            <a:off x="1882018" y="4309151"/>
            <a:ext cx="1537854" cy="1343891"/>
          </a:xfrm>
          <a:custGeom>
            <a:avLst/>
            <a:gdLst>
              <a:gd name="connsiteX0" fmla="*/ 0 w 1537854"/>
              <a:gd name="connsiteY0" fmla="*/ 1343891 h 1343891"/>
              <a:gd name="connsiteX1" fmla="*/ 0 w 1537854"/>
              <a:gd name="connsiteY1" fmla="*/ 0 h 1343891"/>
              <a:gd name="connsiteX2" fmla="*/ 540327 w 1537854"/>
              <a:gd name="connsiteY2" fmla="*/ 817418 h 1343891"/>
              <a:gd name="connsiteX3" fmla="*/ 817418 w 1537854"/>
              <a:gd name="connsiteY3" fmla="*/ 1094509 h 1343891"/>
              <a:gd name="connsiteX4" fmla="*/ 1094509 w 1537854"/>
              <a:gd name="connsiteY4" fmla="*/ 1219200 h 1343891"/>
              <a:gd name="connsiteX5" fmla="*/ 1330036 w 1537854"/>
              <a:gd name="connsiteY5" fmla="*/ 1288472 h 1343891"/>
              <a:gd name="connsiteX6" fmla="*/ 1537854 w 1537854"/>
              <a:gd name="connsiteY6" fmla="*/ 1316181 h 1343891"/>
              <a:gd name="connsiteX7" fmla="*/ 0 w 1537854"/>
              <a:gd name="connsiteY7" fmla="*/ 1343891 h 134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7854" h="1343891">
                <a:moveTo>
                  <a:pt x="0" y="1343891"/>
                </a:moveTo>
                <a:lnTo>
                  <a:pt x="0" y="0"/>
                </a:lnTo>
                <a:lnTo>
                  <a:pt x="540327" y="817418"/>
                </a:lnTo>
                <a:lnTo>
                  <a:pt x="817418" y="1094509"/>
                </a:lnTo>
                <a:lnTo>
                  <a:pt x="1094509" y="1219200"/>
                </a:lnTo>
                <a:lnTo>
                  <a:pt x="1330036" y="1288472"/>
                </a:lnTo>
                <a:lnTo>
                  <a:pt x="1537854" y="1316181"/>
                </a:lnTo>
                <a:lnTo>
                  <a:pt x="0" y="1343891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3020453" y="5691287"/>
            <a:ext cx="79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C00000"/>
                </a:solidFill>
              </a:rPr>
              <a:t>-1,01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</a:t>
            </a:r>
            <a:r>
              <a:rPr lang="id-ID" dirty="0"/>
              <a:t>Z ≤ </a:t>
            </a:r>
            <a:r>
              <a:rPr lang="id-ID" dirty="0" smtClean="0"/>
              <a:t>-1,01.</a:t>
            </a:r>
          </a:p>
          <a:p>
            <a:pPr lvl="1"/>
            <a:r>
              <a:rPr lang="id-ID" dirty="0" smtClean="0"/>
              <a:t>Langkah 1 = lihat Z tabel</a:t>
            </a:r>
          </a:p>
          <a:p>
            <a:pPr marL="457200" lvl="1" indent="0">
              <a:buNone/>
            </a:pPr>
            <a:r>
              <a:rPr lang="id-ID" dirty="0"/>
              <a:t>	</a:t>
            </a:r>
            <a:r>
              <a:rPr lang="id-ID" dirty="0" smtClean="0"/>
              <a:t>	        Z Tabel  = 0,1562 (Z Tabel Probabilitas)</a:t>
            </a:r>
          </a:p>
          <a:p>
            <a:pPr lvl="1"/>
            <a:r>
              <a:rPr lang="id-ID" dirty="0" smtClean="0"/>
              <a:t>Probabilitas Z </a:t>
            </a:r>
            <a:r>
              <a:rPr lang="id-ID" dirty="0"/>
              <a:t>≤ </a:t>
            </a:r>
            <a:r>
              <a:rPr lang="id-ID" dirty="0" smtClean="0"/>
              <a:t>-1,01 </a:t>
            </a:r>
            <a:endParaRPr lang="id-ID" dirty="0"/>
          </a:p>
          <a:p>
            <a:pPr marL="457200" lvl="1" indent="0">
              <a:buNone/>
            </a:pPr>
            <a:r>
              <a:rPr lang="id-ID" dirty="0" smtClean="0">
                <a:sym typeface="Wingdings" pitchFamily="2" charset="2"/>
              </a:rPr>
              <a:t>    </a:t>
            </a:r>
            <a:r>
              <a:rPr lang="id-ID" dirty="0" smtClean="0"/>
              <a:t>Z tabel = probabilitas</a:t>
            </a:r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0,1562 = 15,62%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1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 </a:t>
            </a:r>
            <a:r>
              <a:rPr lang="id-ID" dirty="0"/>
              <a:t>1,0 </a:t>
            </a:r>
            <a:r>
              <a:rPr lang="id-ID" dirty="0"/>
              <a:t>≥ </a:t>
            </a:r>
            <a:r>
              <a:rPr lang="id-ID" dirty="0"/>
              <a:t>Z </a:t>
            </a:r>
            <a:r>
              <a:rPr lang="id-ID" dirty="0" smtClean="0"/>
              <a:t>≥ </a:t>
            </a:r>
            <a:r>
              <a:rPr lang="id-ID" dirty="0" smtClean="0"/>
              <a:t>2,0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259632" y="2924944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161919" y="4005064"/>
            <a:ext cx="0" cy="14714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67862" y="5157192"/>
            <a:ext cx="0" cy="34159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53891" y="3990109"/>
            <a:ext cx="817418" cy="1482436"/>
          </a:xfrm>
          <a:custGeom>
            <a:avLst/>
            <a:gdLst>
              <a:gd name="connsiteX0" fmla="*/ 13854 w 817418"/>
              <a:gd name="connsiteY0" fmla="*/ 0 h 1482436"/>
              <a:gd name="connsiteX1" fmla="*/ 13854 w 817418"/>
              <a:gd name="connsiteY1" fmla="*/ 0 h 1482436"/>
              <a:gd name="connsiteX2" fmla="*/ 27709 w 817418"/>
              <a:gd name="connsiteY2" fmla="*/ 332509 h 1482436"/>
              <a:gd name="connsiteX3" fmla="*/ 41564 w 817418"/>
              <a:gd name="connsiteY3" fmla="*/ 374073 h 1482436"/>
              <a:gd name="connsiteX4" fmla="*/ 13854 w 817418"/>
              <a:gd name="connsiteY4" fmla="*/ 706582 h 1482436"/>
              <a:gd name="connsiteX5" fmla="*/ 0 w 817418"/>
              <a:gd name="connsiteY5" fmla="*/ 1468582 h 1482436"/>
              <a:gd name="connsiteX6" fmla="*/ 817418 w 817418"/>
              <a:gd name="connsiteY6" fmla="*/ 1482436 h 1482436"/>
              <a:gd name="connsiteX7" fmla="*/ 817418 w 817418"/>
              <a:gd name="connsiteY7" fmla="*/ 1163782 h 1482436"/>
              <a:gd name="connsiteX8" fmla="*/ 401782 w 817418"/>
              <a:gd name="connsiteY8" fmla="*/ 734291 h 1482436"/>
              <a:gd name="connsiteX9" fmla="*/ 13854 w 817418"/>
              <a:gd name="connsiteY9" fmla="*/ 0 h 14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7418" h="1482436">
                <a:moveTo>
                  <a:pt x="13854" y="0"/>
                </a:moveTo>
                <a:lnTo>
                  <a:pt x="13854" y="0"/>
                </a:lnTo>
                <a:cubicBezTo>
                  <a:pt x="18472" y="110836"/>
                  <a:pt x="19514" y="221880"/>
                  <a:pt x="27709" y="332509"/>
                </a:cubicBezTo>
                <a:cubicBezTo>
                  <a:pt x="28788" y="347073"/>
                  <a:pt x="41564" y="359469"/>
                  <a:pt x="41564" y="374073"/>
                </a:cubicBezTo>
                <a:cubicBezTo>
                  <a:pt x="41564" y="635958"/>
                  <a:pt x="56224" y="579474"/>
                  <a:pt x="13854" y="706582"/>
                </a:cubicBezTo>
                <a:lnTo>
                  <a:pt x="0" y="1468582"/>
                </a:lnTo>
                <a:lnTo>
                  <a:pt x="817418" y="1482436"/>
                </a:lnTo>
                <a:lnTo>
                  <a:pt x="817418" y="1163782"/>
                </a:lnTo>
                <a:lnTo>
                  <a:pt x="401782" y="734291"/>
                </a:lnTo>
                <a:lnTo>
                  <a:pt x="13854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0564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lvl="1"/>
            <a:r>
              <a:rPr lang="id-ID" dirty="0" smtClean="0"/>
              <a:t>Z Tabel   1,0 = 0,8413 </a:t>
            </a:r>
          </a:p>
          <a:p>
            <a:pPr lvl="1"/>
            <a:r>
              <a:rPr lang="id-ID" dirty="0" smtClean="0"/>
              <a:t>Z Tabel  2,0 = 0,9772 </a:t>
            </a:r>
          </a:p>
          <a:p>
            <a:pPr marL="457200" lvl="1" indent="0">
              <a:buNone/>
            </a:pPr>
            <a:endParaRPr lang="id-ID" dirty="0" smtClean="0"/>
          </a:p>
          <a:p>
            <a:pPr marL="457200" lvl="1" indent="0">
              <a:buNone/>
            </a:pPr>
            <a:r>
              <a:rPr lang="id-ID" dirty="0" smtClean="0"/>
              <a:t>Probabilitas jumlah x dengan 1,0 ≥ Z </a:t>
            </a:r>
            <a:r>
              <a:rPr lang="id-ID" dirty="0"/>
              <a:t>≥ </a:t>
            </a:r>
            <a:r>
              <a:rPr lang="id-ID" dirty="0" smtClean="0"/>
              <a:t>2,0 </a:t>
            </a:r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id-ID" dirty="0" smtClean="0">
                <a:sym typeface="Wingdings" pitchFamily="2" charset="2"/>
              </a:rPr>
              <a:t>0,8413 – 0,9772</a:t>
            </a:r>
          </a:p>
          <a:p>
            <a:pPr marL="457200" lvl="1" indent="0"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0,1359 = 13,59%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80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-2,0 </a:t>
            </a:r>
            <a:r>
              <a:rPr lang="id-ID" dirty="0"/>
              <a:t>≥ </a:t>
            </a:r>
            <a:r>
              <a:rPr lang="id-ID" dirty="0" smtClean="0"/>
              <a:t>Z </a:t>
            </a:r>
            <a:r>
              <a:rPr lang="id-ID" dirty="0"/>
              <a:t>≥ </a:t>
            </a:r>
            <a:r>
              <a:rPr lang="id-ID" dirty="0" smtClean="0"/>
              <a:t>-1,0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259632" y="2924944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743200" y="4003964"/>
            <a:ext cx="817418" cy="1454727"/>
          </a:xfrm>
          <a:custGeom>
            <a:avLst/>
            <a:gdLst>
              <a:gd name="connsiteX0" fmla="*/ 817418 w 817418"/>
              <a:gd name="connsiteY0" fmla="*/ 1454727 h 1454727"/>
              <a:gd name="connsiteX1" fmla="*/ 817418 w 817418"/>
              <a:gd name="connsiteY1" fmla="*/ 0 h 1454727"/>
              <a:gd name="connsiteX2" fmla="*/ 235527 w 817418"/>
              <a:gd name="connsiteY2" fmla="*/ 886691 h 1454727"/>
              <a:gd name="connsiteX3" fmla="*/ 0 w 817418"/>
              <a:gd name="connsiteY3" fmla="*/ 1136072 h 1454727"/>
              <a:gd name="connsiteX4" fmla="*/ 13855 w 817418"/>
              <a:gd name="connsiteY4" fmla="*/ 1454727 h 1454727"/>
              <a:gd name="connsiteX5" fmla="*/ 817418 w 817418"/>
              <a:gd name="connsiteY5" fmla="*/ 1454727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7418" h="1454727">
                <a:moveTo>
                  <a:pt x="817418" y="1454727"/>
                </a:moveTo>
                <a:lnTo>
                  <a:pt x="817418" y="0"/>
                </a:lnTo>
                <a:lnTo>
                  <a:pt x="235527" y="886691"/>
                </a:lnTo>
                <a:lnTo>
                  <a:pt x="0" y="1136072"/>
                </a:lnTo>
                <a:lnTo>
                  <a:pt x="13855" y="1454727"/>
                </a:lnTo>
                <a:lnTo>
                  <a:pt x="817418" y="1454727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46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lvl="1"/>
            <a:r>
              <a:rPr lang="id-ID" dirty="0" smtClean="0"/>
              <a:t>Z Tabel   -1,0 = 0,1587 </a:t>
            </a:r>
          </a:p>
          <a:p>
            <a:pPr lvl="1"/>
            <a:r>
              <a:rPr lang="id-ID" dirty="0" smtClean="0"/>
              <a:t>Z Tabel   -2,0 = 0,0228 </a:t>
            </a:r>
          </a:p>
          <a:p>
            <a:pPr marL="457200" lvl="1" indent="0">
              <a:buNone/>
            </a:pPr>
            <a:endParaRPr lang="id-ID" dirty="0" smtClean="0"/>
          </a:p>
          <a:p>
            <a:pPr marL="457200" lvl="1" indent="0">
              <a:buNone/>
            </a:pPr>
            <a:r>
              <a:rPr lang="id-ID" dirty="0" smtClean="0"/>
              <a:t>Probabilitas jumlah x dengan </a:t>
            </a:r>
            <a:r>
              <a:rPr lang="id-ID" dirty="0"/>
              <a:t>-2,0 ≥</a:t>
            </a:r>
            <a:r>
              <a:rPr lang="id-ID" dirty="0" smtClean="0"/>
              <a:t> </a:t>
            </a:r>
            <a:r>
              <a:rPr lang="id-ID" dirty="0"/>
              <a:t>Z ≥</a:t>
            </a:r>
            <a:r>
              <a:rPr lang="id-ID" dirty="0" smtClean="0"/>
              <a:t> </a:t>
            </a:r>
            <a:r>
              <a:rPr lang="id-ID" dirty="0"/>
              <a:t>-1 </a:t>
            </a:r>
            <a:endParaRPr lang="id-ID" dirty="0" smtClean="0"/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id-ID" dirty="0" smtClean="0">
                <a:sym typeface="Wingdings" pitchFamily="2" charset="2"/>
              </a:rPr>
              <a:t> 0,1587 - 0,0228</a:t>
            </a:r>
          </a:p>
          <a:p>
            <a:pPr marL="457200" lvl="1" indent="0">
              <a:buNone/>
            </a:pPr>
            <a:r>
              <a:rPr lang="id-ID" dirty="0" smtClean="0">
                <a:sym typeface="Wingdings" pitchFamily="2" charset="2"/>
              </a:rPr>
              <a:t>     0,1359 = 13,59%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661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r>
              <a:rPr lang="id-ID" dirty="0" smtClean="0"/>
              <a:t>Berapa probabilitas jumlah peserta dengan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nilai -</a:t>
            </a:r>
            <a:r>
              <a:rPr lang="id-ID" dirty="0"/>
              <a:t>1</a:t>
            </a:r>
            <a:r>
              <a:rPr lang="id-ID" dirty="0" smtClean="0"/>
              <a:t>,0 </a:t>
            </a:r>
            <a:r>
              <a:rPr lang="id-ID" dirty="0" smtClean="0"/>
              <a:t>≥ </a:t>
            </a:r>
            <a:r>
              <a:rPr lang="id-ID" dirty="0" smtClean="0"/>
              <a:t>Z </a:t>
            </a:r>
            <a:r>
              <a:rPr lang="id-ID" dirty="0"/>
              <a:t>≥ </a:t>
            </a:r>
            <a:r>
              <a:rPr lang="id-ID" dirty="0" smtClean="0"/>
              <a:t>1,0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4" r="77578" b="64484"/>
          <a:stretch/>
        </p:blipFill>
        <p:spPr bwMode="auto">
          <a:xfrm>
            <a:off x="1259632" y="2924944"/>
            <a:ext cx="6120680" cy="322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3560618" y="3020291"/>
            <a:ext cx="1607127" cy="2452254"/>
          </a:xfrm>
          <a:custGeom>
            <a:avLst/>
            <a:gdLst>
              <a:gd name="connsiteX0" fmla="*/ 0 w 1607127"/>
              <a:gd name="connsiteY0" fmla="*/ 2438400 h 2452254"/>
              <a:gd name="connsiteX1" fmla="*/ 0 w 1607127"/>
              <a:gd name="connsiteY1" fmla="*/ 983673 h 2452254"/>
              <a:gd name="connsiteX2" fmla="*/ 429491 w 1607127"/>
              <a:gd name="connsiteY2" fmla="*/ 249382 h 2452254"/>
              <a:gd name="connsiteX3" fmla="*/ 651164 w 1607127"/>
              <a:gd name="connsiteY3" fmla="*/ 55418 h 2452254"/>
              <a:gd name="connsiteX4" fmla="*/ 789709 w 1607127"/>
              <a:gd name="connsiteY4" fmla="*/ 0 h 2452254"/>
              <a:gd name="connsiteX5" fmla="*/ 955964 w 1607127"/>
              <a:gd name="connsiteY5" fmla="*/ 55418 h 2452254"/>
              <a:gd name="connsiteX6" fmla="*/ 1108364 w 1607127"/>
              <a:gd name="connsiteY6" fmla="*/ 193964 h 2452254"/>
              <a:gd name="connsiteX7" fmla="*/ 1288473 w 1607127"/>
              <a:gd name="connsiteY7" fmla="*/ 471054 h 2452254"/>
              <a:gd name="connsiteX8" fmla="*/ 1482437 w 1607127"/>
              <a:gd name="connsiteY8" fmla="*/ 817418 h 2452254"/>
              <a:gd name="connsiteX9" fmla="*/ 1565564 w 1607127"/>
              <a:gd name="connsiteY9" fmla="*/ 955964 h 2452254"/>
              <a:gd name="connsiteX10" fmla="*/ 1607127 w 1607127"/>
              <a:gd name="connsiteY10" fmla="*/ 2452254 h 2452254"/>
              <a:gd name="connsiteX11" fmla="*/ 0 w 1607127"/>
              <a:gd name="connsiteY11" fmla="*/ 2438400 h 245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7127" h="2452254">
                <a:moveTo>
                  <a:pt x="0" y="2438400"/>
                </a:moveTo>
                <a:lnTo>
                  <a:pt x="0" y="983673"/>
                </a:lnTo>
                <a:lnTo>
                  <a:pt x="429491" y="249382"/>
                </a:lnTo>
                <a:lnTo>
                  <a:pt x="651164" y="55418"/>
                </a:lnTo>
                <a:lnTo>
                  <a:pt x="789709" y="0"/>
                </a:lnTo>
                <a:lnTo>
                  <a:pt x="955964" y="55418"/>
                </a:lnTo>
                <a:lnTo>
                  <a:pt x="1108364" y="193964"/>
                </a:lnTo>
                <a:lnTo>
                  <a:pt x="1288473" y="471054"/>
                </a:lnTo>
                <a:lnTo>
                  <a:pt x="1482437" y="817418"/>
                </a:lnTo>
                <a:lnTo>
                  <a:pt x="1565564" y="955964"/>
                </a:lnTo>
                <a:lnTo>
                  <a:pt x="1607127" y="2452254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344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d-ID" b="1" dirty="0" smtClean="0"/>
              <a:t>Z Score</a:t>
            </a:r>
          </a:p>
          <a:p>
            <a:pPr lvl="1"/>
            <a:r>
              <a:rPr lang="id-ID" dirty="0" smtClean="0"/>
              <a:t>Z Tabel   -1,0 = 0,1587 </a:t>
            </a:r>
          </a:p>
          <a:p>
            <a:pPr lvl="1"/>
            <a:r>
              <a:rPr lang="id-ID" dirty="0" smtClean="0"/>
              <a:t>Z Tabel    1,0 = 0,8413 </a:t>
            </a:r>
          </a:p>
          <a:p>
            <a:pPr marL="457200" lvl="1" indent="0">
              <a:buNone/>
            </a:pPr>
            <a:endParaRPr lang="id-ID" dirty="0" smtClean="0"/>
          </a:p>
          <a:p>
            <a:pPr marL="457200" lvl="1" indent="0">
              <a:buNone/>
            </a:pPr>
            <a:r>
              <a:rPr lang="id-ID" dirty="0" smtClean="0"/>
              <a:t>Probabilitas jumlah x dengan 1,0 ≥ Z </a:t>
            </a:r>
            <a:r>
              <a:rPr lang="id-ID" dirty="0"/>
              <a:t>≥ </a:t>
            </a:r>
            <a:r>
              <a:rPr lang="id-ID" dirty="0" smtClean="0"/>
              <a:t>2,0 </a:t>
            </a:r>
          </a:p>
          <a:p>
            <a:pPr marL="457200" lvl="1" indent="0">
              <a:buNone/>
            </a:pPr>
            <a:r>
              <a:rPr lang="id-ID" dirty="0"/>
              <a:t> </a:t>
            </a:r>
            <a:r>
              <a:rPr lang="id-ID" dirty="0" smtClean="0"/>
              <a:t>   </a:t>
            </a:r>
            <a:r>
              <a:rPr lang="id-ID" dirty="0" smtClean="0">
                <a:sym typeface="Wingdings" pitchFamily="2" charset="2"/>
              </a:rPr>
              <a:t>0,8413 – 0,1587</a:t>
            </a:r>
          </a:p>
          <a:p>
            <a:pPr marL="457200" lvl="1" indent="0"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 0,6826</a:t>
            </a:r>
          </a:p>
          <a:p>
            <a:pPr marL="457200" lvl="1" indent="0">
              <a:buNone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    68,26 %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9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 smtClean="0"/>
              <a:t>Rumus Probabilitas jika  Z  ≥ 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Prob = 1 – Z tabel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Rumus </a:t>
            </a:r>
            <a:r>
              <a:rPr lang="id-ID" dirty="0"/>
              <a:t>Probabilitas jika  Z  </a:t>
            </a:r>
            <a:r>
              <a:rPr lang="id-ID" dirty="0" smtClean="0"/>
              <a:t>≤</a:t>
            </a:r>
          </a:p>
          <a:p>
            <a:pPr marL="0" indent="0">
              <a:buNone/>
            </a:pPr>
            <a:r>
              <a:rPr lang="id-ID" dirty="0" smtClean="0"/>
              <a:t>        Prob = Z tabel</a:t>
            </a:r>
          </a:p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r>
              <a:rPr lang="id-ID" dirty="0" smtClean="0"/>
              <a:t>Rumus Probabilitas  antara 2 nilai Z </a:t>
            </a:r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        Prob = |Z tabel 1 – Z tabel 2|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895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4560"/>
            <a:ext cx="8229600" cy="954360"/>
          </a:xfrm>
        </p:spPr>
        <p:txBody>
          <a:bodyPr/>
          <a:lstStyle/>
          <a:p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7606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/>
              <a:t>Distribusi skor intelegensia 1000 mahasiswa suatu perguruan tinggi memiliki rata-rata 110 dengan simpangan baku 10. </a:t>
            </a:r>
            <a:r>
              <a:rPr lang="id-ID" dirty="0" smtClean="0"/>
              <a:t>Hitunglah jumlah </a:t>
            </a:r>
            <a:r>
              <a:rPr lang="id-ID" dirty="0"/>
              <a:t>mahasiswa dengan skor ≥ </a:t>
            </a:r>
            <a:r>
              <a:rPr lang="id-ID" dirty="0" smtClean="0"/>
              <a:t>85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/>
              <a:t> </a:t>
            </a:r>
            <a:r>
              <a:rPr lang="id-ID" dirty="0" smtClean="0"/>
              <a:t>nilai 85 </a:t>
            </a:r>
            <a:r>
              <a:rPr lang="id-ID" dirty="0" smtClean="0">
                <a:sym typeface="Wingdings" pitchFamily="2" charset="2"/>
              </a:rPr>
              <a:t> Z skor = -2,5</a:t>
            </a:r>
          </a:p>
          <a:p>
            <a:pPr marL="0" indent="0">
              <a:buNone/>
            </a:pPr>
            <a:r>
              <a:rPr lang="id-ID" dirty="0" smtClean="0"/>
              <a:t>		Z tabel = 0,0062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	Prob jml mhs </a:t>
            </a:r>
            <a:r>
              <a:rPr lang="id-ID" dirty="0"/>
              <a:t>≥ </a:t>
            </a:r>
            <a:r>
              <a:rPr lang="id-ID" dirty="0" smtClean="0"/>
              <a:t>85 = 1-0,0062</a:t>
            </a:r>
          </a:p>
          <a:p>
            <a:pPr marL="0" indent="0">
              <a:buNone/>
            </a:pPr>
            <a:r>
              <a:rPr lang="id-ID" dirty="0"/>
              <a:t>	</a:t>
            </a:r>
            <a:r>
              <a:rPr lang="id-ID" dirty="0" smtClean="0"/>
              <a:t>				    = 0,9938 = 99,38%</a:t>
            </a:r>
          </a:p>
          <a:p>
            <a:pPr marL="0" indent="0">
              <a:buNone/>
            </a:pPr>
            <a:r>
              <a:rPr lang="id-ID" dirty="0" smtClean="0"/>
              <a:t>		Jml mhs </a:t>
            </a:r>
            <a:r>
              <a:rPr lang="id-ID" dirty="0"/>
              <a:t>≥ 85 = </a:t>
            </a:r>
            <a:r>
              <a:rPr lang="id-ID" dirty="0" smtClean="0"/>
              <a:t>99,38% x 1000 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				     = 993,8 </a:t>
            </a:r>
            <a:r>
              <a:rPr lang="id-ID" dirty="0" smtClean="0">
                <a:sym typeface="Wingdings" pitchFamily="2" charset="2"/>
              </a:rPr>
              <a:t> 994 mahasiswa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4" t="39542" r="27379" b="34127"/>
          <a:stretch/>
        </p:blipFill>
        <p:spPr bwMode="auto">
          <a:xfrm>
            <a:off x="5111552" y="2423486"/>
            <a:ext cx="4032448" cy="182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7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ontinuous Improvement Toolkit . www.citoolkit.com&#10;Examples:&#10;ï± The body temperature for healthy humans.&#10;ï± The heights and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5"/>
          <a:stretch/>
        </p:blipFill>
        <p:spPr bwMode="auto">
          <a:xfrm>
            <a:off x="9547" y="0"/>
            <a:ext cx="9134453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4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099" y="908720"/>
            <a:ext cx="8892480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d-ID" dirty="0" smtClean="0"/>
              <a:t>Latihan </a:t>
            </a:r>
            <a:r>
              <a:rPr lang="id-ID" dirty="0" smtClean="0"/>
              <a:t>=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Distribusi skor intelegensia 1000 mahasiswa suatu perguruan tinggi memiliki rata-rata 110 dengan simpangan baku 10. </a:t>
            </a:r>
            <a:r>
              <a:rPr lang="id-ID" dirty="0" smtClean="0"/>
              <a:t>Hitunglah :</a:t>
            </a:r>
            <a:endParaRPr lang="id-ID" dirty="0" smtClean="0"/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 smtClean="0"/>
              <a:t>mahasiswa dengan skor </a:t>
            </a:r>
            <a:r>
              <a:rPr lang="id-ID" dirty="0"/>
              <a:t>≤ </a:t>
            </a:r>
            <a:r>
              <a:rPr lang="id-ID" dirty="0" smtClean="0"/>
              <a:t>85 </a:t>
            </a:r>
            <a:endParaRPr lang="id-ID" dirty="0" smtClean="0"/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/>
              <a:t>mahasiswa dengan </a:t>
            </a:r>
            <a:r>
              <a:rPr lang="id-ID" dirty="0" smtClean="0"/>
              <a:t>skor ≥ 125</a:t>
            </a:r>
            <a:endParaRPr lang="id-ID" dirty="0"/>
          </a:p>
          <a:p>
            <a:pPr marL="914400" lvl="1" indent="-514350">
              <a:buFont typeface="+mj-lt"/>
              <a:buAutoNum type="alphaLcPeriod" startAt="2"/>
            </a:pPr>
            <a:r>
              <a:rPr lang="id-ID" dirty="0" smtClean="0"/>
              <a:t>Jjumlah </a:t>
            </a:r>
            <a:r>
              <a:rPr lang="id-ID" dirty="0"/>
              <a:t>mahasiswa dengan </a:t>
            </a:r>
            <a:r>
              <a:rPr lang="id-ID" dirty="0" smtClean="0"/>
              <a:t>skor 120-125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Distribusi kadar kolesterol 1000 penduduk berusia 40-60 tahun memiliki rata-rata 215% dengan standar deviasi 45%. </a:t>
            </a:r>
            <a:r>
              <a:rPr lang="id-ID" dirty="0" smtClean="0"/>
              <a:t>Hitunglah  :</a:t>
            </a:r>
            <a:endParaRPr lang="id-ID" dirty="0" smtClean="0"/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 smtClean="0"/>
              <a:t>Penduduk </a:t>
            </a:r>
            <a:r>
              <a:rPr lang="id-ID" dirty="0"/>
              <a:t>dengan </a:t>
            </a:r>
            <a:r>
              <a:rPr lang="id-ID" dirty="0" smtClean="0"/>
              <a:t>skor </a:t>
            </a:r>
            <a:r>
              <a:rPr lang="id-ID" dirty="0"/>
              <a:t>≥</a:t>
            </a:r>
            <a:r>
              <a:rPr lang="id-ID" dirty="0" smtClean="0"/>
              <a:t> 200 </a:t>
            </a:r>
            <a:endParaRPr lang="id-ID" dirty="0"/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/>
              <a:t>Penduduk dengan skor ≥ </a:t>
            </a:r>
            <a:r>
              <a:rPr lang="id-ID" dirty="0" smtClean="0"/>
              <a:t>270</a:t>
            </a:r>
            <a:endParaRPr lang="id-ID" dirty="0"/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/>
              <a:t>Penduduk </a:t>
            </a:r>
            <a:r>
              <a:rPr lang="id-ID" dirty="0" smtClean="0"/>
              <a:t>dengan </a:t>
            </a:r>
            <a:r>
              <a:rPr lang="id-ID" dirty="0"/>
              <a:t>skor </a:t>
            </a:r>
            <a:r>
              <a:rPr lang="id-ID" dirty="0" smtClean="0"/>
              <a:t>250-270</a:t>
            </a:r>
          </a:p>
          <a:p>
            <a:pPr marL="914400" lvl="1" indent="-514350">
              <a:buFont typeface="+mj-lt"/>
              <a:buAutoNum type="alphaLcPeriod"/>
            </a:pPr>
            <a:r>
              <a:rPr lang="id-ID" dirty="0" smtClean="0"/>
              <a:t>Jumlah </a:t>
            </a:r>
            <a:r>
              <a:rPr lang="id-ID" dirty="0"/>
              <a:t>Penduduk dengan </a:t>
            </a:r>
            <a:r>
              <a:rPr lang="id-ID" dirty="0" smtClean="0"/>
              <a:t>skor ≤ 270</a:t>
            </a:r>
            <a:endParaRPr lang="id-ID" dirty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AutoShape 2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4" descr="Hasil gambar untuk normal distribution curv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4860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Jika diketahui suatu variabel/data berdistribusi normal, maka kita akan lebih mudah melakukan inferensi seberapa sering suatu kejadian akan terjadi.</a:t>
            </a:r>
            <a:endParaRPr lang="id-ID" dirty="0"/>
          </a:p>
        </p:txBody>
      </p:sp>
      <p:pic>
        <p:nvPicPr>
          <p:cNvPr id="3" name="Picture 2" descr="Continuous Improvement Toolkit . www.citoolkit.com&#10;ï± The commonest and the most useful continuous distribution.&#10;ï± A symmet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58396" r="30401" b="7745"/>
          <a:stretch/>
        </p:blipFill>
        <p:spPr bwMode="auto">
          <a:xfrm>
            <a:off x="6774873" y="5313218"/>
            <a:ext cx="2369127" cy="15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6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6683" y="1412776"/>
                <a:ext cx="8820472" cy="1830231"/>
              </a:xfrm>
            </p:spPr>
            <p:txBody>
              <a:bodyPr/>
              <a:lstStyle/>
              <a:p>
                <a:r>
                  <a:rPr lang="id-ID" dirty="0" smtClean="0"/>
                  <a:t>Gambar kurva normal tergantung pada dua parameter, yaitu </a:t>
                </a:r>
                <a:r>
                  <a:rPr lang="el-GR" dirty="0"/>
                  <a:t>μ </a:t>
                </a:r>
                <a:r>
                  <a:rPr lang="id-ID" dirty="0" smtClean="0"/>
                  <a:t>dan </a:t>
                </a:r>
                <a:r>
                  <a:rPr lang="sv-SE" dirty="0" smtClean="0"/>
                  <a:t>σ </a:t>
                </a:r>
                <a:r>
                  <a:rPr lang="id-ID" dirty="0" smtClean="0"/>
                  <a:t>(populasi) </a:t>
                </a:r>
                <a:r>
                  <a:rPr lang="sv-SE" dirty="0" smtClean="0"/>
                  <a:t>a</a:t>
                </a:r>
                <a:r>
                  <a:rPr lang="id-ID" dirty="0" smtClean="0"/>
                  <a:t>tau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 smtClean="0"/>
                  <a:t> </a:t>
                </a:r>
                <a:r>
                  <a:rPr lang="id-ID" dirty="0"/>
                  <a:t>dan </a:t>
                </a:r>
                <a:r>
                  <a:rPr lang="id-ID" dirty="0" smtClean="0"/>
                  <a:t>S (sampel)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683" y="1412776"/>
                <a:ext cx="8820472" cy="1830231"/>
              </a:xfrm>
              <a:blipFill rotWithShape="1">
                <a:blip r:embed="rId2"/>
                <a:stretch>
                  <a:fillRect l="-1520" t="-4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99223"/>
            <a:ext cx="40100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07380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/>
              <a:t>Keterangan:</a:t>
            </a:r>
          </a:p>
          <a:p>
            <a:r>
              <a:rPr lang="id-ID" dirty="0"/>
              <a:t>F(X) = ordinat untuk nilai X yang mempunyai </a:t>
            </a:r>
            <a:endParaRPr lang="id-ID" dirty="0" smtClean="0"/>
          </a:p>
          <a:p>
            <a:r>
              <a:rPr lang="id-ID" dirty="0"/>
              <a:t> </a:t>
            </a:r>
            <a:r>
              <a:rPr lang="id-ID" dirty="0" smtClean="0"/>
              <a:t>          batas </a:t>
            </a:r>
            <a:r>
              <a:rPr lang="id-ID" dirty="0"/>
              <a:t>-∞&lt;x&lt;∞</a:t>
            </a:r>
          </a:p>
          <a:p>
            <a:r>
              <a:rPr lang="id-ID" dirty="0" smtClean="0"/>
              <a:t>π      = </a:t>
            </a:r>
            <a:r>
              <a:rPr lang="id-ID" dirty="0"/>
              <a:t>Nilai konstan=3,1416</a:t>
            </a:r>
          </a:p>
          <a:p>
            <a:r>
              <a:rPr lang="id-ID" i="1" dirty="0"/>
              <a:t>e </a:t>
            </a:r>
            <a:r>
              <a:rPr lang="id-ID" i="1" dirty="0" smtClean="0"/>
              <a:t>     </a:t>
            </a:r>
            <a:r>
              <a:rPr lang="id-ID" dirty="0" smtClean="0"/>
              <a:t>= </a:t>
            </a:r>
            <a:r>
              <a:rPr lang="id-ID" dirty="0"/>
              <a:t>Bilangan konstan=2,7183</a:t>
            </a:r>
          </a:p>
          <a:p>
            <a:r>
              <a:rPr lang="id-ID" i="1" dirty="0"/>
              <a:t>x </a:t>
            </a:r>
            <a:r>
              <a:rPr lang="id-ID" i="1" dirty="0" smtClean="0"/>
              <a:t>     </a:t>
            </a:r>
            <a:r>
              <a:rPr lang="id-ID" dirty="0" smtClean="0"/>
              <a:t>= </a:t>
            </a:r>
            <a:r>
              <a:rPr lang="id-ID" dirty="0"/>
              <a:t>Rata-rata hitung</a:t>
            </a:r>
          </a:p>
          <a:p>
            <a:r>
              <a:rPr lang="el-GR" dirty="0"/>
              <a:t>σ </a:t>
            </a:r>
            <a:r>
              <a:rPr lang="id-ID" dirty="0" smtClean="0"/>
              <a:t>     </a:t>
            </a:r>
            <a:r>
              <a:rPr lang="el-GR" dirty="0" smtClean="0"/>
              <a:t>= </a:t>
            </a:r>
            <a:r>
              <a:rPr lang="id-ID" dirty="0"/>
              <a:t>Simpangan baku</a:t>
            </a:r>
          </a:p>
        </p:txBody>
      </p:sp>
      <p:pic>
        <p:nvPicPr>
          <p:cNvPr id="6" name="Picture 2" descr="Continuous Improvement Toolkit . www.citoolkit.com&#10;ï± The commonest and the most useful continuous distribution.&#10;ï± A symmet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58396" r="30401" b="7745"/>
          <a:stretch/>
        </p:blipFill>
        <p:spPr bwMode="auto">
          <a:xfrm>
            <a:off x="6774873" y="5313218"/>
            <a:ext cx="2369127" cy="15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8893" y="1052736"/>
                <a:ext cx="8229600" cy="226084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id-ID" dirty="0" smtClean="0"/>
                  <a:t>Gambar </a:t>
                </a:r>
                <a:r>
                  <a:rPr lang="id-ID" b="1" u="sng" dirty="0" smtClean="0"/>
                  <a:t>kurva normal berbentuk genta</a:t>
                </a:r>
                <a:r>
                  <a:rPr lang="id-ID" dirty="0" smtClean="0"/>
                  <a:t>, dan di tengah-tengah </a:t>
                </a:r>
                <a:r>
                  <a:rPr lang="id-ID" b="1" u="sng" dirty="0" smtClean="0"/>
                  <a:t>puncak kurve </a:t>
                </a:r>
                <a:r>
                  <a:rPr lang="id-ID" dirty="0" smtClean="0"/>
                  <a:t>itu ditarik </a:t>
                </a:r>
                <a:r>
                  <a:rPr lang="id-ID" dirty="0"/>
                  <a:t>ke bawah </a:t>
                </a:r>
                <a:r>
                  <a:rPr lang="id-ID" b="1" u="sng" dirty="0"/>
                  <a:t>merupakan letak rata-rata </a:t>
                </a:r>
                <a:r>
                  <a:rPr lang="id-ID" b="1" u="sng" dirty="0" smtClean="0"/>
                  <a:t>hitung </a:t>
                </a:r>
                <a:r>
                  <a:rPr lang="id-ID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𝜋</m:t>
                    </m:r>
                    <m:r>
                      <a:rPr lang="id-ID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dirty="0" smtClean="0"/>
                  <a:t>, </a:t>
                </a:r>
                <a:r>
                  <a:rPr lang="id-ID" dirty="0"/>
                  <a:t>dan </a:t>
                </a:r>
                <a:r>
                  <a:rPr lang="id-ID" b="1" u="sng" dirty="0"/>
                  <a:t>di sebelah kanan dan </a:t>
                </a:r>
                <a:r>
                  <a:rPr lang="id-ID" b="1" u="sng" dirty="0" smtClean="0"/>
                  <a:t>kiri </a:t>
                </a:r>
                <a:r>
                  <a:rPr lang="id-ID" dirty="0" smtClean="0"/>
                  <a:t>merupakan </a:t>
                </a:r>
                <a:r>
                  <a:rPr lang="id-ID" dirty="0"/>
                  <a:t>daerah </a:t>
                </a:r>
                <a:r>
                  <a:rPr lang="id-ID" b="1" u="sng" dirty="0"/>
                  <a:t>simpangan baku </a:t>
                </a:r>
                <a:r>
                  <a:rPr lang="id-ID" dirty="0"/>
                  <a:t>(s=</a:t>
                </a:r>
                <a:r>
                  <a:rPr lang="el-GR" dirty="0"/>
                  <a:t>σ). </a:t>
                </a:r>
                <a:endParaRPr lang="id-ID" dirty="0" smtClean="0"/>
              </a:p>
              <a:p>
                <a:r>
                  <a:rPr lang="id-ID" dirty="0" smtClean="0"/>
                  <a:t>contoh </a:t>
                </a:r>
                <a:r>
                  <a:rPr lang="id-ID" dirty="0"/>
                  <a:t>kurve </a:t>
                </a:r>
                <a:r>
                  <a:rPr lang="id-ID" dirty="0" smtClean="0"/>
                  <a:t>normal (ingat </a:t>
                </a:r>
                <a:r>
                  <a:rPr lang="id-ID" dirty="0"/>
                  <a:t>juga </a:t>
                </a:r>
                <a:r>
                  <a:rPr lang="id-ID" b="1" u="sng" dirty="0"/>
                  <a:t>tinggi</a:t>
                </a:r>
                <a:r>
                  <a:rPr lang="id-ID" dirty="0"/>
                  <a:t> atau ordinat kurva menunjukkan </a:t>
                </a:r>
                <a:r>
                  <a:rPr lang="id-ID" b="1" u="sng" dirty="0"/>
                  <a:t>frekuensi f(X)</a:t>
                </a:r>
                <a:r>
                  <a:rPr lang="id-ID" dirty="0"/>
                  <a:t>, sedang yang </a:t>
                </a:r>
                <a:r>
                  <a:rPr lang="id-ID" b="1" u="sng" dirty="0" smtClean="0"/>
                  <a:t>mendatar merupakan </a:t>
                </a:r>
                <a:r>
                  <a:rPr lang="id-ID" b="1" u="sng" dirty="0"/>
                  <a:t>skor (X)</a:t>
                </a:r>
                <a:r>
                  <a:rPr lang="id-ID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8893" y="1052736"/>
                <a:ext cx="8229600" cy="2260847"/>
              </a:xfrm>
              <a:blipFill rotWithShape="1">
                <a:blip r:embed="rId2"/>
                <a:stretch>
                  <a:fillRect l="-815" t="-43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6" y="3429000"/>
            <a:ext cx="4788034" cy="27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Continuous Improvement Toolkit . www.citoolkit.com&#10;ï± The commonest and the most useful continuous distribution.&#10;ï± A symmet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4" t="58396" r="30401" b="7745"/>
          <a:stretch/>
        </p:blipFill>
        <p:spPr bwMode="auto">
          <a:xfrm>
            <a:off x="6774873" y="5313218"/>
            <a:ext cx="2369127" cy="15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52736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sv-SE" dirty="0" smtClean="0"/>
                  <a:t>Kurva normal mempunyai beberapa karak</a:t>
                </a:r>
                <a:r>
                  <a:rPr lang="id-ID" dirty="0" smtClean="0"/>
                  <a:t>t</a:t>
                </a:r>
                <a:r>
                  <a:rPr lang="sv-SE" dirty="0" smtClean="0"/>
                  <a:t>eristik, yaitu </a:t>
                </a:r>
                <a:endParaRPr lang="id-ID" dirty="0" smtClean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id-ID" dirty="0" smtClean="0"/>
                  <a:t>G</a:t>
                </a:r>
                <a:r>
                  <a:rPr lang="sv-SE" dirty="0" smtClean="0"/>
                  <a:t>rafik kurva di atas sumbu</a:t>
                </a:r>
                <a:r>
                  <a:rPr lang="id-ID" dirty="0" smtClean="0"/>
                  <a:t> data </a:t>
                </a:r>
                <a:r>
                  <a:rPr lang="id-ID" dirty="0"/>
                  <a:t>,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id-ID" dirty="0" smtClean="0"/>
                  <a:t>Modusnya</a:t>
                </a:r>
                <a:r>
                  <a:rPr lang="id-ID" dirty="0"/>
                  <a:t>, yaitu titik pada sumbu mendatar yang membuat fungsi </a:t>
                </a:r>
                <a:r>
                  <a:rPr lang="id-ID" dirty="0" smtClean="0"/>
                  <a:t>mencapai maksimum</a:t>
                </a:r>
                <a:r>
                  <a:rPr lang="id-ID" dirty="0"/>
                  <a:t>, terjadi pada </a:t>
                </a:r>
                <a:r>
                  <a:rPr lang="id-ID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i="1" smtClean="0">
                        <a:latin typeface="Cambria Math"/>
                      </a:rPr>
                      <m:t>=</m:t>
                    </m:r>
                    <m:r>
                      <a:rPr lang="el-GR" i="1" smtClean="0">
                        <a:latin typeface="Cambria Math"/>
                      </a:rPr>
                      <m:t>𝜇</m:t>
                    </m:r>
                    <m:r>
                      <a:rPr lang="id-ID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dirty="0"/>
                  <a:t>,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id-ID" dirty="0" smtClean="0"/>
                  <a:t>Belahan </a:t>
                </a:r>
                <a:r>
                  <a:rPr lang="id-ID" dirty="0"/>
                  <a:t>kanan dan kiri titik tengah bersifat simetris, </a:t>
                </a:r>
                <a:r>
                  <a:rPr lang="id-ID" dirty="0" smtClean="0"/>
                  <a:t>ke kanan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b="0" i="1" smtClean="0">
                        <a:latin typeface="Cambria Math"/>
                      </a:rPr>
                      <m:t>+3</m:t>
                    </m:r>
                    <m:r>
                      <a:rPr lang="id-ID" b="0" i="1" smtClean="0">
                        <a:latin typeface="Cambria Math"/>
                      </a:rPr>
                      <m:t>𝑠</m:t>
                    </m:r>
                    <m:r>
                      <a:rPr lang="id-ID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dirty="0"/>
                  <a:t>3</a:t>
                </a:r>
                <a:r>
                  <a:rPr lang="id-ID" i="1" dirty="0"/>
                  <a:t>s </a:t>
                </a:r>
                <a:r>
                  <a:rPr lang="id-ID" dirty="0"/>
                  <a:t>, </a:t>
                </a:r>
                <a:r>
                  <a:rPr lang="id-ID" dirty="0" smtClean="0"/>
                  <a:t>dan  ke </a:t>
                </a:r>
                <a:r>
                  <a:rPr lang="id-ID" dirty="0"/>
                  <a:t>kiri </a:t>
                </a:r>
                <a:r>
                  <a:rPr lang="id-ID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id-ID" b="0" i="1" smtClean="0">
                        <a:latin typeface="Cambria Math"/>
                      </a:rPr>
                      <m:t>−3</m:t>
                    </m:r>
                    <m:r>
                      <a:rPr lang="id-ID" b="0" i="1" smtClean="0">
                        <a:latin typeface="Cambria Math"/>
                      </a:rPr>
                      <m:t>𝑠</m:t>
                    </m:r>
                    <m:r>
                      <a:rPr lang="id-ID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id-ID" dirty="0"/>
                  <a:t>, 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id-ID" dirty="0" smtClean="0"/>
                  <a:t>Luas daerah </a:t>
                </a:r>
                <a:r>
                  <a:rPr lang="id-ID" dirty="0"/>
                  <a:t>kurve di atas sumbu datar sama dengan 1.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52736"/>
                <a:ext cx="8229600" cy="4525963"/>
              </a:xfrm>
              <a:blipFill rotWithShape="1">
                <a:blip r:embed="rId2"/>
                <a:stretch>
                  <a:fillRect l="-1778" t="-3504" b="-350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0348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8083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d-ID" dirty="0" smtClean="0"/>
              <a:t>Tinggi </a:t>
            </a:r>
            <a:r>
              <a:rPr lang="id-ID" dirty="0"/>
              <a:t>rendahnya ordinat sebuah kurva akan tergantung pada besar </a:t>
            </a:r>
            <a:r>
              <a:rPr lang="id-ID" dirty="0" smtClean="0"/>
              <a:t>kecilnya rata-rata </a:t>
            </a:r>
            <a:r>
              <a:rPr lang="id-ID" dirty="0"/>
              <a:t>hitung </a:t>
            </a:r>
            <a:r>
              <a:rPr lang="id-ID" dirty="0" smtClean="0"/>
              <a:t>dan </a:t>
            </a:r>
            <a:r>
              <a:rPr lang="id-ID" dirty="0"/>
              <a:t>simpangan baku </a:t>
            </a:r>
            <a:endParaRPr lang="id-ID" dirty="0" smtClean="0"/>
          </a:p>
          <a:p>
            <a:pPr marL="0" indent="0" algn="ctr">
              <a:buNone/>
            </a:pPr>
            <a:endParaRPr lang="id-ID" dirty="0" smtClean="0"/>
          </a:p>
          <a:p>
            <a:r>
              <a:rPr lang="id-ID" dirty="0" smtClean="0"/>
              <a:t>Jika S semakin </a:t>
            </a:r>
            <a:r>
              <a:rPr lang="id-ID" dirty="0"/>
              <a:t>besar, gambar </a:t>
            </a:r>
            <a:r>
              <a:rPr lang="id-ID" dirty="0" smtClean="0"/>
              <a:t>kurva akan </a:t>
            </a:r>
            <a:r>
              <a:rPr lang="id-ID" dirty="0"/>
              <a:t>semakin rendah. </a:t>
            </a:r>
            <a:endParaRPr lang="id-ID" dirty="0" smtClean="0"/>
          </a:p>
          <a:p>
            <a:r>
              <a:rPr lang="id-ID" dirty="0" smtClean="0"/>
              <a:t>Jika S semakin </a:t>
            </a:r>
            <a:r>
              <a:rPr lang="id-ID" dirty="0"/>
              <a:t>kecil, gambar kurva akan </a:t>
            </a:r>
            <a:r>
              <a:rPr lang="id-ID" dirty="0" smtClean="0"/>
              <a:t>semakin tinggi</a:t>
            </a:r>
            <a:r>
              <a:rPr lang="id-ID" dirty="0"/>
              <a:t>. </a:t>
            </a:r>
            <a:endParaRPr lang="id-ID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39"/>
            <a:ext cx="5112568" cy="303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0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229600" cy="3096344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ctr">
                  <a:buNone/>
                </a:pPr>
                <a:r>
                  <a:rPr lang="id-ID" b="1" dirty="0" smtClean="0"/>
                  <a:t>Daerah Kurva Normal</a:t>
                </a:r>
                <a:endParaRPr lang="id-ID" dirty="0" smtClean="0"/>
              </a:p>
              <a:p>
                <a:r>
                  <a:rPr lang="id-ID" dirty="0"/>
                  <a:t>Seluruh kurva normal mempunyai luas 1 </a:t>
                </a:r>
                <a:r>
                  <a:rPr lang="id-ID" dirty="0" smtClean="0"/>
                  <a:t>atau 100%.</a:t>
                </a:r>
              </a:p>
              <a:p>
                <a:r>
                  <a:rPr lang="id-ID" dirty="0" smtClean="0"/>
                  <a:t>Luas </a:t>
                </a:r>
                <a:r>
                  <a:rPr lang="id-ID" dirty="0"/>
                  <a:t>daerah yang di </a:t>
                </a:r>
                <a:r>
                  <a:rPr lang="id-ID" dirty="0" smtClean="0"/>
                  <a:t>kiri (bawah) </a:t>
                </a:r>
                <a:r>
                  <a:rPr lang="id-ID" dirty="0"/>
                  <a:t>dan di </a:t>
                </a:r>
                <a:r>
                  <a:rPr lang="id-ID" dirty="0" smtClean="0"/>
                  <a:t>kanan (atas)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id-ID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 smtClean="0"/>
                  <a:t> adalah </a:t>
                </a:r>
                <a:r>
                  <a:rPr lang="id-ID" dirty="0"/>
                  <a:t>sama </a:t>
                </a:r>
                <a:r>
                  <a:rPr lang="id-ID" dirty="0" smtClean="0"/>
                  <a:t>besar </a:t>
                </a:r>
                <a:r>
                  <a:rPr lang="nn-NO" dirty="0" smtClean="0"/>
                  <a:t>yaitu </a:t>
                </a:r>
                <a:r>
                  <a:rPr lang="nn-NO" dirty="0"/>
                  <a:t>masing-masing 0,5 atau (50</a:t>
                </a:r>
                <a:r>
                  <a:rPr lang="nn-NO" dirty="0" smtClean="0"/>
                  <a:t>%)</a:t>
                </a:r>
                <a:endParaRPr lang="id-ID" dirty="0" smtClean="0"/>
              </a:p>
              <a:p>
                <a:r>
                  <a:rPr lang="id-ID" dirty="0"/>
                  <a:t>Dalam distribusi normal baku titik tengah kurva normal </a:t>
                </a:r>
                <a:r>
                  <a:rPr lang="id-ID" dirty="0" smtClean="0"/>
                  <a:t>merupakan </a:t>
                </a:r>
                <a:r>
                  <a:rPr lang="id-ID" dirty="0"/>
                  <a:t>letak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latin typeface="Cambria Math"/>
                          </a:rPr>
                        </m:ctrlPr>
                      </m:accPr>
                      <m:e>
                        <m:r>
                          <a:rPr lang="id-ID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/>
                  <a:t> </a:t>
                </a:r>
                <a:r>
                  <a:rPr lang="id-ID" dirty="0" smtClean="0"/>
                  <a:t>terletak pada 0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latin typeface="Cambria Math"/>
                          </a:rPr>
                        </m:ctrlPr>
                      </m:accPr>
                      <m:e>
                        <m:r>
                          <a:rPr lang="id-ID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/>
                  <a:t> = 0) dan simpangan baku sama dengan 1 </a:t>
                </a:r>
                <a:r>
                  <a:rPr lang="id-ID" dirty="0" smtClean="0"/>
                  <a:t>(S=1</a:t>
                </a:r>
                <a:r>
                  <a:rPr lang="id-ID" dirty="0"/>
                  <a:t>). </a:t>
                </a:r>
                <a:endParaRPr lang="id-I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229600" cy="3096344"/>
              </a:xfrm>
              <a:blipFill rotWithShape="1">
                <a:blip r:embed="rId2"/>
                <a:stretch>
                  <a:fillRect l="-1259" t="-2953" r="-16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589"/>
            <a:ext cx="9144000" cy="681430"/>
          </a:xfrm>
          <a:solidFill>
            <a:srgbClr val="CCCC00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chemeClr val="accent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Kurva Normal</a:t>
            </a:r>
            <a:endParaRPr lang="id-ID" dirty="0">
              <a:solidFill>
                <a:schemeClr val="accent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6854"/>
            <a:ext cx="4896544" cy="234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00297" y="3861048"/>
                <a:ext cx="35987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dirty="0"/>
                  <a:t>Kurva Normal dengan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i="1">
                            <a:latin typeface="Cambria Math"/>
                          </a:rPr>
                        </m:ctrlPr>
                      </m:accPr>
                      <m:e>
                        <m:r>
                          <a:rPr lang="id-ID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id-ID" dirty="0"/>
                  <a:t> = 0 dan + 3s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297" y="3861048"/>
                <a:ext cx="3598742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54" t="-8197" r="-2030" b="-2459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8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1034</Words>
  <Application>Microsoft Office PowerPoint</Application>
  <PresentationFormat>On-screen Show (4:3)</PresentationFormat>
  <Paragraphs>163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Ukuran Distribusi</vt:lpstr>
      <vt:lpstr>PowerPoint Presentation</vt:lpstr>
      <vt:lpstr>PowerPoint Presentation</vt:lpstr>
      <vt:lpstr>Jika diketahui suatu variabel/data berdistribusi normal, maka kita akan lebih mudah melakukan inferensi seberapa sering suatu kejadian akan terjadi.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PowerPoint Presentation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Kurva Normal</vt:lpstr>
      <vt:lpstr>Contoh</vt:lpstr>
      <vt:lpstr>Kurva Normal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Ukuran Distribusi</dc:title>
  <dc:creator>DELL</dc:creator>
  <cp:lastModifiedBy>DELL</cp:lastModifiedBy>
  <cp:revision>53</cp:revision>
  <dcterms:created xsi:type="dcterms:W3CDTF">2018-11-24T05:05:14Z</dcterms:created>
  <dcterms:modified xsi:type="dcterms:W3CDTF">2018-12-04T04:20:17Z</dcterms:modified>
</cp:coreProperties>
</file>