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62"/>
  </p:notesMasterIdLst>
  <p:sldIdLst>
    <p:sldId id="256" r:id="rId2"/>
    <p:sldId id="412" r:id="rId3"/>
    <p:sldId id="414" r:id="rId4"/>
    <p:sldId id="286" r:id="rId5"/>
    <p:sldId id="374" r:id="rId6"/>
    <p:sldId id="411" r:id="rId7"/>
    <p:sldId id="406" r:id="rId8"/>
    <p:sldId id="410" r:id="rId9"/>
    <p:sldId id="407" r:id="rId10"/>
    <p:sldId id="409" r:id="rId11"/>
    <p:sldId id="364" r:id="rId12"/>
    <p:sldId id="258" r:id="rId13"/>
    <p:sldId id="304" r:id="rId14"/>
    <p:sldId id="348" r:id="rId15"/>
    <p:sldId id="357" r:id="rId16"/>
    <p:sldId id="265" r:id="rId17"/>
    <p:sldId id="301" r:id="rId18"/>
    <p:sldId id="259" r:id="rId19"/>
    <p:sldId id="293" r:id="rId20"/>
    <p:sldId id="287" r:id="rId21"/>
    <p:sldId id="370" r:id="rId22"/>
    <p:sldId id="260" r:id="rId23"/>
    <p:sldId id="358" r:id="rId24"/>
    <p:sldId id="389" r:id="rId25"/>
    <p:sldId id="363" r:id="rId26"/>
    <p:sldId id="352" r:id="rId27"/>
    <p:sldId id="423" r:id="rId28"/>
    <p:sldId id="424" r:id="rId29"/>
    <p:sldId id="425" r:id="rId30"/>
    <p:sldId id="266" r:id="rId31"/>
    <p:sldId id="415" r:id="rId32"/>
    <p:sldId id="416" r:id="rId33"/>
    <p:sldId id="267" r:id="rId34"/>
    <p:sldId id="307" r:id="rId35"/>
    <p:sldId id="306" r:id="rId36"/>
    <p:sldId id="268" r:id="rId37"/>
    <p:sldId id="270" r:id="rId38"/>
    <p:sldId id="294" r:id="rId39"/>
    <p:sldId id="361" r:id="rId40"/>
    <p:sldId id="426" r:id="rId41"/>
    <p:sldId id="391" r:id="rId42"/>
    <p:sldId id="392" r:id="rId43"/>
    <p:sldId id="393" r:id="rId44"/>
    <p:sldId id="394" r:id="rId45"/>
    <p:sldId id="395" r:id="rId46"/>
    <p:sldId id="396" r:id="rId47"/>
    <p:sldId id="397" r:id="rId48"/>
    <p:sldId id="398" r:id="rId49"/>
    <p:sldId id="399" r:id="rId50"/>
    <p:sldId id="400" r:id="rId51"/>
    <p:sldId id="401" r:id="rId52"/>
    <p:sldId id="350" r:id="rId53"/>
    <p:sldId id="402" r:id="rId54"/>
    <p:sldId id="403" r:id="rId55"/>
    <p:sldId id="404" r:id="rId56"/>
    <p:sldId id="326" r:id="rId57"/>
    <p:sldId id="315" r:id="rId58"/>
    <p:sldId id="417" r:id="rId59"/>
    <p:sldId id="421" r:id="rId60"/>
    <p:sldId id="420" r:id="rId6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C677"/>
    <a:srgbClr val="778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3" autoAdjust="0"/>
    <p:restoredTop sz="94434" autoAdjust="0"/>
  </p:normalViewPr>
  <p:slideViewPr>
    <p:cSldViewPr>
      <p:cViewPr varScale="1">
        <p:scale>
          <a:sx n="67" d="100"/>
          <a:sy n="67" d="100"/>
        </p:scale>
        <p:origin x="10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2D9485-D8A0-41B0-816E-2CEB488C9B4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530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6D5779-B56A-4D82-8816-2F7880B9B06B}" type="slidenum">
              <a:rPr lang="en-GB"/>
              <a:pPr/>
              <a:t>1</a:t>
            </a:fld>
            <a:endParaRPr lang="en-GB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9356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15D5A-EA57-418C-9EAB-176B0023FBC1}" type="slidenum">
              <a:rPr lang="en-GB"/>
              <a:pPr/>
              <a:t>30</a:t>
            </a:fld>
            <a:endParaRPr lang="en-GB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7926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EF596-96ED-43B7-AC47-AA9C1369BBF4}" type="slidenum">
              <a:rPr lang="en-GB"/>
              <a:pPr/>
              <a:t>33</a:t>
            </a:fld>
            <a:endParaRPr lang="en-GB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092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FAAD6-5198-4453-94EB-083C84F3BC5E}" type="slidenum">
              <a:rPr lang="en-GB"/>
              <a:pPr/>
              <a:t>34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928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08C39-D5F0-48F0-AD5D-0F1E9D2E51CF}" type="slidenum">
              <a:rPr lang="en-GB"/>
              <a:pPr/>
              <a:t>36</a:t>
            </a:fld>
            <a:endParaRPr lang="en-GB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0642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6C269-5F62-4104-805D-EC70D4690BBB}" type="slidenum">
              <a:rPr lang="en-GB"/>
              <a:pPr/>
              <a:t>37</a:t>
            </a:fld>
            <a:endParaRPr lang="en-GB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3298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NIM d22.42 = 02098, 02097, 02096, 02092, 02073,</a:t>
            </a:r>
            <a:r>
              <a:rPr lang="id-ID" baseline="0" dirty="0"/>
              <a:t> 02060, 02062, 02072, 02075, 02083, 02099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D9485-D8A0-41B0-816E-2CEB488C9B4E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740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4E208-831E-47CA-8FED-E314710C233C}" type="slidenum">
              <a:rPr lang="en-GB"/>
              <a:pPr/>
              <a:t>57</a:t>
            </a:fld>
            <a:endParaRPr lang="en-GB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994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E0A41-3E74-418E-8D68-F948937DECF3}" type="slidenum">
              <a:rPr lang="en-GB"/>
              <a:pPr/>
              <a:t>12</a:t>
            </a:fld>
            <a:endParaRPr lang="en-GB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457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F96CB-B727-4B50-A849-BF086AB8D8AF}" type="slidenum">
              <a:rPr lang="en-GB"/>
              <a:pPr/>
              <a:t>16</a:t>
            </a:fld>
            <a:endParaRPr lang="en-GB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412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FD073-F95F-4CAC-953A-D14F1E3CD54C}" type="slidenum">
              <a:rPr lang="en-GB"/>
              <a:pPr/>
              <a:t>18</a:t>
            </a:fld>
            <a:endParaRPr lang="en-GB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9135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44F2AA-FADD-4E0E-90EB-B9D173AF83BA}" type="slidenum">
              <a:rPr lang="en-GB"/>
              <a:pPr/>
              <a:t>22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586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EEE61-88B1-48C8-8DA3-DE1DACE67436}" type="slidenum">
              <a:rPr lang="en-GB"/>
              <a:pPr/>
              <a:t>24</a:t>
            </a:fld>
            <a:endParaRPr lang="en-GB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344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D4B936-7E18-4414-9907-381F6BB23D0D}" type="slidenum">
              <a:rPr lang="en-GB"/>
              <a:pPr/>
              <a:t>26</a:t>
            </a:fld>
            <a:endParaRPr lang="en-GB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5527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NIM d22.42 : 02026,</a:t>
            </a:r>
            <a:r>
              <a:rPr lang="id-ID" baseline="0" dirty="0"/>
              <a:t> 02045, 02057, 02027, 02017, 02030, 02023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D9485-D8A0-41B0-816E-2CEB488C9B4E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635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NIM D22.44 = 2101, 2102, 2115, 2137, 2105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D9485-D8A0-41B0-816E-2CEB488C9B4E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61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42AD-DF94-4217-8839-04136C8315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D91C-1FEB-49C2-9DCB-4F3588E41C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CFE7-3F51-4F4A-9300-40FF66DF4A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F7D6D-CA13-4F65-B8A9-A16A10F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66C0-3F9E-4BF1-9625-977AC0499A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8D0-B092-4199-B30C-FFECE7FF08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CB00-E9B8-4B46-9EB1-9BBE320535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BE13-FCBC-4275-A77D-74D36CAE32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0430-4F0E-4F74-86A6-9206173AB1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A93-F750-49B9-90F6-0E348AB7E0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14F7-EDD2-4452-917F-C3DAE86846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6564-22FC-418E-A2C5-FD600FF35E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3EADA-833C-404D-B4DA-3992CFD115C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jpe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The%20Relationship%20Between%20Incidence%20and%20Prevalence.mp4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../../Hasil%20Riskesdas%202013.pdf" TargetMode="External"/><Relationship Id="rId2" Type="http://schemas.openxmlformats.org/officeDocument/2006/relationships/hyperlink" Target="../../profil%20kesehatan%20kota%20semarang%202014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bps.go.id/Subjek/view/id/30" TargetMode="External"/><Relationship Id="rId4" Type="http://schemas.openxmlformats.org/officeDocument/2006/relationships/hyperlink" Target="http://www.bps.go.id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beritajateng.net/author/heru-jone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2428868"/>
            <a:ext cx="4572032" cy="4214842"/>
          </a:xfrm>
          <a:solidFill>
            <a:schemeClr val="bg1"/>
          </a:solidFill>
          <a:ln/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v-SE" altLang="ja-JP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ＭＳ Ｐゴシック" pitchFamily="34" charset="-128"/>
              </a:rPr>
              <a:t>UKURAN F</a:t>
            </a:r>
            <a:r>
              <a:rPr lang="id-ID" altLang="ja-JP" sz="48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ＭＳ Ｐゴシック" pitchFamily="34" charset="-128"/>
              </a:rPr>
              <a:t>REKUENSI DALAM EPIDEMIOLOGI</a:t>
            </a:r>
            <a:endParaRPr lang="en-GB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2"/>
          <a:srcRect l="23609" t="8789" r="24780" b="70910"/>
          <a:stretch>
            <a:fillRect/>
          </a:stretch>
        </p:blipFill>
        <p:spPr bwMode="auto">
          <a:xfrm>
            <a:off x="0" y="-1"/>
            <a:ext cx="9144000" cy="2428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23" name="Picture 3"/>
          <p:cNvPicPr>
            <a:picLocks noChangeAspect="1" noChangeArrowheads="1"/>
          </p:cNvPicPr>
          <p:nvPr/>
        </p:nvPicPr>
        <p:blipFill>
          <a:blip r:embed="rId3"/>
          <a:srcRect l="25293" t="10937" r="26940" b="71485"/>
          <a:stretch>
            <a:fillRect/>
          </a:stretch>
        </p:blipFill>
        <p:spPr bwMode="auto">
          <a:xfrm>
            <a:off x="-1" y="1928802"/>
            <a:ext cx="9144001" cy="285752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24" name="Picture 4"/>
          <p:cNvPicPr>
            <a:picLocks noChangeAspect="1" noChangeArrowheads="1"/>
          </p:cNvPicPr>
          <p:nvPr/>
        </p:nvPicPr>
        <p:blipFill>
          <a:blip r:embed="rId4"/>
          <a:srcRect l="32394" t="39062" r="30820" b="38086"/>
          <a:stretch>
            <a:fillRect/>
          </a:stretch>
        </p:blipFill>
        <p:spPr bwMode="auto">
          <a:xfrm>
            <a:off x="0" y="3714728"/>
            <a:ext cx="9144000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n-US" sz="4800" b="1" dirty="0" err="1"/>
              <a:t>Indeks</a:t>
            </a:r>
            <a:r>
              <a:rPr lang="en-US" sz="4800" b="1" dirty="0"/>
              <a:t> </a:t>
            </a:r>
            <a:r>
              <a:rPr lang="en-US" sz="4800" b="1" dirty="0" err="1"/>
              <a:t>Kesehatan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Fertilitas</a:t>
            </a:r>
            <a:r>
              <a:rPr lang="en-US" dirty="0"/>
              <a:t> (Crude Birth Rate, Age Specific Fertility Rate, Total Fertility Rate)</a:t>
            </a:r>
          </a:p>
          <a:p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Mortalitas</a:t>
            </a:r>
            <a:r>
              <a:rPr lang="en-US" dirty="0"/>
              <a:t> </a:t>
            </a:r>
          </a:p>
          <a:p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Morbiditas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Prevalensi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Insidensi</a:t>
            </a: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685800" indent="-685800" algn="l"/>
            <a:r>
              <a:rPr lang="sv-SE" altLang="ja-JP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ＭＳ Ｐゴシック" pitchFamily="34" charset="-128"/>
              </a:rPr>
              <a:t>Rate</a:t>
            </a:r>
            <a:endParaRPr lang="en-GB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ja-JP" sz="2800" dirty="0">
                <a:ea typeface="ＭＳ Ｐゴシック" pitchFamily="34" charset="-128"/>
              </a:rPr>
              <a:t>Rate </a:t>
            </a:r>
            <a:r>
              <a:rPr lang="en-US" altLang="ja-JP" sz="2800" dirty="0" err="1">
                <a:ea typeface="ＭＳ Ｐゴシック" pitchFamily="34" charset="-128"/>
              </a:rPr>
              <a:t>adalah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ukuran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suatu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kejadian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pada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suatu</a:t>
            </a:r>
            <a:r>
              <a:rPr lang="en-US" altLang="ja-JP" sz="2800" dirty="0">
                <a:ea typeface="ＭＳ Ｐゴシック" pitchFamily="34" charset="-128"/>
              </a:rPr>
              <a:t> unit </a:t>
            </a:r>
            <a:r>
              <a:rPr lang="en-US" altLang="ja-JP" sz="2800" dirty="0" err="1">
                <a:ea typeface="ＭＳ Ｐゴシック" pitchFamily="34" charset="-128"/>
              </a:rPr>
              <a:t>dalam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populasi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dengan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suatu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periode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waktu</a:t>
            </a:r>
            <a:r>
              <a:rPr lang="en-US" altLang="ja-JP" sz="2800" dirty="0">
                <a:ea typeface="ＭＳ Ｐゴシック" pitchFamily="34" charset="-128"/>
              </a:rPr>
              <a:t>.  </a:t>
            </a:r>
            <a:endParaRPr lang="id-ID" altLang="ja-JP" sz="2800" dirty="0">
              <a:ea typeface="ＭＳ Ｐゴシック" pitchFamily="34" charset="-128"/>
            </a:endParaRPr>
          </a:p>
          <a:p>
            <a:r>
              <a:rPr lang="en-US" altLang="ja-JP" sz="2800" dirty="0">
                <a:ea typeface="ＭＳ Ｐゴシック" pitchFamily="34" charset="-128"/>
              </a:rPr>
              <a:t>Rate </a:t>
            </a:r>
            <a:r>
              <a:rPr lang="en-US" altLang="ja-JP" sz="2800" dirty="0" err="1">
                <a:ea typeface="ＭＳ Ｐゴシック" pitchFamily="34" charset="-128"/>
              </a:rPr>
              <a:t>dalam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epidemiologi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adalah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angka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atau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frekuensi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suatu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penyakit</a:t>
            </a:r>
            <a:r>
              <a:rPr lang="en-US" altLang="ja-JP" sz="2800" dirty="0">
                <a:ea typeface="ＭＳ Ｐゴシック" pitchFamily="34" charset="-128"/>
              </a:rPr>
              <a:t> per </a:t>
            </a:r>
            <a:r>
              <a:rPr lang="en-US" altLang="ja-JP" sz="2800" dirty="0" err="1">
                <a:ea typeface="ＭＳ Ｐゴシック" pitchFamily="34" charset="-128"/>
              </a:rPr>
              <a:t>besar</a:t>
            </a:r>
            <a:r>
              <a:rPr lang="en-US" altLang="ja-JP" sz="2800" dirty="0">
                <a:ea typeface="ＭＳ Ｐゴシック" pitchFamily="34" charset="-128"/>
              </a:rPr>
              <a:t> unit </a:t>
            </a:r>
            <a:r>
              <a:rPr lang="en-US" altLang="ja-JP" sz="2800" dirty="0" err="1">
                <a:ea typeface="ＭＳ Ｐゴシック" pitchFamily="34" charset="-128"/>
              </a:rPr>
              <a:t>populasi</a:t>
            </a:r>
            <a:r>
              <a:rPr lang="en-US" altLang="ja-JP" sz="2800" dirty="0">
                <a:ea typeface="ＭＳ Ｐゴシック" pitchFamily="34" charset="-128"/>
              </a:rPr>
              <a:t>. </a:t>
            </a:r>
            <a:endParaRPr lang="id-ID" altLang="ja-JP" sz="2800" dirty="0">
              <a:ea typeface="ＭＳ Ｐゴシック" pitchFamily="34" charset="-128"/>
            </a:endParaRPr>
          </a:p>
          <a:p>
            <a:r>
              <a:rPr lang="en-US" altLang="ja-JP" sz="2800" dirty="0" err="1">
                <a:ea typeface="ＭＳ Ｐゴシック" pitchFamily="34" charset="-128"/>
              </a:rPr>
              <a:t>Besar</a:t>
            </a:r>
            <a:r>
              <a:rPr lang="en-US" altLang="ja-JP" sz="2800" dirty="0">
                <a:ea typeface="ＭＳ Ｐゴシック" pitchFamily="34" charset="-128"/>
              </a:rPr>
              <a:t> unit </a:t>
            </a:r>
            <a:r>
              <a:rPr lang="en-US" altLang="ja-JP" sz="2800" dirty="0" err="1">
                <a:ea typeface="ＭＳ Ｐゴシック" pitchFamily="34" charset="-128"/>
              </a:rPr>
              <a:t>populasi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bisa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dinyatakan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dalam</a:t>
            </a:r>
            <a:r>
              <a:rPr lang="en-US" altLang="ja-JP" sz="2800" dirty="0">
                <a:ea typeface="ＭＳ Ｐゴシック" pitchFamily="34" charset="-128"/>
              </a:rPr>
              <a:t> 100,1000 </a:t>
            </a:r>
            <a:r>
              <a:rPr lang="en-US" altLang="ja-JP" sz="2800" dirty="0" err="1">
                <a:ea typeface="ＭＳ Ｐゴシック" pitchFamily="34" charset="-128"/>
              </a:rPr>
              <a:t>atau</a:t>
            </a:r>
            <a:r>
              <a:rPr lang="en-US" altLang="ja-JP" sz="2800" dirty="0">
                <a:ea typeface="ＭＳ Ｐゴシック" pitchFamily="34" charset="-128"/>
              </a:rPr>
              <a:t> 10.000.</a:t>
            </a:r>
            <a:r>
              <a:rPr lang="en-GB" altLang="ja-JP" sz="2800" dirty="0">
                <a:ea typeface="ＭＳ Ｐゴシック" pitchFamily="34" charset="-128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ja-JP" sz="2800" dirty="0">
                <a:ea typeface="ＭＳ Ｐゴシック" pitchFamily="34" charset="-128"/>
              </a:rPr>
              <a:t> </a:t>
            </a:r>
            <a:endParaRPr lang="en-GB" sz="2800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66713" y="3321050"/>
          <a:ext cx="1143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3321050"/>
                        <a:ext cx="1143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3571868" y="4500570"/>
          <a:ext cx="2879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4" name="Microsoft Equation 3.0" r:id="rId6" imgW="850531" imgH="431613" progId="Equation.3">
                  <p:embed/>
                </p:oleObj>
              </mc:Choice>
              <mc:Fallback>
                <p:oleObj name="Microsoft Equation 3.0" r:id="rId6" imgW="850531" imgH="431613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4500570"/>
                        <a:ext cx="2879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id-ID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Ciri Rate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7574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pt-BR" dirty="0"/>
              <a:t>Mempunyai satuan ukuran, yaitu per satuan waktu.</a:t>
            </a:r>
            <a:endParaRPr lang="en-US" dirty="0">
              <a:sym typeface="Symbol" pitchFamily="18" charset="2"/>
            </a:endParaRPr>
          </a:p>
          <a:p>
            <a:pPr eaLnBrk="1" hangingPunct="1"/>
            <a:r>
              <a:rPr lang="pt-BR" dirty="0"/>
              <a:t>Besarnya tidak terbatas. Secara teoritis nilainya terbentang antara 0 sampai tak terhingga.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id-ID" dirty="0"/>
              <a:t>Proporsi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143404"/>
          </a:xfrm>
        </p:spPr>
        <p:txBody>
          <a:bodyPr>
            <a:normAutofit fontScale="77500" lnSpcReduction="20000"/>
          </a:bodyPr>
          <a:lstStyle/>
          <a:p>
            <a:r>
              <a:rPr lang="id-ID" dirty="0"/>
              <a:t>Proporsi adalah ukuran yang membandingkan kuantitas peristiwa (A) sebagai numerator dan kuantitas lainnya sebagai denominator yang mengandung kuantitas numerator (A + B). </a:t>
            </a:r>
          </a:p>
          <a:p>
            <a:r>
              <a:rPr lang="id-ID" dirty="0"/>
              <a:t>Dalam studi epidemiologi proporsi digunakan untuk membandingkan suatu peristiwa (event) dengan jumlah penduduk yang mungkin terkena peristiwa tersebut (population at risk). </a:t>
            </a:r>
          </a:p>
          <a:p>
            <a:r>
              <a:rPr lang="id-ID" dirty="0"/>
              <a:t>Nilai proporsi tidak dibatasi oleh periode atau waktu (sekedar membandingkan). Nilai proporsi biasanya dinyatakan dalam persen (%) atau permil (o/oo). Proporsi dinyatakan dengan persamaan :</a:t>
            </a:r>
          </a:p>
          <a:p>
            <a:endParaRPr lang="id-ID" dirty="0"/>
          </a:p>
        </p:txBody>
      </p:sp>
      <p:graphicFrame>
        <p:nvGraphicFramePr>
          <p:cNvPr id="154627" name="Object 3"/>
          <p:cNvGraphicFramePr>
            <a:graphicFrameLocks noChangeAspect="1"/>
          </p:cNvGraphicFramePr>
          <p:nvPr/>
        </p:nvGraphicFramePr>
        <p:xfrm>
          <a:off x="1790700" y="5143500"/>
          <a:ext cx="5157788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5" name="Equation" r:id="rId3" imgW="1523880" imgH="431640" progId="Equation.3">
                  <p:embed/>
                </p:oleObj>
              </mc:Choice>
              <mc:Fallback>
                <p:oleObj name="Equation" r:id="rId3" imgW="15238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5143500"/>
                        <a:ext cx="5157788" cy="145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impact_dise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685800" indent="-685800"/>
            <a:r>
              <a:rPr lang="id-ID" altLang="ja-JP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ＭＳ Ｐゴシック" pitchFamily="34" charset="-128"/>
              </a:rPr>
              <a:t>R</a:t>
            </a:r>
            <a:r>
              <a:rPr lang="sv-SE" altLang="ja-JP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ＭＳ Ｐゴシック" pitchFamily="34" charset="-128"/>
              </a:rPr>
              <a:t>atio </a:t>
            </a:r>
            <a:endParaRPr lang="en-GB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>
                <a:ea typeface="ＭＳ Ｐゴシック" pitchFamily="34" charset="-128"/>
              </a:rPr>
              <a:t>Ratio adalah angka relative yang menunjukkan tingkatan suatu kejadian yang berkaitan dengan kejadian lain. </a:t>
            </a:r>
            <a:endParaRPr lang="en-GB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708400" y="3502025"/>
          <a:ext cx="2232025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Microsoft Equation 3.0" r:id="rId4" imgW="660113" imgH="393529" progId="Equation.3">
                  <p:embed/>
                </p:oleObj>
              </mc:Choice>
              <mc:Fallback>
                <p:oleObj name="Microsoft Equation 3.0" r:id="rId4" imgW="660113" imgH="39352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502025"/>
                        <a:ext cx="2232025" cy="132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men-women-300x3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429000"/>
            <a:ext cx="285750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r>
              <a:rPr lang="id-ID" sz="5900" dirty="0"/>
              <a:t>Contoh :</a:t>
            </a:r>
          </a:p>
          <a:p>
            <a:pPr>
              <a:buNone/>
            </a:pPr>
            <a:r>
              <a:rPr lang="id-ID" dirty="0"/>
              <a:t>	</a:t>
            </a:r>
            <a:r>
              <a:rPr lang="id-ID" sz="5900" dirty="0"/>
              <a:t>Sex ratio = jumlah penduduk laki2 / jumlah penduduk wanita</a:t>
            </a:r>
          </a:p>
          <a:p>
            <a:pPr>
              <a:buNone/>
            </a:pPr>
            <a:endParaRPr lang="id-ID" sz="5900" dirty="0"/>
          </a:p>
          <a:p>
            <a:r>
              <a:rPr lang="id-ID" sz="5900" dirty="0"/>
              <a:t>Dapat digunakan untuk menunjukkan kuantitas</a:t>
            </a:r>
          </a:p>
          <a:p>
            <a:pPr>
              <a:buNone/>
            </a:pPr>
            <a:r>
              <a:rPr lang="id-ID" sz="5900" dirty="0"/>
              <a:t>	kejadian penyakit dalam sebuah population</a:t>
            </a:r>
          </a:p>
          <a:p>
            <a:pPr>
              <a:buNone/>
            </a:pPr>
            <a:r>
              <a:rPr lang="id-ID" sz="5900" dirty="0"/>
              <a:t>	cases</a:t>
            </a:r>
          </a:p>
          <a:p>
            <a:pPr>
              <a:buNone/>
            </a:pPr>
            <a:r>
              <a:rPr lang="id-ID" sz="5900" dirty="0"/>
              <a:t>	population</a:t>
            </a:r>
          </a:p>
          <a:p>
            <a:pPr>
              <a:buNone/>
            </a:pPr>
            <a:endParaRPr lang="id-ID" sz="5900" dirty="0"/>
          </a:p>
          <a:p>
            <a:r>
              <a:rPr lang="id-ID" sz="5900" dirty="0"/>
              <a:t>Mis. sebuah nilai kuantitatif A dan nilai</a:t>
            </a:r>
          </a:p>
          <a:p>
            <a:pPr>
              <a:buNone/>
            </a:pPr>
            <a:r>
              <a:rPr lang="id-ID" sz="5900" dirty="0"/>
              <a:t>	kuantitatif lain adalah B maka rasionya adalah A/B</a:t>
            </a:r>
          </a:p>
          <a:p>
            <a:r>
              <a:rPr lang="id-ID" sz="5900" dirty="0"/>
              <a:t>Contoh:</a:t>
            </a:r>
          </a:p>
          <a:p>
            <a:pPr>
              <a:buNone/>
            </a:pPr>
            <a:r>
              <a:rPr lang="id-ID" sz="5900" dirty="0"/>
              <a:t>	Pada suatu kejadian luar biasa keracunan</a:t>
            </a:r>
          </a:p>
          <a:p>
            <a:pPr>
              <a:buNone/>
            </a:pPr>
            <a:r>
              <a:rPr lang="id-ID" sz="5900" dirty="0"/>
              <a:t>	makanan terdapat 36 orang penderita dan 12</a:t>
            </a:r>
          </a:p>
          <a:p>
            <a:pPr>
              <a:buNone/>
            </a:pPr>
            <a:r>
              <a:rPr lang="id-ID" sz="5900" dirty="0"/>
              <a:t>	diantaranya adalah anak-anak maka </a:t>
            </a:r>
            <a:r>
              <a:rPr lang="id-ID" sz="5900" b="1" dirty="0"/>
              <a:t>rasio</a:t>
            </a:r>
          </a:p>
          <a:p>
            <a:pPr>
              <a:buNone/>
            </a:pPr>
            <a:r>
              <a:rPr lang="id-ID" sz="5900" b="1" dirty="0"/>
              <a:t>	anak terhadap orang dewasa</a:t>
            </a:r>
            <a:r>
              <a:rPr lang="id-ID" sz="5900" dirty="0"/>
              <a:t> adalah:</a:t>
            </a:r>
          </a:p>
          <a:p>
            <a:pPr>
              <a:buNone/>
            </a:pPr>
            <a:r>
              <a:rPr lang="id-ID" b="1" dirty="0"/>
              <a:t>	</a:t>
            </a:r>
            <a:endParaRPr lang="id-ID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57224" y="2571744"/>
            <a:ext cx="1357322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v-SE" altLang="ja-JP" sz="48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ＭＳ Ｐゴシック" pitchFamily="34" charset="-128"/>
              </a:rPr>
              <a:t>Population at risk</a:t>
            </a:r>
            <a:endParaRPr lang="en-GB" sz="48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algn="ctr">
              <a:lnSpc>
                <a:spcPct val="80000"/>
              </a:lnSpc>
              <a:buNone/>
            </a:pPr>
            <a:r>
              <a:rPr lang="sv-SE" altLang="ja-JP" sz="4400" i="1" dirty="0">
                <a:ea typeface="ＭＳ Ｐゴシック" pitchFamily="34" charset="-128"/>
              </a:rPr>
              <a:t>Population at risk/ p</a:t>
            </a:r>
            <a:r>
              <a:rPr lang="sv-SE" altLang="ja-JP" sz="4400" dirty="0">
                <a:ea typeface="ＭＳ Ｐゴシック" pitchFamily="34" charset="-128"/>
              </a:rPr>
              <a:t>opulasi yang retan terhadap penyakit adalah sekumpulan individu </a:t>
            </a:r>
            <a:r>
              <a:rPr lang="sv-SE" altLang="ja-JP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ＭＳ Ｐゴシック" pitchFamily="34" charset="-128"/>
              </a:rPr>
              <a:t>yang</a:t>
            </a:r>
            <a:r>
              <a:rPr lang="sv-SE" altLang="ja-JP" sz="4400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sv-SE" altLang="ja-JP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ＭＳ Ｐゴシック" pitchFamily="34" charset="-128"/>
              </a:rPr>
              <a:t>belum/ tidak menderita penyakit </a:t>
            </a:r>
            <a:r>
              <a:rPr lang="sv-SE" altLang="ja-JP" sz="4400" dirty="0">
                <a:ea typeface="ＭＳ Ｐゴシック" pitchFamily="34" charset="-128"/>
              </a:rPr>
              <a:t>tetapi mempunyai risiko untuk menderita penyakit.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cartoo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7" y="0"/>
            <a:ext cx="8654203" cy="6623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2"/>
          <a:srcRect l="7686" t="3906" r="39605" b="51172"/>
          <a:stretch>
            <a:fillRect/>
          </a:stretch>
        </p:blipFill>
        <p:spPr bwMode="auto">
          <a:xfrm>
            <a:off x="0" y="571480"/>
            <a:ext cx="9094318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538067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:</a:t>
            </a:r>
          </a:p>
          <a:p>
            <a:r>
              <a:rPr lang="en-US" sz="2800" dirty="0"/>
              <a:t>10 </a:t>
            </a:r>
            <a:r>
              <a:rPr lang="en-US" sz="2800" dirty="0" err="1"/>
              <a:t>Penyakit</a:t>
            </a:r>
            <a:r>
              <a:rPr lang="en-US" sz="2800" dirty="0"/>
              <a:t> Paling </a:t>
            </a:r>
            <a:r>
              <a:rPr lang="en-US" sz="2800" dirty="0" err="1"/>
              <a:t>Mematikan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Indonesia</a:t>
            </a:r>
          </a:p>
          <a:p>
            <a:r>
              <a:rPr lang="en-US" dirty="0" err="1"/>
              <a:t>Utami</a:t>
            </a:r>
            <a:r>
              <a:rPr lang="en-US" dirty="0"/>
              <a:t> </a:t>
            </a:r>
            <a:r>
              <a:rPr lang="en-US" dirty="0" err="1"/>
              <a:t>Widowati</a:t>
            </a:r>
            <a:r>
              <a:rPr lang="en-US" dirty="0"/>
              <a:t>, CNN Indonesia		</a:t>
            </a:r>
            <a:r>
              <a:rPr lang="en-US" dirty="0" err="1"/>
              <a:t>Kamis</a:t>
            </a:r>
            <a:r>
              <a:rPr lang="en-US" dirty="0"/>
              <a:t>, 14/05/2015 10:15 WIB</a:t>
            </a:r>
          </a:p>
          <a:p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sv-SE" altLang="ja-JP" sz="3600" dirty="0">
                <a:ea typeface="ＭＳ Ｐゴシック" pitchFamily="34" charset="-128"/>
              </a:rPr>
              <a:t>Contoh :</a:t>
            </a:r>
            <a:endParaRPr lang="id-ID" altLang="ja-JP" sz="3600" dirty="0">
              <a:ea typeface="ＭＳ Ｐゴシック" pitchFamily="34" charset="-128"/>
            </a:endParaRPr>
          </a:p>
          <a:p>
            <a:pPr marL="609600" indent="-609600">
              <a:lnSpc>
                <a:spcPct val="80000"/>
              </a:lnSpc>
            </a:pPr>
            <a:r>
              <a:rPr lang="sv-SE" altLang="ja-JP" sz="3600" dirty="0">
                <a:ea typeface="ＭＳ Ｐゴシック" pitchFamily="34" charset="-128"/>
              </a:rPr>
              <a:t>Penelitian tentang karsinoma servik, </a:t>
            </a:r>
            <a:r>
              <a:rPr lang="sv-SE" altLang="ja-JP" sz="3600" i="1" dirty="0">
                <a:ea typeface="ＭＳ Ｐゴシック" pitchFamily="34" charset="-128"/>
              </a:rPr>
              <a:t>pop. at risk</a:t>
            </a:r>
            <a:r>
              <a:rPr lang="sv-SE" altLang="ja-JP" sz="3600" dirty="0">
                <a:ea typeface="ＭＳ Ｐゴシック" pitchFamily="34" charset="-128"/>
              </a:rPr>
              <a:t> adl </a:t>
            </a:r>
            <a:endParaRPr lang="id-ID" altLang="ja-JP" sz="3600" dirty="0">
              <a:ea typeface="ＭＳ Ｐゴシック" pitchFamily="34" charset="-128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id-ID" altLang="ja-JP" sz="3600" b="1" dirty="0">
                <a:solidFill>
                  <a:srgbClr val="FFFF00"/>
                </a:solidFill>
                <a:ea typeface="ＭＳ Ｐゴシック" pitchFamily="34" charset="-128"/>
              </a:rPr>
              <a:t>	</a:t>
            </a:r>
            <a:r>
              <a:rPr lang="sv-SE" altLang="ja-JP" sz="3600" b="1" dirty="0">
                <a:solidFill>
                  <a:srgbClr val="FFFF00"/>
                </a:solidFill>
                <a:ea typeface="ＭＳ Ｐゴシック" pitchFamily="34" charset="-128"/>
              </a:rPr>
              <a:t>semua wanita usia  25–69 tahun  </a:t>
            </a:r>
            <a:endParaRPr lang="id-ID" altLang="ja-JP" sz="3600" b="1" dirty="0">
              <a:solidFill>
                <a:srgbClr val="FFFF00"/>
              </a:solidFill>
              <a:ea typeface="ＭＳ Ｐゴシック" pitchFamily="34" charset="-128"/>
            </a:endParaRPr>
          </a:p>
          <a:p>
            <a:pPr marL="609600" indent="-609600">
              <a:lnSpc>
                <a:spcPct val="80000"/>
              </a:lnSpc>
            </a:pPr>
            <a:r>
              <a:rPr lang="sv-SE" altLang="ja-JP" sz="3600" dirty="0">
                <a:ea typeface="ＭＳ Ｐゴシック" pitchFamily="34" charset="-128"/>
              </a:rPr>
              <a:t>Penelitian tentang luka2 akibat kerja, </a:t>
            </a:r>
            <a:r>
              <a:rPr lang="sv-SE" altLang="ja-JP" sz="3600" i="1" dirty="0">
                <a:ea typeface="ＭＳ Ｐゴシック" pitchFamily="34" charset="-128"/>
              </a:rPr>
              <a:t>pop. at risk</a:t>
            </a:r>
            <a:r>
              <a:rPr lang="sv-SE" altLang="ja-JP" sz="3600" dirty="0">
                <a:ea typeface="ＭＳ Ｐゴシック" pitchFamily="34" charset="-128"/>
              </a:rPr>
              <a:t> adl </a:t>
            </a:r>
            <a:endParaRPr lang="id-ID" altLang="ja-JP" sz="3600" dirty="0">
              <a:ea typeface="ＭＳ Ｐゴシック" pitchFamily="34" charset="-128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id-ID" altLang="ja-JP" sz="3600" b="1" dirty="0">
                <a:solidFill>
                  <a:srgbClr val="FFFF00"/>
                </a:solidFill>
                <a:ea typeface="ＭＳ Ｐゴシック" pitchFamily="34" charset="-128"/>
              </a:rPr>
              <a:t>	</a:t>
            </a:r>
            <a:r>
              <a:rPr lang="sv-SE" altLang="ja-JP" sz="3600" b="1" dirty="0">
                <a:solidFill>
                  <a:srgbClr val="FFFF00"/>
                </a:solidFill>
                <a:ea typeface="ＭＳ Ｐゴシック" pitchFamily="34" charset="-128"/>
              </a:rPr>
              <a:t>angkatan kerja</a:t>
            </a:r>
            <a:endParaRPr lang="en-GB" sz="3600" b="1" dirty="0">
              <a:solidFill>
                <a:srgbClr val="FFFF00"/>
              </a:solidFill>
            </a:endParaRP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Ukuran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Penyakit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Morbiditas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685800" indent="-685800"/>
            <a:r>
              <a:rPr lang="sv-SE" altLang="ja-JP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ＭＳ Ｐゴシック" pitchFamily="34" charset="-128"/>
              </a:rPr>
              <a:t>Ukuran morbiditas</a:t>
            </a:r>
            <a:endParaRPr lang="en-GB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altLang="ja-JP" dirty="0">
                <a:ea typeface="ＭＳ Ｐゴシック" pitchFamily="34" charset="-128"/>
              </a:rPr>
              <a:t>Morbiditas adalah derajat sakit, cedera atau gangguan pada suatu populasi.</a:t>
            </a:r>
            <a:r>
              <a:rPr lang="en-GB" altLang="ja-JP" dirty="0">
                <a:ea typeface="ＭＳ Ｐゴシック" pitchFamily="34" charset="-128"/>
              </a:rPr>
              <a:t> </a:t>
            </a:r>
          </a:p>
          <a:p>
            <a:r>
              <a:rPr lang="en-GB" altLang="ja-JP" dirty="0">
                <a:ea typeface="ＭＳ Ｐゴシック" pitchFamily="34" charset="-128"/>
              </a:rPr>
              <a:t>WHO, 1959 </a:t>
            </a:r>
            <a:r>
              <a:rPr lang="en-GB" altLang="ja-JP" dirty="0" err="1">
                <a:ea typeface="ＭＳ Ｐゴシック" pitchFamily="34" charset="-128"/>
                <a:sym typeface="Wingdings" pitchFamily="2" charset="2"/>
              </a:rPr>
              <a:t>dalam</a:t>
            </a:r>
            <a:r>
              <a:rPr lang="en-GB" altLang="ja-JP" dirty="0"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en-GB" altLang="ja-JP" i="1" dirty="0">
                <a:ea typeface="ＭＳ Ｐゴシック" pitchFamily="34" charset="-128"/>
                <a:sym typeface="Wingdings" pitchFamily="2" charset="2"/>
              </a:rPr>
              <a:t>The Expert Committee On Health Statistics  </a:t>
            </a:r>
          </a:p>
          <a:p>
            <a:pPr lvl="1"/>
            <a:r>
              <a:rPr lang="en-GB" altLang="ja-JP" dirty="0" err="1">
                <a:ea typeface="ＭＳ Ｐゴシック" pitchFamily="34" charset="-128"/>
                <a:sym typeface="Wingdings" pitchFamily="2" charset="2"/>
              </a:rPr>
              <a:t>Jumlah</a:t>
            </a:r>
            <a:r>
              <a:rPr lang="en-GB" altLang="ja-JP" dirty="0"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en-GB" altLang="ja-JP" dirty="0" err="1">
                <a:ea typeface="ＭＳ Ｐゴシック" pitchFamily="34" charset="-128"/>
                <a:sym typeface="Wingdings" pitchFamily="2" charset="2"/>
              </a:rPr>
              <a:t>orang</a:t>
            </a:r>
            <a:r>
              <a:rPr lang="en-GB" altLang="ja-JP" dirty="0"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en-GB" altLang="ja-JP" dirty="0" err="1">
                <a:ea typeface="ＭＳ Ｐゴシック" pitchFamily="34" charset="-128"/>
                <a:sym typeface="Wingdings" pitchFamily="2" charset="2"/>
              </a:rPr>
              <a:t>sakit</a:t>
            </a:r>
            <a:endParaRPr lang="en-GB" altLang="ja-JP" dirty="0">
              <a:ea typeface="ＭＳ Ｐゴシック" pitchFamily="34" charset="-128"/>
              <a:sym typeface="Wingdings" pitchFamily="2" charset="2"/>
            </a:endParaRPr>
          </a:p>
          <a:p>
            <a:pPr lvl="1"/>
            <a:r>
              <a:rPr lang="en-GB" altLang="ja-JP" dirty="0" err="1">
                <a:ea typeface="ＭＳ Ｐゴシック" pitchFamily="34" charset="-128"/>
                <a:sym typeface="Wingdings" pitchFamily="2" charset="2"/>
              </a:rPr>
              <a:t>Periode</a:t>
            </a:r>
            <a:r>
              <a:rPr lang="en-GB" altLang="ja-JP" dirty="0">
                <a:ea typeface="ＭＳ Ｐゴシック" pitchFamily="34" charset="-128"/>
                <a:sym typeface="Wingdings" pitchFamily="2" charset="2"/>
              </a:rPr>
              <a:t>/lama </a:t>
            </a:r>
            <a:r>
              <a:rPr lang="en-GB" altLang="ja-JP" dirty="0" err="1">
                <a:ea typeface="ＭＳ Ｐゴシック" pitchFamily="34" charset="-128"/>
                <a:sym typeface="Wingdings" pitchFamily="2" charset="2"/>
              </a:rPr>
              <a:t>menderita</a:t>
            </a:r>
            <a:r>
              <a:rPr lang="en-GB" altLang="ja-JP" dirty="0"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en-GB" altLang="ja-JP" dirty="0" err="1">
                <a:ea typeface="ＭＳ Ｐゴシック" pitchFamily="34" charset="-128"/>
                <a:sym typeface="Wingdings" pitchFamily="2" charset="2"/>
              </a:rPr>
              <a:t>penyakit</a:t>
            </a:r>
            <a:endParaRPr lang="en-GB" altLang="ja-JP" dirty="0">
              <a:ea typeface="ＭＳ Ｐゴシック" pitchFamily="34" charset="-128"/>
              <a:sym typeface="Wingdings" pitchFamily="2" charset="2"/>
            </a:endParaRPr>
          </a:p>
          <a:p>
            <a:pPr lvl="1"/>
            <a:r>
              <a:rPr lang="en-GB" altLang="ja-JP" dirty="0" err="1">
                <a:ea typeface="ＭＳ Ｐゴシック" pitchFamily="34" charset="-128"/>
                <a:sym typeface="Wingdings" pitchFamily="2" charset="2"/>
              </a:rPr>
              <a:t>Durasi</a:t>
            </a:r>
            <a:r>
              <a:rPr lang="en-GB" altLang="ja-JP" dirty="0"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en-GB" altLang="ja-JP" dirty="0" err="1">
                <a:ea typeface="ＭＳ Ｐゴシック" pitchFamily="34" charset="-128"/>
                <a:sym typeface="Wingdings" pitchFamily="2" charset="2"/>
              </a:rPr>
              <a:t>penyakit</a:t>
            </a:r>
            <a:endParaRPr lang="en-GB" altLang="ja-JP" dirty="0">
              <a:ea typeface="ＭＳ Ｐゴシック" pitchFamily="34" charset="-128"/>
            </a:endParaRPr>
          </a:p>
          <a:p>
            <a:r>
              <a:rPr lang="en-US" altLang="ja-JP" dirty="0" err="1">
                <a:ea typeface="ＭＳ Ｐゴシック" pitchFamily="34" charset="-128"/>
              </a:rPr>
              <a:t>Mencakup</a:t>
            </a:r>
            <a:r>
              <a:rPr lang="en-US" altLang="ja-JP" dirty="0">
                <a:ea typeface="ＭＳ Ｐゴシック" pitchFamily="34" charset="-128"/>
              </a:rPr>
              <a:t> :</a:t>
            </a:r>
          </a:p>
          <a:p>
            <a:pPr lvl="1"/>
            <a:r>
              <a:rPr lang="en-US" altLang="ja-JP" dirty="0" err="1">
                <a:ea typeface="ＭＳ Ｐゴシック" pitchFamily="34" charset="-128"/>
              </a:rPr>
              <a:t>Insidensi</a:t>
            </a:r>
            <a:r>
              <a:rPr lang="en-GB" altLang="ja-JP" dirty="0">
                <a:ea typeface="ＭＳ Ｐゴシック" pitchFamily="34" charset="-128"/>
              </a:rPr>
              <a:t> </a:t>
            </a:r>
            <a:r>
              <a:rPr lang="en-US" altLang="ja-JP" dirty="0">
                <a:ea typeface="ＭＳ Ｐゴシック" pitchFamily="34" charset="-128"/>
              </a:rPr>
              <a:t>Rate</a:t>
            </a:r>
          </a:p>
          <a:p>
            <a:pPr lvl="1"/>
            <a:r>
              <a:rPr lang="en-US" altLang="ja-JP" dirty="0" err="1">
                <a:ea typeface="ＭＳ Ｐゴシック" pitchFamily="34" charset="-128"/>
              </a:rPr>
              <a:t>Insidensi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Kumulatif</a:t>
            </a:r>
            <a:r>
              <a:rPr lang="en-GB" altLang="ja-JP" dirty="0">
                <a:ea typeface="ＭＳ Ｐゴシック" pitchFamily="34" charset="-128"/>
              </a:rPr>
              <a:t> </a:t>
            </a:r>
          </a:p>
          <a:p>
            <a:pPr lvl="1"/>
            <a:r>
              <a:rPr lang="en-US" altLang="ja-JP" i="1" dirty="0">
                <a:ea typeface="ＭＳ Ｐゴシック" pitchFamily="34" charset="-128"/>
              </a:rPr>
              <a:t>Attack Rate</a:t>
            </a:r>
            <a:r>
              <a:rPr lang="en-GB" altLang="ja-JP" dirty="0">
                <a:ea typeface="ＭＳ Ｐゴシック" pitchFamily="34" charset="-128"/>
              </a:rPr>
              <a:t> </a:t>
            </a:r>
          </a:p>
          <a:p>
            <a:pPr lvl="1"/>
            <a:r>
              <a:rPr lang="en-US" altLang="ja-JP" dirty="0" err="1">
                <a:ea typeface="ＭＳ Ｐゴシック" pitchFamily="34" charset="-128"/>
              </a:rPr>
              <a:t>Prevalensi</a:t>
            </a:r>
            <a:r>
              <a:rPr lang="en-GB" altLang="ja-JP" dirty="0">
                <a:ea typeface="ＭＳ Ｐゴシック" pitchFamily="34" charset="-128"/>
              </a:rPr>
              <a:t> 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img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>
            <a:hlinkClick r:id="rId3" action="ppaction://hlinkfile"/>
          </p:cNvPr>
          <p:cNvSpPr/>
          <p:nvPr/>
        </p:nvSpPr>
        <p:spPr>
          <a:xfrm>
            <a:off x="357158" y="5643578"/>
            <a:ext cx="1071570" cy="857256"/>
          </a:xfrm>
          <a:prstGeom prst="smileyFace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6" name="Picture 4" descr="http://globocan.iarc.fr/old/Factsheets/populations/graphs/bc9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0"/>
            <a:ext cx="3428992" cy="6858000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214282" y="4857760"/>
            <a:ext cx="6357950" cy="13573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357158" y="5000636"/>
          <a:ext cx="597693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93" name="Equation" r:id="rId5" imgW="2476440" imgH="431640" progId="Equation.3">
                  <p:embed/>
                </p:oleObj>
              </mc:Choice>
              <mc:Fallback>
                <p:oleObj name="Equation" r:id="rId5" imgW="24764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5000636"/>
                        <a:ext cx="5976937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85728"/>
            <a:ext cx="8229600" cy="85725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INSIDENSI </a:t>
            </a:r>
            <a:r>
              <a:rPr lang="id-ID" altLang="ja-JP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ＭＳ Ｐゴシック" pitchFamily="34" charset="-128"/>
              </a:rPr>
              <a:t>	</a:t>
            </a:r>
            <a:r>
              <a:rPr lang="en-US" altLang="ja-JP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ＭＳ Ｐゴシック" pitchFamily="34" charset="-128"/>
              </a:rPr>
              <a:t> (</a:t>
            </a:r>
            <a:r>
              <a:rPr lang="en-US" altLang="ja-JP" sz="4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ＭＳ Ｐゴシック" pitchFamily="34" charset="-128"/>
              </a:rPr>
              <a:t>Incidence Rate</a:t>
            </a:r>
            <a:r>
              <a:rPr lang="en-US" altLang="ja-JP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ＭＳ Ｐゴシック" pitchFamily="34" charset="-128"/>
              </a:rPr>
              <a:t>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500174"/>
            <a:ext cx="6072198" cy="27146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pt-BR" altLang="ja-JP" sz="4000" dirty="0">
                <a:ea typeface="ＭＳ Ｐゴシック" pitchFamily="34" charset="-128"/>
              </a:rPr>
              <a:t>Adalah jumlah seluruh </a:t>
            </a:r>
            <a:r>
              <a:rPr lang="pt-BR" altLang="ja-JP" sz="4000" b="1" dirty="0">
                <a:ea typeface="ＭＳ Ｐゴシック" pitchFamily="34" charset="-128"/>
              </a:rPr>
              <a:t>kasus baru</a:t>
            </a:r>
            <a:r>
              <a:rPr lang="pt-BR" altLang="ja-JP" sz="4000" dirty="0">
                <a:ea typeface="ＭＳ Ｐゴシック" pitchFamily="34" charset="-128"/>
              </a:rPr>
              <a:t> pada suatu populasi pada </a:t>
            </a:r>
            <a:r>
              <a:rPr lang="pt-BR" altLang="ja-JP" sz="4000" b="1" dirty="0">
                <a:ea typeface="ＭＳ Ｐゴシック" pitchFamily="34" charset="-128"/>
              </a:rPr>
              <a:t>jangka waktu tertentu</a:t>
            </a:r>
            <a:r>
              <a:rPr lang="pt-BR" altLang="ja-JP" sz="4000" dirty="0">
                <a:ea typeface="ＭＳ Ｐゴシック" pitchFamily="34" charset="-128"/>
              </a:rPr>
              <a:t>. </a:t>
            </a:r>
            <a:endParaRPr lang="id-ID" altLang="ja-JP" sz="4000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globocan.iarc.fr/old/Factsheets/populations/graphs/bc9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0"/>
            <a:ext cx="3428992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Insidensi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:</a:t>
            </a:r>
          </a:p>
          <a:p>
            <a:pPr lvl="1"/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status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  <a:p>
            <a:pPr lvl="1"/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penyebut</a:t>
            </a:r>
            <a:endParaRPr lang="en-US" dirty="0"/>
          </a:p>
          <a:p>
            <a:pPr lvl="1"/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pembilang</a:t>
            </a:r>
            <a:r>
              <a:rPr lang="en-US" dirty="0"/>
              <a:t> (</a:t>
            </a:r>
            <a:r>
              <a:rPr lang="en-US" dirty="0" err="1"/>
              <a:t>jml</a:t>
            </a:r>
            <a:r>
              <a:rPr lang="en-US" dirty="0"/>
              <a:t> org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jml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pengamatan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85728"/>
            <a:ext cx="8229600" cy="85725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INSIDENSI </a:t>
            </a:r>
            <a:r>
              <a:rPr lang="id-ID" altLang="ja-JP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ＭＳ Ｐゴシック" pitchFamily="34" charset="-128"/>
              </a:rPr>
              <a:t>	</a:t>
            </a:r>
            <a:r>
              <a:rPr lang="en-US" altLang="ja-JP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ＭＳ Ｐゴシック" pitchFamily="34" charset="-128"/>
              </a:rPr>
              <a:t> (</a:t>
            </a:r>
            <a:r>
              <a:rPr lang="en-US" altLang="ja-JP" sz="4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ＭＳ Ｐゴシック" pitchFamily="34" charset="-128"/>
              </a:rPr>
              <a:t>Incidence Rate</a:t>
            </a:r>
            <a:r>
              <a:rPr lang="en-US" altLang="ja-JP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ＭＳ Ｐゴシック" pitchFamily="34" charset="-128"/>
              </a:rPr>
              <a:t>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globocan.iarc.fr/old/Factsheets/populations/graphs/bc9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0"/>
            <a:ext cx="3428992" cy="68580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2000240"/>
            <a:ext cx="6715140" cy="22860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altLang="ja-JP" sz="3600" dirty="0" err="1">
                <a:ea typeface="ＭＳ Ｐゴシック" pitchFamily="34" charset="-128"/>
              </a:rPr>
              <a:t>Adalah</a:t>
            </a:r>
            <a:r>
              <a:rPr lang="en-US" altLang="ja-JP" sz="3600" dirty="0"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ea typeface="ＭＳ Ｐゴシック" pitchFamily="34" charset="-128"/>
              </a:rPr>
              <a:t>probabilitas</a:t>
            </a:r>
            <a:r>
              <a:rPr lang="en-US" altLang="ja-JP" sz="3600" dirty="0">
                <a:ea typeface="ＭＳ Ｐゴシック" pitchFamily="34" charset="-128"/>
              </a:rPr>
              <a:t>/ </a:t>
            </a:r>
            <a:r>
              <a:rPr lang="en-US" altLang="ja-JP" sz="3600" dirty="0" err="1">
                <a:ea typeface="ＭＳ Ｐゴシック" pitchFamily="34" charset="-128"/>
              </a:rPr>
              <a:t>risiko</a:t>
            </a:r>
            <a:r>
              <a:rPr lang="en-US" altLang="ja-JP" sz="3600" dirty="0">
                <a:ea typeface="ＭＳ Ｐゴシック" pitchFamily="34" charset="-128"/>
              </a:rPr>
              <a:t> (</a:t>
            </a:r>
            <a:r>
              <a:rPr lang="en-US" altLang="ja-JP" sz="3600" i="1" dirty="0">
                <a:ea typeface="ＭＳ Ｐゴシック" pitchFamily="34" charset="-128"/>
              </a:rPr>
              <a:t>risk</a:t>
            </a:r>
            <a:r>
              <a:rPr lang="en-US" altLang="ja-JP" sz="3600" dirty="0">
                <a:ea typeface="ＭＳ Ｐゴシック" pitchFamily="34" charset="-128"/>
              </a:rPr>
              <a:t>) </a:t>
            </a:r>
            <a:r>
              <a:rPr lang="en-US" altLang="ja-JP" sz="3600" dirty="0" err="1">
                <a:ea typeface="ＭＳ Ｐゴシック" pitchFamily="34" charset="-128"/>
              </a:rPr>
              <a:t>seseorang</a:t>
            </a:r>
            <a:r>
              <a:rPr lang="en-US" altLang="ja-JP" sz="3600" dirty="0">
                <a:ea typeface="ＭＳ Ｐゴシック" pitchFamily="34" charset="-128"/>
              </a:rPr>
              <a:t> </a:t>
            </a:r>
            <a:r>
              <a:rPr lang="en-US" altLang="ja-JP" sz="3600" dirty="0" err="1">
                <a:ea typeface="ＭＳ Ｐゴシック" pitchFamily="34" charset="-128"/>
              </a:rPr>
              <a:t>untuk</a:t>
            </a:r>
            <a:r>
              <a:rPr lang="en-US" altLang="ja-JP" sz="3600" dirty="0">
                <a:ea typeface="ＭＳ Ｐゴシック" pitchFamily="34" charset="-128"/>
              </a:rPr>
              <a:t> </a:t>
            </a:r>
            <a:r>
              <a:rPr lang="en-US" altLang="ja-JP" sz="3600" dirty="0" err="1">
                <a:ea typeface="ＭＳ Ｐゴシック" pitchFamily="34" charset="-128"/>
              </a:rPr>
              <a:t>terkena</a:t>
            </a:r>
            <a:r>
              <a:rPr lang="en-US" altLang="ja-JP" sz="3600" dirty="0">
                <a:ea typeface="ＭＳ Ｐゴシック" pitchFamily="34" charset="-128"/>
              </a:rPr>
              <a:t> </a:t>
            </a:r>
            <a:r>
              <a:rPr lang="en-US" altLang="ja-JP" sz="3600" dirty="0" err="1">
                <a:ea typeface="ＭＳ Ｐゴシック" pitchFamily="34" charset="-128"/>
              </a:rPr>
              <a:t>penyakit</a:t>
            </a:r>
            <a:r>
              <a:rPr lang="en-US" altLang="ja-JP" sz="3600" dirty="0">
                <a:ea typeface="ＭＳ Ｐゴシック" pitchFamily="34" charset="-128"/>
              </a:rPr>
              <a:t> (</a:t>
            </a:r>
            <a:r>
              <a:rPr lang="en-US" altLang="ja-JP" sz="3600" dirty="0" err="1">
                <a:ea typeface="ＭＳ Ｐゴシック" pitchFamily="34" charset="-128"/>
              </a:rPr>
              <a:t>atau</a:t>
            </a:r>
            <a:r>
              <a:rPr lang="en-US" altLang="ja-JP" sz="3600" dirty="0">
                <a:ea typeface="ＭＳ Ｐゴシック" pitchFamily="34" charset="-128"/>
              </a:rPr>
              <a:t> </a:t>
            </a:r>
            <a:r>
              <a:rPr lang="en-US" altLang="ja-JP" sz="3600" dirty="0" err="1">
                <a:ea typeface="ＭＳ Ｐゴシック" pitchFamily="34" charset="-128"/>
              </a:rPr>
              <a:t>untuk</a:t>
            </a:r>
            <a:r>
              <a:rPr lang="en-US" altLang="ja-JP" sz="3600" dirty="0">
                <a:ea typeface="ＭＳ Ｐゴシック" pitchFamily="34" charset="-128"/>
              </a:rPr>
              <a:t> </a:t>
            </a:r>
            <a:r>
              <a:rPr lang="en-US" altLang="ja-JP" sz="3600" dirty="0" err="1">
                <a:ea typeface="ＭＳ Ｐゴシック" pitchFamily="34" charset="-128"/>
              </a:rPr>
              <a:t>hidup</a:t>
            </a:r>
            <a:r>
              <a:rPr lang="en-US" altLang="ja-JP" sz="3600" dirty="0">
                <a:ea typeface="ＭＳ Ｐゴシック" pitchFamily="34" charset="-128"/>
              </a:rPr>
              <a:t>) </a:t>
            </a:r>
            <a:r>
              <a:rPr lang="en-US" altLang="ja-JP" sz="3600" dirty="0" err="1">
                <a:ea typeface="ＭＳ Ｐゴシック" pitchFamily="34" charset="-128"/>
              </a:rPr>
              <a:t>dalam</a:t>
            </a:r>
            <a:r>
              <a:rPr lang="en-US" altLang="ja-JP" sz="3600" dirty="0"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ea typeface="ＭＳ Ｐゴシック" pitchFamily="34" charset="-128"/>
              </a:rPr>
              <a:t>periode</a:t>
            </a:r>
            <a:r>
              <a:rPr lang="en-US" altLang="ja-JP" sz="3600" b="1" dirty="0"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ea typeface="ＭＳ Ｐゴシック" pitchFamily="34" charset="-128"/>
              </a:rPr>
              <a:t>waktu</a:t>
            </a:r>
            <a:r>
              <a:rPr lang="en-US" altLang="ja-JP" sz="3600" b="1" dirty="0"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ea typeface="ＭＳ Ｐゴシック" pitchFamily="34" charset="-128"/>
              </a:rPr>
              <a:t>tertentu</a:t>
            </a:r>
            <a:endParaRPr lang="en-US" altLang="ja-JP" sz="3600" b="1" dirty="0">
              <a:ea typeface="ＭＳ Ｐゴシック" pitchFamily="34" charset="-128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" name="Rounded Rectangle 5"/>
          <p:cNvSpPr/>
          <p:nvPr/>
        </p:nvSpPr>
        <p:spPr>
          <a:xfrm>
            <a:off x="295222" y="5000653"/>
            <a:ext cx="7215238" cy="7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642910" y="5072074"/>
          <a:ext cx="65008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9" name="Equation" r:id="rId5" imgW="3987720" imgH="431640" progId="Equation.3">
                  <p:embed/>
                </p:oleObj>
              </mc:Choice>
              <mc:Fallback>
                <p:oleObj name="Equation" r:id="rId5" imgW="39877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5072074"/>
                        <a:ext cx="6500813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85728"/>
            <a:ext cx="8229600" cy="10001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INSIDENSI </a:t>
            </a:r>
            <a:r>
              <a:rPr lang="en-US" altLang="ja-JP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</a:rPr>
              <a:t>(</a:t>
            </a:r>
            <a:r>
              <a:rPr lang="en-US" altLang="ja-JP" sz="4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</a:rPr>
              <a:t>Cumulative Incidence</a:t>
            </a:r>
            <a:r>
              <a:rPr lang="en-US" altLang="ja-JP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</a:rPr>
              <a:t>/ CI)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Investigators enrolled 2,100 women in a study and followed them annually for four years to determine the incidence rate of heart disease. After one year, none had a new diagnosis of heart disease, but 100 had been lost to follow-up. After two years, one had a new diagnosis of heart disease, and another 99 had been lost to follow-up. After three years, another seven had new diagnoses of heart disease, and 793 had been lost to follow-up. After four years, another 8 had new diagnoses with heart disease, and 392 more had been lost to follow-up.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21686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Calculate the incidence rate of heart disease among this cohort. Assume that persons with new diagnoses of heart disease and those lost to follow-up were disease-free for half the year, and thus contribute ½ year to the denominator.</a:t>
            </a:r>
            <a:endParaRPr lang="id-ID" dirty="0"/>
          </a:p>
          <a:p>
            <a:endParaRPr lang="en-US" dirty="0"/>
          </a:p>
          <a:p>
            <a:r>
              <a:rPr lang="en-US" dirty="0"/>
              <a:t>Numerator = number of new cases of heart disease</a:t>
            </a:r>
            <a:br>
              <a:rPr lang="en-US" dirty="0"/>
            </a:br>
            <a:r>
              <a:rPr lang="en-US" dirty="0"/>
              <a:t>= 0 + 1 + 7 + 8 = 16</a:t>
            </a:r>
            <a:endParaRPr lang="id-ID" dirty="0"/>
          </a:p>
          <a:p>
            <a:endParaRPr lang="en-US" dirty="0"/>
          </a:p>
          <a:p>
            <a:r>
              <a:rPr lang="en-US" dirty="0"/>
              <a:t>Denominator = person-years of observation</a:t>
            </a:r>
            <a:br>
              <a:rPr lang="en-US" dirty="0"/>
            </a:br>
            <a:r>
              <a:rPr lang="en-US" dirty="0"/>
              <a:t>= (2,000 + ½ × 100) + (1,900 + ½ × 1 + ½ × 99) + (1,100 + ½ × 7 + ½ × 793) +</a:t>
            </a:r>
            <a:r>
              <a:rPr lang="id-ID" dirty="0"/>
              <a:t> </a:t>
            </a:r>
            <a:r>
              <a:rPr lang="en-US" dirty="0"/>
              <a:t>(700 + ½ × 8 + ½ × 392)</a:t>
            </a:r>
            <a:br>
              <a:rPr lang="en-US" dirty="0"/>
            </a:br>
            <a:r>
              <a:rPr lang="en-US" dirty="0"/>
              <a:t>= 6,400 person-years of follow-up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02602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id-ID" sz="2800" i="1" dirty="0"/>
              <a:t>Person-time rate </a:t>
            </a:r>
            <a:r>
              <a:rPr lang="en-US" sz="2800" dirty="0"/>
              <a:t>= 16 ⁄ 6,400</a:t>
            </a:r>
            <a:br>
              <a:rPr lang="en-US" sz="2800" dirty="0"/>
            </a:br>
            <a:r>
              <a:rPr lang="id-ID" sz="2800" dirty="0"/>
              <a:t>                               </a:t>
            </a:r>
            <a:r>
              <a:rPr lang="en-US" sz="2800" dirty="0"/>
              <a:t>= .0025 cases per person-year</a:t>
            </a:r>
            <a:br>
              <a:rPr lang="en-US" sz="2800" dirty="0"/>
            </a:br>
            <a:r>
              <a:rPr lang="id-ID" sz="2800" dirty="0"/>
              <a:t>                               </a:t>
            </a:r>
            <a:r>
              <a:rPr lang="en-US" sz="2800" dirty="0"/>
              <a:t>= 2.5 cases per 1,000 person-years</a:t>
            </a:r>
          </a:p>
          <a:p>
            <a:r>
              <a:rPr lang="en-US" dirty="0"/>
              <a:t>In contrast, the </a:t>
            </a:r>
            <a:r>
              <a:rPr lang="en-US" b="1" dirty="0"/>
              <a:t>incidence proportion </a:t>
            </a:r>
            <a:r>
              <a:rPr lang="en-US" dirty="0"/>
              <a:t>can be calculated as </a:t>
            </a:r>
            <a:r>
              <a:rPr lang="en-US" b="1" dirty="0"/>
              <a:t>16 ⁄ 2,100 = 7.6 cases per 1,000 </a:t>
            </a:r>
            <a:r>
              <a:rPr lang="en-US" dirty="0"/>
              <a:t>population during the four-year period, </a:t>
            </a:r>
            <a:r>
              <a:rPr lang="en-US" b="1" dirty="0"/>
              <a:t>or an average of 1.9 cases per 1,000 per year (7.6 divided by 4 years)</a:t>
            </a:r>
            <a:r>
              <a:rPr lang="en-US" dirty="0"/>
              <a:t>. The incidence proportion underestimates the true rate because it ignores persons lost to follow-up, and assumes that they remained disease-free for all four years.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9045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3" name="Picture 3"/>
          <p:cNvPicPr>
            <a:picLocks noChangeAspect="1" noChangeArrowheads="1"/>
          </p:cNvPicPr>
          <p:nvPr/>
        </p:nvPicPr>
        <p:blipFill>
          <a:blip r:embed="rId2"/>
          <a:srcRect l="34041" t="39063" r="31369" b="20898"/>
          <a:stretch>
            <a:fillRect/>
          </a:stretch>
        </p:blipFill>
        <p:spPr bwMode="auto">
          <a:xfrm>
            <a:off x="-1" y="0"/>
            <a:ext cx="6805739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3"/>
          <a:srcRect l="34041" t="42969" r="29722" b="11132"/>
          <a:stretch>
            <a:fillRect/>
          </a:stretch>
        </p:blipFill>
        <p:spPr bwMode="auto">
          <a:xfrm>
            <a:off x="2824060" y="2357406"/>
            <a:ext cx="6319940" cy="4500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8229600" cy="928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altLang="ja-JP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</a:rPr>
              <a:t>Attack Rate</a:t>
            </a:r>
            <a:endParaRPr lang="en-GB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857364"/>
            <a:ext cx="8229600" cy="3714776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609600" indent="-609600"/>
            <a:r>
              <a:rPr lang="pt-BR" altLang="ja-JP" dirty="0">
                <a:ea typeface="ＭＳ Ｐゴシック" pitchFamily="34" charset="-128"/>
              </a:rPr>
              <a:t>Adalah incidence pada suatu epidemi/ wabah</a:t>
            </a:r>
          </a:p>
          <a:p>
            <a:pPr marL="609600" indent="-609600"/>
            <a:endParaRPr lang="pt-BR" altLang="ja-JP" dirty="0">
              <a:ea typeface="ＭＳ Ｐゴシック" pitchFamily="34" charset="-128"/>
            </a:endParaRPr>
          </a:p>
          <a:p>
            <a:pPr marL="609600" indent="-609600"/>
            <a:endParaRPr lang="en-GB" altLang="ja-JP" dirty="0">
              <a:ea typeface="ＭＳ Ｐゴシック" pitchFamily="34" charset="-128"/>
            </a:endParaRPr>
          </a:p>
          <a:p>
            <a:pPr marL="609600" indent="-609600"/>
            <a:r>
              <a:rPr lang="en-GB" altLang="ja-JP" dirty="0">
                <a:ea typeface="ＭＳ Ｐゴシック" pitchFamily="34" charset="-128"/>
              </a:rPr>
              <a:t>KLB/</a:t>
            </a:r>
            <a:r>
              <a:rPr lang="en-GB" altLang="ja-JP" dirty="0" err="1">
                <a:ea typeface="ＭＳ Ｐゴシック" pitchFamily="34" charset="-128"/>
              </a:rPr>
              <a:t>Wabah</a:t>
            </a:r>
            <a:r>
              <a:rPr lang="en-GB" altLang="ja-JP" dirty="0">
                <a:ea typeface="ＭＳ Ｐゴシック" pitchFamily="34" charset="-128"/>
              </a:rPr>
              <a:t> </a:t>
            </a:r>
            <a:r>
              <a:rPr lang="en-GB" altLang="ja-JP" dirty="0" err="1">
                <a:ea typeface="ＭＳ Ｐゴシック" pitchFamily="34" charset="-128"/>
              </a:rPr>
              <a:t>dalam</a:t>
            </a:r>
            <a:r>
              <a:rPr lang="en-GB" altLang="ja-JP" dirty="0">
                <a:ea typeface="ＭＳ Ｐゴシック" pitchFamily="34" charset="-128"/>
              </a:rPr>
              <a:t> </a:t>
            </a:r>
            <a:r>
              <a:rPr lang="en-GB" altLang="ja-JP" dirty="0" err="1">
                <a:ea typeface="ＭＳ Ｐゴシック" pitchFamily="34" charset="-128"/>
              </a:rPr>
              <a:t>waktu</a:t>
            </a:r>
            <a:r>
              <a:rPr lang="en-GB" altLang="ja-JP" dirty="0">
                <a:ea typeface="ＭＳ Ｐゴシック" pitchFamily="34" charset="-128"/>
              </a:rPr>
              <a:t> yang </a:t>
            </a:r>
            <a:r>
              <a:rPr lang="en-GB" altLang="ja-JP" dirty="0" err="1">
                <a:ea typeface="ＭＳ Ｐゴシック" pitchFamily="34" charset="-128"/>
              </a:rPr>
              <a:t>singkat</a:t>
            </a:r>
            <a:r>
              <a:rPr lang="en-GB" altLang="ja-JP" dirty="0">
                <a:ea typeface="ＭＳ Ｐゴシック" pitchFamily="34" charset="-128"/>
              </a:rPr>
              <a:t> (</a:t>
            </a:r>
            <a:r>
              <a:rPr lang="en-GB" altLang="ja-JP" dirty="0" err="1">
                <a:ea typeface="ＭＳ Ｐゴシック" pitchFamily="34" charset="-128"/>
              </a:rPr>
              <a:t>hari</a:t>
            </a:r>
            <a:r>
              <a:rPr lang="en-GB" altLang="ja-JP" dirty="0">
                <a:ea typeface="ＭＳ Ｐゴシック" pitchFamily="34" charset="-128"/>
              </a:rPr>
              <a:t>/</a:t>
            </a:r>
            <a:r>
              <a:rPr lang="en-GB" altLang="ja-JP" dirty="0" err="1">
                <a:ea typeface="ＭＳ Ｐゴシック" pitchFamily="34" charset="-128"/>
              </a:rPr>
              <a:t>minggu</a:t>
            </a:r>
            <a:r>
              <a:rPr lang="en-GB" altLang="ja-JP" dirty="0">
                <a:ea typeface="ＭＳ Ｐゴシック" pitchFamily="34" charset="-128"/>
              </a:rPr>
              <a:t>)</a:t>
            </a:r>
            <a:endParaRPr lang="en-GB" dirty="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1633538" y="2786063"/>
          <a:ext cx="54213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Equation" r:id="rId4" imgW="2527200" imgH="431640" progId="Equation.3">
                  <p:embed/>
                </p:oleObj>
              </mc:Choice>
              <mc:Fallback>
                <p:oleObj name="Equation" r:id="rId4" imgW="252720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2786063"/>
                        <a:ext cx="5421312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043758" cy="43971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dirty="0"/>
              <a:t>SRAGEN – </a:t>
            </a:r>
            <a:r>
              <a:rPr lang="en-US" dirty="0" err="1"/>
              <a:t>Puluhan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RT 013 </a:t>
            </a:r>
            <a:r>
              <a:rPr lang="en-US" dirty="0" err="1"/>
              <a:t>dan</a:t>
            </a:r>
            <a:r>
              <a:rPr lang="en-US" dirty="0"/>
              <a:t> 015, </a:t>
            </a:r>
            <a:r>
              <a:rPr lang="en-US" dirty="0" err="1"/>
              <a:t>Dukuh</a:t>
            </a:r>
            <a:r>
              <a:rPr lang="en-US" dirty="0"/>
              <a:t> </a:t>
            </a:r>
            <a:r>
              <a:rPr lang="en-US" dirty="0" err="1"/>
              <a:t>Kembangan</a:t>
            </a:r>
            <a:r>
              <a:rPr lang="en-US" dirty="0"/>
              <a:t>,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Mojorego</a:t>
            </a:r>
            <a:r>
              <a:rPr lang="en-US" dirty="0"/>
              <a:t>, </a:t>
            </a:r>
            <a:r>
              <a:rPr lang="en-US" dirty="0" err="1"/>
              <a:t>Sragen</a:t>
            </a:r>
            <a:r>
              <a:rPr lang="en-US" dirty="0"/>
              <a:t>, </a:t>
            </a:r>
            <a:r>
              <a:rPr lang="en-US" dirty="0" err="1"/>
              <a:t>Senin</a:t>
            </a:r>
            <a:r>
              <a:rPr lang="en-US" dirty="0"/>
              <a:t> (8/10/2012), </a:t>
            </a:r>
            <a:r>
              <a:rPr lang="en-US" dirty="0" err="1"/>
              <a:t>diduga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keracunan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menyantap</a:t>
            </a:r>
            <a:r>
              <a:rPr lang="en-US" dirty="0"/>
              <a:t> </a:t>
            </a:r>
            <a:r>
              <a:rPr lang="en-US" dirty="0" err="1"/>
              <a:t>nasi</a:t>
            </a:r>
            <a:r>
              <a:rPr lang="en-US" dirty="0"/>
              <a:t> </a:t>
            </a:r>
            <a:r>
              <a:rPr lang="en-US" dirty="0" err="1"/>
              <a:t>urap</a:t>
            </a:r>
            <a:r>
              <a:rPr lang="en-US" dirty="0"/>
              <a:t> ( </a:t>
            </a:r>
            <a:r>
              <a:rPr lang="en-US" dirty="0" err="1"/>
              <a:t>gudangan</a:t>
            </a:r>
            <a:r>
              <a:rPr lang="en-US" dirty="0"/>
              <a:t> 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syukuran</a:t>
            </a:r>
            <a:r>
              <a:rPr lang="en-US" dirty="0"/>
              <a:t> </a:t>
            </a:r>
            <a:r>
              <a:rPr lang="en-US" dirty="0" err="1"/>
              <a:t>dirumah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. </a:t>
            </a:r>
            <a:r>
              <a:rPr lang="en-US" dirty="0" err="1"/>
              <a:t>Keracunan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dialami</a:t>
            </a:r>
            <a:r>
              <a:rPr lang="en-US" dirty="0"/>
              <a:t> 33 </a:t>
            </a:r>
            <a:r>
              <a:rPr lang="en-US" dirty="0" err="1"/>
              <a:t>warga</a:t>
            </a:r>
            <a:r>
              <a:rPr lang="en-US" dirty="0"/>
              <a:t>, </a:t>
            </a:r>
            <a:r>
              <a:rPr lang="en-US" dirty="0" err="1"/>
              <a:t>enam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intensif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Puskesmas</a:t>
            </a:r>
            <a:r>
              <a:rPr lang="en-US" dirty="0"/>
              <a:t> </a:t>
            </a:r>
            <a:r>
              <a:rPr lang="en-US" dirty="0" err="1"/>
              <a:t>Kedawung</a:t>
            </a:r>
            <a:r>
              <a:rPr lang="en-US" dirty="0"/>
              <a:t> 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enam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lain </a:t>
            </a:r>
            <a:r>
              <a:rPr lang="en-US" dirty="0" err="1"/>
              <a:t>dirawat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Puskesmas</a:t>
            </a:r>
            <a:r>
              <a:rPr lang="en-US" dirty="0"/>
              <a:t> </a:t>
            </a:r>
            <a:r>
              <a:rPr lang="en-US" dirty="0" err="1"/>
              <a:t>Sambirejo</a:t>
            </a:r>
            <a:r>
              <a:rPr lang="en-US" dirty="0"/>
              <a:t>. </a:t>
            </a:r>
            <a:r>
              <a:rPr lang="en-US" dirty="0" err="1"/>
              <a:t>Sedangkan</a:t>
            </a:r>
            <a:r>
              <a:rPr lang="en-US" dirty="0"/>
              <a:t> 21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sisanya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. Rata-rata </a:t>
            </a:r>
            <a:r>
              <a:rPr lang="en-US" dirty="0" err="1"/>
              <a:t>korban</a:t>
            </a:r>
            <a:r>
              <a:rPr lang="en-US" dirty="0"/>
              <a:t> </a:t>
            </a:r>
            <a:r>
              <a:rPr lang="en-US" dirty="0" err="1"/>
              <a:t>berusia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.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antaranya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 </a:t>
            </a:r>
            <a:r>
              <a:rPr lang="en-US" dirty="0" err="1"/>
              <a:t>berusia</a:t>
            </a:r>
            <a:r>
              <a:rPr lang="en-US" dirty="0"/>
              <a:t> </a:t>
            </a:r>
            <a:r>
              <a:rPr lang="en-US" dirty="0" err="1"/>
              <a:t>enam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demi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berdatangan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Puskesmas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Selasa</a:t>
            </a:r>
            <a:r>
              <a:rPr lang="en-US" dirty="0"/>
              <a:t> (9/10) </a:t>
            </a:r>
            <a:r>
              <a:rPr lang="en-US" dirty="0" err="1"/>
              <a:t>siang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malam</a:t>
            </a:r>
            <a:r>
              <a:rPr lang="en-US" dirty="0"/>
              <a:t>. Data yang </a:t>
            </a:r>
            <a:r>
              <a:rPr lang="en-US" dirty="0" err="1"/>
              <a:t>diimpun</a:t>
            </a:r>
            <a:r>
              <a:rPr lang="en-US" dirty="0"/>
              <a:t> </a:t>
            </a:r>
            <a:r>
              <a:rPr lang="en-US" i="1" dirty="0"/>
              <a:t>Solopos.com, 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Kamis</a:t>
            </a:r>
            <a:r>
              <a:rPr lang="en-US" dirty="0"/>
              <a:t> (11/10), </a:t>
            </a:r>
            <a:r>
              <a:rPr lang="en-US" dirty="0" err="1"/>
              <a:t>sebanyak</a:t>
            </a:r>
            <a:r>
              <a:rPr lang="en-US" dirty="0"/>
              <a:t> 12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intensif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puskesmas</a:t>
            </a:r>
            <a:r>
              <a:rPr lang="en-US" dirty="0"/>
              <a:t>. </a:t>
            </a:r>
            <a:r>
              <a:rPr lang="en-US" dirty="0" err="1"/>
              <a:t>Insiden</a:t>
            </a:r>
            <a:r>
              <a:rPr lang="en-US" dirty="0"/>
              <a:t> </a:t>
            </a:r>
            <a:r>
              <a:rPr lang="en-US" dirty="0" err="1"/>
              <a:t>bermula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Samin</a:t>
            </a:r>
            <a:r>
              <a:rPr lang="en-US" dirty="0"/>
              <a:t>, </a:t>
            </a:r>
            <a:r>
              <a:rPr lang="id-ID" dirty="0"/>
              <a:t>(</a:t>
            </a:r>
            <a:r>
              <a:rPr lang="en-US" dirty="0"/>
              <a:t>60</a:t>
            </a:r>
            <a:r>
              <a:rPr lang="id-ID" dirty="0"/>
              <a:t>)</a:t>
            </a:r>
            <a:r>
              <a:rPr lang="en-US" dirty="0"/>
              <a:t>, </a:t>
            </a:r>
            <a:r>
              <a:rPr lang="en-US" dirty="0" err="1"/>
              <a:t>mengadakan</a:t>
            </a:r>
            <a:r>
              <a:rPr lang="en-US" dirty="0"/>
              <a:t> </a:t>
            </a:r>
            <a:r>
              <a:rPr lang="en-US" dirty="0" err="1"/>
              <a:t>syukuran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sepeda</a:t>
            </a:r>
            <a:r>
              <a:rPr lang="en-US" dirty="0"/>
              <a:t> motor.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kebiasaan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nasi</a:t>
            </a:r>
            <a:r>
              <a:rPr lang="en-US" dirty="0"/>
              <a:t> </a:t>
            </a:r>
            <a:r>
              <a:rPr lang="en-US" dirty="0" err="1"/>
              <a:t>urap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nasi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, </a:t>
            </a:r>
            <a:r>
              <a:rPr lang="en-US" dirty="0" err="1"/>
              <a:t>sayuran</a:t>
            </a:r>
            <a:r>
              <a:rPr lang="en-US" dirty="0"/>
              <a:t>, </a:t>
            </a:r>
            <a:r>
              <a:rPr lang="en-US" dirty="0" err="1"/>
              <a:t>telur</a:t>
            </a:r>
            <a:r>
              <a:rPr lang="en-US" dirty="0"/>
              <a:t> rebus,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botok</a:t>
            </a:r>
            <a:r>
              <a:rPr lang="en-US" dirty="0"/>
              <a:t> yang </a:t>
            </a:r>
            <a:r>
              <a:rPr lang="en-US" dirty="0" err="1"/>
              <a:t>diletakkan</a:t>
            </a:r>
            <a:r>
              <a:rPr lang="en-US" dirty="0"/>
              <a:t> </a:t>
            </a:r>
            <a:r>
              <a:rPr lang="en-US" dirty="0" err="1"/>
              <a:t>ditempat</a:t>
            </a:r>
            <a:r>
              <a:rPr lang="en-US" dirty="0"/>
              <a:t> </a:t>
            </a:r>
            <a:r>
              <a:rPr lang="en-US" dirty="0" err="1"/>
              <a:t>nasi</a:t>
            </a:r>
            <a:r>
              <a:rPr lang="en-US" dirty="0"/>
              <a:t> yang </a:t>
            </a:r>
            <a:r>
              <a:rPr lang="en-US" dirty="0" err="1"/>
              <a:t>terbuat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plastik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Nasi</a:t>
            </a:r>
            <a:r>
              <a:rPr lang="en-US" dirty="0"/>
              <a:t> </a:t>
            </a:r>
            <a:r>
              <a:rPr lang="en-US" dirty="0" err="1"/>
              <a:t>dibagikan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14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disekitar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, </a:t>
            </a:r>
            <a:r>
              <a:rPr lang="en-US" dirty="0" err="1"/>
              <a:t>pukul</a:t>
            </a:r>
            <a:r>
              <a:rPr lang="en-US" dirty="0"/>
              <a:t> 15.00 WIB. </a:t>
            </a:r>
            <a:r>
              <a:rPr lang="en-US" dirty="0" err="1"/>
              <a:t>Menurut</a:t>
            </a:r>
            <a:r>
              <a:rPr lang="en-US" dirty="0"/>
              <a:t> ayah </a:t>
            </a:r>
            <a:r>
              <a:rPr lang="en-US" dirty="0" err="1"/>
              <a:t>Fadil</a:t>
            </a:r>
            <a:r>
              <a:rPr lang="en-US" dirty="0"/>
              <a:t> </a:t>
            </a:r>
            <a:r>
              <a:rPr lang="en-US" dirty="0" err="1"/>
              <a:t>Maulan</a:t>
            </a:r>
            <a:r>
              <a:rPr lang="id-ID" dirty="0"/>
              <a:t>a (</a:t>
            </a:r>
            <a:r>
              <a:rPr lang="en-US" dirty="0"/>
              <a:t>6</a:t>
            </a:r>
            <a:r>
              <a:rPr lang="id-ID" dirty="0"/>
              <a:t>)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yang </a:t>
            </a:r>
            <a:r>
              <a:rPr lang="en-US" dirty="0" err="1"/>
              <a:t>menyantap</a:t>
            </a:r>
            <a:r>
              <a:rPr lang="en-US" dirty="0"/>
              <a:t> </a:t>
            </a:r>
            <a:r>
              <a:rPr lang="en-US" dirty="0" err="1"/>
              <a:t>nasi</a:t>
            </a:r>
            <a:r>
              <a:rPr lang="en-US" dirty="0"/>
              <a:t> </a:t>
            </a:r>
            <a:r>
              <a:rPr lang="en-US" dirty="0" err="1"/>
              <a:t>urap</a:t>
            </a:r>
            <a:r>
              <a:rPr lang="en-US" dirty="0"/>
              <a:t>, </a:t>
            </a:r>
            <a:r>
              <a:rPr lang="en-US" dirty="0" err="1"/>
              <a:t>Tadri</a:t>
            </a:r>
            <a:r>
              <a:rPr lang="en-US" dirty="0"/>
              <a:t>, </a:t>
            </a:r>
            <a:r>
              <a:rPr lang="id-ID" dirty="0"/>
              <a:t>(</a:t>
            </a:r>
            <a:r>
              <a:rPr lang="en-US" dirty="0"/>
              <a:t>33</a:t>
            </a:r>
            <a:r>
              <a:rPr lang="id-ID" dirty="0"/>
              <a:t>)</a:t>
            </a:r>
            <a:r>
              <a:rPr lang="en-US" dirty="0"/>
              <a:t>, </a:t>
            </a:r>
            <a:r>
              <a:rPr lang="en-US" dirty="0" err="1"/>
              <a:t>sesaat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  </a:t>
            </a:r>
            <a:r>
              <a:rPr lang="en-US" dirty="0" err="1"/>
              <a:t>mengonsumsi</a:t>
            </a:r>
            <a:r>
              <a:rPr lang="en-US" dirty="0"/>
              <a:t>, </a:t>
            </a:r>
            <a:r>
              <a:rPr lang="en-US" dirty="0" err="1"/>
              <a:t>anaknya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malam</a:t>
            </a:r>
            <a:r>
              <a:rPr lang="en-US" dirty="0"/>
              <a:t>, </a:t>
            </a:r>
            <a:r>
              <a:rPr lang="en-US" dirty="0" err="1"/>
              <a:t>Fadil</a:t>
            </a:r>
            <a:r>
              <a:rPr lang="en-US" dirty="0"/>
              <a:t> </a:t>
            </a:r>
            <a:r>
              <a:rPr lang="en-US" dirty="0" err="1"/>
              <a:t>mengeluh</a:t>
            </a:r>
            <a:r>
              <a:rPr lang="en-US" dirty="0"/>
              <a:t> </a:t>
            </a:r>
            <a:r>
              <a:rPr lang="en-US" dirty="0" err="1"/>
              <a:t>mual</a:t>
            </a:r>
            <a:r>
              <a:rPr lang="en-US" dirty="0"/>
              <a:t> </a:t>
            </a:r>
            <a:r>
              <a:rPr lang="en-US" dirty="0" err="1"/>
              <a:t>pusing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demam</a:t>
            </a:r>
            <a:r>
              <a:rPr lang="en-US" dirty="0"/>
              <a:t>.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muntah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diare</a:t>
            </a:r>
            <a:r>
              <a:rPr lang="en-US" dirty="0"/>
              <a:t> </a:t>
            </a:r>
            <a:r>
              <a:rPr lang="en-US" dirty="0" err="1"/>
              <a:t>berkepanjangan</a:t>
            </a:r>
            <a:r>
              <a:rPr lang="en-US" dirty="0"/>
              <a:t>.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Fadil</a:t>
            </a:r>
            <a:r>
              <a:rPr lang="en-US" dirty="0"/>
              <a:t>, </a:t>
            </a:r>
            <a:r>
              <a:rPr lang="en-US" dirty="0" err="1"/>
              <a:t>Samin</a:t>
            </a:r>
            <a:r>
              <a:rPr lang="en-US" dirty="0"/>
              <a:t> yang </a:t>
            </a:r>
            <a:r>
              <a:rPr lang="en-US" dirty="0" err="1"/>
              <a:t>menyelenggarakan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pun </a:t>
            </a:r>
            <a:r>
              <a:rPr lang="en-US" dirty="0" err="1"/>
              <a:t>terpaksa</a:t>
            </a:r>
            <a:r>
              <a:rPr lang="en-US" dirty="0"/>
              <a:t> </a:t>
            </a:r>
            <a:r>
              <a:rPr lang="en-US" dirty="0" err="1"/>
              <a:t>dilarikan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Puskesmas</a:t>
            </a:r>
            <a:r>
              <a:rPr lang="en-US" dirty="0"/>
              <a:t> </a:t>
            </a:r>
            <a:r>
              <a:rPr lang="en-US" dirty="0" err="1"/>
              <a:t>Sambirejo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menyantap</a:t>
            </a:r>
            <a:r>
              <a:rPr lang="en-US" dirty="0"/>
              <a:t> </a:t>
            </a:r>
            <a:r>
              <a:rPr lang="en-US" dirty="0" err="1"/>
              <a:t>nasi</a:t>
            </a:r>
            <a:r>
              <a:rPr lang="en-US" dirty="0"/>
              <a:t> </a:t>
            </a:r>
            <a:r>
              <a:rPr lang="en-US" dirty="0" err="1"/>
              <a:t>urap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Puskesmas</a:t>
            </a:r>
            <a:r>
              <a:rPr lang="en-US" dirty="0"/>
              <a:t> </a:t>
            </a:r>
            <a:r>
              <a:rPr lang="en-US" dirty="0" err="1"/>
              <a:t>Kedawung</a:t>
            </a:r>
            <a:r>
              <a:rPr lang="en-US" dirty="0"/>
              <a:t> I, dr. </a:t>
            </a:r>
            <a:r>
              <a:rPr lang="en-US" dirty="0" err="1"/>
              <a:t>Wisnu</a:t>
            </a:r>
            <a:r>
              <a:rPr lang="en-US" dirty="0"/>
              <a:t> </a:t>
            </a:r>
            <a:r>
              <a:rPr lang="en-US" dirty="0" err="1"/>
              <a:t>Retnaningsih</a:t>
            </a:r>
            <a:r>
              <a:rPr lang="en-US" dirty="0"/>
              <a:t>,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yang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Puskesmas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lemas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dehidrasi</a:t>
            </a:r>
            <a:r>
              <a:rPr lang="en-US" dirty="0"/>
              <a:t>. Rata-rata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mual</a:t>
            </a:r>
            <a:r>
              <a:rPr lang="en-US" dirty="0"/>
              <a:t>, </a:t>
            </a:r>
            <a:r>
              <a:rPr lang="en-US" dirty="0" err="1"/>
              <a:t>pusing</a:t>
            </a:r>
            <a:r>
              <a:rPr lang="en-US" dirty="0"/>
              <a:t>, </a:t>
            </a:r>
            <a:r>
              <a:rPr lang="en-US" dirty="0" err="1"/>
              <a:t>muntah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buang</a:t>
            </a:r>
            <a:r>
              <a:rPr lang="en-US" dirty="0"/>
              <a:t> air </a:t>
            </a:r>
            <a:r>
              <a:rPr lang="en-US" dirty="0" err="1"/>
              <a:t>besar</a:t>
            </a:r>
            <a:r>
              <a:rPr lang="en-US" dirty="0"/>
              <a:t> (BAB)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10 kali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semalam</a:t>
            </a:r>
            <a:r>
              <a:rPr lang="en-US" dirty="0"/>
              <a:t>.</a:t>
            </a:r>
          </a:p>
          <a:p>
            <a:endParaRPr lang="en-US" dirty="0"/>
          </a:p>
          <a:p>
            <a:pPr algn="ctr">
              <a:buNone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yang </a:t>
            </a:r>
            <a:r>
              <a:rPr lang="en-US" dirty="0" err="1"/>
              <a:t>terpapar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 </a:t>
            </a:r>
            <a:r>
              <a:rPr lang="en-US" b="1" dirty="0"/>
              <a:t>54 </a:t>
            </a:r>
            <a:r>
              <a:rPr lang="en-US" b="1" dirty="0" err="1"/>
              <a:t>orang.</a:t>
            </a:r>
            <a:r>
              <a:rPr lang="en-US" dirty="0" err="1"/>
              <a:t>Keracunan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dialami</a:t>
            </a:r>
            <a:r>
              <a:rPr lang="en-US" dirty="0"/>
              <a:t> </a:t>
            </a:r>
            <a:r>
              <a:rPr lang="en-US" i="1" dirty="0"/>
              <a:t>33 </a:t>
            </a:r>
            <a:r>
              <a:rPr lang="en-US" i="1" dirty="0" err="1"/>
              <a:t>warga</a:t>
            </a:r>
            <a:r>
              <a:rPr lang="en-US" dirty="0"/>
              <a:t>, </a:t>
            </a:r>
            <a:r>
              <a:rPr lang="en-US" dirty="0" err="1"/>
              <a:t>enam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intensif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Puskesmas</a:t>
            </a:r>
            <a:r>
              <a:rPr lang="en-US" dirty="0"/>
              <a:t> </a:t>
            </a:r>
            <a:r>
              <a:rPr lang="en-US" dirty="0" err="1"/>
              <a:t>Kedawung</a:t>
            </a:r>
            <a:r>
              <a:rPr lang="en-US" dirty="0"/>
              <a:t> 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enam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lain </a:t>
            </a:r>
            <a:r>
              <a:rPr lang="en-US" dirty="0" err="1"/>
              <a:t>dirawat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Puskesmas</a:t>
            </a:r>
            <a:r>
              <a:rPr lang="en-US" dirty="0"/>
              <a:t> </a:t>
            </a:r>
            <a:r>
              <a:rPr lang="en-US" dirty="0" err="1"/>
              <a:t>Sambirejo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2"/>
          <a:srcRect l="25601" t="38086" r="48938" b="24442"/>
          <a:stretch>
            <a:fillRect/>
          </a:stretch>
        </p:blipFill>
        <p:spPr bwMode="auto">
          <a:xfrm>
            <a:off x="1857356" y="2071678"/>
            <a:ext cx="6715172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14282" y="428604"/>
            <a:ext cx="60722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yang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beracun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:</a:t>
            </a:r>
          </a:p>
          <a:p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err="1"/>
              <a:t>Nasi</a:t>
            </a:r>
            <a:r>
              <a:rPr lang="en-US" dirty="0"/>
              <a:t> </a:t>
            </a:r>
            <a:r>
              <a:rPr lang="en-US" dirty="0" err="1"/>
              <a:t>putih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err="1"/>
              <a:t>Sayuran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err="1"/>
              <a:t>Telur</a:t>
            </a:r>
            <a:r>
              <a:rPr lang="en-US" dirty="0"/>
              <a:t> rebus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/>
              <a:t>Botok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229600" cy="85725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altLang="ja-JP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34" charset="-128"/>
              </a:rPr>
              <a:t>Prevalensi</a:t>
            </a:r>
            <a:endParaRPr lang="en-GB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42576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pt-BR" altLang="ja-JP" dirty="0">
                <a:ea typeface="ＭＳ Ｐゴシック" pitchFamily="34" charset="-128"/>
              </a:rPr>
              <a:t>Adalah jumlah seluruh kejadian penyakit atau jumlah kasus (penderita lama &amp; baru) pada suatu populasi pada populasi tertentu. 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ja-JP" dirty="0" err="1">
                <a:ea typeface="ＭＳ Ｐゴシック" pitchFamily="34" charset="-128"/>
              </a:rPr>
              <a:t>Prevalensi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digunakan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untuk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merencanakan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yankes</a:t>
            </a:r>
            <a:r>
              <a:rPr lang="en-US" altLang="ja-JP" dirty="0">
                <a:ea typeface="ＭＳ Ｐゴシック" pitchFamily="34" charset="-128"/>
              </a:rPr>
              <a:t>, </a:t>
            </a:r>
            <a:r>
              <a:rPr lang="en-US" altLang="ja-JP" dirty="0" err="1">
                <a:ea typeface="ＭＳ Ｐゴシック" pitchFamily="34" charset="-128"/>
              </a:rPr>
              <a:t>menilai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kebutuhan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yankes</a:t>
            </a:r>
            <a:r>
              <a:rPr lang="en-US" altLang="ja-JP" dirty="0">
                <a:ea typeface="ＭＳ Ｐゴシック" pitchFamily="34" charset="-128"/>
              </a:rPr>
              <a:t>, </a:t>
            </a:r>
            <a:r>
              <a:rPr lang="en-US" altLang="ja-JP" dirty="0" err="1">
                <a:ea typeface="ＭＳ Ｐゴシック" pitchFamily="34" charset="-128"/>
              </a:rPr>
              <a:t>dan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evaluasi</a:t>
            </a:r>
            <a:r>
              <a:rPr lang="en-US" altLang="ja-JP" dirty="0">
                <a:ea typeface="ＭＳ Ｐゴシック" pitchFamily="34" charset="-128"/>
              </a:rPr>
              <a:t> program.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285836"/>
            <a:ext cx="8229600" cy="55721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buNone/>
            </a:pPr>
            <a:r>
              <a:rPr lang="pt-BR" altLang="ja-JP" sz="2800" dirty="0">
                <a:ea typeface="ＭＳ Ｐゴシック" pitchFamily="34" charset="-128"/>
              </a:rPr>
              <a:t>Beberapa faktor dapat mempengaruhi prevalensi yaitu :</a:t>
            </a:r>
            <a:endParaRPr lang="id-ID" altLang="ja-JP" sz="2800" dirty="0">
              <a:ea typeface="ＭＳ Ｐゴシック" pitchFamily="34" charset="-128"/>
            </a:endParaRPr>
          </a:p>
          <a:p>
            <a:pPr marL="457200" indent="-457200">
              <a:lnSpc>
                <a:spcPct val="90000"/>
              </a:lnSpc>
            </a:pPr>
            <a:r>
              <a:rPr lang="pt-BR" altLang="ja-JP" sz="2800" dirty="0">
                <a:ea typeface="ＭＳ Ｐゴシック" pitchFamily="34" charset="-128"/>
              </a:rPr>
              <a:t>Keganasan penyakit</a:t>
            </a:r>
            <a:endParaRPr lang="id-ID" altLang="ja-JP" sz="2800" dirty="0">
              <a:ea typeface="ＭＳ Ｐゴシック" pitchFamily="34" charset="-128"/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id-ID" altLang="ja-JP" sz="2800" dirty="0">
                <a:ea typeface="ＭＳ Ｐゴシック" pitchFamily="34" charset="-128"/>
              </a:rPr>
              <a:t>	J</a:t>
            </a:r>
            <a:r>
              <a:rPr lang="sv-SE" altLang="ja-JP" sz="2800" dirty="0">
                <a:ea typeface="ＭＳ Ｐゴシック" pitchFamily="34" charset="-128"/>
              </a:rPr>
              <a:t>ika banyak yang mati karena suatu penyakit, maka prevalensi menurun.</a:t>
            </a:r>
            <a:endParaRPr lang="id-ID" altLang="ja-JP" sz="2800" dirty="0">
              <a:ea typeface="ＭＳ Ｐゴシック" pitchFamily="34" charset="-128"/>
            </a:endParaRPr>
          </a:p>
          <a:p>
            <a:pPr marL="457200" indent="-457200">
              <a:lnSpc>
                <a:spcPct val="90000"/>
              </a:lnSpc>
            </a:pPr>
            <a:r>
              <a:rPr lang="pt-BR" altLang="ja-JP" sz="2800" dirty="0">
                <a:ea typeface="ＭＳ Ｐゴシック" pitchFamily="34" charset="-128"/>
              </a:rPr>
              <a:t>Durasi penyakit</a:t>
            </a:r>
            <a:endParaRPr lang="id-ID" altLang="ja-JP" sz="2800" dirty="0">
              <a:ea typeface="ＭＳ Ｐゴシック" pitchFamily="34" charset="-128"/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id-ID" altLang="ja-JP" sz="2800" dirty="0">
                <a:ea typeface="ＭＳ Ｐゴシック" pitchFamily="34" charset="-128"/>
              </a:rPr>
              <a:t>	</a:t>
            </a:r>
            <a:r>
              <a:rPr lang="sv-SE" altLang="ja-JP" sz="2800" dirty="0">
                <a:ea typeface="ＭＳ Ｐゴシック" pitchFamily="34" charset="-128"/>
              </a:rPr>
              <a:t>Jika durasi penyakit singkat, maka jumlah penderita lebih sedikit, sehingga prevalensi menurun. Jika durasi penyakit lama, maka jumlah penderita meningkat, sehingga prevalensi meningkat.</a:t>
            </a:r>
            <a:endParaRPr lang="id-ID" altLang="ja-JP" sz="2800" dirty="0">
              <a:ea typeface="ＭＳ Ｐゴシック" pitchFamily="34" charset="-128"/>
            </a:endParaRPr>
          </a:p>
          <a:p>
            <a:pPr marL="457200" indent="-457200">
              <a:lnSpc>
                <a:spcPct val="90000"/>
              </a:lnSpc>
            </a:pPr>
            <a:r>
              <a:rPr lang="sv-SE" altLang="ja-JP" sz="2800" dirty="0">
                <a:ea typeface="ＭＳ Ｐゴシック" pitchFamily="34" charset="-128"/>
              </a:rPr>
              <a:t>Jumlah kasus baru</a:t>
            </a:r>
            <a:endParaRPr lang="id-ID" altLang="ja-JP" sz="2800" dirty="0">
              <a:ea typeface="ＭＳ Ｐゴシック" pitchFamily="34" charset="-128"/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id-ID" altLang="ja-JP" sz="2800" dirty="0">
                <a:ea typeface="ＭＳ Ｐゴシック" pitchFamily="34" charset="-128"/>
              </a:rPr>
              <a:t>	</a:t>
            </a:r>
            <a:r>
              <a:rPr lang="sv-SE" altLang="ja-JP" sz="2800" dirty="0">
                <a:ea typeface="ＭＳ Ｐゴシック" pitchFamily="34" charset="-128"/>
              </a:rPr>
              <a:t>Jika jumlah kasus meningkat, dengan demikian prevalensi meningkat.</a:t>
            </a:r>
            <a:endParaRPr lang="en-GB" sz="28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229600" cy="85725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altLang="ja-JP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34" charset="-128"/>
              </a:rPr>
              <a:t>Prevalensi</a:t>
            </a:r>
            <a:endParaRPr lang="en-GB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78" y="0"/>
            <a:ext cx="90510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142984"/>
            <a:ext cx="8229600" cy="47863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609600" indent="-609600"/>
            <a:r>
              <a:rPr lang="en-US" altLang="ja-JP" sz="2800" b="1" i="1" dirty="0">
                <a:ea typeface="ＭＳ Ｐゴシック" pitchFamily="34" charset="-128"/>
              </a:rPr>
              <a:t>Period prevalence rate</a:t>
            </a:r>
            <a:r>
              <a:rPr lang="en-US" altLang="ja-JP" sz="2800" dirty="0">
                <a:ea typeface="ＭＳ Ｐゴシック" pitchFamily="34" charset="-128"/>
              </a:rPr>
              <a:t>; </a:t>
            </a:r>
            <a:r>
              <a:rPr lang="en-US" altLang="ja-JP" sz="2800" dirty="0" err="1">
                <a:ea typeface="ＭＳ Ｐゴシック" pitchFamily="34" charset="-128"/>
              </a:rPr>
              <a:t>bila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tingkat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prevalensi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selama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periode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waktu</a:t>
            </a:r>
            <a:r>
              <a:rPr lang="en-US" altLang="ja-JP" sz="2800" dirty="0">
                <a:ea typeface="ＭＳ Ｐゴシック" pitchFamily="34" charset="-128"/>
              </a:rPr>
              <a:t> </a:t>
            </a:r>
            <a:r>
              <a:rPr lang="en-US" altLang="ja-JP" sz="2800" dirty="0" err="1">
                <a:ea typeface="ＭＳ Ｐゴシック" pitchFamily="34" charset="-128"/>
              </a:rPr>
              <a:t>tertentu</a:t>
            </a:r>
            <a:endParaRPr lang="en-US" altLang="ja-JP" sz="2800" dirty="0">
              <a:ea typeface="ＭＳ Ｐゴシック" pitchFamily="34" charset="-128"/>
            </a:endParaRPr>
          </a:p>
          <a:p>
            <a:pPr marL="609600" indent="-609600">
              <a:buFont typeface="Wingdings" pitchFamily="2" charset="2"/>
              <a:buNone/>
            </a:pPr>
            <a:endParaRPr lang="en-US" altLang="ja-JP" sz="2800" dirty="0">
              <a:ea typeface="ＭＳ Ｐゴシック" pitchFamily="34" charset="-128"/>
            </a:endParaRPr>
          </a:p>
          <a:p>
            <a:pPr marL="609600" indent="-609600">
              <a:buFont typeface="Wingdings" pitchFamily="2" charset="2"/>
              <a:buNone/>
            </a:pPr>
            <a:endParaRPr lang="id-ID" altLang="ja-JP" sz="2800" b="1" i="1" dirty="0">
              <a:ea typeface="ＭＳ Ｐゴシック" pitchFamily="34" charset="-128"/>
            </a:endParaRPr>
          </a:p>
          <a:p>
            <a:pPr marL="609600" indent="-609600">
              <a:buFont typeface="Wingdings" pitchFamily="2" charset="2"/>
              <a:buNone/>
            </a:pPr>
            <a:endParaRPr lang="en-US" altLang="ja-JP" sz="2800" b="1" i="1" dirty="0">
              <a:ea typeface="ＭＳ Ｐゴシック" pitchFamily="34" charset="-128"/>
            </a:endParaRPr>
          </a:p>
          <a:p>
            <a:pPr marL="609600" indent="-609600"/>
            <a:r>
              <a:rPr lang="en-US" altLang="ja-JP" sz="2800" b="1" i="1" dirty="0">
                <a:ea typeface="ＭＳ Ｐゴシック" pitchFamily="34" charset="-128"/>
              </a:rPr>
              <a:t>Point prevalence rate</a:t>
            </a:r>
            <a:r>
              <a:rPr lang="en-US" altLang="ja-JP" sz="2800" i="1" dirty="0">
                <a:ea typeface="ＭＳ Ｐゴシック" pitchFamily="34" charset="-128"/>
              </a:rPr>
              <a:t>; </a:t>
            </a:r>
            <a:r>
              <a:rPr lang="en-US" altLang="ja-JP" sz="2800" i="1" dirty="0" err="1">
                <a:ea typeface="ＭＳ Ｐゴシック" pitchFamily="34" charset="-128"/>
              </a:rPr>
              <a:t>bila</a:t>
            </a:r>
            <a:r>
              <a:rPr lang="en-US" altLang="ja-JP" sz="2800" i="1" dirty="0">
                <a:ea typeface="ＭＳ Ｐゴシック" pitchFamily="34" charset="-128"/>
              </a:rPr>
              <a:t> data </a:t>
            </a:r>
            <a:r>
              <a:rPr lang="en-US" altLang="ja-JP" sz="2800" i="1" dirty="0" err="1">
                <a:ea typeface="ＭＳ Ｐゴシック" pitchFamily="34" charset="-128"/>
              </a:rPr>
              <a:t>dikumpulkan</a:t>
            </a:r>
            <a:r>
              <a:rPr lang="en-US" altLang="ja-JP" sz="2800" i="1" dirty="0">
                <a:ea typeface="ＭＳ Ｐゴシック" pitchFamily="34" charset="-128"/>
              </a:rPr>
              <a:t> </a:t>
            </a:r>
            <a:r>
              <a:rPr lang="en-US" altLang="ja-JP" sz="2800" i="1" dirty="0" err="1">
                <a:ea typeface="ＭＳ Ｐゴシック" pitchFamily="34" charset="-128"/>
              </a:rPr>
              <a:t>pada</a:t>
            </a:r>
            <a:r>
              <a:rPr lang="en-US" altLang="ja-JP" sz="2800" i="1" dirty="0">
                <a:ea typeface="ＭＳ Ｐゴシック" pitchFamily="34" charset="-128"/>
              </a:rPr>
              <a:t> </a:t>
            </a:r>
            <a:r>
              <a:rPr lang="en-US" altLang="ja-JP" sz="2800" i="1" dirty="0" err="1">
                <a:ea typeface="ＭＳ Ｐゴシック" pitchFamily="34" charset="-128"/>
              </a:rPr>
              <a:t>satu</a:t>
            </a:r>
            <a:r>
              <a:rPr lang="en-US" altLang="ja-JP" sz="2800" i="1" dirty="0">
                <a:ea typeface="ＭＳ Ｐゴシック" pitchFamily="34" charset="-128"/>
              </a:rPr>
              <a:t> </a:t>
            </a:r>
            <a:r>
              <a:rPr lang="en-US" altLang="ja-JP" sz="2800" i="1" dirty="0" err="1">
                <a:ea typeface="ＭＳ Ｐゴシック" pitchFamily="34" charset="-128"/>
              </a:rPr>
              <a:t>titik</a:t>
            </a:r>
            <a:r>
              <a:rPr lang="en-US" altLang="ja-JP" sz="2800" i="1" dirty="0">
                <a:ea typeface="ＭＳ Ｐゴシック" pitchFamily="34" charset="-128"/>
              </a:rPr>
              <a:t> </a:t>
            </a:r>
            <a:r>
              <a:rPr lang="en-US" altLang="ja-JP" sz="2800" i="1" dirty="0" err="1">
                <a:ea typeface="ＭＳ Ｐゴシック" pitchFamily="34" charset="-128"/>
              </a:rPr>
              <a:t>waktu</a:t>
            </a:r>
            <a:r>
              <a:rPr lang="en-US" altLang="ja-JP" sz="2800" i="1" dirty="0">
                <a:ea typeface="ＭＳ Ｐゴシック" pitchFamily="34" charset="-128"/>
              </a:rPr>
              <a:t> </a:t>
            </a:r>
            <a:r>
              <a:rPr lang="en-US" altLang="ja-JP" sz="2800" i="1" dirty="0" err="1">
                <a:ea typeface="ＭＳ Ｐゴシック" pitchFamily="34" charset="-128"/>
              </a:rPr>
              <a:t>tertentu</a:t>
            </a:r>
            <a:endParaRPr lang="en-GB" sz="2800" i="1" dirty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1785918" y="4786322"/>
          <a:ext cx="58324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3" name="Microsoft Equation 3.0" r:id="rId4" imgW="3543300" imgH="431800" progId="Equation.3">
                  <p:embed/>
                </p:oleObj>
              </mc:Choice>
              <mc:Fallback>
                <p:oleObj name="Microsoft Equation 3.0" r:id="rId4" imgW="3543300" imgH="431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4786322"/>
                        <a:ext cx="583247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1571604" y="2285992"/>
          <a:ext cx="58324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4" name="Microsoft Equation 3.0" r:id="rId6" imgW="3124200" imgH="431800" progId="Equation.3">
                  <p:embed/>
                </p:oleObj>
              </mc:Choice>
              <mc:Fallback>
                <p:oleObj name="Microsoft Equation 3.0" r:id="rId6" imgW="3124200" imgH="431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2285992"/>
                        <a:ext cx="58324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78579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ja-JP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ＭＳ Ｐゴシック" pitchFamily="34" charset="-128"/>
              </a:rPr>
              <a:t>Hubungan</a:t>
            </a:r>
            <a:r>
              <a:rPr lang="en-US" altLang="ja-JP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ＭＳ Ｐゴシック" pitchFamily="34" charset="-128"/>
              </a:rPr>
              <a:t> </a:t>
            </a:r>
            <a:r>
              <a:rPr lang="en-US" altLang="ja-JP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ＭＳ Ｐゴシック" pitchFamily="34" charset="-128"/>
              </a:rPr>
              <a:t>Insiden</a:t>
            </a:r>
            <a:r>
              <a:rPr lang="en-US" altLang="ja-JP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ＭＳ Ｐゴシック" pitchFamily="34" charset="-128"/>
              </a:rPr>
              <a:t> &amp;  </a:t>
            </a:r>
            <a:r>
              <a:rPr lang="en-US" altLang="ja-JP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ＭＳ Ｐゴシック" pitchFamily="34" charset="-128"/>
              </a:rPr>
              <a:t>prevalen</a:t>
            </a:r>
            <a:endParaRPr lang="en-GB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357298"/>
            <a:ext cx="8383617" cy="50006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</a:pPr>
            <a:r>
              <a:rPr lang="pt-BR" altLang="ja-JP" dirty="0">
                <a:ea typeface="ＭＳ Ｐゴシック" pitchFamily="34" charset="-128"/>
              </a:rPr>
              <a:t>Prevalence menggambarkan keadaan suatu masalah kesehatan</a:t>
            </a:r>
            <a:r>
              <a:rPr lang="id-ID" altLang="ja-JP" dirty="0">
                <a:ea typeface="ＭＳ Ｐゴシック" pitchFamily="34" charset="-128"/>
              </a:rPr>
              <a:t> </a:t>
            </a:r>
            <a:r>
              <a:rPr lang="pt-BR" altLang="ja-JP" dirty="0">
                <a:ea typeface="ＭＳ Ｐゴシック" pitchFamily="34" charset="-128"/>
              </a:rPr>
              <a:t>pada suatu saat. </a:t>
            </a:r>
            <a:r>
              <a:rPr lang="en-US" altLang="ja-JP" dirty="0" err="1">
                <a:ea typeface="ＭＳ Ｐゴシック" pitchFamily="34" charset="-128"/>
              </a:rPr>
              <a:t>Besarnya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nilai</a:t>
            </a:r>
            <a:r>
              <a:rPr lang="en-US" altLang="ja-JP" dirty="0">
                <a:ea typeface="ＭＳ Ｐゴシック" pitchFamily="34" charset="-128"/>
              </a:rPr>
              <a:t> prevalence </a:t>
            </a:r>
            <a:r>
              <a:rPr lang="en-US" altLang="ja-JP" dirty="0" err="1">
                <a:ea typeface="ＭＳ Ｐゴシック" pitchFamily="34" charset="-128"/>
              </a:rPr>
              <a:t>ditentukan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banyaknya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orang</a:t>
            </a:r>
            <a:r>
              <a:rPr lang="en-US" altLang="ja-JP" dirty="0">
                <a:ea typeface="ＭＳ Ｐゴシック" pitchFamily="34" charset="-128"/>
              </a:rPr>
              <a:t> yang </a:t>
            </a:r>
            <a:r>
              <a:rPr lang="en-US" altLang="ja-JP" dirty="0" err="1">
                <a:ea typeface="ＭＳ Ｐゴシック" pitchFamily="34" charset="-128"/>
              </a:rPr>
              <a:t>sakit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sebelumnya</a:t>
            </a:r>
            <a:r>
              <a:rPr lang="en-US" altLang="ja-JP" dirty="0">
                <a:ea typeface="ＭＳ Ｐゴシック" pitchFamily="34" charset="-128"/>
              </a:rPr>
              <a:t> (</a:t>
            </a:r>
            <a:r>
              <a:rPr lang="en-US" altLang="ja-JP" dirty="0" err="1">
                <a:ea typeface="ＭＳ Ｐゴシック" pitchFamily="34" charset="-128"/>
              </a:rPr>
              <a:t>insiden</a:t>
            </a:r>
            <a:r>
              <a:rPr lang="en-US" altLang="ja-JP" dirty="0">
                <a:ea typeface="ＭＳ Ｐゴシック" pitchFamily="34" charset="-128"/>
              </a:rPr>
              <a:t> = I) </a:t>
            </a:r>
            <a:r>
              <a:rPr lang="en-US" altLang="ja-JP" dirty="0" err="1">
                <a:ea typeface="ＭＳ Ｐゴシック" pitchFamily="34" charset="-128"/>
              </a:rPr>
              <a:t>serta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lamanya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orang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menderita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penyakit</a:t>
            </a:r>
            <a:r>
              <a:rPr lang="en-US" altLang="ja-JP" dirty="0">
                <a:ea typeface="ＭＳ Ｐゴシック" pitchFamily="34" charset="-128"/>
              </a:rPr>
              <a:t> (duration = d).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ja-JP" dirty="0" err="1">
                <a:ea typeface="ＭＳ Ｐゴシック" pitchFamily="34" charset="-128"/>
              </a:rPr>
              <a:t>Jika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jumlah</a:t>
            </a:r>
            <a:r>
              <a:rPr lang="en-US" altLang="ja-JP" dirty="0">
                <a:ea typeface="ＭＳ Ｐゴシック" pitchFamily="34" charset="-128"/>
              </a:rPr>
              <a:t> org yang </a:t>
            </a:r>
            <a:r>
              <a:rPr lang="en-US" altLang="ja-JP" dirty="0" err="1">
                <a:ea typeface="ＭＳ Ｐゴシック" pitchFamily="34" charset="-128"/>
              </a:rPr>
              <a:t>sakit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sebelumnya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tidak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begitu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banyak</a:t>
            </a:r>
            <a:r>
              <a:rPr lang="en-US" altLang="ja-JP" dirty="0">
                <a:ea typeface="ＭＳ Ｐゴシック" pitchFamily="34" charset="-128"/>
              </a:rPr>
              <a:t>, </a:t>
            </a:r>
            <a:r>
              <a:rPr lang="en-US" altLang="ja-JP" dirty="0" err="1">
                <a:ea typeface="ＭＳ Ｐゴシック" pitchFamily="34" charset="-128"/>
              </a:rPr>
              <a:t>tetapi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berlangsung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cukup</a:t>
            </a:r>
            <a:r>
              <a:rPr lang="en-US" altLang="ja-JP" dirty="0">
                <a:ea typeface="ＭＳ Ｐゴシック" pitchFamily="34" charset="-128"/>
              </a:rPr>
              <a:t> lama, </a:t>
            </a:r>
            <a:r>
              <a:rPr lang="en-US" altLang="ja-JP" dirty="0" err="1">
                <a:ea typeface="ＭＳ Ｐゴシック" pitchFamily="34" charset="-128"/>
              </a:rPr>
              <a:t>maka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kemungkinan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terjadi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peningkatan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jumlah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orang</a:t>
            </a:r>
            <a:r>
              <a:rPr lang="en-US" altLang="ja-JP" dirty="0">
                <a:ea typeface="ＭＳ Ｐゴシック" pitchFamily="34" charset="-128"/>
              </a:rPr>
              <a:t> yang </a:t>
            </a:r>
            <a:r>
              <a:rPr lang="en-US" altLang="ja-JP" dirty="0" err="1">
                <a:ea typeface="ＭＳ Ｐゴシック" pitchFamily="34" charset="-128"/>
              </a:rPr>
              <a:t>menderita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sakit</a:t>
            </a:r>
            <a:r>
              <a:rPr lang="en-US" altLang="ja-JP" dirty="0">
                <a:ea typeface="ＭＳ Ｐゴシック" pitchFamily="34" charset="-128"/>
              </a:rPr>
              <a:t>, </a:t>
            </a:r>
            <a:r>
              <a:rPr lang="en-US" altLang="ja-JP" dirty="0" err="1">
                <a:ea typeface="ＭＳ Ｐゴシック" pitchFamily="34" charset="-128"/>
              </a:rPr>
              <a:t>sehingga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dirumuskan</a:t>
            </a:r>
            <a:r>
              <a:rPr lang="en-US" altLang="ja-JP" dirty="0">
                <a:ea typeface="ＭＳ Ｐゴシック" pitchFamily="34" charset="-128"/>
              </a:rPr>
              <a:t> :</a:t>
            </a:r>
            <a:endParaRPr lang="en-US" altLang="ja-JP" i="1" dirty="0">
              <a:ea typeface="ＭＳ Ｐゴシック" pitchFamily="34" charset="-128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i="1" dirty="0">
                <a:ea typeface="ＭＳ Ｐゴシック" pitchFamily="34" charset="-128"/>
              </a:rPr>
              <a:t>			P = I x d</a:t>
            </a:r>
            <a:endParaRPr lang="en-GB" altLang="ja-JP" dirty="0">
              <a:ea typeface="ＭＳ Ｐゴシック" pitchFamily="34" charset="-128"/>
            </a:endParaRPr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857892"/>
            <a:ext cx="7358114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576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ja-JP" sz="3600" dirty="0" err="1">
                <a:ea typeface="ＭＳ Ｐゴシック" pitchFamily="34" charset="-128"/>
              </a:rPr>
              <a:t>Rumus</a:t>
            </a:r>
            <a:r>
              <a:rPr lang="en-US" altLang="ja-JP" sz="3600" dirty="0">
                <a:ea typeface="ＭＳ Ｐゴシック" pitchFamily="34" charset="-128"/>
              </a:rPr>
              <a:t> </a:t>
            </a:r>
            <a:r>
              <a:rPr lang="en-US" altLang="ja-JP" sz="3600" dirty="0" err="1">
                <a:ea typeface="ＭＳ Ｐゴシック" pitchFamily="34" charset="-128"/>
              </a:rPr>
              <a:t>tersebut</a:t>
            </a:r>
            <a:r>
              <a:rPr lang="en-US" altLang="ja-JP" sz="3600" dirty="0">
                <a:ea typeface="ＭＳ Ｐゴシック" pitchFamily="34" charset="-128"/>
              </a:rPr>
              <a:t> </a:t>
            </a:r>
            <a:r>
              <a:rPr lang="en-US" altLang="ja-JP" sz="3600" dirty="0" err="1">
                <a:ea typeface="ＭＳ Ｐゴシック" pitchFamily="34" charset="-128"/>
              </a:rPr>
              <a:t>berlaku</a:t>
            </a:r>
            <a:r>
              <a:rPr lang="en-US" altLang="ja-JP" sz="3600" dirty="0">
                <a:ea typeface="ＭＳ Ｐゴシック" pitchFamily="34" charset="-128"/>
              </a:rPr>
              <a:t> </a:t>
            </a:r>
            <a:r>
              <a:rPr lang="en-US" altLang="ja-JP" sz="3600" dirty="0" err="1">
                <a:ea typeface="ＭＳ Ｐゴシック" pitchFamily="34" charset="-128"/>
              </a:rPr>
              <a:t>jika</a:t>
            </a:r>
            <a:r>
              <a:rPr lang="en-US" altLang="ja-JP" sz="3600" dirty="0">
                <a:ea typeface="ＭＳ Ｐゴシック" pitchFamily="34" charset="-128"/>
              </a:rPr>
              <a:t> :</a:t>
            </a:r>
            <a:endParaRPr lang="en-GB" altLang="ja-JP" sz="3600" dirty="0">
              <a:ea typeface="ＭＳ Ｐゴシック" pitchFamily="34" charset="-128"/>
            </a:endParaRPr>
          </a:p>
          <a:p>
            <a:pPr marL="990600" lvl="1" indent="-533400">
              <a:lnSpc>
                <a:spcPct val="80000"/>
              </a:lnSpc>
            </a:pPr>
            <a:r>
              <a:rPr lang="sv-SE" altLang="ja-JP" sz="3600" dirty="0">
                <a:ea typeface="ＭＳ Ｐゴシック" pitchFamily="34" charset="-128"/>
              </a:rPr>
              <a:t>Nilai I dlm wkt cukup lama bersifat konstan, artinya tidak ada perubahan menyolok</a:t>
            </a:r>
          </a:p>
          <a:p>
            <a:pPr marL="990600" lvl="1" indent="-533400">
              <a:lnSpc>
                <a:spcPct val="80000"/>
              </a:lnSpc>
            </a:pPr>
            <a:r>
              <a:rPr lang="sv-SE" altLang="ja-JP" sz="3600" dirty="0">
                <a:ea typeface="ＭＳ Ｐゴシック" pitchFamily="34" charset="-128"/>
              </a:rPr>
              <a:t>Lama berlangsungnya penyakit bersifat stabil, artinya tidak ada perubahan menyolok</a:t>
            </a:r>
            <a:endParaRPr lang="en-GB" sz="3600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id-ID" sz="2400" dirty="0">
                <a:latin typeface="Arial" charset="0"/>
              </a:rPr>
              <a:t>Ilustrasi: pola perjalanan penyakit Y Januari -</a:t>
            </a:r>
            <a:r>
              <a:rPr lang="en-US" sz="2400" dirty="0" err="1">
                <a:latin typeface="Arial" charset="0"/>
              </a:rPr>
              <a:t>desember</a:t>
            </a:r>
            <a:r>
              <a:rPr lang="id-ID" sz="4000" dirty="0">
                <a:latin typeface="Arial" charset="0"/>
              </a:rPr>
              <a:t> </a:t>
            </a:r>
            <a:endParaRPr lang="en-US" sz="4000" dirty="0">
              <a:latin typeface="Arial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71472" y="1000108"/>
          <a:ext cx="8072496" cy="51917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72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7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27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27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27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270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27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Ags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Okt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357158" y="1643050"/>
            <a:ext cx="257176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28926" y="2786058"/>
            <a:ext cx="464347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00100" y="3429000"/>
            <a:ext cx="321471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71868" y="4000504"/>
            <a:ext cx="257176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14810" y="5286388"/>
            <a:ext cx="342902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8596" y="4643446"/>
            <a:ext cx="835824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72132" y="5929330"/>
            <a:ext cx="278608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57224" y="5929330"/>
            <a:ext cx="257176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572132" y="2143116"/>
            <a:ext cx="328614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2751125" y="1677975"/>
            <a:ext cx="35719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4037009" y="3463925"/>
            <a:ext cx="35719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5965835" y="4035429"/>
            <a:ext cx="35719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7394595" y="2820983"/>
            <a:ext cx="35719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8680479" y="2178041"/>
            <a:ext cx="35719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8609041" y="4678371"/>
            <a:ext cx="35719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7466033" y="5321313"/>
            <a:ext cx="35719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8180413" y="5892817"/>
            <a:ext cx="35719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3251191" y="5892817"/>
            <a:ext cx="35719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Up-Down Arrow 50"/>
          <p:cNvSpPr/>
          <p:nvPr/>
        </p:nvSpPr>
        <p:spPr>
          <a:xfrm>
            <a:off x="214282" y="1357298"/>
            <a:ext cx="285752" cy="571504"/>
          </a:xfrm>
          <a:prstGeom prst="upDownArrow">
            <a:avLst>
              <a:gd name="adj1" fmla="val 17632"/>
              <a:gd name="adj2" fmla="val 3602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-Down Arrow 51"/>
          <p:cNvSpPr/>
          <p:nvPr/>
        </p:nvSpPr>
        <p:spPr>
          <a:xfrm>
            <a:off x="5429256" y="1857364"/>
            <a:ext cx="285752" cy="571504"/>
          </a:xfrm>
          <a:prstGeom prst="upDownArrow">
            <a:avLst>
              <a:gd name="adj1" fmla="val 17632"/>
              <a:gd name="adj2" fmla="val 3602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-Down Arrow 52"/>
          <p:cNvSpPr/>
          <p:nvPr/>
        </p:nvSpPr>
        <p:spPr>
          <a:xfrm>
            <a:off x="2786050" y="2500306"/>
            <a:ext cx="285752" cy="571504"/>
          </a:xfrm>
          <a:prstGeom prst="upDownArrow">
            <a:avLst>
              <a:gd name="adj1" fmla="val 17632"/>
              <a:gd name="adj2" fmla="val 3602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-Down Arrow 53"/>
          <p:cNvSpPr/>
          <p:nvPr/>
        </p:nvSpPr>
        <p:spPr>
          <a:xfrm>
            <a:off x="857224" y="3143248"/>
            <a:ext cx="285752" cy="571504"/>
          </a:xfrm>
          <a:prstGeom prst="upDownArrow">
            <a:avLst>
              <a:gd name="adj1" fmla="val 17632"/>
              <a:gd name="adj2" fmla="val 3602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Up-Down Arrow 54"/>
          <p:cNvSpPr/>
          <p:nvPr/>
        </p:nvSpPr>
        <p:spPr>
          <a:xfrm>
            <a:off x="3428992" y="3714752"/>
            <a:ext cx="285752" cy="571504"/>
          </a:xfrm>
          <a:prstGeom prst="upDownArrow">
            <a:avLst>
              <a:gd name="adj1" fmla="val 17632"/>
              <a:gd name="adj2" fmla="val 3602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Up-Down Arrow 55"/>
          <p:cNvSpPr/>
          <p:nvPr/>
        </p:nvSpPr>
        <p:spPr>
          <a:xfrm>
            <a:off x="4071934" y="5000636"/>
            <a:ext cx="285752" cy="571504"/>
          </a:xfrm>
          <a:prstGeom prst="upDownArrow">
            <a:avLst>
              <a:gd name="adj1" fmla="val 17632"/>
              <a:gd name="adj2" fmla="val 3602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Up-Down Arrow 56"/>
          <p:cNvSpPr/>
          <p:nvPr/>
        </p:nvSpPr>
        <p:spPr>
          <a:xfrm>
            <a:off x="5429256" y="5643578"/>
            <a:ext cx="285752" cy="571504"/>
          </a:xfrm>
          <a:prstGeom prst="upDownArrow">
            <a:avLst>
              <a:gd name="adj1" fmla="val 17632"/>
              <a:gd name="adj2" fmla="val 3602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Up-Down Arrow 57"/>
          <p:cNvSpPr/>
          <p:nvPr/>
        </p:nvSpPr>
        <p:spPr>
          <a:xfrm>
            <a:off x="714348" y="5572140"/>
            <a:ext cx="285752" cy="571504"/>
          </a:xfrm>
          <a:prstGeom prst="upDownArrow">
            <a:avLst>
              <a:gd name="adj1" fmla="val 17632"/>
              <a:gd name="adj2" fmla="val 3602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Up-Down Arrow 58"/>
          <p:cNvSpPr/>
          <p:nvPr/>
        </p:nvSpPr>
        <p:spPr>
          <a:xfrm>
            <a:off x="285720" y="4357694"/>
            <a:ext cx="285752" cy="571504"/>
          </a:xfrm>
          <a:prstGeom prst="upDownArrow">
            <a:avLst>
              <a:gd name="adj1" fmla="val 17632"/>
              <a:gd name="adj2" fmla="val 3602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71538" y="1643050"/>
            <a:ext cx="11430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Kasus</a:t>
            </a:r>
            <a:r>
              <a:rPr lang="en-US" dirty="0"/>
              <a:t> 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85918" y="4643446"/>
            <a:ext cx="11430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Kasus</a:t>
            </a:r>
            <a:r>
              <a:rPr lang="en-US" dirty="0"/>
              <a:t> 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214810" y="4000504"/>
            <a:ext cx="11430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Kasus</a:t>
            </a:r>
            <a:r>
              <a:rPr lang="en-US" dirty="0"/>
              <a:t> 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714480" y="3429000"/>
            <a:ext cx="11430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Kasus</a:t>
            </a:r>
            <a:r>
              <a:rPr lang="en-US" dirty="0"/>
              <a:t> 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429124" y="2786058"/>
            <a:ext cx="11430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Kasus</a:t>
            </a:r>
            <a:r>
              <a:rPr lang="en-US" dirty="0"/>
              <a:t> 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00826" y="2143116"/>
            <a:ext cx="11430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Kasus</a:t>
            </a:r>
            <a:r>
              <a:rPr lang="en-US" dirty="0"/>
              <a:t> 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357686" y="5286388"/>
            <a:ext cx="11430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Kasus</a:t>
            </a:r>
            <a:r>
              <a:rPr lang="en-US" dirty="0"/>
              <a:t> 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00166" y="5929330"/>
            <a:ext cx="11430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Kasus</a:t>
            </a:r>
            <a:r>
              <a:rPr lang="en-US" dirty="0"/>
              <a:t> 8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15074" y="5929330"/>
            <a:ext cx="135732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Kasus</a:t>
            </a:r>
            <a:r>
              <a:rPr lang="en-US" dirty="0"/>
              <a:t> 9 (R)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929222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Epidemiologi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terpusat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pada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aspek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kesehatan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 yang </a:t>
            </a:r>
            <a:r>
              <a:rPr lang="en-US" altLang="ja-JP" sz="4400" b="1" dirty="0" err="1">
                <a:solidFill>
                  <a:srgbClr val="778717"/>
                </a:solidFill>
                <a:latin typeface="Corbel" pitchFamily="34" charset="0"/>
                <a:ea typeface="ＭＳ Ｐゴシック" pitchFamily="34" charset="-128"/>
              </a:rPr>
              <a:t>mudah</a:t>
            </a:r>
            <a:r>
              <a:rPr lang="en-US" altLang="ja-JP" sz="4400" b="1" dirty="0">
                <a:solidFill>
                  <a:srgbClr val="778717"/>
                </a:solidFill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en-US" altLang="ja-JP" sz="4400" b="1" dirty="0" err="1">
                <a:solidFill>
                  <a:srgbClr val="778717"/>
                </a:solidFill>
                <a:latin typeface="Corbel" pitchFamily="34" charset="0"/>
                <a:ea typeface="ＭＳ Ｐゴシック" pitchFamily="34" charset="-128"/>
              </a:rPr>
              <a:t>diukur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. </a:t>
            </a:r>
            <a:endParaRPr lang="id-ID" altLang="ja-JP" sz="3600" b="1" dirty="0">
              <a:solidFill>
                <a:schemeClr val="tx1"/>
              </a:solidFill>
              <a:latin typeface="Corbel" pitchFamily="34" charset="0"/>
              <a:ea typeface="ＭＳ Ｐゴシック" pitchFamily="34" charset="-128"/>
            </a:endParaRPr>
          </a:p>
          <a:p>
            <a:pPr>
              <a:buNone/>
            </a:pPr>
            <a:endParaRPr lang="id-ID" altLang="ja-JP" sz="3600" b="1" dirty="0">
              <a:solidFill>
                <a:schemeClr val="tx1"/>
              </a:solidFill>
              <a:latin typeface="Corbel" pitchFamily="34" charset="0"/>
              <a:ea typeface="ＭＳ Ｐゴシック" pitchFamily="34" charset="-128"/>
            </a:endParaRPr>
          </a:p>
          <a:p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Ahli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epidemiologi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mendefinisikan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penyakit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secara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sederhana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yaitu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ada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tidaknya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penyakit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 yang </a:t>
            </a:r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diketahui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dengan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penetapan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diagnosa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melalui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gejala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, </a:t>
            </a:r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tanda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dan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hasil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tes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en-US" altLang="ja-JP" sz="3600" b="1" dirty="0" err="1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terkait</a:t>
            </a:r>
            <a:r>
              <a:rPr lang="en-US" altLang="ja-JP" sz="3600" b="1" dirty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. </a:t>
            </a:r>
            <a:endParaRPr lang="en-GB" sz="3600" b="1" dirty="0">
              <a:solidFill>
                <a:schemeClr val="tx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35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84" y="30190"/>
            <a:ext cx="4552381" cy="2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66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2368544"/>
          </a:xfrm>
        </p:spPr>
        <p:txBody>
          <a:bodyPr>
            <a:normAutofit/>
          </a:bodyPr>
          <a:lstStyle/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UKURAN MORTALITAS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64" y="0"/>
            <a:ext cx="6143636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n-US" b="1" dirty="0" err="1">
                <a:latin typeface="Algerian" pitchFamily="82" charset="0"/>
              </a:rPr>
              <a:t>Mortalitas</a:t>
            </a:r>
            <a:endParaRPr lang="en-US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Bagian</a:t>
            </a:r>
            <a:r>
              <a:rPr lang="en-US" dirty="0"/>
              <a:t>/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: </a:t>
            </a:r>
            <a:r>
              <a:rPr lang="en-US" dirty="0" err="1"/>
              <a:t>Statistik</a:t>
            </a:r>
            <a:r>
              <a:rPr lang="en-US" dirty="0"/>
              <a:t> Vital, </a:t>
            </a:r>
            <a:r>
              <a:rPr lang="en-US" dirty="0" err="1"/>
              <a:t>Epidemiologi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data </a:t>
            </a:r>
            <a:r>
              <a:rPr lang="en-US" dirty="0" err="1"/>
              <a:t>kependudukan</a:t>
            </a:r>
            <a:endParaRPr lang="en-US" dirty="0"/>
          </a:p>
          <a:p>
            <a:r>
              <a:rPr lang="en-US" dirty="0" err="1"/>
              <a:t>Sumber</a:t>
            </a:r>
            <a:r>
              <a:rPr lang="en-US" dirty="0"/>
              <a:t> : </a:t>
            </a:r>
            <a:r>
              <a:rPr lang="en-US" dirty="0" err="1"/>
              <a:t>Registrasi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(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Sipil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Akta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kematian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/>
          <a:srcRect l="8236" t="25390" r="37957" b="22851"/>
          <a:stretch>
            <a:fillRect/>
          </a:stretch>
        </p:blipFill>
        <p:spPr bwMode="auto">
          <a:xfrm>
            <a:off x="29590" y="214290"/>
            <a:ext cx="911441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onut 2"/>
          <p:cNvSpPr/>
          <p:nvPr/>
        </p:nvSpPr>
        <p:spPr>
          <a:xfrm>
            <a:off x="0" y="2357430"/>
            <a:ext cx="4572000" cy="428628"/>
          </a:xfrm>
          <a:prstGeom prst="donut">
            <a:avLst>
              <a:gd name="adj" fmla="val 44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357166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Pembuatan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Akta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Kematian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 descr="http://dukcapil.kulonprogokab.go.id/files/laporan%20kemat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http://disdukcapil.bogorkab.go.id/uploads/images/DISDUKCAPIL/Akte%20Kematian%201.jpg"/>
          <p:cNvPicPr>
            <a:picLocks noChangeAspect="1" noChangeArrowheads="1"/>
          </p:cNvPicPr>
          <p:nvPr/>
        </p:nvPicPr>
        <p:blipFill>
          <a:blip r:embed="rId2"/>
          <a:srcRect t="3125" b="4166"/>
          <a:stretch>
            <a:fillRect/>
          </a:stretch>
        </p:blipFill>
        <p:spPr bwMode="auto">
          <a:xfrm>
            <a:off x="2071670" y="0"/>
            <a:ext cx="51104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7148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Mortalitas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643050"/>
          <a:ext cx="9144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Usia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Total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Kematian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Angka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Kematian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Angka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Kematian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Perempuan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Angka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Kematian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Laki-laki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Semua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&gt; 1 </a:t>
                      </a:r>
                      <a:r>
                        <a:rPr lang="en-US" dirty="0" err="1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1-4 </a:t>
                      </a:r>
                      <a:r>
                        <a:rPr lang="en-US" dirty="0" err="1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5-14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15-24 </a:t>
                      </a:r>
                      <a:r>
                        <a:rPr lang="en-US" dirty="0" err="1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64" y="0"/>
            <a:ext cx="6143636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n-US" b="1" dirty="0" err="1">
                <a:latin typeface="Algerian" pitchFamily="82" charset="0"/>
              </a:rPr>
              <a:t>Mortalitas</a:t>
            </a:r>
            <a:endParaRPr lang="en-US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Crude Death Rate</a:t>
            </a:r>
          </a:p>
          <a:p>
            <a:pPr lvl="1"/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(ASDR, AKB, AKABA, </a:t>
            </a:r>
            <a:r>
              <a:rPr lang="en-US" dirty="0" err="1"/>
              <a:t>NeoMR</a:t>
            </a:r>
            <a:r>
              <a:rPr lang="en-US" dirty="0"/>
              <a:t>, </a:t>
            </a:r>
            <a:r>
              <a:rPr lang="en-US" dirty="0" err="1"/>
              <a:t>PeriMR,Proporsi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(CFR, CSDR, MMR)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64360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Bayi</a:t>
            </a:r>
            <a:endParaRPr lang="en-US" dirty="0"/>
          </a:p>
          <a:p>
            <a:pPr lvl="1"/>
            <a:r>
              <a:rPr lang="en-US" b="1" i="1" dirty="0" err="1"/>
              <a:t>Penyebut</a:t>
            </a:r>
            <a:r>
              <a:rPr lang="en-US" b="1" i="1" dirty="0"/>
              <a:t> </a:t>
            </a:r>
            <a:r>
              <a:rPr lang="en-US" b="1" i="1" dirty="0" err="1"/>
              <a:t>dari</a:t>
            </a:r>
            <a:r>
              <a:rPr lang="en-US" b="1" i="1" dirty="0"/>
              <a:t> </a:t>
            </a:r>
            <a:r>
              <a:rPr lang="en-US" b="1" i="1" dirty="0" err="1"/>
              <a:t>semua</a:t>
            </a:r>
            <a:r>
              <a:rPr lang="en-US" b="1" i="1" dirty="0"/>
              <a:t> </a:t>
            </a:r>
            <a:r>
              <a:rPr lang="en-US" b="1" i="1" dirty="0" err="1"/>
              <a:t>angka</a:t>
            </a:r>
            <a:r>
              <a:rPr lang="en-US" b="1" i="1" dirty="0"/>
              <a:t> </a:t>
            </a:r>
            <a:r>
              <a:rPr lang="en-US" b="1" i="1" dirty="0" err="1"/>
              <a:t>kematian</a:t>
            </a:r>
            <a:r>
              <a:rPr lang="en-US" b="1" i="1" dirty="0"/>
              <a:t> </a:t>
            </a:r>
            <a:r>
              <a:rPr lang="en-US" b="1" i="1" dirty="0" err="1"/>
              <a:t>bayi</a:t>
            </a:r>
            <a:r>
              <a:rPr lang="en-US" b="1" i="1" dirty="0"/>
              <a:t> </a:t>
            </a:r>
            <a:r>
              <a:rPr lang="en-US" b="1" i="1" dirty="0" err="1"/>
              <a:t>adalah</a:t>
            </a:r>
            <a:r>
              <a:rPr lang="en-US" b="1" i="1" dirty="0"/>
              <a:t> </a:t>
            </a:r>
            <a:r>
              <a:rPr lang="en-US" b="1" i="1" dirty="0" err="1"/>
              <a:t>Jml</a:t>
            </a:r>
            <a:r>
              <a:rPr lang="en-US" b="1" i="1" dirty="0"/>
              <a:t> </a:t>
            </a:r>
            <a:r>
              <a:rPr lang="en-US" b="1" i="1" dirty="0" err="1"/>
              <a:t>Kelahiran</a:t>
            </a:r>
            <a:r>
              <a:rPr lang="en-US" b="1" i="1" dirty="0"/>
              <a:t> </a:t>
            </a:r>
            <a:r>
              <a:rPr lang="en-US" b="1" i="1" dirty="0" err="1"/>
              <a:t>Hidup</a:t>
            </a:r>
            <a:r>
              <a:rPr lang="en-US" b="1" i="1" dirty="0"/>
              <a:t> </a:t>
            </a:r>
            <a:r>
              <a:rPr lang="en-US" b="1" i="1" dirty="0" err="1"/>
              <a:t>pada</a:t>
            </a:r>
            <a:r>
              <a:rPr lang="en-US" b="1" i="1" dirty="0"/>
              <a:t> </a:t>
            </a:r>
            <a:r>
              <a:rPr lang="en-US" b="1" i="1" dirty="0" err="1"/>
              <a:t>periode</a:t>
            </a:r>
            <a:r>
              <a:rPr lang="en-US" b="1" i="1" dirty="0"/>
              <a:t> </a:t>
            </a:r>
            <a:r>
              <a:rPr lang="en-US" b="1" i="1" dirty="0" err="1"/>
              <a:t>waktu</a:t>
            </a:r>
            <a:r>
              <a:rPr lang="en-US" b="1" i="1" dirty="0"/>
              <a:t> yang </a:t>
            </a:r>
            <a:r>
              <a:rPr lang="en-US" b="1" i="1" dirty="0" err="1"/>
              <a:t>sama</a:t>
            </a:r>
            <a:endParaRPr lang="en-US" b="1" i="1" dirty="0"/>
          </a:p>
          <a:p>
            <a:pPr lvl="1"/>
            <a:r>
              <a:rPr lang="en-US" dirty="0"/>
              <a:t>AKB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Angka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kematian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bayi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usia</a:t>
            </a:r>
            <a:r>
              <a:rPr lang="en-US" dirty="0">
                <a:sym typeface="Wingdings" pitchFamily="2" charset="2"/>
              </a:rPr>
              <a:t> &lt; 1 </a:t>
            </a:r>
            <a:r>
              <a:rPr lang="en-US" dirty="0" err="1">
                <a:sym typeface="Wingdings" pitchFamily="2" charset="2"/>
              </a:rPr>
              <a:t>tahun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 err="1">
                <a:sym typeface="Wingdings" pitchFamily="2" charset="2"/>
              </a:rPr>
              <a:t>Angka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Kematian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Bayi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Baru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Lahir</a:t>
            </a:r>
            <a:r>
              <a:rPr lang="en-US" dirty="0">
                <a:sym typeface="Wingdings" pitchFamily="2" charset="2"/>
              </a:rPr>
              <a:t> (Neonatal Mortality Rate)  </a:t>
            </a:r>
            <a:r>
              <a:rPr lang="en-US" dirty="0" err="1">
                <a:sym typeface="Wingdings" pitchFamily="2" charset="2"/>
              </a:rPr>
              <a:t>Angka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kematian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bayi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usia</a:t>
            </a:r>
            <a:r>
              <a:rPr lang="en-US" dirty="0">
                <a:sym typeface="Wingdings" pitchFamily="2" charset="2"/>
              </a:rPr>
              <a:t> &lt; 28 </a:t>
            </a:r>
            <a:r>
              <a:rPr lang="en-US" dirty="0" err="1">
                <a:sym typeface="Wingdings" pitchFamily="2" charset="2"/>
              </a:rPr>
              <a:t>hari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 err="1">
                <a:sym typeface="Wingdings" pitchFamily="2" charset="2"/>
              </a:rPr>
              <a:t>Angka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Kematian</a:t>
            </a:r>
            <a:r>
              <a:rPr lang="en-US" dirty="0">
                <a:sym typeface="Wingdings" pitchFamily="2" charset="2"/>
              </a:rPr>
              <a:t> Post-Neonatal  </a:t>
            </a:r>
            <a:r>
              <a:rPr lang="en-US" dirty="0" err="1">
                <a:sym typeface="Wingdings" pitchFamily="2" charset="2"/>
              </a:rPr>
              <a:t>Angka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Kematian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bayi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usia</a:t>
            </a:r>
            <a:r>
              <a:rPr lang="en-US" dirty="0">
                <a:sym typeface="Wingdings" pitchFamily="2" charset="2"/>
              </a:rPr>
              <a:t> 28 </a:t>
            </a:r>
            <a:r>
              <a:rPr lang="en-US" dirty="0" err="1">
                <a:sym typeface="Wingdings" pitchFamily="2" charset="2"/>
              </a:rPr>
              <a:t>hari</a:t>
            </a:r>
            <a:r>
              <a:rPr lang="en-US" dirty="0">
                <a:sym typeface="Wingdings" pitchFamily="2" charset="2"/>
              </a:rPr>
              <a:t> - &lt; 1 </a:t>
            </a:r>
            <a:r>
              <a:rPr lang="en-US" dirty="0" err="1">
                <a:sym typeface="Wingdings" pitchFamily="2" charset="2"/>
              </a:rPr>
              <a:t>tahun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 err="1">
                <a:sym typeface="Wingdings" pitchFamily="2" charset="2"/>
              </a:rPr>
              <a:t>Angka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kematian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perinatal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lvl="1">
              <a:buNone/>
            </a:pPr>
            <a:r>
              <a:rPr lang="en-US" dirty="0">
                <a:sym typeface="Wingdings" pitchFamily="2" charset="2"/>
              </a:rPr>
              <a:t>	Negara </a:t>
            </a:r>
            <a:r>
              <a:rPr lang="en-US" dirty="0" err="1">
                <a:sym typeface="Wingdings" pitchFamily="2" charset="2"/>
              </a:rPr>
              <a:t>Maju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memakai</a:t>
            </a:r>
            <a:r>
              <a:rPr lang="en-US" dirty="0">
                <a:sym typeface="Wingdings" pitchFamily="2" charset="2"/>
              </a:rPr>
              <a:t> :</a:t>
            </a:r>
          </a:p>
          <a:p>
            <a:pPr lvl="2"/>
            <a:r>
              <a:rPr lang="en-US" dirty="0" err="1">
                <a:sym typeface="Wingdings" pitchFamily="2" charset="2"/>
              </a:rPr>
              <a:t>Angka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Kematian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Perinatal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Periode</a:t>
            </a:r>
            <a:r>
              <a:rPr lang="en-US" dirty="0">
                <a:sym typeface="Wingdings" pitchFamily="2" charset="2"/>
              </a:rPr>
              <a:t> 1  = </a:t>
            </a:r>
            <a:r>
              <a:rPr lang="en-US" dirty="0" err="1">
                <a:sym typeface="Wingdings" pitchFamily="2" charset="2"/>
              </a:rPr>
              <a:t>Angka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Kematian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janin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usia</a:t>
            </a:r>
            <a:r>
              <a:rPr lang="en-US" dirty="0">
                <a:sym typeface="Wingdings" pitchFamily="2" charset="2"/>
              </a:rPr>
              <a:t> 28 </a:t>
            </a:r>
            <a:r>
              <a:rPr lang="en-US" dirty="0" err="1">
                <a:sym typeface="Wingdings" pitchFamily="2" charset="2"/>
              </a:rPr>
              <a:t>minggu</a:t>
            </a:r>
            <a:r>
              <a:rPr lang="en-US" dirty="0">
                <a:sym typeface="Wingdings" pitchFamily="2" charset="2"/>
              </a:rPr>
              <a:t> + </a:t>
            </a:r>
            <a:r>
              <a:rPr lang="en-US" dirty="0" err="1">
                <a:sym typeface="Wingdings" pitchFamily="2" charset="2"/>
              </a:rPr>
              <a:t>Pasca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Lahir</a:t>
            </a:r>
            <a:r>
              <a:rPr lang="en-US" dirty="0">
                <a:sym typeface="Wingdings" pitchFamily="2" charset="2"/>
              </a:rPr>
              <a:t> (7 </a:t>
            </a:r>
            <a:r>
              <a:rPr lang="en-US" dirty="0" err="1">
                <a:sym typeface="Wingdings" pitchFamily="2" charset="2"/>
              </a:rPr>
              <a:t>hari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lvl="2"/>
            <a:r>
              <a:rPr lang="en-US" dirty="0" err="1">
                <a:sym typeface="Wingdings" pitchFamily="2" charset="2"/>
              </a:rPr>
              <a:t>Angka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Kematian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Perinatal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Periode</a:t>
            </a:r>
            <a:r>
              <a:rPr lang="en-US" dirty="0">
                <a:sym typeface="Wingdings" pitchFamily="2" charset="2"/>
              </a:rPr>
              <a:t> 2 = </a:t>
            </a:r>
            <a:r>
              <a:rPr lang="en-US" dirty="0" err="1">
                <a:sym typeface="Wingdings" pitchFamily="2" charset="2"/>
              </a:rPr>
              <a:t>Angka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Kematian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janin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usia</a:t>
            </a:r>
            <a:r>
              <a:rPr lang="en-US" dirty="0">
                <a:sym typeface="Wingdings" pitchFamily="2" charset="2"/>
              </a:rPr>
              <a:t> 20 </a:t>
            </a:r>
            <a:r>
              <a:rPr lang="en-US" dirty="0" err="1">
                <a:sym typeface="Wingdings" pitchFamily="2" charset="2"/>
              </a:rPr>
              <a:t>minggu</a:t>
            </a:r>
            <a:r>
              <a:rPr lang="en-US" dirty="0">
                <a:sym typeface="Wingdings" pitchFamily="2" charset="2"/>
              </a:rPr>
              <a:t> + </a:t>
            </a:r>
            <a:r>
              <a:rPr lang="en-US" dirty="0" err="1">
                <a:sym typeface="Wingdings" pitchFamily="2" charset="2"/>
              </a:rPr>
              <a:t>Pasca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lahir</a:t>
            </a:r>
            <a:r>
              <a:rPr lang="en-US" dirty="0">
                <a:sym typeface="Wingdings" pitchFamily="2" charset="2"/>
              </a:rPr>
              <a:t> (7 </a:t>
            </a:r>
            <a:r>
              <a:rPr lang="en-US" dirty="0" err="1">
                <a:sym typeface="Wingdings" pitchFamily="2" charset="2"/>
              </a:rPr>
              <a:t>Hari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lvl="1">
              <a:buNone/>
            </a:pPr>
            <a:r>
              <a:rPr lang="en-US" dirty="0">
                <a:sym typeface="Wingdings" pitchFamily="2" charset="2"/>
              </a:rPr>
              <a:t>    </a:t>
            </a:r>
            <a:r>
              <a:rPr lang="en-US" dirty="0" err="1">
                <a:sym typeface="Wingdings" pitchFamily="2" charset="2"/>
              </a:rPr>
              <a:t>Standar</a:t>
            </a:r>
            <a:r>
              <a:rPr lang="en-US" dirty="0">
                <a:sym typeface="Wingdings" pitchFamily="2" charset="2"/>
              </a:rPr>
              <a:t> WHO :</a:t>
            </a:r>
          </a:p>
          <a:p>
            <a:pPr lvl="2"/>
            <a:r>
              <a:rPr lang="en-US" dirty="0" err="1">
                <a:sym typeface="Wingdings" pitchFamily="2" charset="2"/>
              </a:rPr>
              <a:t>Angka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Kematian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Perinatal</a:t>
            </a:r>
            <a:r>
              <a:rPr lang="en-US" dirty="0">
                <a:sym typeface="Wingdings" pitchFamily="2" charset="2"/>
              </a:rPr>
              <a:t> WHO = </a:t>
            </a:r>
            <a:r>
              <a:rPr lang="en-US" dirty="0" err="1">
                <a:sym typeface="Wingdings" pitchFamily="2" charset="2"/>
              </a:rPr>
              <a:t>Angka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Kematian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janin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usia</a:t>
            </a:r>
            <a:r>
              <a:rPr lang="en-US" dirty="0">
                <a:sym typeface="Wingdings" pitchFamily="2" charset="2"/>
              </a:rPr>
              <a:t> 28 </a:t>
            </a:r>
            <a:r>
              <a:rPr lang="en-US" dirty="0" err="1">
                <a:sym typeface="Wingdings" pitchFamily="2" charset="2"/>
              </a:rPr>
              <a:t>minggu</a:t>
            </a:r>
            <a:r>
              <a:rPr lang="en-US" dirty="0">
                <a:sym typeface="Wingdings" pitchFamily="2" charset="2"/>
              </a:rPr>
              <a:t> + </a:t>
            </a:r>
            <a:r>
              <a:rPr lang="en-US" dirty="0" err="1">
                <a:sym typeface="Wingdings" pitchFamily="2" charset="2"/>
              </a:rPr>
              <a:t>Pascalahir</a:t>
            </a:r>
            <a:r>
              <a:rPr lang="en-US" dirty="0">
                <a:sym typeface="Wingdings" pitchFamily="2" charset="2"/>
              </a:rPr>
              <a:t> (7 </a:t>
            </a:r>
            <a:r>
              <a:rPr lang="en-US" dirty="0" err="1">
                <a:sym typeface="Wingdings" pitchFamily="2" charset="2"/>
              </a:rPr>
              <a:t>Hari</a:t>
            </a:r>
            <a:r>
              <a:rPr lang="en-US" dirty="0">
                <a:sym typeface="Wingdings" pitchFamily="2" charset="2"/>
              </a:rPr>
              <a:t>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00364" y="0"/>
            <a:ext cx="6143636" cy="7857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Mortalitas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00364" y="0"/>
            <a:ext cx="6143636" cy="5714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Mortalitas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grpSp>
        <p:nvGrpSpPr>
          <p:cNvPr id="2" name="Group 108"/>
          <p:cNvGrpSpPr/>
          <p:nvPr/>
        </p:nvGrpSpPr>
        <p:grpSpPr>
          <a:xfrm>
            <a:off x="269185" y="714356"/>
            <a:ext cx="8874815" cy="5786478"/>
            <a:chOff x="193388" y="785794"/>
            <a:chExt cx="8874815" cy="578647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14282" y="3643314"/>
              <a:ext cx="8501122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-2535287" y="3821115"/>
              <a:ext cx="5500726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2036745" y="3821115"/>
              <a:ext cx="5500726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5965835" y="3821115"/>
              <a:ext cx="5500726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85720" y="1142984"/>
              <a:ext cx="4429156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14282" y="6500834"/>
              <a:ext cx="4429156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857752" y="1142984"/>
              <a:ext cx="3714776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57752" y="6500834"/>
              <a:ext cx="364333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214414" y="3357562"/>
              <a:ext cx="150019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85720" y="3357562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786050" y="3357562"/>
              <a:ext cx="1928826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857752" y="1928802"/>
              <a:ext cx="2071702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786050" y="1928802"/>
              <a:ext cx="1928826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85720" y="1928802"/>
              <a:ext cx="2357454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071538" y="3643314"/>
              <a:ext cx="285752" cy="158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001290" y="3642520"/>
              <a:ext cx="285752" cy="158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3286910" y="3642520"/>
              <a:ext cx="285752" cy="158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572530" y="3642520"/>
              <a:ext cx="285752" cy="158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1786712" y="3642520"/>
              <a:ext cx="285752" cy="158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501488" y="3642520"/>
              <a:ext cx="285752" cy="158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6858810" y="3642520"/>
              <a:ext cx="285752" cy="158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928662" y="3786190"/>
              <a:ext cx="642942" cy="35719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2357422" y="3786190"/>
              <a:ext cx="642942" cy="35719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28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3071802" y="3786190"/>
              <a:ext cx="642942" cy="35719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786182" y="3786190"/>
              <a:ext cx="642942" cy="35719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36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5214942" y="3786190"/>
              <a:ext cx="857256" cy="35719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7 </a:t>
              </a:r>
              <a:r>
                <a:rPr lang="en-US" sz="1400" dirty="0" err="1">
                  <a:solidFill>
                    <a:schemeClr val="tx1"/>
                  </a:solidFill>
                </a:rPr>
                <a:t>Hari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572264" y="3786190"/>
              <a:ext cx="928694" cy="35719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28 </a:t>
              </a:r>
              <a:r>
                <a:rPr lang="en-US" sz="1400" dirty="0" err="1">
                  <a:solidFill>
                    <a:schemeClr val="tx1"/>
                  </a:solidFill>
                </a:rPr>
                <a:t>Hari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643042" y="3786190"/>
              <a:ext cx="642942" cy="35719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71538" y="4143380"/>
              <a:ext cx="3143272" cy="2143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ysClr val="windowText" lastClr="000000"/>
                  </a:solidFill>
                </a:rPr>
                <a:t>Minggu</a:t>
              </a:r>
              <a:endParaRPr lang="en-US" sz="12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 flipH="1" flipV="1">
              <a:off x="250795" y="2606669"/>
              <a:ext cx="1928826" cy="158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1750993" y="2606669"/>
              <a:ext cx="1928826" cy="158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4679951" y="2749545"/>
              <a:ext cx="1928826" cy="158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6144430" y="2643182"/>
              <a:ext cx="1713718" cy="79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29390" y="4571214"/>
              <a:ext cx="1571636" cy="1588"/>
            </a:xfrm>
            <a:prstGeom prst="line">
              <a:avLst/>
            </a:prstGeom>
            <a:ln w="19050">
              <a:solidFill>
                <a:srgbClr val="18C67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0800000">
              <a:off x="1214414" y="5357826"/>
              <a:ext cx="4429156" cy="1588"/>
            </a:xfrm>
            <a:prstGeom prst="line">
              <a:avLst/>
            </a:prstGeom>
            <a:ln w="19050">
              <a:solidFill>
                <a:srgbClr val="18C67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179621" y="4178305"/>
              <a:ext cx="1071570" cy="1588"/>
            </a:xfrm>
            <a:prstGeom prst="line">
              <a:avLst/>
            </a:prstGeom>
            <a:ln w="19050">
              <a:solidFill>
                <a:srgbClr val="18C67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787108" y="4499776"/>
              <a:ext cx="1714512" cy="1588"/>
            </a:xfrm>
            <a:prstGeom prst="line">
              <a:avLst/>
            </a:prstGeom>
            <a:ln w="19050">
              <a:solidFill>
                <a:srgbClr val="18C67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>
              <a:off x="2714612" y="4714884"/>
              <a:ext cx="2928958" cy="1588"/>
            </a:xfrm>
            <a:prstGeom prst="line">
              <a:avLst/>
            </a:prstGeom>
            <a:ln w="19050">
              <a:solidFill>
                <a:srgbClr val="18C67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 flipH="1" flipV="1">
              <a:off x="6287306" y="4428338"/>
              <a:ext cx="1428760" cy="1588"/>
            </a:xfrm>
            <a:prstGeom prst="line">
              <a:avLst/>
            </a:prstGeom>
            <a:ln w="190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786314" y="5143512"/>
              <a:ext cx="2214578" cy="1588"/>
            </a:xfrm>
            <a:prstGeom prst="line">
              <a:avLst/>
            </a:prstGeom>
            <a:ln w="190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1714480" y="785794"/>
              <a:ext cx="15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Kematian</a:t>
              </a:r>
              <a:r>
                <a:rPr lang="en-US" sz="1200" dirty="0"/>
                <a:t> </a:t>
              </a:r>
              <a:r>
                <a:rPr lang="en-US" sz="1200" dirty="0" err="1"/>
                <a:t>Janin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000760" y="785794"/>
              <a:ext cx="15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Kematian</a:t>
              </a:r>
              <a:r>
                <a:rPr lang="en-US" sz="1200" dirty="0"/>
                <a:t> </a:t>
              </a:r>
              <a:r>
                <a:rPr lang="en-US" sz="1200" dirty="0" err="1"/>
                <a:t>Bayi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85786" y="1643050"/>
              <a:ext cx="15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Abortus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28596" y="3071810"/>
              <a:ext cx="571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Dini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428728" y="3071810"/>
              <a:ext cx="1143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Pertengahan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000364" y="3071810"/>
              <a:ext cx="15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Lanjut</a:t>
              </a:r>
              <a:endParaRPr lang="en-US" sz="1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214678" y="4786322"/>
              <a:ext cx="15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Periode</a:t>
              </a:r>
              <a:r>
                <a:rPr lang="en-US" sz="1200" dirty="0"/>
                <a:t> </a:t>
              </a:r>
              <a:r>
                <a:rPr lang="en-US" sz="1200" dirty="0" err="1"/>
                <a:t>Perinatal</a:t>
              </a:r>
              <a:r>
                <a:rPr lang="en-US" sz="1200" dirty="0"/>
                <a:t> I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071670" y="5429264"/>
              <a:ext cx="15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Periode</a:t>
              </a:r>
              <a:r>
                <a:rPr lang="en-US" sz="1200" dirty="0"/>
                <a:t> </a:t>
              </a:r>
              <a:r>
                <a:rPr lang="en-US" sz="1200" dirty="0" err="1"/>
                <a:t>Perinatal</a:t>
              </a:r>
              <a:r>
                <a:rPr lang="en-US" sz="1200" dirty="0"/>
                <a:t> II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715008" y="4714884"/>
              <a:ext cx="1285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Periode</a:t>
              </a:r>
              <a:r>
                <a:rPr lang="en-US" sz="1200" dirty="0"/>
                <a:t> Neonatal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571604" y="6143644"/>
              <a:ext cx="15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Dalam</a:t>
              </a:r>
              <a:r>
                <a:rPr lang="en-US" sz="1200" dirty="0"/>
                <a:t> </a:t>
              </a:r>
              <a:r>
                <a:rPr lang="en-US" sz="1200" dirty="0" err="1"/>
                <a:t>Rahim</a:t>
              </a:r>
              <a:endParaRPr lang="en-US" sz="12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000760" y="6143644"/>
              <a:ext cx="15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Luar</a:t>
              </a:r>
              <a:r>
                <a:rPr lang="en-US" sz="1200" dirty="0"/>
                <a:t> </a:t>
              </a:r>
              <a:r>
                <a:rPr lang="en-US" sz="1200" dirty="0" err="1"/>
                <a:t>Rahim</a:t>
              </a:r>
              <a:endParaRPr lang="en-US" sz="1200" dirty="0"/>
            </a:p>
          </p:txBody>
        </p:sp>
        <p:sp>
          <p:nvSpPr>
            <p:cNvPr id="88" name="TextBox 87"/>
            <p:cNvSpPr txBox="1"/>
            <p:nvPr/>
          </p:nvSpPr>
          <p:spPr>
            <a:xfrm rot="16200000">
              <a:off x="-325878" y="5162712"/>
              <a:ext cx="1500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Periode</a:t>
              </a:r>
              <a:r>
                <a:rPr lang="en-US" sz="1200" dirty="0"/>
                <a:t> </a:t>
              </a:r>
              <a:r>
                <a:rPr lang="en-US" sz="1200" dirty="0" err="1"/>
                <a:t>Terakhir</a:t>
              </a:r>
              <a:r>
                <a:rPr lang="en-US" sz="1200" dirty="0"/>
                <a:t> </a:t>
              </a:r>
              <a:r>
                <a:rPr lang="en-US" sz="1200" dirty="0" err="1"/>
                <a:t>Menstruasi</a:t>
              </a:r>
              <a:endParaRPr lang="en-US" sz="1200" dirty="0"/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4572001" y="5786453"/>
              <a:ext cx="857257" cy="285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Lahir</a:t>
              </a:r>
              <a:endParaRPr lang="en-US" sz="1200" dirty="0"/>
            </a:p>
          </p:txBody>
        </p:sp>
        <p:sp>
          <p:nvSpPr>
            <p:cNvPr id="91" name="TextBox 90"/>
            <p:cNvSpPr txBox="1"/>
            <p:nvPr/>
          </p:nvSpPr>
          <p:spPr>
            <a:xfrm rot="16200000">
              <a:off x="8393919" y="2183211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 </a:t>
              </a:r>
              <a:r>
                <a:rPr lang="en-US" sz="1200" dirty="0" err="1"/>
                <a:t>Tahun</a:t>
              </a:r>
              <a:endParaRPr lang="en-US" sz="12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071802" y="1643050"/>
              <a:ext cx="15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Lahir</a:t>
              </a:r>
              <a:r>
                <a:rPr lang="en-US" sz="1200" dirty="0"/>
                <a:t> </a:t>
              </a:r>
              <a:r>
                <a:rPr lang="en-US" sz="1200" dirty="0" err="1"/>
                <a:t>Mati</a:t>
              </a:r>
              <a:endParaRPr lang="en-US" sz="12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072330" y="1500174"/>
              <a:ext cx="1500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Kematian</a:t>
              </a:r>
              <a:r>
                <a:rPr lang="en-US" sz="1200" dirty="0"/>
                <a:t> </a:t>
              </a:r>
              <a:r>
                <a:rPr lang="en-US" sz="1200" dirty="0" err="1"/>
                <a:t>pascaneonatal</a:t>
              </a:r>
              <a:endParaRPr lang="en-US" sz="12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072066" y="1500174"/>
              <a:ext cx="1500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Kematian</a:t>
              </a:r>
              <a:r>
                <a:rPr lang="en-US" sz="1200" dirty="0"/>
                <a:t> </a:t>
              </a:r>
              <a:r>
                <a:rPr lang="en-US" sz="1200" dirty="0" err="1"/>
                <a:t>bayi</a:t>
              </a:r>
              <a:r>
                <a:rPr lang="en-US" sz="1200" dirty="0"/>
                <a:t> </a:t>
              </a:r>
            </a:p>
            <a:p>
              <a:pPr algn="ctr"/>
              <a:r>
                <a:rPr lang="en-US" sz="1200" dirty="0" err="1"/>
                <a:t>baru</a:t>
              </a:r>
              <a:r>
                <a:rPr lang="en-US" sz="1200" dirty="0"/>
                <a:t> </a:t>
              </a:r>
              <a:r>
                <a:rPr lang="en-US" sz="1200" dirty="0" err="1"/>
                <a:t>lahir</a:t>
              </a:r>
              <a:endParaRPr lang="en-US" sz="1200" dirty="0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>
              <a:off x="7000892" y="1928802"/>
              <a:ext cx="1643074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 rot="16200000">
              <a:off x="8393918" y="4897855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 </a:t>
              </a:r>
              <a:r>
                <a:rPr lang="en-US" sz="1200" dirty="0" err="1"/>
                <a:t>Tahun</a:t>
              </a:r>
              <a:endParaRPr lang="en-US" sz="1200" dirty="0"/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4786314" y="3357562"/>
              <a:ext cx="78581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4929190" y="3071810"/>
              <a:ext cx="571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Dini</a:t>
              </a:r>
              <a:endParaRPr lang="en-US" sz="12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715008" y="3071810"/>
              <a:ext cx="12144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Lanjut</a:t>
              </a:r>
              <a:endParaRPr lang="en-US" sz="1200" dirty="0"/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5715008" y="3357562"/>
              <a:ext cx="1214446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0800000">
              <a:off x="7002480" y="4357694"/>
              <a:ext cx="1712924" cy="1588"/>
            </a:xfrm>
            <a:prstGeom prst="line">
              <a:avLst/>
            </a:prstGeom>
            <a:ln w="190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7215206" y="4357694"/>
              <a:ext cx="1285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Periode</a:t>
              </a:r>
              <a:r>
                <a:rPr lang="en-US" sz="1200" dirty="0"/>
                <a:t> Post-Neonatal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85794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n-US" b="1" dirty="0">
                <a:solidFill>
                  <a:schemeClr val="tx1"/>
                </a:solidFill>
              </a:rPr>
              <a:t>Types of Health Data</a:t>
            </a:r>
          </a:p>
        </p:txBody>
      </p:sp>
      <p:pic>
        <p:nvPicPr>
          <p:cNvPr id="4" name="Picture 4" descr="https://ccsfactfiles.wikispaces.com/file/view/population_pyramid_PAINT2.jpg/284886918/684x467/population_pyramid_PAI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142984"/>
            <a:ext cx="4082724" cy="2789643"/>
          </a:xfrm>
          <a:prstGeom prst="rect">
            <a:avLst/>
          </a:prstGeom>
          <a:noFill/>
        </p:spPr>
      </p:pic>
      <p:pic>
        <p:nvPicPr>
          <p:cNvPr id="232450" name="Picture 2" descr="http://www.getinthepicture.org/images/website-life-event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1033">
            <a:off x="6341620" y="3809562"/>
            <a:ext cx="2479212" cy="278552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5143536" cy="5257800"/>
          </a:xfrm>
        </p:spPr>
        <p:txBody>
          <a:bodyPr>
            <a:normAutofit/>
          </a:bodyPr>
          <a:lstStyle/>
          <a:p>
            <a:r>
              <a:rPr lang="en-US" b="1" dirty="0"/>
              <a:t>Population Data </a:t>
            </a:r>
            <a:r>
              <a:rPr lang="en-US" dirty="0"/>
              <a:t>: Number of people in a population and their attributes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b="1" dirty="0"/>
              <a:t>Vital Statistics </a:t>
            </a:r>
            <a:r>
              <a:rPr lang="en-US" dirty="0"/>
              <a:t>: Live Births, Deaths, and Marriages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8229600" cy="5643602"/>
          </a:xfrm>
        </p:spPr>
        <p:txBody>
          <a:bodyPr>
            <a:normAutofit/>
          </a:bodyPr>
          <a:lstStyle/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Case Fatality Rate </a:t>
            </a:r>
            <a:r>
              <a:rPr lang="en-US" dirty="0">
                <a:sym typeface="Wingdings" pitchFamily="2" charset="2"/>
              </a:rPr>
              <a:t> </a:t>
            </a:r>
          </a:p>
          <a:p>
            <a:pPr lvl="2"/>
            <a:r>
              <a:rPr lang="en-US" dirty="0">
                <a:sym typeface="Wingdings" pitchFamily="2" charset="2"/>
              </a:rPr>
              <a:t>CFR 1 = </a:t>
            </a:r>
            <a:r>
              <a:rPr lang="en-US" dirty="0" err="1">
                <a:sym typeface="Wingdings" pitchFamily="2" charset="2"/>
              </a:rPr>
              <a:t>Angka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kematian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akibat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penyebab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tertentu</a:t>
            </a:r>
            <a:r>
              <a:rPr lang="en-US" dirty="0">
                <a:sym typeface="Wingdings" pitchFamily="2" charset="2"/>
              </a:rPr>
              <a:t> / 100 </a:t>
            </a:r>
            <a:r>
              <a:rPr lang="en-US" dirty="0" err="1">
                <a:sym typeface="Wingdings" pitchFamily="2" charset="2"/>
              </a:rPr>
              <a:t>kasus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terdiagnosis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penyebab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sama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CFR 2 = </a:t>
            </a:r>
            <a:r>
              <a:rPr lang="en-US" dirty="0" err="1">
                <a:sym typeface="Wingdings" pitchFamily="2" charset="2"/>
              </a:rPr>
              <a:t>Angka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kematian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akibat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penyebab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tertentu</a:t>
            </a:r>
            <a:r>
              <a:rPr lang="en-US" dirty="0">
                <a:sym typeface="Wingdings" pitchFamily="2" charset="2"/>
              </a:rPr>
              <a:t> / 100 </a:t>
            </a:r>
            <a:r>
              <a:rPr lang="en-US" dirty="0" err="1">
                <a:sym typeface="Wingdings" pitchFamily="2" charset="2"/>
              </a:rPr>
              <a:t>kasus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terjadi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penyebab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sama</a:t>
            </a:r>
            <a:endParaRPr lang="en-US" dirty="0"/>
          </a:p>
          <a:p>
            <a:pPr lvl="1"/>
            <a:r>
              <a:rPr lang="en-US" dirty="0"/>
              <a:t>Cause Specific Death Rate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Angka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kematian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menurut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penyebab</a:t>
            </a:r>
            <a:r>
              <a:rPr lang="en-US" sz="2400" dirty="0">
                <a:sym typeface="Wingdings" pitchFamily="2" charset="2"/>
              </a:rPr>
              <a:t> / </a:t>
            </a:r>
            <a:r>
              <a:rPr lang="en-US" sz="2400" dirty="0" err="1">
                <a:sym typeface="Wingdings" pitchFamily="2" charset="2"/>
              </a:rPr>
              <a:t>sumber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tertentu</a:t>
            </a:r>
            <a:r>
              <a:rPr lang="en-US" sz="2400" dirty="0">
                <a:sym typeface="Wingdings" pitchFamily="2" charset="2"/>
              </a:rPr>
              <a:t> per 1000 </a:t>
            </a:r>
            <a:r>
              <a:rPr lang="en-US" sz="2400" dirty="0" err="1">
                <a:sym typeface="Wingdings" pitchFamily="2" charset="2"/>
              </a:rPr>
              <a:t>kematian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dalam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populasi</a:t>
            </a:r>
            <a:r>
              <a:rPr lang="en-US" sz="2400" dirty="0">
                <a:sym typeface="Wingdings" pitchFamily="2" charset="2"/>
              </a:rPr>
              <a:t> yang </a:t>
            </a:r>
            <a:r>
              <a:rPr lang="en-US" sz="2400" dirty="0" err="1">
                <a:sym typeface="Wingdings" pitchFamily="2" charset="2"/>
              </a:rPr>
              <a:t>sama</a:t>
            </a:r>
            <a:endParaRPr lang="en-US" sz="2400" dirty="0"/>
          </a:p>
          <a:p>
            <a:pPr lvl="1"/>
            <a:r>
              <a:rPr lang="en-US" dirty="0"/>
              <a:t>Maternal Mortality Rate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Angka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kematian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ibu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saat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nifas</a:t>
            </a:r>
            <a:r>
              <a:rPr lang="en-US" sz="2400" dirty="0">
                <a:sym typeface="Wingdings" pitchFamily="2" charset="2"/>
              </a:rPr>
              <a:t> per 100.000 total </a:t>
            </a:r>
            <a:r>
              <a:rPr lang="en-US" sz="2400" dirty="0" err="1">
                <a:sym typeface="Wingdings" pitchFamily="2" charset="2"/>
              </a:rPr>
              <a:t>kelahiran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pada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periode</a:t>
            </a:r>
            <a:r>
              <a:rPr lang="en-US" sz="2400" dirty="0">
                <a:sym typeface="Wingdings" pitchFamily="2" charset="2"/>
              </a:rPr>
              <a:t> yang </a:t>
            </a:r>
            <a:r>
              <a:rPr lang="en-US" sz="2400" dirty="0" err="1">
                <a:sym typeface="Wingdings" pitchFamily="2" charset="2"/>
              </a:rPr>
              <a:t>sama</a:t>
            </a:r>
            <a:r>
              <a:rPr lang="en-US" sz="2400" dirty="0">
                <a:sym typeface="Wingdings" pitchFamily="2" charset="2"/>
              </a:rPr>
              <a:t>.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00364" y="0"/>
            <a:ext cx="6143636" cy="7857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Mortalitas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4488"/>
            <a:ext cx="9144000" cy="514351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hlinkClick r:id="rId2" action="ppaction://hlinkfile"/>
              </a:rPr>
              <a:t>DATA-DATA DALAM PROFIL KESEHATAN</a:t>
            </a:r>
            <a:br>
              <a:rPr lang="en-US" dirty="0"/>
            </a:br>
            <a:r>
              <a:rPr lang="en-US" dirty="0">
                <a:hlinkClick r:id="rId3" action="ppaction://hlinkfile"/>
              </a:rPr>
              <a:t>RISKESDAS</a:t>
            </a:r>
            <a:br>
              <a:rPr lang="en-US" dirty="0"/>
            </a:br>
            <a:r>
              <a:rPr lang="en-US" dirty="0" err="1"/>
              <a:t>Puskesmas</a:t>
            </a:r>
            <a:r>
              <a:rPr lang="en-US" dirty="0"/>
              <a:t>, RS, </a:t>
            </a:r>
            <a:r>
              <a:rPr lang="en-US" dirty="0" err="1"/>
              <a:t>Klinik</a:t>
            </a:r>
            <a:r>
              <a:rPr lang="en-US" dirty="0"/>
              <a:t>, </a:t>
            </a:r>
            <a:r>
              <a:rPr lang="en-US" dirty="0" err="1"/>
              <a:t>Dinas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dll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www.who.int</a:t>
            </a:r>
            <a:br>
              <a:rPr lang="en-US" dirty="0"/>
            </a:br>
            <a:r>
              <a:rPr lang="en-US" dirty="0">
                <a:hlinkClick r:id="rId4"/>
              </a:rPr>
              <a:t>www.bps.go.id</a:t>
            </a:r>
            <a:br>
              <a:rPr lang="en-US" dirty="0"/>
            </a:br>
            <a:r>
              <a:rPr lang="en-US" dirty="0">
                <a:hlinkClick r:id="rId5"/>
              </a:rPr>
              <a:t>http://www.bps.go.id/Subjek/view/id/30#subjekViewTab3</a:t>
            </a:r>
            <a:r>
              <a:rPr lang="en-US" dirty="0"/>
              <a:t> (bps data </a:t>
            </a:r>
            <a:r>
              <a:rPr lang="en-US" dirty="0" err="1"/>
              <a:t>kesehatan</a:t>
            </a:r>
            <a:r>
              <a:rPr lang="en-US" dirty="0"/>
              <a:t>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Sumber-Sumber</a:t>
            </a:r>
            <a:r>
              <a:rPr kumimoji="0" lang="en-US" sz="4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Data </a:t>
            </a:r>
            <a:r>
              <a:rPr kumimoji="0" lang="en-US" sz="4400" i="0" u="none" strike="noStrike" kern="120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Kesehatan</a:t>
            </a:r>
            <a:endParaRPr kumimoji="0" lang="en-US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id-ID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YOU...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/>
          <a:srcRect l="8236" t="3906" r="33565" b="16015"/>
          <a:stretch>
            <a:fillRect/>
          </a:stretch>
        </p:blipFill>
        <p:spPr bwMode="auto">
          <a:xfrm>
            <a:off x="0" y="-1"/>
            <a:ext cx="8715404" cy="674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/>
          <a:srcRect l="8236" t="3906" r="21486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/>
          <a:srcRect l="7137" t="3906" r="34114" b="16992"/>
          <a:stretch>
            <a:fillRect/>
          </a:stretch>
        </p:blipFill>
        <p:spPr bwMode="auto">
          <a:xfrm>
            <a:off x="0" y="98120"/>
            <a:ext cx="8929718" cy="675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Latihan Soal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Dari 500 orang murid yang tercatat pada SD X ternyata </a:t>
            </a:r>
            <a:r>
              <a:rPr lang="sv-SE" dirty="0"/>
              <a:t>100 orang tiba-tiba menderita muntaber setelah makan</a:t>
            </a:r>
            <a:r>
              <a:rPr lang="id-ID" dirty="0"/>
              <a:t> nasi bungkus di kantin sekolah. Hitung attack rate!</a:t>
            </a:r>
          </a:p>
          <a:p>
            <a:r>
              <a:rPr lang="id-ID" dirty="0"/>
              <a:t>Jumlah Penduduk 1000 orang, dilaporkan sbb : Bulan April 2005 terjangkit penyakit X sebanyak 150 penderita.Bulan Agustus 2005 terjadi serangan penyakit yang sama dengan penderita 250 orang. Berapa sAR’y?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392113"/>
          </a:xfrm>
        </p:spPr>
        <p:txBody>
          <a:bodyPr>
            <a:normAutofit fontScale="90000"/>
          </a:bodyPr>
          <a:lstStyle/>
          <a:p>
            <a:r>
              <a:rPr lang="en-US" b="1"/>
              <a:t>Latihan Soal</a:t>
            </a:r>
            <a:endParaRPr lang="en-GB" b="1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79613" y="620713"/>
            <a:ext cx="6480175" cy="4445000"/>
            <a:chOff x="3681" y="7553"/>
            <a:chExt cx="6840" cy="4505"/>
          </a:xfrm>
        </p:grpSpPr>
        <p:sp>
          <p:nvSpPr>
            <p:cNvPr id="38917" name="Line 5"/>
            <p:cNvSpPr>
              <a:spLocks noChangeShapeType="1"/>
            </p:cNvSpPr>
            <p:nvPr/>
          </p:nvSpPr>
          <p:spPr bwMode="auto">
            <a:xfrm>
              <a:off x="4401" y="7553"/>
              <a:ext cx="0" cy="30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>
              <a:off x="9261" y="7553"/>
              <a:ext cx="0" cy="30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>
              <a:off x="4221" y="7834"/>
              <a:ext cx="5400" cy="0"/>
            </a:xfrm>
            <a:prstGeom prst="line">
              <a:avLst/>
            </a:prstGeom>
            <a:noFill/>
            <a:ln w="889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>
              <a:off x="4221" y="8213"/>
              <a:ext cx="2340" cy="0"/>
            </a:xfrm>
            <a:prstGeom prst="line">
              <a:avLst/>
            </a:prstGeom>
            <a:noFill/>
            <a:ln w="889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>
              <a:off x="4221" y="8573"/>
              <a:ext cx="3960" cy="0"/>
            </a:xfrm>
            <a:prstGeom prst="line">
              <a:avLst/>
            </a:prstGeom>
            <a:noFill/>
            <a:ln w="889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>
              <a:off x="6381" y="9354"/>
              <a:ext cx="3240" cy="0"/>
            </a:xfrm>
            <a:prstGeom prst="line">
              <a:avLst/>
            </a:prstGeom>
            <a:noFill/>
            <a:ln w="889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23" name="Line 11"/>
            <p:cNvSpPr>
              <a:spLocks noChangeShapeType="1"/>
            </p:cNvSpPr>
            <p:nvPr/>
          </p:nvSpPr>
          <p:spPr bwMode="auto">
            <a:xfrm>
              <a:off x="5841" y="8913"/>
              <a:ext cx="3060" cy="0"/>
            </a:xfrm>
            <a:prstGeom prst="line">
              <a:avLst/>
            </a:prstGeom>
            <a:noFill/>
            <a:ln w="889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24" name="Line 12"/>
            <p:cNvSpPr>
              <a:spLocks noChangeShapeType="1"/>
            </p:cNvSpPr>
            <p:nvPr/>
          </p:nvSpPr>
          <p:spPr bwMode="auto">
            <a:xfrm>
              <a:off x="4221" y="9714"/>
              <a:ext cx="2340" cy="0"/>
            </a:xfrm>
            <a:prstGeom prst="line">
              <a:avLst/>
            </a:prstGeom>
            <a:noFill/>
            <a:ln w="889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25" name="Text Box 13"/>
            <p:cNvSpPr txBox="1">
              <a:spLocks noChangeArrowheads="1"/>
            </p:cNvSpPr>
            <p:nvPr/>
          </p:nvSpPr>
          <p:spPr bwMode="auto">
            <a:xfrm>
              <a:off x="3681" y="10254"/>
              <a:ext cx="162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500">
                  <a:latin typeface="Franklin Gothic Book" pitchFamily="34" charset="0"/>
                </a:rPr>
                <a:t>1 Des’93</a:t>
              </a:r>
              <a:endParaRPr lang="en-GB" sz="2400"/>
            </a:p>
          </p:txBody>
        </p:sp>
        <p:sp>
          <p:nvSpPr>
            <p:cNvPr id="38926" name="Text Box 14"/>
            <p:cNvSpPr txBox="1">
              <a:spLocks noChangeArrowheads="1"/>
            </p:cNvSpPr>
            <p:nvPr/>
          </p:nvSpPr>
          <p:spPr bwMode="auto">
            <a:xfrm>
              <a:off x="8721" y="10254"/>
              <a:ext cx="162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500">
                  <a:latin typeface="Franklin Gothic Book" pitchFamily="34" charset="0"/>
                </a:rPr>
                <a:t>1 Agst’ 94</a:t>
              </a:r>
              <a:endParaRPr lang="en-GB" sz="2400"/>
            </a:p>
          </p:txBody>
        </p:sp>
        <p:sp>
          <p:nvSpPr>
            <p:cNvPr id="38927" name="Line 15"/>
            <p:cNvSpPr>
              <a:spLocks noChangeShapeType="1"/>
            </p:cNvSpPr>
            <p:nvPr/>
          </p:nvSpPr>
          <p:spPr bwMode="auto">
            <a:xfrm>
              <a:off x="7101" y="8193"/>
              <a:ext cx="1980" cy="0"/>
            </a:xfrm>
            <a:prstGeom prst="line">
              <a:avLst/>
            </a:prstGeom>
            <a:noFill/>
            <a:ln w="889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28" name="Text Box 16"/>
            <p:cNvSpPr txBox="1">
              <a:spLocks noChangeArrowheads="1"/>
            </p:cNvSpPr>
            <p:nvPr/>
          </p:nvSpPr>
          <p:spPr bwMode="auto">
            <a:xfrm>
              <a:off x="7281" y="10798"/>
              <a:ext cx="3240" cy="12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500" dirty="0" err="1">
                  <a:latin typeface="Franklin Gothic Book" pitchFamily="34" charset="0"/>
                </a:rPr>
                <a:t>Keterangan</a:t>
              </a:r>
              <a:r>
                <a:rPr lang="en-GB" sz="1500" dirty="0">
                  <a:latin typeface="Franklin Gothic Book" pitchFamily="34" charset="0"/>
                </a:rPr>
                <a:t> :</a:t>
              </a:r>
            </a:p>
            <a:p>
              <a:pPr lvl="1"/>
              <a:r>
                <a:rPr lang="en-GB" sz="1500" dirty="0">
                  <a:latin typeface="Franklin Gothic Book" pitchFamily="34" charset="0"/>
                </a:rPr>
                <a:t>* = </a:t>
              </a:r>
              <a:r>
                <a:rPr lang="en-GB" sz="1500" dirty="0" err="1">
                  <a:latin typeface="Franklin Gothic Book" pitchFamily="34" charset="0"/>
                </a:rPr>
                <a:t>waktu</a:t>
              </a:r>
              <a:r>
                <a:rPr lang="en-GB" sz="1500" dirty="0">
                  <a:latin typeface="Franklin Gothic Book" pitchFamily="34" charset="0"/>
                </a:rPr>
                <a:t> </a:t>
              </a:r>
              <a:r>
                <a:rPr lang="en-GB" sz="1500" dirty="0" err="1">
                  <a:latin typeface="Franklin Gothic Book" pitchFamily="34" charset="0"/>
                </a:rPr>
                <a:t>mulai</a:t>
              </a:r>
              <a:r>
                <a:rPr lang="en-GB" sz="1500" dirty="0">
                  <a:latin typeface="Franklin Gothic Book" pitchFamily="34" charset="0"/>
                </a:rPr>
                <a:t> </a:t>
              </a:r>
              <a:r>
                <a:rPr lang="en-GB" sz="1500" dirty="0" err="1">
                  <a:latin typeface="Franklin Gothic Book" pitchFamily="34" charset="0"/>
                </a:rPr>
                <a:t>sakit</a:t>
              </a:r>
              <a:endParaRPr lang="en-GB" sz="1500" dirty="0">
                <a:latin typeface="Franklin Gothic Book" pitchFamily="34" charset="0"/>
              </a:endParaRPr>
            </a:p>
            <a:p>
              <a:pPr lvl="1"/>
              <a:r>
                <a:rPr lang="en-GB" sz="1500" dirty="0">
                  <a:latin typeface="Franklin Gothic Book" pitchFamily="34" charset="0"/>
                </a:rPr>
                <a:t>! =  </a:t>
              </a:r>
              <a:r>
                <a:rPr lang="en-GB" sz="1500" dirty="0" err="1">
                  <a:latin typeface="Franklin Gothic Book" pitchFamily="34" charset="0"/>
                </a:rPr>
                <a:t>waktu</a:t>
              </a:r>
              <a:r>
                <a:rPr lang="en-GB" sz="1500" dirty="0">
                  <a:latin typeface="Franklin Gothic Book" pitchFamily="34" charset="0"/>
                </a:rPr>
                <a:t> </a:t>
              </a:r>
              <a:r>
                <a:rPr lang="en-GB" sz="1500" dirty="0" err="1">
                  <a:latin typeface="Franklin Gothic Book" pitchFamily="34" charset="0"/>
                </a:rPr>
                <a:t>berhenti</a:t>
              </a:r>
              <a:r>
                <a:rPr lang="en-GB" sz="1500" dirty="0">
                  <a:latin typeface="Franklin Gothic Book" pitchFamily="34" charset="0"/>
                </a:rPr>
                <a:t> </a:t>
              </a:r>
              <a:r>
                <a:rPr lang="en-GB" sz="1500" dirty="0" err="1">
                  <a:latin typeface="Franklin Gothic Book" pitchFamily="34" charset="0"/>
                </a:rPr>
                <a:t>sakit</a:t>
              </a:r>
              <a:endParaRPr lang="en-GB" sz="1500" dirty="0">
                <a:latin typeface="Franklin Gothic Book" pitchFamily="34" charset="0"/>
              </a:endParaRPr>
            </a:p>
            <a:p>
              <a:pPr lvl="1"/>
              <a:r>
                <a:rPr lang="en-GB" sz="1500" dirty="0">
                  <a:latin typeface="Franklin Gothic Book" pitchFamily="34" charset="0"/>
                </a:rPr>
                <a:t>R= </a:t>
              </a:r>
              <a:r>
                <a:rPr lang="en-GB" sz="1500" dirty="0" err="1">
                  <a:latin typeface="Franklin Gothic Book" pitchFamily="34" charset="0"/>
                </a:rPr>
                <a:t>kambuhan</a:t>
              </a:r>
              <a:endParaRPr lang="en-GB" sz="2400" dirty="0"/>
            </a:p>
          </p:txBody>
        </p:sp>
        <p:sp>
          <p:nvSpPr>
            <p:cNvPr id="38929" name="Text Box 17"/>
            <p:cNvSpPr txBox="1">
              <a:spLocks noChangeArrowheads="1"/>
            </p:cNvSpPr>
            <p:nvPr/>
          </p:nvSpPr>
          <p:spPr bwMode="auto">
            <a:xfrm>
              <a:off x="3681" y="7654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600"/>
                <a:t>A *</a:t>
              </a:r>
              <a:endParaRPr lang="en-GB" sz="2400"/>
            </a:p>
          </p:txBody>
        </p:sp>
        <p:sp>
          <p:nvSpPr>
            <p:cNvPr id="38930" name="Text Box 18"/>
            <p:cNvSpPr txBox="1">
              <a:spLocks noChangeArrowheads="1"/>
            </p:cNvSpPr>
            <p:nvPr/>
          </p:nvSpPr>
          <p:spPr bwMode="auto">
            <a:xfrm>
              <a:off x="3711" y="8029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600"/>
                <a:t>B *</a:t>
              </a:r>
              <a:endParaRPr lang="en-GB" sz="2400"/>
            </a:p>
          </p:txBody>
        </p:sp>
        <p:sp>
          <p:nvSpPr>
            <p:cNvPr id="38931" name="Text Box 19"/>
            <p:cNvSpPr txBox="1">
              <a:spLocks noChangeArrowheads="1"/>
            </p:cNvSpPr>
            <p:nvPr/>
          </p:nvSpPr>
          <p:spPr bwMode="auto">
            <a:xfrm>
              <a:off x="3711" y="8389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600"/>
                <a:t>C *</a:t>
              </a:r>
              <a:endParaRPr lang="en-GB" sz="2400"/>
            </a:p>
          </p:txBody>
        </p:sp>
        <p:sp>
          <p:nvSpPr>
            <p:cNvPr id="38932" name="Text Box 20"/>
            <p:cNvSpPr txBox="1">
              <a:spLocks noChangeArrowheads="1"/>
            </p:cNvSpPr>
            <p:nvPr/>
          </p:nvSpPr>
          <p:spPr bwMode="auto">
            <a:xfrm>
              <a:off x="3741" y="9544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600"/>
                <a:t>F *</a:t>
              </a:r>
              <a:endParaRPr lang="en-GB" sz="2400"/>
            </a:p>
          </p:txBody>
        </p:sp>
        <p:sp>
          <p:nvSpPr>
            <p:cNvPr id="38933" name="Text Box 21"/>
            <p:cNvSpPr txBox="1">
              <a:spLocks noChangeArrowheads="1"/>
            </p:cNvSpPr>
            <p:nvPr/>
          </p:nvSpPr>
          <p:spPr bwMode="auto">
            <a:xfrm>
              <a:off x="3741" y="9139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600"/>
                <a:t>E</a:t>
              </a:r>
              <a:endParaRPr lang="en-GB" sz="2400"/>
            </a:p>
          </p:txBody>
        </p:sp>
        <p:sp>
          <p:nvSpPr>
            <p:cNvPr id="38934" name="Text Box 22"/>
            <p:cNvSpPr txBox="1">
              <a:spLocks noChangeArrowheads="1"/>
            </p:cNvSpPr>
            <p:nvPr/>
          </p:nvSpPr>
          <p:spPr bwMode="auto">
            <a:xfrm>
              <a:off x="3711" y="8749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600"/>
                <a:t>D</a:t>
              </a:r>
              <a:endParaRPr lang="en-GB" sz="2400"/>
            </a:p>
          </p:txBody>
        </p:sp>
        <p:sp>
          <p:nvSpPr>
            <p:cNvPr id="38935" name="Text Box 23"/>
            <p:cNvSpPr txBox="1">
              <a:spLocks noChangeArrowheads="1"/>
            </p:cNvSpPr>
            <p:nvPr/>
          </p:nvSpPr>
          <p:spPr bwMode="auto">
            <a:xfrm>
              <a:off x="6516" y="8014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600"/>
                <a:t>!    R</a:t>
              </a:r>
              <a:endParaRPr lang="en-GB" sz="2400"/>
            </a:p>
          </p:txBody>
        </p:sp>
        <p:sp>
          <p:nvSpPr>
            <p:cNvPr id="38936" name="Text Box 24"/>
            <p:cNvSpPr txBox="1">
              <a:spLocks noChangeArrowheads="1"/>
            </p:cNvSpPr>
            <p:nvPr/>
          </p:nvSpPr>
          <p:spPr bwMode="auto">
            <a:xfrm>
              <a:off x="9561" y="7639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600"/>
                <a:t>! </a:t>
              </a:r>
              <a:endParaRPr lang="en-GB" sz="2400"/>
            </a:p>
          </p:txBody>
        </p:sp>
        <p:sp>
          <p:nvSpPr>
            <p:cNvPr id="38937" name="Text Box 25"/>
            <p:cNvSpPr txBox="1">
              <a:spLocks noChangeArrowheads="1"/>
            </p:cNvSpPr>
            <p:nvPr/>
          </p:nvSpPr>
          <p:spPr bwMode="auto">
            <a:xfrm>
              <a:off x="9036" y="7999"/>
              <a:ext cx="72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600"/>
                <a:t>! </a:t>
              </a:r>
              <a:endParaRPr lang="en-GB" sz="2400"/>
            </a:p>
          </p:txBody>
        </p:sp>
        <p:sp>
          <p:nvSpPr>
            <p:cNvPr id="38938" name="Text Box 26"/>
            <p:cNvSpPr txBox="1">
              <a:spLocks noChangeArrowheads="1"/>
            </p:cNvSpPr>
            <p:nvPr/>
          </p:nvSpPr>
          <p:spPr bwMode="auto">
            <a:xfrm>
              <a:off x="8121" y="8389"/>
              <a:ext cx="72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600"/>
                <a:t>! </a:t>
              </a:r>
              <a:endParaRPr lang="en-GB" sz="2400"/>
            </a:p>
          </p:txBody>
        </p:sp>
        <p:sp>
          <p:nvSpPr>
            <p:cNvPr id="38939" name="Text Box 27"/>
            <p:cNvSpPr txBox="1">
              <a:spLocks noChangeArrowheads="1"/>
            </p:cNvSpPr>
            <p:nvPr/>
          </p:nvSpPr>
          <p:spPr bwMode="auto">
            <a:xfrm>
              <a:off x="8811" y="8734"/>
              <a:ext cx="72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600"/>
                <a:t>! </a:t>
              </a:r>
              <a:endParaRPr lang="en-GB" sz="2400"/>
            </a:p>
          </p:txBody>
        </p:sp>
        <p:sp>
          <p:nvSpPr>
            <p:cNvPr id="38940" name="Text Box 28"/>
            <p:cNvSpPr txBox="1">
              <a:spLocks noChangeArrowheads="1"/>
            </p:cNvSpPr>
            <p:nvPr/>
          </p:nvSpPr>
          <p:spPr bwMode="auto">
            <a:xfrm>
              <a:off x="9531" y="9169"/>
              <a:ext cx="72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600"/>
                <a:t>! </a:t>
              </a:r>
              <a:endParaRPr lang="en-GB" sz="2400"/>
            </a:p>
          </p:txBody>
        </p:sp>
        <p:sp>
          <p:nvSpPr>
            <p:cNvPr id="38941" name="Text Box 29"/>
            <p:cNvSpPr txBox="1">
              <a:spLocks noChangeArrowheads="1"/>
            </p:cNvSpPr>
            <p:nvPr/>
          </p:nvSpPr>
          <p:spPr bwMode="auto">
            <a:xfrm>
              <a:off x="6561" y="9544"/>
              <a:ext cx="72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600"/>
                <a:t>! </a:t>
              </a:r>
              <a:endParaRPr lang="en-GB" sz="2400"/>
            </a:p>
          </p:txBody>
        </p:sp>
        <p:sp>
          <p:nvSpPr>
            <p:cNvPr id="38942" name="Text Box 30"/>
            <p:cNvSpPr txBox="1">
              <a:spLocks noChangeArrowheads="1"/>
            </p:cNvSpPr>
            <p:nvPr/>
          </p:nvSpPr>
          <p:spPr bwMode="auto">
            <a:xfrm>
              <a:off x="5526" y="8719"/>
              <a:ext cx="72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600"/>
                <a:t>*</a:t>
              </a:r>
              <a:endParaRPr lang="en-GB" sz="2400"/>
            </a:p>
          </p:txBody>
        </p:sp>
        <p:sp>
          <p:nvSpPr>
            <p:cNvPr id="38943" name="Text Box 31"/>
            <p:cNvSpPr txBox="1">
              <a:spLocks noChangeArrowheads="1"/>
            </p:cNvSpPr>
            <p:nvPr/>
          </p:nvSpPr>
          <p:spPr bwMode="auto">
            <a:xfrm>
              <a:off x="6096" y="9139"/>
              <a:ext cx="72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600"/>
                <a:t>*</a:t>
              </a:r>
              <a:endParaRPr lang="en-GB" sz="2400"/>
            </a:p>
          </p:txBody>
        </p:sp>
      </p:grp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2268538" y="4884739"/>
            <a:ext cx="662463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tabLst>
                <a:tab pos="1028700" algn="l"/>
              </a:tabLst>
            </a:pPr>
            <a:r>
              <a:rPr lang="sv-SE" altLang="ja-JP" dirty="0">
                <a:ea typeface="ＭＳ Ｐゴシック" pitchFamily="34" charset="-128"/>
              </a:rPr>
              <a:t>Diketahui populasi yang diamati ada 100 orang</a:t>
            </a:r>
          </a:p>
          <a:p>
            <a:pPr marL="342900" indent="-342900">
              <a:tabLst>
                <a:tab pos="1028700" algn="l"/>
              </a:tabLst>
            </a:pPr>
            <a:r>
              <a:rPr lang="sv-SE" altLang="ja-JP" dirty="0">
                <a:ea typeface="ＭＳ Ｐゴシック" pitchFamily="34" charset="-128"/>
              </a:rPr>
              <a:t>Soal :</a:t>
            </a:r>
            <a:endParaRPr lang="en-GB" altLang="ja-JP" dirty="0">
              <a:ea typeface="ＭＳ Ｐゴシック" pitchFamily="34" charset="-128"/>
            </a:endParaRPr>
          </a:p>
          <a:p>
            <a:pPr marL="342900" indent="-342900">
              <a:buFontTx/>
              <a:buChar char="•"/>
              <a:tabLst>
                <a:tab pos="1028700" algn="l"/>
              </a:tabLst>
            </a:pPr>
            <a:r>
              <a:rPr lang="sv-SE" altLang="ja-JP" dirty="0">
                <a:ea typeface="ＭＳ Ｐゴシック" pitchFamily="34" charset="-128"/>
              </a:rPr>
              <a:t>Berapakah  point prevalence rate pada 1 Desember 1993 ?</a:t>
            </a:r>
            <a:endParaRPr lang="en-GB" altLang="ja-JP" dirty="0">
              <a:ea typeface="ＭＳ Ｐゴシック" pitchFamily="34" charset="-128"/>
            </a:endParaRPr>
          </a:p>
          <a:p>
            <a:pPr marL="342900" indent="-342900">
              <a:buFontTx/>
              <a:buChar char="•"/>
              <a:tabLst>
                <a:tab pos="1028700" algn="l"/>
              </a:tabLst>
            </a:pPr>
            <a:r>
              <a:rPr lang="sv-SE" altLang="ja-JP" dirty="0">
                <a:ea typeface="ＭＳ Ｐゴシック" pitchFamily="34" charset="-128"/>
              </a:rPr>
              <a:t>Berapa incidence rate penyakit tersebut ?</a:t>
            </a:r>
            <a:endParaRPr lang="en-GB" altLang="ja-JP" dirty="0">
              <a:ea typeface="ＭＳ Ｐゴシック" pitchFamily="34" charset="-128"/>
            </a:endParaRPr>
          </a:p>
          <a:p>
            <a:pPr marL="342900" indent="-342900">
              <a:buFontTx/>
              <a:buChar char="•"/>
              <a:tabLst>
                <a:tab pos="1028700" algn="l"/>
              </a:tabLst>
            </a:pPr>
            <a:r>
              <a:rPr lang="sv-SE" altLang="ja-JP" dirty="0">
                <a:ea typeface="ＭＳ Ｐゴシック" pitchFamily="34" charset="-128"/>
              </a:rPr>
              <a:t>Berapa period prevalence rate mulai 1 Des’ 93 s/d 1 Agst’ 94 ?</a:t>
            </a:r>
            <a:endParaRPr lang="en-GB" altLang="ja-JP" dirty="0">
              <a:ea typeface="ＭＳ Ｐゴシック" pitchFamily="34" charset="-128"/>
            </a:endParaRPr>
          </a:p>
          <a:p>
            <a:pPr marL="342900" indent="-342900" eaLnBrk="0" hangingPunct="0">
              <a:buFontTx/>
              <a:buChar char="•"/>
              <a:tabLst>
                <a:tab pos="1028700" algn="l"/>
              </a:tabLst>
            </a:pPr>
            <a:endParaRPr lang="en-GB" altLang="ja-JP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5" name="Picture 3"/>
          <p:cNvPicPr>
            <a:picLocks noChangeAspect="1" noChangeArrowheads="1"/>
          </p:cNvPicPr>
          <p:nvPr/>
        </p:nvPicPr>
        <p:blipFill>
          <a:blip r:embed="rId2"/>
          <a:srcRect l="37372" t="36328" r="40117" b="16461"/>
          <a:stretch>
            <a:fillRect/>
          </a:stretch>
        </p:blipFill>
        <p:spPr bwMode="auto">
          <a:xfrm>
            <a:off x="1000100" y="214290"/>
            <a:ext cx="678657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2"/>
          <a:srcRect l="51062" t="21484" r="2818" b="9179"/>
          <a:stretch>
            <a:fillRect/>
          </a:stretch>
        </p:blipFill>
        <p:spPr bwMode="auto">
          <a:xfrm>
            <a:off x="179512" y="0"/>
            <a:ext cx="9144000" cy="688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2"/>
          <a:srcRect l="17569" t="13672" r="19290" b="61914"/>
          <a:stretch>
            <a:fillRect/>
          </a:stretch>
        </p:blipFill>
        <p:spPr bwMode="auto">
          <a:xfrm>
            <a:off x="0" y="0"/>
            <a:ext cx="9144000" cy="200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8771" name="Picture 3"/>
          <p:cNvPicPr>
            <a:picLocks noChangeAspect="1" noChangeArrowheads="1"/>
          </p:cNvPicPr>
          <p:nvPr/>
        </p:nvPicPr>
        <p:blipFill>
          <a:blip r:embed="rId3"/>
          <a:srcRect l="14861" t="27539" r="16508" b="48047"/>
          <a:stretch>
            <a:fillRect/>
          </a:stretch>
        </p:blipFill>
        <p:spPr bwMode="auto">
          <a:xfrm>
            <a:off x="0" y="1285860"/>
            <a:ext cx="9144000" cy="235745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8772" name="Picture 4"/>
          <p:cNvPicPr>
            <a:picLocks noChangeAspect="1" noChangeArrowheads="1"/>
          </p:cNvPicPr>
          <p:nvPr/>
        </p:nvPicPr>
        <p:blipFill>
          <a:blip r:embed="rId4"/>
          <a:srcRect l="14861" t="14844" r="16508" b="64648"/>
          <a:stretch>
            <a:fillRect/>
          </a:stretch>
        </p:blipFill>
        <p:spPr bwMode="auto">
          <a:xfrm>
            <a:off x="0" y="2786058"/>
            <a:ext cx="9144000" cy="2071702"/>
          </a:xfrm>
          <a:prstGeom prst="rect">
            <a:avLst/>
          </a:prstGeom>
          <a:ln w="38100" cap="sq">
            <a:solidFill>
              <a:srgbClr val="18C67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8773" name="Picture 5"/>
          <p:cNvPicPr>
            <a:picLocks noChangeAspect="1" noChangeArrowheads="1"/>
          </p:cNvPicPr>
          <p:nvPr/>
        </p:nvPicPr>
        <p:blipFill>
          <a:blip r:embed="rId5"/>
          <a:srcRect l="19802" t="42187" r="20900" b="34375"/>
          <a:stretch>
            <a:fillRect/>
          </a:stretch>
        </p:blipFill>
        <p:spPr bwMode="auto">
          <a:xfrm>
            <a:off x="0" y="4214818"/>
            <a:ext cx="9144000" cy="200026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 err="1"/>
              <a:t>Kasus</a:t>
            </a:r>
            <a:r>
              <a:rPr lang="en-US" sz="2700" dirty="0"/>
              <a:t> </a:t>
            </a:r>
            <a:r>
              <a:rPr lang="en-US" sz="2700" dirty="0" err="1"/>
              <a:t>Demam</a:t>
            </a:r>
            <a:r>
              <a:rPr lang="en-US" sz="2700" dirty="0"/>
              <a:t> </a:t>
            </a:r>
            <a:r>
              <a:rPr lang="en-US" sz="2700" dirty="0" err="1"/>
              <a:t>Berdarah</a:t>
            </a:r>
            <a:r>
              <a:rPr lang="en-US" sz="2700" dirty="0"/>
              <a:t> </a:t>
            </a:r>
            <a:r>
              <a:rPr lang="en-US" sz="2700" dirty="0" err="1"/>
              <a:t>di</a:t>
            </a:r>
            <a:r>
              <a:rPr lang="en-US" sz="2700" dirty="0"/>
              <a:t> Kota Semarang </a:t>
            </a:r>
            <a:r>
              <a:rPr lang="en-US" sz="2700" dirty="0" err="1"/>
              <a:t>meningkat</a:t>
            </a:r>
            <a:r>
              <a:rPr lang="en-US" sz="2700" dirty="0"/>
              <a:t> </a:t>
            </a:r>
            <a:r>
              <a:rPr lang="en-US" sz="2700" dirty="0" err="1"/>
              <a:t>hingga</a:t>
            </a:r>
            <a:r>
              <a:rPr lang="en-US" sz="2700" dirty="0"/>
              <a:t> 300 </a:t>
            </a:r>
            <a:r>
              <a:rPr lang="en-US" sz="2700" dirty="0" err="1"/>
              <a:t>persen</a:t>
            </a:r>
            <a:r>
              <a:rPr lang="en-US" sz="2700" dirty="0"/>
              <a:t>.</a:t>
            </a:r>
            <a:br>
              <a:rPr lang="en-US" dirty="0"/>
            </a:br>
            <a:r>
              <a:rPr lang="en-US" sz="1600" i="1" dirty="0" err="1"/>
              <a:t>oleh</a:t>
            </a:r>
            <a:r>
              <a:rPr lang="en-US" sz="1600" i="1" dirty="0"/>
              <a:t> </a:t>
            </a:r>
            <a:r>
              <a:rPr lang="en-US" sz="1600" b="1" i="1" dirty="0">
                <a:hlinkClick r:id="rId2"/>
              </a:rPr>
              <a:t>Red </a:t>
            </a:r>
            <a:r>
              <a:rPr lang="en-US" sz="1600" b="1" i="1" dirty="0" err="1">
                <a:hlinkClick r:id="rId2"/>
              </a:rPr>
              <a:t>Berita</a:t>
            </a:r>
            <a:r>
              <a:rPr lang="en-US" sz="1600" b="1" i="1" dirty="0">
                <a:hlinkClick r:id="rId2"/>
              </a:rPr>
              <a:t> </a:t>
            </a:r>
            <a:r>
              <a:rPr lang="en-US" sz="1600" b="1" i="1" dirty="0" err="1">
                <a:hlinkClick r:id="rId2"/>
              </a:rPr>
              <a:t>Jateng</a:t>
            </a:r>
            <a:r>
              <a:rPr lang="en-US" sz="1600" i="1" dirty="0"/>
              <a:t> - Mar 31,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en-US" dirty="0"/>
              <a:t>Semarang, 26/3 (BeritaJateng.net) –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kecamatan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Semarang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Demam</a:t>
            </a:r>
            <a:r>
              <a:rPr lang="en-US" dirty="0"/>
              <a:t> </a:t>
            </a:r>
            <a:r>
              <a:rPr lang="en-US" dirty="0" err="1"/>
              <a:t>Berdarah</a:t>
            </a:r>
            <a:r>
              <a:rPr lang="en-US" dirty="0"/>
              <a:t> dengue (DBD). </a:t>
            </a:r>
            <a:r>
              <a:rPr lang="en-US" dirty="0" err="1"/>
              <a:t>Pasalnya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rentang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929 </a:t>
            </a:r>
            <a:r>
              <a:rPr lang="en-US" dirty="0" err="1"/>
              <a:t>kasus</a:t>
            </a:r>
            <a:r>
              <a:rPr lang="en-US" dirty="0"/>
              <a:t> DBD.</a:t>
            </a:r>
          </a:p>
          <a:p>
            <a:pPr algn="just">
              <a:buNone/>
            </a:pP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Dinas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Kota (DKK) Semarang, </a:t>
            </a:r>
            <a:r>
              <a:rPr lang="en-US" dirty="0" err="1"/>
              <a:t>Widoyono</a:t>
            </a:r>
            <a:r>
              <a:rPr lang="en-US" dirty="0"/>
              <a:t> </a:t>
            </a:r>
            <a:r>
              <a:rPr lang="en-US" dirty="0" err="1"/>
              <a:t>mengatakan</a:t>
            </a:r>
            <a:r>
              <a:rPr lang="en-US" dirty="0"/>
              <a:t>,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kecamatan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Banyumanik</a:t>
            </a:r>
            <a:r>
              <a:rPr lang="en-US" dirty="0"/>
              <a:t>, </a:t>
            </a:r>
            <a:r>
              <a:rPr lang="en-US" dirty="0" err="1"/>
              <a:t>Tembalang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Ngaliyan</a:t>
            </a:r>
            <a:r>
              <a:rPr lang="en-US" dirty="0"/>
              <a:t>. </a:t>
            </a:r>
            <a:r>
              <a:rPr lang="en-US" dirty="0" err="1"/>
              <a:t>Berdasarkan</a:t>
            </a:r>
            <a:r>
              <a:rPr lang="en-US" dirty="0"/>
              <a:t> data DKK Semarang,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hampir</a:t>
            </a:r>
            <a:r>
              <a:rPr lang="en-US" dirty="0"/>
              <a:t> 300 </a:t>
            </a:r>
            <a:r>
              <a:rPr lang="en-US" dirty="0" err="1"/>
              <a:t>persen</a:t>
            </a:r>
            <a:r>
              <a:rPr lang="en-US" dirty="0"/>
              <a:t>.</a:t>
            </a:r>
          </a:p>
          <a:p>
            <a:pPr algn="just">
              <a:buNone/>
            </a:pPr>
            <a:r>
              <a:rPr lang="en-US" dirty="0"/>
              <a:t>“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Januari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April </a:t>
            </a:r>
            <a:r>
              <a:rPr lang="en-US" dirty="0" err="1"/>
              <a:t>mencapai</a:t>
            </a:r>
            <a:r>
              <a:rPr lang="en-US" dirty="0"/>
              <a:t> 326 </a:t>
            </a:r>
            <a:r>
              <a:rPr lang="en-US" dirty="0" err="1"/>
              <a:t>Kasus</a:t>
            </a:r>
            <a:r>
              <a:rPr lang="en-US" dirty="0"/>
              <a:t>,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929 </a:t>
            </a:r>
            <a:r>
              <a:rPr lang="en-US" dirty="0" err="1"/>
              <a:t>Kasus</a:t>
            </a:r>
            <a:r>
              <a:rPr lang="en-US" dirty="0"/>
              <a:t>. Paling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diderita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 SD </a:t>
            </a:r>
            <a:r>
              <a:rPr lang="en-US" dirty="0" err="1"/>
              <a:t>dan</a:t>
            </a:r>
            <a:r>
              <a:rPr lang="en-US" dirty="0"/>
              <a:t> SMP, </a:t>
            </a:r>
            <a:r>
              <a:rPr lang="en-US" dirty="0" err="1"/>
              <a:t>Sedangkan</a:t>
            </a:r>
            <a:r>
              <a:rPr lang="en-US" dirty="0"/>
              <a:t> yang </a:t>
            </a:r>
            <a:r>
              <a:rPr lang="en-US" dirty="0" err="1"/>
              <a:t>meninggal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6 </a:t>
            </a:r>
            <a:r>
              <a:rPr lang="en-US" dirty="0" err="1"/>
              <a:t>orang</a:t>
            </a:r>
            <a:r>
              <a:rPr lang="en-US" dirty="0"/>
              <a:t>,” </a:t>
            </a:r>
            <a:r>
              <a:rPr lang="en-US" dirty="0" err="1"/>
              <a:t>ujarnya</a:t>
            </a:r>
            <a:r>
              <a:rPr lang="en-US" dirty="0"/>
              <a:t>.</a:t>
            </a:r>
          </a:p>
          <a:p>
            <a:pPr algn="just">
              <a:buNone/>
            </a:pP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lanjutnya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Februari</a:t>
            </a:r>
            <a:r>
              <a:rPr lang="en-US" dirty="0"/>
              <a:t>, </a:t>
            </a:r>
            <a:r>
              <a:rPr lang="en-US" dirty="0" err="1"/>
              <a:t>dikarenakan</a:t>
            </a:r>
            <a:r>
              <a:rPr lang="en-US" dirty="0"/>
              <a:t> factor </a:t>
            </a:r>
            <a:r>
              <a:rPr lang="en-US" dirty="0" err="1"/>
              <a:t>cuaca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Asia Tenggara </a:t>
            </a:r>
            <a:r>
              <a:rPr lang="en-US" dirty="0" err="1"/>
              <a:t>dilanda</a:t>
            </a:r>
            <a:r>
              <a:rPr lang="en-US" dirty="0"/>
              <a:t> </a:t>
            </a:r>
            <a:r>
              <a:rPr lang="en-US" dirty="0" err="1"/>
              <a:t>cuaca</a:t>
            </a:r>
            <a:r>
              <a:rPr lang="en-US" dirty="0"/>
              <a:t> </a:t>
            </a:r>
            <a:r>
              <a:rPr lang="en-US" dirty="0" err="1"/>
              <a:t>buruk</a:t>
            </a:r>
            <a:r>
              <a:rPr lang="en-US" dirty="0"/>
              <a:t>. </a:t>
            </a:r>
            <a:r>
              <a:rPr lang="en-US" dirty="0" err="1"/>
              <a:t>Dipulau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kabupaten</a:t>
            </a:r>
            <a:r>
              <a:rPr lang="en-US" dirty="0"/>
              <a:t> </a:t>
            </a:r>
            <a:r>
              <a:rPr lang="en-US" dirty="0" err="1"/>
              <a:t>Purbolinggo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err="1"/>
              <a:t>Timur</a:t>
            </a:r>
            <a:r>
              <a:rPr lang="en-US" dirty="0"/>
              <a:t>.</a:t>
            </a:r>
          </a:p>
          <a:p>
            <a:pPr algn="just">
              <a:buNone/>
            </a:pPr>
            <a:r>
              <a:rPr lang="en-US" dirty="0" err="1"/>
              <a:t>Widoyono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, </a:t>
            </a:r>
            <a:r>
              <a:rPr lang="en-US" dirty="0" err="1"/>
              <a:t>meningkatnya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DBD </a:t>
            </a:r>
            <a:r>
              <a:rPr lang="en-US" dirty="0" err="1"/>
              <a:t>di</a:t>
            </a:r>
            <a:r>
              <a:rPr lang="en-US" dirty="0"/>
              <a:t> Kota Semarang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serius</a:t>
            </a:r>
            <a:r>
              <a:rPr lang="en-US" dirty="0"/>
              <a:t>.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agar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Dengue Shock Syndrome (DSS).</a:t>
            </a:r>
          </a:p>
          <a:p>
            <a:pPr algn="just">
              <a:buNone/>
            </a:pPr>
            <a:r>
              <a:rPr lang="en-US" dirty="0"/>
              <a:t>DSS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tingkatan</a:t>
            </a:r>
            <a:r>
              <a:rPr lang="en-US" dirty="0"/>
              <a:t> </a:t>
            </a:r>
            <a:r>
              <a:rPr lang="en-US" dirty="0" err="1"/>
              <a:t>terparah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DBD. Syndrome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demam</a:t>
            </a:r>
            <a:r>
              <a:rPr lang="en-US" dirty="0"/>
              <a:t> </a:t>
            </a:r>
            <a:r>
              <a:rPr lang="en-US" dirty="0" err="1"/>
              <a:t>berdarah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demam</a:t>
            </a:r>
            <a:r>
              <a:rPr lang="en-US" dirty="0"/>
              <a:t> </a:t>
            </a:r>
            <a:r>
              <a:rPr lang="en-US" dirty="0" err="1"/>
              <a:t>berdarah</a:t>
            </a:r>
            <a:r>
              <a:rPr lang="en-US" dirty="0"/>
              <a:t> Dengue (DBD) ,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kebocoran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diluar</a:t>
            </a:r>
            <a:r>
              <a:rPr lang="en-US" dirty="0"/>
              <a:t>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, </a:t>
            </a:r>
            <a:r>
              <a:rPr lang="en-US" dirty="0" err="1"/>
              <a:t>pendarahan</a:t>
            </a:r>
            <a:r>
              <a:rPr lang="en-US" dirty="0"/>
              <a:t> </a:t>
            </a:r>
            <a:r>
              <a:rPr lang="en-US" dirty="0" err="1"/>
              <a:t>parah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.</a:t>
            </a:r>
          </a:p>
          <a:p>
            <a:pPr algn="just">
              <a:buNone/>
            </a:pPr>
            <a:r>
              <a:rPr lang="en-US" dirty="0"/>
              <a:t>“</a:t>
            </a:r>
            <a:r>
              <a:rPr lang="en-US" dirty="0" err="1"/>
              <a:t>Jika</a:t>
            </a:r>
            <a:r>
              <a:rPr lang="en-US" dirty="0"/>
              <a:t> DB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pendarahan</a:t>
            </a:r>
            <a:r>
              <a:rPr lang="en-US" dirty="0"/>
              <a:t>, </a:t>
            </a:r>
            <a:r>
              <a:rPr lang="en-US" dirty="0" err="1"/>
              <a:t>sementara</a:t>
            </a:r>
            <a:r>
              <a:rPr lang="en-US" dirty="0"/>
              <a:t> DBD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pendarahan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paling </a:t>
            </a:r>
            <a:r>
              <a:rPr lang="en-US" dirty="0" err="1"/>
              <a:t>parah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Dengue Shock Syndrome,” </a:t>
            </a:r>
            <a:r>
              <a:rPr lang="en-US" dirty="0" err="1"/>
              <a:t>katanya</a:t>
            </a:r>
            <a:r>
              <a:rPr lang="en-US" dirty="0"/>
              <a:t>.</a:t>
            </a:r>
          </a:p>
          <a:p>
            <a:pPr algn="just">
              <a:buNone/>
            </a:pPr>
            <a:r>
              <a:rPr lang="en-US" dirty="0" err="1"/>
              <a:t>Menanggapi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kecamatan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KLB DBD, </a:t>
            </a:r>
            <a:r>
              <a:rPr lang="en-US" dirty="0" err="1"/>
              <a:t>Walikota</a:t>
            </a:r>
            <a:r>
              <a:rPr lang="en-US" dirty="0"/>
              <a:t> Semarang </a:t>
            </a:r>
            <a:r>
              <a:rPr lang="en-US" dirty="0" err="1"/>
              <a:t>baru-baru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menggalang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kampanye</a:t>
            </a:r>
            <a:r>
              <a:rPr lang="en-US" dirty="0"/>
              <a:t> </a:t>
            </a:r>
            <a:r>
              <a:rPr lang="en-US" dirty="0" err="1"/>
              <a:t>pemberantasan</a:t>
            </a:r>
            <a:r>
              <a:rPr lang="en-US" dirty="0"/>
              <a:t> </a:t>
            </a:r>
            <a:r>
              <a:rPr lang="en-US" dirty="0" err="1"/>
              <a:t>sarang</a:t>
            </a:r>
            <a:r>
              <a:rPr lang="en-US" dirty="0"/>
              <a:t> </a:t>
            </a:r>
            <a:r>
              <a:rPr lang="en-US" dirty="0" err="1"/>
              <a:t>nyamuk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PSN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besar-besaran</a:t>
            </a:r>
            <a:r>
              <a:rPr lang="en-US" dirty="0"/>
              <a:t>.</a:t>
            </a:r>
          </a:p>
          <a:p>
            <a:pPr algn="just">
              <a:buNone/>
            </a:pPr>
            <a:r>
              <a:rPr lang="en-US" dirty="0" err="1"/>
              <a:t>Metode</a:t>
            </a:r>
            <a:r>
              <a:rPr lang="en-US" dirty="0"/>
              <a:t> PSN </a:t>
            </a:r>
            <a:r>
              <a:rPr lang="en-US" dirty="0" err="1"/>
              <a:t>dinilai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fogging, </a:t>
            </a:r>
            <a:r>
              <a:rPr lang="en-US" dirty="0" err="1"/>
              <a:t>karena</a:t>
            </a:r>
            <a:r>
              <a:rPr lang="en-US" dirty="0"/>
              <a:t> PSN </a:t>
            </a:r>
            <a:r>
              <a:rPr lang="en-US" dirty="0" err="1"/>
              <a:t>memberantas</a:t>
            </a:r>
            <a:r>
              <a:rPr lang="en-US" dirty="0"/>
              <a:t> </a:t>
            </a:r>
            <a:r>
              <a:rPr lang="en-US" dirty="0" err="1"/>
              <a:t>nyamuk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jentik-jentiknya</a:t>
            </a:r>
            <a:r>
              <a:rPr lang="en-US" dirty="0"/>
              <a:t>.</a:t>
            </a:r>
          </a:p>
          <a:p>
            <a:pPr algn="just">
              <a:buNone/>
            </a:pPr>
            <a:r>
              <a:rPr lang="en-US" dirty="0" err="1"/>
              <a:t>Berdasarkan</a:t>
            </a:r>
            <a:r>
              <a:rPr lang="en-US" dirty="0"/>
              <a:t> data DKK, </a:t>
            </a:r>
            <a:r>
              <a:rPr lang="en-US" dirty="0" err="1"/>
              <a:t>dikecamatan</a:t>
            </a:r>
            <a:r>
              <a:rPr lang="en-US" dirty="0"/>
              <a:t> </a:t>
            </a:r>
            <a:r>
              <a:rPr lang="en-US" dirty="0" err="1"/>
              <a:t>banyumanik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januari</a:t>
            </a:r>
            <a:r>
              <a:rPr lang="en-US" dirty="0"/>
              <a:t> 2015 </a:t>
            </a:r>
            <a:r>
              <a:rPr lang="en-US" dirty="0" err="1"/>
              <a:t>tercatat</a:t>
            </a:r>
            <a:r>
              <a:rPr lang="en-US" dirty="0"/>
              <a:t> 59 </a:t>
            </a:r>
            <a:r>
              <a:rPr lang="en-US" dirty="0" err="1"/>
              <a:t>penderita</a:t>
            </a:r>
            <a:r>
              <a:rPr lang="en-US" dirty="0"/>
              <a:t> DBD </a:t>
            </a:r>
            <a:r>
              <a:rPr lang="en-US" dirty="0" err="1"/>
              <a:t>dengan</a:t>
            </a:r>
            <a:r>
              <a:rPr lang="en-US" dirty="0"/>
              <a:t> 2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/>
              <a:t>meninggal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. </a:t>
            </a:r>
            <a:r>
              <a:rPr lang="en-US" dirty="0" err="1"/>
              <a:t>Kecamatan</a:t>
            </a:r>
            <a:r>
              <a:rPr lang="en-US" dirty="0"/>
              <a:t> </a:t>
            </a:r>
            <a:r>
              <a:rPr lang="en-US" dirty="0" err="1"/>
              <a:t>tembalang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januari</a:t>
            </a:r>
            <a:r>
              <a:rPr lang="en-US" dirty="0"/>
              <a:t> 2015 </a:t>
            </a:r>
            <a:r>
              <a:rPr lang="en-US" dirty="0" err="1"/>
              <a:t>ada</a:t>
            </a:r>
            <a:r>
              <a:rPr lang="en-US" dirty="0"/>
              <a:t> 55 </a:t>
            </a:r>
            <a:r>
              <a:rPr lang="en-US" dirty="0" err="1"/>
              <a:t>penderita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kecamatan</a:t>
            </a:r>
            <a:r>
              <a:rPr lang="en-US" dirty="0"/>
              <a:t> </a:t>
            </a:r>
            <a:r>
              <a:rPr lang="en-US" dirty="0" err="1"/>
              <a:t>ngalian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35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1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/>
              <a:t>meninggal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.</a:t>
            </a:r>
          </a:p>
          <a:p>
            <a:pPr algn="just">
              <a:buNone/>
            </a:pPr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tambahnya</a:t>
            </a:r>
            <a:r>
              <a:rPr lang="en-US" dirty="0"/>
              <a:t>,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DBD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januari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pertengahan</a:t>
            </a:r>
            <a:r>
              <a:rPr lang="en-US" dirty="0"/>
              <a:t> </a:t>
            </a:r>
            <a:r>
              <a:rPr lang="en-US" dirty="0" err="1"/>
              <a:t>februari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kecamatan</a:t>
            </a:r>
            <a:r>
              <a:rPr lang="en-US" dirty="0"/>
              <a:t> </a:t>
            </a:r>
            <a:r>
              <a:rPr lang="en-US" dirty="0" err="1"/>
              <a:t>tembalangan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81 </a:t>
            </a:r>
            <a:r>
              <a:rPr lang="en-US" dirty="0" err="1"/>
              <a:t>kasus</a:t>
            </a:r>
            <a:r>
              <a:rPr lang="en-US" dirty="0"/>
              <a:t>,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banyumanik</a:t>
            </a:r>
            <a:r>
              <a:rPr lang="en-US" dirty="0"/>
              <a:t> 67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ngaliyan</a:t>
            </a:r>
            <a:r>
              <a:rPr lang="en-US" dirty="0"/>
              <a:t> 53 </a:t>
            </a:r>
            <a:r>
              <a:rPr lang="en-US" dirty="0" err="1"/>
              <a:t>kasus</a:t>
            </a:r>
            <a:r>
              <a:rPr lang="en-US" dirty="0"/>
              <a:t>.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april</a:t>
            </a:r>
            <a:r>
              <a:rPr lang="en-US" dirty="0"/>
              <a:t> </a:t>
            </a:r>
            <a:r>
              <a:rPr lang="en-US" dirty="0" err="1"/>
              <a:t>totalnya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929 </a:t>
            </a:r>
            <a:r>
              <a:rPr lang="en-US" dirty="0" err="1"/>
              <a:t>kasus</a:t>
            </a:r>
            <a:r>
              <a:rPr lang="en-US" dirty="0"/>
              <a:t>.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6" name="Picture 4" descr="http://www.bls.gov/regions/southwest/images/1999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786058"/>
            <a:ext cx="5214942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85794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n-US" b="1" dirty="0">
                <a:solidFill>
                  <a:schemeClr val="tx1"/>
                </a:solidFill>
              </a:rPr>
              <a:t>Types of Health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5000628" cy="5257800"/>
          </a:xfrm>
        </p:spPr>
        <p:txBody>
          <a:bodyPr>
            <a:normAutofit/>
          </a:bodyPr>
          <a:lstStyle/>
          <a:p>
            <a:r>
              <a:rPr lang="en-US" b="1" dirty="0"/>
              <a:t>Health Statistics </a:t>
            </a:r>
            <a:r>
              <a:rPr lang="en-US" dirty="0"/>
              <a:t>: Morbidity by type, Data on </a:t>
            </a:r>
            <a:r>
              <a:rPr lang="en-US" dirty="0" err="1"/>
              <a:t>notifiable</a:t>
            </a:r>
            <a:r>
              <a:rPr lang="en-US" dirty="0"/>
              <a:t> diseases, Impairment, Cancer registries.</a:t>
            </a:r>
          </a:p>
          <a:p>
            <a:r>
              <a:rPr lang="en-US" b="1" dirty="0"/>
              <a:t>Health Services Statistics </a:t>
            </a:r>
            <a:r>
              <a:rPr lang="en-US" dirty="0"/>
              <a:t>: Number and Types of Facilities, Nature of Services (Costs, Payment, Mechanisms)</a:t>
            </a:r>
          </a:p>
        </p:txBody>
      </p:sp>
      <p:pic>
        <p:nvPicPr>
          <p:cNvPr id="279554" name="Picture 2" descr="http://www.nscb.gov.ph/stats/statdev/2008/health/malariaMorbidit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000108"/>
            <a:ext cx="2390775" cy="200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2"/>
          <a:srcRect l="14824" t="45898" r="16544" b="8203"/>
          <a:stretch>
            <a:fillRect/>
          </a:stretch>
        </p:blipFill>
        <p:spPr bwMode="auto">
          <a:xfrm>
            <a:off x="0" y="0"/>
            <a:ext cx="9144000" cy="343814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7747" name="Picture 3"/>
          <p:cNvPicPr>
            <a:picLocks noChangeAspect="1" noChangeArrowheads="1"/>
          </p:cNvPicPr>
          <p:nvPr/>
        </p:nvPicPr>
        <p:blipFill>
          <a:blip r:embed="rId3"/>
          <a:srcRect l="14861" t="17773" r="15959" b="52930"/>
          <a:stretch>
            <a:fillRect/>
          </a:stretch>
        </p:blipFill>
        <p:spPr bwMode="auto">
          <a:xfrm>
            <a:off x="0" y="714356"/>
            <a:ext cx="9144000" cy="2143140"/>
          </a:xfrm>
          <a:prstGeom prst="rect">
            <a:avLst/>
          </a:prstGeom>
          <a:ln w="38100" cap="sq">
            <a:solidFill>
              <a:srgbClr val="18C67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7748" name="Picture 4"/>
          <p:cNvPicPr>
            <a:picLocks noChangeAspect="1" noChangeArrowheads="1"/>
          </p:cNvPicPr>
          <p:nvPr/>
        </p:nvPicPr>
        <p:blipFill>
          <a:blip r:embed="rId4"/>
          <a:srcRect l="13763" t="19726" r="14861" b="41211"/>
          <a:stretch>
            <a:fillRect/>
          </a:stretch>
        </p:blipFill>
        <p:spPr bwMode="auto">
          <a:xfrm>
            <a:off x="0" y="3571876"/>
            <a:ext cx="9144000" cy="3286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7749" name="Picture 5"/>
          <p:cNvPicPr>
            <a:picLocks noChangeAspect="1" noChangeArrowheads="1"/>
          </p:cNvPicPr>
          <p:nvPr/>
        </p:nvPicPr>
        <p:blipFill>
          <a:blip r:embed="rId5"/>
          <a:srcRect l="23096" t="10937" r="24744" b="69532"/>
          <a:stretch>
            <a:fillRect/>
          </a:stretch>
        </p:blipFill>
        <p:spPr bwMode="auto">
          <a:xfrm>
            <a:off x="0" y="4143380"/>
            <a:ext cx="9144000" cy="214314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http://www.healthknowledge.org.uk/sites/default/files/documents/publichealthtextbook/4ceep/4c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645577"/>
            <a:ext cx="6357950" cy="42124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85794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n-US" b="1" dirty="0">
                <a:solidFill>
                  <a:schemeClr val="tx1"/>
                </a:solidFill>
              </a:rPr>
              <a:t>Types of Health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5000628" cy="5257800"/>
          </a:xfrm>
        </p:spPr>
        <p:txBody>
          <a:bodyPr>
            <a:normAutofit/>
          </a:bodyPr>
          <a:lstStyle/>
          <a:p>
            <a:r>
              <a:rPr lang="en-US" b="1" dirty="0"/>
              <a:t>Data on Social inequalities in health </a:t>
            </a:r>
            <a:r>
              <a:rPr lang="en-US" dirty="0"/>
              <a:t>: Rate of poverty, level of education, and occupational conditions.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4661</TotalTime>
  <Words>1902</Words>
  <Application>Microsoft Office PowerPoint</Application>
  <PresentationFormat>On-screen Show (4:3)</PresentationFormat>
  <Paragraphs>289</Paragraphs>
  <Slides>60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Algerian</vt:lpstr>
      <vt:lpstr>Arial</vt:lpstr>
      <vt:lpstr>Calibri</vt:lpstr>
      <vt:lpstr>Corbel</vt:lpstr>
      <vt:lpstr>Franklin Gothic Book</vt:lpstr>
      <vt:lpstr>Times New Roman</vt:lpstr>
      <vt:lpstr>Wingdings</vt:lpstr>
      <vt:lpstr>Office Theme</vt:lpstr>
      <vt:lpstr>Equation</vt:lpstr>
      <vt:lpstr>Microsoft Equation 3.0</vt:lpstr>
      <vt:lpstr>UKURAN FREKUENSI DALAM EPIDEMIOLOGI</vt:lpstr>
      <vt:lpstr>PowerPoint Presentation</vt:lpstr>
      <vt:lpstr>PowerPoint Presentation</vt:lpstr>
      <vt:lpstr>PowerPoint Presentation</vt:lpstr>
      <vt:lpstr>Types of Health Data</vt:lpstr>
      <vt:lpstr>PowerPoint Presentation</vt:lpstr>
      <vt:lpstr>Types of Health Data</vt:lpstr>
      <vt:lpstr>PowerPoint Presentation</vt:lpstr>
      <vt:lpstr>Types of Health Data</vt:lpstr>
      <vt:lpstr>PowerPoint Presentation</vt:lpstr>
      <vt:lpstr>Indeks Kesehatan</vt:lpstr>
      <vt:lpstr>Rate</vt:lpstr>
      <vt:lpstr>Ciri Rate</vt:lpstr>
      <vt:lpstr>Proporsi</vt:lpstr>
      <vt:lpstr>PowerPoint Presentation</vt:lpstr>
      <vt:lpstr>Ratio </vt:lpstr>
      <vt:lpstr>PowerPoint Presentation</vt:lpstr>
      <vt:lpstr>Population at risk</vt:lpstr>
      <vt:lpstr>PowerPoint Presentation</vt:lpstr>
      <vt:lpstr>PowerPoint Presentation</vt:lpstr>
      <vt:lpstr>Ukuran Penyakit  (Morbiditas)</vt:lpstr>
      <vt:lpstr>Ukuran morbiditas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Attack Rate</vt:lpstr>
      <vt:lpstr>Contoh kasus</vt:lpstr>
      <vt:lpstr>PowerPoint Presentation</vt:lpstr>
      <vt:lpstr>Prevalensi</vt:lpstr>
      <vt:lpstr>Prevalensi</vt:lpstr>
      <vt:lpstr>PowerPoint Presentation</vt:lpstr>
      <vt:lpstr>PowerPoint Presentation</vt:lpstr>
      <vt:lpstr>Hubungan Insiden &amp;  prevalen</vt:lpstr>
      <vt:lpstr>PowerPoint Presentation</vt:lpstr>
      <vt:lpstr>Ilustrasi: pola perjalanan penyakit Y Januari -desember </vt:lpstr>
      <vt:lpstr>PowerPoint Presentation</vt:lpstr>
      <vt:lpstr>UKURAN MORTALITAS</vt:lpstr>
      <vt:lpstr>Mortalitas</vt:lpstr>
      <vt:lpstr>PowerPoint Presentation</vt:lpstr>
      <vt:lpstr>PowerPoint Presentation</vt:lpstr>
      <vt:lpstr>PowerPoint Presentation</vt:lpstr>
      <vt:lpstr>Tabel Mortalitas</vt:lpstr>
      <vt:lpstr>Mortalitas</vt:lpstr>
      <vt:lpstr>PowerPoint Presentation</vt:lpstr>
      <vt:lpstr>PowerPoint Presentation</vt:lpstr>
      <vt:lpstr>PowerPoint Presentation</vt:lpstr>
      <vt:lpstr>DATA-DATA DALAM PROFIL KESEHATAN RISKESDAS Puskesmas, RS, Klinik, Dinas Kesehatan dll  www.who.int www.bps.go.id http://www.bps.go.id/Subjek/view/id/30#subjekViewTab3 (bps data kesehatan)</vt:lpstr>
      <vt:lpstr>THANK YOU...</vt:lpstr>
      <vt:lpstr>PowerPoint Presentation</vt:lpstr>
      <vt:lpstr>PowerPoint Presentation</vt:lpstr>
      <vt:lpstr>PowerPoint Presentation</vt:lpstr>
      <vt:lpstr>Latihan Soal</vt:lpstr>
      <vt:lpstr>Latihan Soal</vt:lpstr>
      <vt:lpstr>PowerPoint Presentation</vt:lpstr>
      <vt:lpstr>PowerPoint Presentation</vt:lpstr>
      <vt:lpstr>Kasus Demam Berdarah di Kota Semarang meningkat hingga 300 persen. oleh Red Berita Jateng - Mar 31, 2015</vt:lpstr>
    </vt:vector>
  </TitlesOfParts>
  <Company>tb berkah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UKURAN MORBIDITAS &amp; MORTALITAS DALAM EPIDEMIOLOGI</dc:title>
  <dc:creator>kriswi</dc:creator>
  <cp:lastModifiedBy>TIARA</cp:lastModifiedBy>
  <cp:revision>206</cp:revision>
  <dcterms:created xsi:type="dcterms:W3CDTF">2010-09-21T06:59:46Z</dcterms:created>
  <dcterms:modified xsi:type="dcterms:W3CDTF">2019-09-30T07:01:20Z</dcterms:modified>
</cp:coreProperties>
</file>