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7" r:id="rId9"/>
    <p:sldId id="260" r:id="rId10"/>
    <p:sldId id="261" r:id="rId11"/>
    <p:sldId id="278" r:id="rId12"/>
    <p:sldId id="262" r:id="rId13"/>
    <p:sldId id="263" r:id="rId14"/>
    <p:sldId id="265" r:id="rId15"/>
    <p:sldId id="294" r:id="rId16"/>
    <p:sldId id="295" r:id="rId17"/>
    <p:sldId id="296" r:id="rId18"/>
    <p:sldId id="266" r:id="rId19"/>
    <p:sldId id="293" r:id="rId20"/>
    <p:sldId id="264" r:id="rId21"/>
    <p:sldId id="268" r:id="rId22"/>
    <p:sldId id="269" r:id="rId23"/>
    <p:sldId id="270" r:id="rId24"/>
    <p:sldId id="271" r:id="rId25"/>
    <p:sldId id="272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B2B3F-F56E-4200-B571-350605DDFEE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F0DDD-FE9B-468B-A4DA-0BF5AF98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E7656-7116-4311-9B0F-F7961A0F9934}" type="datetimeFigureOut">
              <a:rPr lang="id-ID" smtClean="0"/>
              <a:pPr/>
              <a:t>14/01/2016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28834-BDB7-4463-9C9D-B6A4436DAB5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28834-BDB7-4463-9C9D-B6A4436DAB53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6437D4-4F6A-4DDD-881D-022F53D663F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AE6DBD-472E-47E3-9FAE-B01C856C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Muhamad noor hidayat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Unsur-unsur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4983163"/>
          </a:xfrm>
        </p:spPr>
        <p:txBody>
          <a:bodyPr/>
          <a:lstStyle/>
          <a:p>
            <a:pPr algn="just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= </a:t>
            </a:r>
            <a:r>
              <a:rPr lang="en-US" dirty="0" err="1" smtClean="0"/>
              <a:t>komunikator</a:t>
            </a:r>
            <a:r>
              <a:rPr lang="en-US" dirty="0" smtClean="0"/>
              <a:t> (</a:t>
            </a:r>
            <a:r>
              <a:rPr lang="en-US" i="1" dirty="0" smtClean="0"/>
              <a:t>source, sender, encoder</a:t>
            </a:r>
            <a:r>
              <a:rPr lang="en-US" dirty="0" smtClean="0"/>
              <a:t>).</a:t>
            </a:r>
          </a:p>
          <a:p>
            <a:pPr algn="just"/>
            <a:r>
              <a:rPr lang="en-US" i="1" dirty="0" smtClean="0"/>
              <a:t>Encoder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penyandi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encoding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penyandian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yang </a:t>
            </a:r>
            <a:r>
              <a:rPr lang="en-US" dirty="0" err="1" smtClean="0"/>
              <a:t>disandikan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</a:t>
            </a:r>
            <a:r>
              <a:rPr lang="en-US" dirty="0" err="1" smtClean="0"/>
              <a:t>komunikator</a:t>
            </a:r>
            <a:r>
              <a:rPr lang="en-US" dirty="0" smtClean="0"/>
              <a:t>)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ketidakpuasannya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(</a:t>
            </a:r>
            <a:r>
              <a:rPr lang="en-US" dirty="0" err="1" smtClean="0"/>
              <a:t>komunikan</a:t>
            </a:r>
            <a:r>
              <a:rPr lang="en-US" dirty="0" smtClean="0"/>
              <a:t>)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dirty="0" err="1" smtClean="0"/>
              <a:t>pelanggan</a:t>
            </a:r>
            <a:r>
              <a:rPr lang="en-US" dirty="0" smtClean="0"/>
              <a:t>)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propaganda.</a:t>
            </a:r>
          </a:p>
          <a:p>
            <a:pPr algn="just"/>
            <a:r>
              <a:rPr lang="en-US" i="1" dirty="0" smtClean="0"/>
              <a:t>Message</a:t>
            </a:r>
            <a:r>
              <a:rPr lang="en-US" dirty="0" smtClean="0"/>
              <a:t>, </a:t>
            </a:r>
            <a:r>
              <a:rPr lang="en-US" i="1" dirty="0" smtClean="0"/>
              <a:t>content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information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mimik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gerak-gerak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bentuknya</a:t>
            </a:r>
            <a:r>
              <a:rPr lang="en-US" sz="2400" dirty="0" smtClean="0"/>
              <a:t>: </a:t>
            </a:r>
            <a:r>
              <a:rPr lang="en-US" sz="2400" dirty="0" err="1" smtClean="0"/>
              <a:t>pancaindra</a:t>
            </a:r>
            <a:r>
              <a:rPr lang="en-US" sz="2400" dirty="0" smtClean="0"/>
              <a:t>,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(</a:t>
            </a:r>
            <a:r>
              <a:rPr lang="en-US" sz="2400" dirty="0" err="1" smtClean="0"/>
              <a:t>telepon</a:t>
            </a:r>
            <a:r>
              <a:rPr lang="en-US" sz="2400" dirty="0" smtClean="0"/>
              <a:t>, </a:t>
            </a:r>
            <a:r>
              <a:rPr lang="en-US" sz="2400" dirty="0" err="1" smtClean="0"/>
              <a:t>surat</a:t>
            </a:r>
            <a:r>
              <a:rPr lang="en-US" sz="2400" dirty="0" smtClean="0"/>
              <a:t>, e-mail) media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: </a:t>
            </a:r>
          </a:p>
          <a:p>
            <a:pPr marL="514350" indent="-514350" algn="just">
              <a:buAutoNum type="alphaLcParenR"/>
            </a:pPr>
            <a:r>
              <a:rPr lang="en-US" sz="2400" dirty="0" smtClean="0"/>
              <a:t>Media </a:t>
            </a:r>
            <a:r>
              <a:rPr lang="en-US" sz="2400" dirty="0" err="1" smtClean="0"/>
              <a:t>cetak</a:t>
            </a:r>
            <a:r>
              <a:rPr lang="en-US" sz="2400" dirty="0" smtClean="0"/>
              <a:t> (</a:t>
            </a:r>
            <a:r>
              <a:rPr lang="en-US" sz="2400" dirty="0" err="1" smtClean="0"/>
              <a:t>majalah</a:t>
            </a:r>
            <a:r>
              <a:rPr lang="en-US" sz="2400" dirty="0" smtClean="0"/>
              <a:t>,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kabar</a:t>
            </a:r>
            <a:r>
              <a:rPr lang="en-US" sz="2400" dirty="0" smtClean="0"/>
              <a:t>, </a:t>
            </a:r>
            <a:r>
              <a:rPr lang="en-US" sz="2400" dirty="0" err="1" smtClean="0"/>
              <a:t>buletin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) </a:t>
            </a:r>
          </a:p>
          <a:p>
            <a:pPr marL="514350" indent="-514350" algn="just">
              <a:buAutoNum type="alphaLcParenR"/>
            </a:pPr>
            <a:r>
              <a:rPr lang="en-US" sz="2400" dirty="0" smtClean="0"/>
              <a:t>Media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(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radio, film, TV,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Penerima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153400" cy="50593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Khalayak</a:t>
            </a:r>
            <a:r>
              <a:rPr lang="en-US" sz="3000" dirty="0" smtClean="0"/>
              <a:t>, </a:t>
            </a:r>
            <a:r>
              <a:rPr lang="en-US" sz="3000" dirty="0" err="1" smtClean="0"/>
              <a:t>sasaran</a:t>
            </a:r>
            <a:r>
              <a:rPr lang="en-US" sz="3000" dirty="0" smtClean="0"/>
              <a:t>, </a:t>
            </a:r>
            <a:r>
              <a:rPr lang="en-US" sz="3000" dirty="0" err="1" smtClean="0"/>
              <a:t>komunikan</a:t>
            </a:r>
            <a:r>
              <a:rPr lang="en-US" sz="3000" dirty="0" smtClean="0"/>
              <a:t>, </a:t>
            </a:r>
            <a:r>
              <a:rPr lang="en-US" sz="3000" i="1" dirty="0" smtClean="0"/>
              <a:t>audience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i="1" dirty="0" smtClean="0"/>
              <a:t>receiver.</a:t>
            </a:r>
          </a:p>
          <a:p>
            <a:pPr algn="just"/>
            <a:r>
              <a:rPr lang="en-US" sz="3000" dirty="0" err="1" smtClean="0"/>
              <a:t>Keberadaan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akibat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adanya</a:t>
            </a:r>
            <a:r>
              <a:rPr lang="en-US" sz="3000" dirty="0" smtClean="0"/>
              <a:t> </a:t>
            </a:r>
            <a:r>
              <a:rPr lang="en-US" sz="3000" dirty="0" err="1" smtClean="0"/>
              <a:t>sumber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i="1" dirty="0" smtClean="0"/>
              <a:t>Decoder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alat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endParaRPr lang="en-US" sz="3000" dirty="0" smtClean="0"/>
          </a:p>
          <a:p>
            <a:pPr algn="just"/>
            <a:r>
              <a:rPr lang="en-US" sz="3000" i="1" dirty="0" smtClean="0"/>
              <a:t>Decoding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penyandian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, yang </a:t>
            </a:r>
            <a:r>
              <a:rPr lang="en-US" sz="3000" dirty="0" err="1" smtClean="0"/>
              <a:t>disandibalikkan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.</a:t>
            </a:r>
          </a:p>
          <a:p>
            <a:pPr lvl="0" algn="just">
              <a:buClr>
                <a:srgbClr val="D3481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Tidak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penerima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jika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tidak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sumber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 algn="just">
              <a:buClr>
                <a:srgbClr val="D3481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Prinsip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prstClr val="black"/>
                </a:solidFill>
              </a:rPr>
              <a:t>mengenali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khalayak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dengan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mengetahui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memahami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karateristik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penerima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ada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peluang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untuk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mencapai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keberhasilan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komunikasi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algn="just">
              <a:buNone/>
            </a:pP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komunikator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komunikannya</a:t>
            </a:r>
            <a:r>
              <a:rPr lang="en-US" sz="2800" dirty="0" smtClean="0"/>
              <a:t>,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9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yang </a:t>
            </a:r>
          </a:p>
          <a:p>
            <a:pPr marL="514350" indent="-514350">
              <a:buNone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desa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demonstrasi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lurahnya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tuntutan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kepala</a:t>
            </a:r>
            <a:r>
              <a:rPr lang="en-US" sz="2800" dirty="0" smtClean="0"/>
              <a:t> </a:t>
            </a:r>
            <a:r>
              <a:rPr lang="en-US" sz="2800" dirty="0" err="1" smtClean="0"/>
              <a:t>desanya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 startAt="5"/>
            </a:pP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6)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polisi</a:t>
            </a:r>
            <a:r>
              <a:rPr lang="en-US" sz="2800" dirty="0" smtClean="0"/>
              <a:t> </a:t>
            </a:r>
            <a:r>
              <a:rPr lang="en-US" sz="2800" dirty="0" err="1" smtClean="0"/>
              <a:t>mencanangkan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anti-</a:t>
            </a:r>
          </a:p>
          <a:p>
            <a:pPr marL="514350" indent="-514350">
              <a:buNone/>
            </a:pPr>
            <a:r>
              <a:rPr lang="en-US" sz="2800" dirty="0" err="1" smtClean="0"/>
              <a:t>terorisme</a:t>
            </a:r>
            <a:r>
              <a:rPr lang="en-US" sz="2800" dirty="0" smtClean="0"/>
              <a:t>,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TV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smtClean="0"/>
              <a:t>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058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7)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mempertanyakan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tokoh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media </a:t>
            </a:r>
          </a:p>
          <a:p>
            <a:pPr>
              <a:buNone/>
            </a:pP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8)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mempertanyakan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sekolompok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polisi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katanya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anti-</a:t>
            </a:r>
            <a:r>
              <a:rPr lang="en-US" sz="2800" dirty="0" err="1" smtClean="0"/>
              <a:t>terorisme</a:t>
            </a:r>
            <a:r>
              <a:rPr lang="en-US" sz="2800" dirty="0" smtClean="0"/>
              <a:t> </a:t>
            </a:r>
            <a:r>
              <a:rPr lang="en-US" sz="2800" dirty="0" err="1" smtClean="0"/>
              <a:t>tadi</a:t>
            </a:r>
            <a:endParaRPr lang="id-ID" sz="2800" dirty="0" smtClean="0"/>
          </a:p>
          <a:p>
            <a:pPr>
              <a:buNone/>
            </a:pPr>
            <a:r>
              <a:rPr lang="en-US" sz="2800" dirty="0" smtClean="0"/>
              <a:t>9)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sebagiah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i="1" dirty="0" smtClean="0"/>
              <a:t>Tempo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setuju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pemberitaan</a:t>
            </a:r>
            <a:r>
              <a:rPr lang="en-US" sz="2800" dirty="0" smtClean="0"/>
              <a:t>,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setuju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pemuatan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berita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majalah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Pengaruh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Pengaruh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efek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perbedaan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</a:t>
            </a:r>
            <a:r>
              <a:rPr lang="en-US" sz="3000" dirty="0" err="1" smtClean="0"/>
              <a:t>apa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dipikirkan</a:t>
            </a:r>
            <a:r>
              <a:rPr lang="en-US" sz="3000" dirty="0" smtClean="0"/>
              <a:t>, </a:t>
            </a:r>
            <a:r>
              <a:rPr lang="en-US" sz="3000" dirty="0" err="1" smtClean="0"/>
              <a:t>dirasakan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sesudah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pengetahuan</a:t>
            </a:r>
            <a:r>
              <a:rPr lang="en-US" sz="3000" dirty="0" smtClean="0"/>
              <a:t>, </a:t>
            </a:r>
            <a:r>
              <a:rPr lang="en-US" sz="3000" dirty="0" err="1" smtClean="0"/>
              <a:t>sikap</a:t>
            </a:r>
            <a:r>
              <a:rPr lang="en-US" sz="3000" dirty="0"/>
              <a:t> </a:t>
            </a:r>
            <a:r>
              <a:rPr lang="en-US" sz="3000" dirty="0" err="1" smtClean="0"/>
              <a:t>tingkah</a:t>
            </a:r>
            <a:r>
              <a:rPr lang="en-US" sz="3000" dirty="0" smtClean="0"/>
              <a:t> </a:t>
            </a:r>
            <a:r>
              <a:rPr lang="en-US" sz="3000" dirty="0" err="1" smtClean="0"/>
              <a:t>laku</a:t>
            </a:r>
            <a:r>
              <a:rPr lang="en-US" sz="3000" dirty="0" smtClean="0"/>
              <a:t> </a:t>
            </a:r>
            <a:r>
              <a:rPr lang="en-US" sz="3000" dirty="0" err="1" smtClean="0"/>
              <a:t>seseorang</a:t>
            </a:r>
            <a:r>
              <a:rPr lang="en-US" sz="3000" dirty="0" smtClean="0"/>
              <a:t> (De Fleur).</a:t>
            </a:r>
          </a:p>
          <a:p>
            <a:pPr algn="just"/>
            <a:r>
              <a:rPr lang="en-US" sz="3000" dirty="0" smtClean="0"/>
              <a:t>Co: </a:t>
            </a:r>
            <a:r>
              <a:rPr lang="en-US" sz="3000" dirty="0" err="1" smtClean="0"/>
              <a:t>perubahan</a:t>
            </a:r>
            <a:r>
              <a:rPr lang="en-US" sz="3000" dirty="0" smtClean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 </a:t>
            </a:r>
            <a:r>
              <a:rPr lang="en-US" sz="3000" dirty="0" err="1" smtClean="0"/>
              <a:t>sehat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merokok</a:t>
            </a:r>
            <a:r>
              <a:rPr lang="en-US" sz="3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Bagan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umpan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balik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				      </a:t>
            </a:r>
            <a:r>
              <a:rPr lang="en-US" sz="2200" b="1" dirty="0" smtClean="0"/>
              <a:t>PESAN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371600" y="3505200"/>
            <a:ext cx="2286000" cy="1371600"/>
          </a:xfrm>
          <a:prstGeom prst="flowChartAlternateProcess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Komunikator</a:t>
            </a:r>
            <a:r>
              <a:rPr lang="en-US" sz="2500" b="1" dirty="0" smtClean="0"/>
              <a:t> 1</a:t>
            </a:r>
          </a:p>
          <a:p>
            <a:pPr algn="ctr"/>
            <a:r>
              <a:rPr lang="en-US" sz="2500" b="1" dirty="0" err="1" smtClean="0"/>
              <a:t>Komunikator</a:t>
            </a:r>
            <a:r>
              <a:rPr lang="en-US" sz="2500" b="1" dirty="0" smtClean="0"/>
              <a:t> 2</a:t>
            </a:r>
            <a:endParaRPr lang="en-US" sz="25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3505200"/>
            <a:ext cx="2667000" cy="14478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/>
              <a:t>Komunikan</a:t>
            </a:r>
            <a:r>
              <a:rPr lang="en-US" sz="2200" b="1" dirty="0" smtClean="0"/>
              <a:t> 1</a:t>
            </a:r>
          </a:p>
          <a:p>
            <a:pPr algn="ctr"/>
            <a:r>
              <a:rPr lang="en-US" sz="2200" b="1" dirty="0" err="1" smtClean="0"/>
              <a:t>Komunikator</a:t>
            </a:r>
            <a:r>
              <a:rPr lang="en-US" sz="2200" b="1" dirty="0" smtClean="0"/>
              <a:t> 2</a:t>
            </a:r>
            <a:endParaRPr lang="en-US" sz="2200" b="1" dirty="0"/>
          </a:p>
        </p:txBody>
      </p:sp>
      <p:sp>
        <p:nvSpPr>
          <p:cNvPr id="11" name="Curved Down Arrow 10"/>
          <p:cNvSpPr/>
          <p:nvPr/>
        </p:nvSpPr>
        <p:spPr>
          <a:xfrm>
            <a:off x="3048000" y="2743200"/>
            <a:ext cx="2895600" cy="457200"/>
          </a:xfrm>
          <a:prstGeom prst="curved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3276600" y="5029200"/>
            <a:ext cx="2667000" cy="533400"/>
          </a:xfrm>
          <a:prstGeom prst="curved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konseptualisasi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tindakah</a:t>
            </a:r>
            <a:r>
              <a:rPr lang="en-US" dirty="0" smtClean="0"/>
              <a:t> </a:t>
            </a:r>
            <a:r>
              <a:rPr lang="en-US" dirty="0" err="1" smtClean="0"/>
              <a:t>satu-arah</a:t>
            </a:r>
            <a:endParaRPr lang="en-US" dirty="0" smtClean="0"/>
          </a:p>
          <a:p>
            <a:pPr marL="514350" indent="-514350"/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/>
            <a:r>
              <a:rPr lang="en-US" dirty="0" smtClean="0"/>
              <a:t>Co: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Menurut</a:t>
            </a:r>
            <a:r>
              <a:rPr lang="en-US" dirty="0" smtClean="0"/>
              <a:t> Michael </a:t>
            </a:r>
            <a:r>
              <a:rPr lang="en-US" dirty="0" err="1" smtClean="0"/>
              <a:t>Burgoon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berorientasi-sumber</a:t>
            </a:r>
            <a:r>
              <a:rPr lang="en-US" dirty="0" smtClean="0"/>
              <a:t>” (</a:t>
            </a:r>
            <a:r>
              <a:rPr lang="en-US" i="1" dirty="0" smtClean="0"/>
              <a:t>source-oriented </a:t>
            </a:r>
            <a:r>
              <a:rPr lang="en-US" i="1" dirty="0" err="1" smtClean="0"/>
              <a:t>deefinition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prosesual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–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media,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geografis</a:t>
            </a:r>
            <a:endParaRPr lang="en-US" dirty="0" smtClean="0"/>
          </a:p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 pos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raya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Co: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yang </a:t>
            </a:r>
            <a:r>
              <a:rPr lang="en-US" dirty="0" err="1" smtClean="0"/>
              <a:t>menyinggung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internal.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000" dirty="0" err="1" smtClean="0"/>
              <a:t>Situasi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tepat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err="1" smtClean="0"/>
              <a:t>Banyak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tertunda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perhitungan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,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dirty="0" err="1" smtClean="0"/>
              <a:t>musim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Efek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971800"/>
            <a:ext cx="15240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Efek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2590800"/>
            <a:ext cx="1905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Kognitif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3581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Afektif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124200" y="4953000"/>
            <a:ext cx="1752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Konatif</a:t>
            </a:r>
            <a:endParaRPr lang="en-US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6019800" y="2438400"/>
            <a:ext cx="1600200" cy="685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Tahu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867400" y="3429000"/>
            <a:ext cx="2362200" cy="1219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Sikap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setuju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setuju</a:t>
            </a:r>
            <a:endParaRPr lang="en-US" sz="2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791200" y="4953000"/>
            <a:ext cx="22860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/>
              <a:t>Tingkah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laku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nyata</a:t>
            </a:r>
            <a:endParaRPr lang="en-US" sz="30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209800" y="2743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2171700" y="3162300"/>
            <a:ext cx="1066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714500" y="3771900"/>
            <a:ext cx="1905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05400" y="2819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81600" y="3886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29200" y="5334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</a:t>
            </a:r>
            <a:r>
              <a:rPr lang="en-US" i="1" dirty="0" smtClean="0"/>
              <a:t>face to face):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kuliah</a:t>
            </a:r>
            <a:r>
              <a:rPr lang="en-US" dirty="0" smtClean="0"/>
              <a:t>, seminar,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Bermedia</a:t>
            </a:r>
            <a:r>
              <a:rPr lang="en-US" dirty="0" smtClean="0"/>
              <a:t> (</a:t>
            </a:r>
            <a:r>
              <a:rPr lang="en-US" i="1" dirty="0" smtClean="0"/>
              <a:t>mediated</a:t>
            </a:r>
            <a:r>
              <a:rPr lang="en-US" dirty="0" smtClean="0"/>
              <a:t>)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tekhnologi</a:t>
            </a:r>
            <a:r>
              <a:rPr lang="en-US" dirty="0" smtClean="0"/>
              <a:t> (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sz="3000" dirty="0" err="1" smtClean="0"/>
              <a:t>Menyampaikan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 (</a:t>
            </a:r>
            <a:r>
              <a:rPr lang="en-US" sz="3000" i="1" dirty="0" smtClean="0"/>
              <a:t>to inform</a:t>
            </a:r>
            <a:r>
              <a:rPr lang="en-US" sz="3000" dirty="0" smtClean="0"/>
              <a:t>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r>
              <a:rPr lang="en-US" sz="3000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err="1" smtClean="0"/>
              <a:t>Ungkapan</a:t>
            </a:r>
            <a:r>
              <a:rPr lang="en-US" sz="3000" dirty="0" smtClean="0"/>
              <a:t> </a:t>
            </a:r>
            <a:r>
              <a:rPr lang="en-US" sz="3000" dirty="0" err="1" smtClean="0"/>
              <a:t>perasaan</a:t>
            </a:r>
            <a:r>
              <a:rPr lang="en-US" sz="3000" dirty="0" smtClean="0"/>
              <a:t>: </a:t>
            </a:r>
            <a:r>
              <a:rPr lang="en-US" sz="3000" dirty="0" err="1" smtClean="0"/>
              <a:t>marah</a:t>
            </a:r>
            <a:r>
              <a:rPr lang="en-US" sz="3000" dirty="0" smtClean="0"/>
              <a:t>, </a:t>
            </a:r>
            <a:r>
              <a:rPr lang="en-US" sz="3000" dirty="0" err="1" smtClean="0"/>
              <a:t>kesal</a:t>
            </a:r>
            <a:r>
              <a:rPr lang="en-US" sz="3000" dirty="0" smtClean="0"/>
              <a:t>, </a:t>
            </a:r>
            <a:r>
              <a:rPr lang="en-US" sz="3000" dirty="0" err="1" smtClean="0"/>
              <a:t>senang</a:t>
            </a:r>
            <a:r>
              <a:rPr lang="en-US" sz="3000" dirty="0" smtClean="0"/>
              <a:t>, </a:t>
            </a:r>
            <a:r>
              <a:rPr lang="en-US" sz="3000" dirty="0" err="1" smtClean="0"/>
              <a:t>dsb</a:t>
            </a:r>
            <a:r>
              <a:rPr lang="en-US" sz="3000" dirty="0" smtClean="0"/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smtClean="0"/>
              <a:t>“</a:t>
            </a:r>
            <a:r>
              <a:rPr lang="en-US" sz="3000" dirty="0" err="1" smtClean="0"/>
              <a:t>Hai</a:t>
            </a:r>
            <a:r>
              <a:rPr lang="en-US" sz="3000" dirty="0" smtClean="0"/>
              <a:t>..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tahu</a:t>
            </a:r>
            <a:r>
              <a:rPr lang="en-US" sz="3000" dirty="0" smtClean="0"/>
              <a:t> </a:t>
            </a:r>
            <a:r>
              <a:rPr lang="en-US" sz="3000" dirty="0" err="1" smtClean="0"/>
              <a:t>belum</a:t>
            </a:r>
            <a:r>
              <a:rPr lang="en-US" sz="3000" dirty="0" smtClean="0"/>
              <a:t>, 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besok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Merry Riana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Udinus</a:t>
            </a:r>
            <a:r>
              <a:rPr lang="en-US" sz="3000" dirty="0" smtClean="0"/>
              <a:t>?”</a:t>
            </a:r>
          </a:p>
          <a:p>
            <a:pPr marL="514350" indent="-514350">
              <a:buNone/>
            </a:pPr>
            <a:endParaRPr lang="en-US" sz="3000" dirty="0"/>
          </a:p>
        </p:txBody>
      </p:sp>
      <p:pic>
        <p:nvPicPr>
          <p:cNvPr id="5" name="Content Placeholder 4" descr="Cara-Menyampaikan-Informasi-yang-Bena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29200" y="1676400"/>
            <a:ext cx="3691731" cy="36917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Mendidik</a:t>
            </a:r>
            <a:r>
              <a:rPr lang="en-US" dirty="0" smtClean="0"/>
              <a:t> (</a:t>
            </a:r>
            <a:r>
              <a:rPr lang="en-US" i="1" dirty="0" smtClean="0"/>
              <a:t>to educate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" name="Content Placeholder 9" descr="JalanSesam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295400" y="2667000"/>
            <a:ext cx="6390922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153400" cy="55927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i="1" dirty="0" smtClean="0"/>
              <a:t>mutual-influence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Bergantian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U</a:t>
            </a:r>
            <a:r>
              <a:rPr lang="en-US" dirty="0" err="1" smtClean="0"/>
              <a:t>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</a:t>
            </a:r>
            <a:r>
              <a:rPr lang="en-US" i="1" dirty="0" smtClean="0"/>
              <a:t>feedback</a:t>
            </a:r>
            <a:r>
              <a:rPr lang="en-US" dirty="0" smtClean="0"/>
              <a:t>):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mengeraskan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Menghibur</a:t>
            </a:r>
            <a:r>
              <a:rPr lang="en-US" dirty="0" smtClean="0"/>
              <a:t> (</a:t>
            </a:r>
            <a:r>
              <a:rPr lang="en-US" i="1" dirty="0" smtClean="0"/>
              <a:t>to entertain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en-US" dirty="0" smtClean="0"/>
          </a:p>
        </p:txBody>
      </p:sp>
      <p:pic>
        <p:nvPicPr>
          <p:cNvPr id="7" name="Picture 6" descr="250px-Anak-AnakManu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3048000" cy="43037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teman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,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kemacetan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menghibur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“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hiburannya</a:t>
            </a:r>
            <a:r>
              <a:rPr lang="en-US" dirty="0" smtClean="0"/>
              <a:t>”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820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Pengawasan</a:t>
            </a:r>
            <a:r>
              <a:rPr lang="en-US" dirty="0" smtClean="0"/>
              <a:t> (</a:t>
            </a:r>
            <a:r>
              <a:rPr lang="en-US" i="1" dirty="0" smtClean="0"/>
              <a:t>surveillance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(</a:t>
            </a:r>
            <a:r>
              <a:rPr lang="en-US" dirty="0" err="1" smtClean="0"/>
              <a:t>massa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,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topan</a:t>
            </a:r>
            <a:r>
              <a:rPr lang="en-US" dirty="0" smtClean="0"/>
              <a:t>, </a:t>
            </a:r>
            <a:r>
              <a:rPr lang="en-US" dirty="0" err="1" smtClean="0"/>
              <a:t>pencurian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33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5) </a:t>
            </a:r>
            <a:r>
              <a:rPr lang="en-US" sz="3000" dirty="0" err="1" smtClean="0"/>
              <a:t>Mempengaruhi</a:t>
            </a:r>
            <a:r>
              <a:rPr lang="en-US" sz="3000" dirty="0" smtClean="0"/>
              <a:t> (</a:t>
            </a:r>
            <a:r>
              <a:rPr lang="en-US" sz="3000" i="1" dirty="0" smtClean="0"/>
              <a:t>to influence</a:t>
            </a:r>
            <a:r>
              <a:rPr lang="en-US" sz="3000" dirty="0" smtClean="0"/>
              <a:t>)</a:t>
            </a:r>
          </a:p>
          <a:p>
            <a:pPr>
              <a:buNone/>
            </a:pPr>
            <a:r>
              <a:rPr lang="en-US" sz="3000" dirty="0" smtClean="0"/>
              <a:t>Co: </a:t>
            </a:r>
            <a:r>
              <a:rPr lang="en-US" sz="3000" dirty="0" err="1" smtClean="0"/>
              <a:t>Rayuan</a:t>
            </a:r>
            <a:r>
              <a:rPr lang="en-US" sz="3000" dirty="0" smtClean="0"/>
              <a:t> “MLM”.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pic>
        <p:nvPicPr>
          <p:cNvPr id="5" name="Content Placeholder 4" descr="teori-komunikasi-kelompok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380037" y="2305050"/>
            <a:ext cx="28575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“</a:t>
            </a:r>
            <a:r>
              <a:rPr lang="en-US" dirty="0" err="1" smtClean="0"/>
              <a:t>Isu</a:t>
            </a:r>
            <a:r>
              <a:rPr lang="en-US" dirty="0" smtClean="0"/>
              <a:t>”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mengecewakan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i="1" dirty="0" err="1" smtClean="0"/>
              <a:t>misscommunication</a:t>
            </a:r>
            <a:r>
              <a:rPr lang="en-US" i="1" dirty="0" smtClean="0"/>
              <a:t>, </a:t>
            </a:r>
            <a:r>
              <a:rPr lang="en-US" i="1" dirty="0" err="1" smtClean="0"/>
              <a:t>missunderstanding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err="1" smtClean="0"/>
              <a:t>misscommunication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“mediator”.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6) </a:t>
            </a:r>
            <a:r>
              <a:rPr lang="en-US" dirty="0" err="1" smtClean="0"/>
              <a:t>Penerusan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(</a:t>
            </a:r>
            <a:r>
              <a:rPr lang="en-US" i="1" dirty="0" smtClean="0"/>
              <a:t>Transmission of values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go_green_campus_by_madarian-d4h97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667000"/>
            <a:ext cx="5943600" cy="371475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).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Peter L. Berger: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penanaman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nilai-nilai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kebiasaan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Co: Dari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Thomas M. </a:t>
            </a:r>
            <a:r>
              <a:rPr lang="en-US" sz="2800" dirty="0" err="1" smtClean="0"/>
              <a:t>Scheidel</a:t>
            </a:r>
            <a:r>
              <a:rPr lang="en-US" sz="2800" dirty="0" smtClean="0"/>
              <a:t>, Gordon L </a:t>
            </a:r>
            <a:r>
              <a:rPr lang="en-US" sz="2800" dirty="0" err="1" smtClean="0"/>
              <a:t>dan</a:t>
            </a:r>
            <a:r>
              <a:rPr lang="en-US" sz="2800" dirty="0" smtClean="0"/>
              <a:t> Rudolph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persaudaraan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Co: </a:t>
            </a:r>
            <a:r>
              <a:rPr lang="en-US" dirty="0" err="1" smtClean="0"/>
              <a:t>perkenalan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menyapa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basa-basi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(</a:t>
            </a:r>
            <a:r>
              <a:rPr lang="en-US" dirty="0" err="1" smtClean="0"/>
              <a:t>memupuk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)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Co: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Co: </a:t>
            </a:r>
            <a:r>
              <a:rPr lang="en-US" dirty="0" err="1" smtClean="0"/>
              <a:t>ikatan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primodial</a:t>
            </a:r>
            <a:r>
              <a:rPr lang="en-US" dirty="0" smtClean="0"/>
              <a:t> (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), </a:t>
            </a:r>
            <a:r>
              <a:rPr lang="en-US" dirty="0" err="1" smtClean="0"/>
              <a:t>fenomena</a:t>
            </a:r>
            <a:r>
              <a:rPr lang="en-US" dirty="0" smtClean="0"/>
              <a:t> “</a:t>
            </a:r>
            <a:r>
              <a:rPr lang="en-US" dirty="0" err="1" smtClean="0"/>
              <a:t>mudik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3)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penyandian</a:t>
            </a:r>
            <a:r>
              <a:rPr lang="en-US" sz="3000" dirty="0" smtClean="0"/>
              <a:t> (</a:t>
            </a:r>
            <a:r>
              <a:rPr lang="en-US" sz="3000" i="1" dirty="0" smtClean="0"/>
              <a:t>encoding</a:t>
            </a:r>
            <a:r>
              <a:rPr lang="en-US" sz="3000" dirty="0" smtClean="0"/>
              <a:t>)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penyandian-balik</a:t>
            </a:r>
            <a:r>
              <a:rPr lang="en-US" sz="3000" dirty="0" smtClean="0"/>
              <a:t> (</a:t>
            </a:r>
            <a:r>
              <a:rPr lang="en-US" sz="3000" i="1" dirty="0" smtClean="0"/>
              <a:t>decoding</a:t>
            </a:r>
            <a:r>
              <a:rPr lang="en-US" sz="3000" dirty="0" smtClean="0"/>
              <a:t>)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 err="1" smtClean="0"/>
              <a:t>spontan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simultan</a:t>
            </a:r>
            <a:r>
              <a:rPr lang="en-US" sz="3000" dirty="0" smtClean="0"/>
              <a:t> (</a:t>
            </a:r>
            <a:r>
              <a:rPr lang="en-US" sz="3000" dirty="0" err="1" smtClean="0"/>
              <a:t>bersamaan</a:t>
            </a:r>
            <a:r>
              <a:rPr lang="en-US" sz="3000" dirty="0" smtClean="0"/>
              <a:t>).</a:t>
            </a:r>
          </a:p>
          <a:p>
            <a:pPr algn="just"/>
            <a:r>
              <a:rPr lang="en-US" sz="3000" dirty="0" err="1" smtClean="0"/>
              <a:t>Dinamis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smtClean="0"/>
              <a:t>“</a:t>
            </a:r>
            <a:r>
              <a:rPr lang="en-US" sz="3000" dirty="0" err="1" smtClean="0"/>
              <a:t>Definisi</a:t>
            </a:r>
            <a:r>
              <a:rPr lang="en-US" sz="3000" dirty="0" smtClean="0"/>
              <a:t> </a:t>
            </a:r>
            <a:r>
              <a:rPr lang="en-US" sz="3000" dirty="0" err="1" smtClean="0"/>
              <a:t>berorientasi-penerima</a:t>
            </a:r>
            <a:r>
              <a:rPr lang="en-US" sz="3000" dirty="0" smtClean="0"/>
              <a:t>” (</a:t>
            </a:r>
            <a:r>
              <a:rPr lang="en-US" sz="3000" i="1" dirty="0" smtClean="0"/>
              <a:t>receiver-oriented definition</a:t>
            </a:r>
            <a:r>
              <a:rPr lang="en-US" sz="3000" dirty="0" smtClean="0"/>
              <a:t>).</a:t>
            </a:r>
          </a:p>
          <a:p>
            <a:pPr algn="just"/>
            <a:r>
              <a:rPr lang="en-US" sz="3000" dirty="0" smtClean="0"/>
              <a:t>Co: </a:t>
            </a:r>
            <a:r>
              <a:rPr lang="en-US" sz="3000" dirty="0" err="1" smtClean="0"/>
              <a:t>Dosen</a:t>
            </a:r>
            <a:r>
              <a:rPr lang="en-US" sz="3000" dirty="0" smtClean="0"/>
              <a:t> </a:t>
            </a:r>
            <a:r>
              <a:rPr lang="en-US" sz="3000" dirty="0" err="1" smtClean="0"/>
              <a:t>memberikan</a:t>
            </a:r>
            <a:r>
              <a:rPr lang="en-US" sz="3000" dirty="0" smtClean="0"/>
              <a:t> </a:t>
            </a:r>
            <a:r>
              <a:rPr lang="en-US" sz="3000" dirty="0" err="1" smtClean="0"/>
              <a:t>kuliah</a:t>
            </a:r>
            <a:r>
              <a:rPr lang="en-US" sz="3000" dirty="0" smtClean="0"/>
              <a:t>,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isi</a:t>
            </a:r>
            <a:r>
              <a:rPr lang="en-US" sz="3000" dirty="0" smtClean="0"/>
              <a:t> </a:t>
            </a:r>
            <a:r>
              <a:rPr lang="en-US" sz="3000" dirty="0" err="1" smtClean="0"/>
              <a:t>kuliahnya</a:t>
            </a:r>
            <a:r>
              <a:rPr lang="en-US" sz="3000" dirty="0" smtClean="0"/>
              <a:t> </a:t>
            </a:r>
            <a:r>
              <a:rPr lang="en-US" sz="3000" dirty="0" err="1" smtClean="0"/>
              <a:t>melainkan</a:t>
            </a:r>
            <a:r>
              <a:rPr lang="en-US" sz="3000" dirty="0" smtClean="0"/>
              <a:t> </a:t>
            </a:r>
            <a:r>
              <a:rPr lang="en-US" sz="3000" dirty="0" err="1" smtClean="0"/>
              <a:t>menafsirkan</a:t>
            </a:r>
            <a:r>
              <a:rPr lang="en-US" sz="3000" dirty="0" smtClean="0"/>
              <a:t> </a:t>
            </a:r>
            <a:r>
              <a:rPr lang="en-US" sz="3000" dirty="0" err="1" smtClean="0"/>
              <a:t>perilaku</a:t>
            </a:r>
            <a:r>
              <a:rPr lang="en-US" sz="3000" dirty="0" smtClean="0"/>
              <a:t> </a:t>
            </a:r>
            <a:r>
              <a:rPr lang="en-US" sz="3000" dirty="0" err="1" smtClean="0"/>
              <a:t>anak</a:t>
            </a:r>
            <a:r>
              <a:rPr lang="en-US" sz="3000" dirty="0" smtClean="0"/>
              <a:t> </a:t>
            </a:r>
            <a:r>
              <a:rPr lang="en-US" sz="3000" dirty="0" err="1" smtClean="0"/>
              <a:t>didiknya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</a:p>
          <a:p>
            <a:pPr marL="514350" indent="-514350" algn="ctr">
              <a:buAutoNum type="arabicParenR"/>
            </a:pPr>
            <a:r>
              <a:rPr lang="en-US" sz="4000" dirty="0" err="1" smtClean="0"/>
              <a:t>Pengirim</a:t>
            </a:r>
            <a:r>
              <a:rPr lang="en-US" sz="4000" dirty="0" smtClean="0"/>
              <a:t> </a:t>
            </a:r>
            <a:r>
              <a:rPr lang="en-US" sz="4000" dirty="0" err="1" smtClean="0"/>
              <a:t>pesan</a:t>
            </a:r>
            <a:endParaRPr lang="en-US" sz="4000" dirty="0" smtClean="0"/>
          </a:p>
          <a:p>
            <a:pPr marL="514350" indent="-514350" algn="ctr">
              <a:buAutoNum type="arabicParenR"/>
            </a:pPr>
            <a:r>
              <a:rPr lang="en-US" sz="4000" dirty="0" err="1" smtClean="0"/>
              <a:t>Pesan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/>
              <a:t> </a:t>
            </a:r>
            <a:r>
              <a:rPr lang="en-US" sz="4000" dirty="0" err="1" smtClean="0"/>
              <a:t>sendiri</a:t>
            </a:r>
            <a:endParaRPr lang="en-US" sz="4000" dirty="0" smtClean="0"/>
          </a:p>
          <a:p>
            <a:pPr marL="514350" indent="-514350" algn="ctr">
              <a:buAutoNum type="arabicParenR"/>
            </a:pPr>
            <a:r>
              <a:rPr lang="en-US" sz="4000" dirty="0" smtClean="0"/>
              <a:t>Target </a:t>
            </a:r>
            <a:r>
              <a:rPr lang="en-US" sz="4000" dirty="0" err="1" smtClean="0"/>
              <a:t>penerima</a:t>
            </a:r>
            <a:r>
              <a:rPr lang="en-US" sz="4000" dirty="0" smtClean="0"/>
              <a:t> </a:t>
            </a:r>
            <a:r>
              <a:rPr lang="en-US" sz="4000" dirty="0" err="1" smtClean="0"/>
              <a:t>pesan</a:t>
            </a:r>
            <a:endParaRPr lang="en-US" sz="4000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seberang</a:t>
            </a:r>
            <a:r>
              <a:rPr lang="en-US" dirty="0" smtClean="0"/>
              <a:t>, </a:t>
            </a:r>
            <a:r>
              <a:rPr lang="en-US" dirty="0" err="1" smtClean="0"/>
              <a:t>rindu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kekasih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putuskan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medium </a:t>
            </a:r>
          </a:p>
          <a:p>
            <a:pPr algn="just">
              <a:buNone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  <a:r>
              <a:rPr lang="en-US" dirty="0" err="1" smtClean="0"/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pun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rindunya</a:t>
            </a:r>
            <a:r>
              <a:rPr lang="en-US" dirty="0" smtClean="0"/>
              <a:t>, </a:t>
            </a:r>
            <a:r>
              <a:rPr lang="en-US" dirty="0" err="1" smtClean="0"/>
              <a:t>membalas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menangis</a:t>
            </a:r>
            <a:r>
              <a:rPr lang="en-US" dirty="0" smtClean="0"/>
              <a:t>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meneteskan</a:t>
            </a:r>
            <a:r>
              <a:rPr lang="en-US" dirty="0" smtClean="0"/>
              <a:t> air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</a:p>
          <a:p>
            <a:pPr algn="just">
              <a:buNone/>
            </a:pP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ditulisnya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, </a:t>
            </a:r>
            <a:r>
              <a:rPr lang="en-US" dirty="0" err="1" smtClean="0"/>
              <a:t>luntur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tetesan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air </a:t>
            </a:r>
            <a:r>
              <a:rPr lang="en-US" dirty="0" err="1" smtClean="0"/>
              <a:t>matanya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229600" cy="2163762"/>
          </a:xfrm>
        </p:spPr>
        <p:txBody>
          <a:bodyPr>
            <a:noAutofit/>
          </a:bodyPr>
          <a:lstStyle/>
          <a:p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Tentukan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unsur-unsur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komunikasi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Anda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ketahui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kasus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surat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bagi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4">
                    <a:lumMod val="50000"/>
                  </a:schemeClr>
                </a:solidFill>
              </a:rPr>
              <a:t>kekasih</a:t>
            </a:r>
            <a: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br>
              <a:rPr lang="en-US" sz="38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en-US" sz="3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Anda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penyampai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medium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Kekasih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penerima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pesan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rgbClr val="C00000"/>
                </a:solidFill>
              </a:rPr>
              <a:t>Efek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menangis</a:t>
            </a:r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f)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Jawaban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Anda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g) </a:t>
            </a:r>
            <a:r>
              <a:rPr lang="en-US" dirty="0" err="1" smtClean="0">
                <a:sym typeface="Wingdings" pitchFamily="2" charset="2"/>
              </a:rPr>
              <a:t>Surat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medium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h)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Gangguan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tetesan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air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mata</a:t>
            </a:r>
            <a:endParaRPr lang="en-US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571500" indent="-571500">
              <a:buAutoNum type="romanLcParenR"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Anda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yang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menerima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</a:p>
          <a:p>
            <a:pPr marL="571500" indent="-571500">
              <a:buNone/>
            </a:pP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jawaban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kekasih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dirty="0" err="1" smtClean="0"/>
              <a:t>Unsur-unsur</a:t>
            </a:r>
            <a:r>
              <a:rPr lang="en-US" sz="3500" dirty="0" smtClean="0"/>
              <a:t> </a:t>
            </a:r>
            <a:r>
              <a:rPr lang="en-US" sz="3500" dirty="0" err="1" smtClean="0"/>
              <a:t>komunikasi</a:t>
            </a:r>
            <a:r>
              <a:rPr lang="en-US" sz="3500" dirty="0" smtClean="0"/>
              <a:t> (Miller </a:t>
            </a:r>
            <a:r>
              <a:rPr lang="en-US" sz="3500" dirty="0" err="1" smtClean="0"/>
              <a:t>dan</a:t>
            </a:r>
            <a:r>
              <a:rPr lang="en-US" sz="3500" dirty="0" smtClean="0"/>
              <a:t> Cherry)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Sumber</a:t>
            </a:r>
            <a:r>
              <a:rPr lang="en-US" sz="2800" b="1" dirty="0" smtClean="0">
                <a:solidFill>
                  <a:srgbClr val="00B050"/>
                </a:solidFill>
              </a:rPr>
              <a:t> 	</a:t>
            </a:r>
            <a:r>
              <a:rPr lang="en-US" sz="2800" b="1" dirty="0" err="1" smtClean="0">
                <a:solidFill>
                  <a:srgbClr val="00B050"/>
                </a:solidFill>
              </a:rPr>
              <a:t>Pesan</a:t>
            </a:r>
            <a:r>
              <a:rPr lang="en-US" sz="2800" b="1" dirty="0" smtClean="0">
                <a:solidFill>
                  <a:srgbClr val="00B050"/>
                </a:solidFill>
              </a:rPr>
              <a:t>  	Media 	</a:t>
            </a:r>
            <a:r>
              <a:rPr lang="en-US" sz="2800" b="1" dirty="0" err="1" smtClean="0">
                <a:solidFill>
                  <a:srgbClr val="00B050"/>
                </a:solidFill>
              </a:rPr>
              <a:t>Penerima</a:t>
            </a:r>
            <a:r>
              <a:rPr lang="en-US" sz="2800" b="1" dirty="0" smtClean="0">
                <a:solidFill>
                  <a:srgbClr val="00B050"/>
                </a:solidFill>
              </a:rPr>
              <a:t>	 </a:t>
            </a:r>
            <a:r>
              <a:rPr lang="en-US" sz="2800" b="1" dirty="0" err="1" smtClean="0">
                <a:solidFill>
                  <a:srgbClr val="00B050"/>
                </a:solidFill>
              </a:rPr>
              <a:t>Efek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800" b="1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Umpan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balik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2800" b="1" dirty="0">
                <a:solidFill>
                  <a:srgbClr val="00B050"/>
                </a:solidFill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dirty="0" err="1" smtClean="0">
                <a:solidFill>
                  <a:srgbClr val="00B050"/>
                </a:solidFill>
              </a:rPr>
              <a:t>Lingkungan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2438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052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340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2438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1447800" y="28956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715000" y="2743200"/>
            <a:ext cx="2514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981700" y="2933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613</TotalTime>
  <Words>1433</Words>
  <Application>Microsoft Office PowerPoint</Application>
  <PresentationFormat>On-screen Show (4:3)</PresentationFormat>
  <Paragraphs>197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Unsur-unsur, sifat, dan fungsi komunikasi</vt:lpstr>
      <vt:lpstr>Tiga konseptualisasi komunikasi</vt:lpstr>
      <vt:lpstr>Slide 3</vt:lpstr>
      <vt:lpstr>Slide 4</vt:lpstr>
      <vt:lpstr>Unsur-unsur dasar komunikasi</vt:lpstr>
      <vt:lpstr>Surat bagi kekasih</vt:lpstr>
      <vt:lpstr>Tentukan unsur-unsur komunikasi yang Anda ketahui dari kasus surat bagi kekasih. </vt:lpstr>
      <vt:lpstr>Identifikasi dari kasus tersebut:</vt:lpstr>
      <vt:lpstr>Unsur-unsur komunikasi (Miller dan Cherry)</vt:lpstr>
      <vt:lpstr> Sumber</vt:lpstr>
      <vt:lpstr>Sumber dalam komunikasi antara satu orang dengan organisasi</vt:lpstr>
      <vt:lpstr>Pesan</vt:lpstr>
      <vt:lpstr>Media</vt:lpstr>
      <vt:lpstr>Penerima</vt:lpstr>
      <vt:lpstr>Dilihat dari jumlah komunikator dan komunikannya, proses komunikasi dapat terjadi dalam 9 kemungkinan:</vt:lpstr>
      <vt:lpstr>Slide 16</vt:lpstr>
      <vt:lpstr>Slide 17</vt:lpstr>
      <vt:lpstr>Pengaruh</vt:lpstr>
      <vt:lpstr>  Bagan umpan balik </vt:lpstr>
      <vt:lpstr>Tanggapan balik atau umpan balik</vt:lpstr>
      <vt:lpstr>Lingkungan</vt:lpstr>
      <vt:lpstr>A. Lingkungan fisik</vt:lpstr>
      <vt:lpstr>B. Lingkungan sosial</vt:lpstr>
      <vt:lpstr>C. Dimensi psikologis</vt:lpstr>
      <vt:lpstr>D. Dimensi waktu</vt:lpstr>
      <vt:lpstr>Efek komunikasi</vt:lpstr>
      <vt:lpstr>Sifat komunikasi</vt:lpstr>
      <vt:lpstr>Fungsi komunikasi</vt:lpstr>
      <vt:lpstr>Lanjutan…</vt:lpstr>
      <vt:lpstr>Lanjutan….</vt:lpstr>
      <vt:lpstr>Slide 31</vt:lpstr>
      <vt:lpstr>Lanjutan…</vt:lpstr>
      <vt:lpstr>Lanjutan…</vt:lpstr>
      <vt:lpstr>Slide 34</vt:lpstr>
      <vt:lpstr>Slide 35</vt:lpstr>
      <vt:lpstr>Slide 36</vt:lpstr>
      <vt:lpstr>Fungsi komunikasi menurut Thomas M. Scheidel, Gordon L dan Rudolph</vt:lpstr>
      <vt:lpstr>Lanjutan…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Unsur-unsur komunikasi</dc:title>
  <dc:creator>mugas bangkit</dc:creator>
  <cp:lastModifiedBy>dayat</cp:lastModifiedBy>
  <cp:revision>351</cp:revision>
  <dcterms:created xsi:type="dcterms:W3CDTF">2014-02-22T05:51:43Z</dcterms:created>
  <dcterms:modified xsi:type="dcterms:W3CDTF">2016-01-14T03:01:23Z</dcterms:modified>
</cp:coreProperties>
</file>