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72" r:id="rId9"/>
    <p:sldId id="262" r:id="rId10"/>
    <p:sldId id="266" r:id="rId11"/>
    <p:sldId id="267" r:id="rId12"/>
    <p:sldId id="269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66FF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38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12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42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56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74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9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472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27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130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144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E45B-1B21-4A03-A774-F0BB941E3D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E6082-550F-4B29-89AF-5380DF348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47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62400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VARICELLA</a:t>
            </a:r>
            <a:endParaRPr lang="en-US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8175"/>
            <a:ext cx="6400800" cy="609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Ilmu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Penyakit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Menular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Lucida Handwriting" pitchFamily="66" charset="0"/>
            </a:endParaRPr>
          </a:p>
        </p:txBody>
      </p:sp>
      <p:pic>
        <p:nvPicPr>
          <p:cNvPr id="2050" name="Picture 2" descr="D:\unduhan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114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189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895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Pengobatan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r>
              <a:rPr lang="es-ES" sz="2800" dirty="0" smtClean="0"/>
              <a:t>Pada </a:t>
            </a:r>
            <a:r>
              <a:rPr lang="es-ES" sz="2800" dirty="0" err="1"/>
              <a:t>saat</a:t>
            </a:r>
            <a:r>
              <a:rPr lang="es-ES" sz="2800" dirty="0"/>
              <a:t> </a:t>
            </a:r>
            <a:r>
              <a:rPr lang="es-ES" sz="2800" dirty="0" err="1"/>
              <a:t>ini</a:t>
            </a:r>
            <a:r>
              <a:rPr lang="es-ES" sz="2800" dirty="0"/>
              <a:t> </a:t>
            </a:r>
            <a:r>
              <a:rPr lang="es-ES" sz="2800" dirty="0" err="1"/>
              <a:t>acyclovir</a:t>
            </a:r>
            <a:r>
              <a:rPr lang="es-ES" sz="2800" dirty="0"/>
              <a:t> </a:t>
            </a:r>
            <a:r>
              <a:rPr lang="es-ES" sz="2800" dirty="0" err="1"/>
              <a:t>telah</a:t>
            </a:r>
            <a:r>
              <a:rPr lang="es-ES" sz="2800" dirty="0"/>
              <a:t> </a:t>
            </a:r>
            <a:r>
              <a:rPr lang="es-ES" sz="2800" dirty="0" err="1"/>
              <a:t>terbukti</a:t>
            </a:r>
            <a:r>
              <a:rPr lang="es-ES" sz="2800" dirty="0"/>
              <a:t> </a:t>
            </a:r>
            <a:r>
              <a:rPr lang="es-ES" sz="2800" dirty="0" err="1"/>
              <a:t>bermanfaat</a:t>
            </a:r>
            <a:r>
              <a:rPr lang="es-ES" sz="2800" dirty="0"/>
              <a:t> </a:t>
            </a:r>
            <a:r>
              <a:rPr lang="es-ES" sz="2800" dirty="0" err="1"/>
              <a:t>untuk</a:t>
            </a:r>
            <a:r>
              <a:rPr lang="es-ES" sz="2800" dirty="0"/>
              <a:t> </a:t>
            </a:r>
            <a:r>
              <a:rPr lang="es-ES" sz="2800" dirty="0" err="1"/>
              <a:t>pengobatan</a:t>
            </a:r>
            <a:r>
              <a:rPr lang="es-ES" sz="2800" dirty="0"/>
              <a:t> </a:t>
            </a:r>
            <a:r>
              <a:rPr lang="es-ES" sz="2800" dirty="0" err="1" smtClean="0"/>
              <a:t>varisela</a:t>
            </a:r>
            <a:r>
              <a:rPr lang="es-ES" sz="2800" dirty="0" smtClean="0"/>
              <a:t>, </a:t>
            </a:r>
            <a:r>
              <a:rPr lang="es-ES" sz="2800" i="1" dirty="0" err="1" smtClean="0"/>
              <a:t>Acyclovir</a:t>
            </a:r>
            <a:r>
              <a:rPr lang="es-ES" sz="2800" i="1" dirty="0" smtClean="0"/>
              <a:t> </a:t>
            </a:r>
            <a:r>
              <a:rPr lang="es-ES" sz="2800" i="1" dirty="0"/>
              <a:t>– </a:t>
            </a:r>
            <a:r>
              <a:rPr lang="es-ES" sz="2800" dirty="0"/>
              <a:t>9 – [(2-</a:t>
            </a:r>
            <a:r>
              <a:rPr lang="es-ES" sz="2800" i="1" dirty="0"/>
              <a:t>hydroxy </a:t>
            </a:r>
            <a:r>
              <a:rPr lang="es-ES" sz="2800" i="1" dirty="0" err="1"/>
              <a:t>thonyl</a:t>
            </a:r>
            <a:r>
              <a:rPr lang="es-ES" sz="2800" i="1" dirty="0"/>
              <a:t>) </a:t>
            </a:r>
            <a:r>
              <a:rPr lang="es-ES" sz="2800" i="1" dirty="0" err="1"/>
              <a:t>methyl</a:t>
            </a:r>
            <a:r>
              <a:rPr lang="es-ES" sz="2800" i="1" dirty="0"/>
              <a:t>] </a:t>
            </a:r>
            <a:r>
              <a:rPr lang="es-ES" sz="2800" i="1" dirty="0" err="1"/>
              <a:t>guanine</a:t>
            </a:r>
            <a:r>
              <a:rPr lang="es-ES" sz="2800" i="1" dirty="0"/>
              <a:t> </a:t>
            </a:r>
            <a:r>
              <a:rPr lang="es-ES" sz="2800" dirty="0" err="1"/>
              <a:t>merupakan</a:t>
            </a:r>
            <a:r>
              <a:rPr lang="es-ES" sz="2800" dirty="0"/>
              <a:t> chat </a:t>
            </a:r>
            <a:r>
              <a:rPr lang="es-ES" sz="2800" dirty="0" err="1"/>
              <a:t>pilihan</a:t>
            </a:r>
            <a:r>
              <a:rPr lang="es-ES" sz="2800" dirty="0"/>
              <a:t>. </a:t>
            </a:r>
            <a:r>
              <a:rPr lang="es-ES" sz="2800" dirty="0" err="1"/>
              <a:t>Obat</a:t>
            </a:r>
            <a:r>
              <a:rPr lang="es-ES" sz="2800" dirty="0"/>
              <a:t> </a:t>
            </a:r>
            <a:r>
              <a:rPr lang="es-ES" sz="2800" dirty="0" err="1"/>
              <a:t>ini</a:t>
            </a:r>
            <a:r>
              <a:rPr lang="es-ES" sz="2800" dirty="0"/>
              <a:t> </a:t>
            </a:r>
            <a:r>
              <a:rPr lang="es-ES" sz="2800" dirty="0" err="1"/>
              <a:t>dapat</a:t>
            </a:r>
            <a:r>
              <a:rPr lang="es-ES" sz="2800" dirty="0"/>
              <a:t> </a:t>
            </a:r>
            <a:r>
              <a:rPr lang="es-ES" sz="2800" dirty="0" err="1" smtClean="0"/>
              <a:t>digunakan</a:t>
            </a:r>
            <a:r>
              <a:rPr lang="es-ES" sz="28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s-ES" sz="2800" dirty="0" smtClean="0"/>
              <a:t>secara </a:t>
            </a:r>
            <a:r>
              <a:rPr lang="es-ES" sz="2800" dirty="0" err="1" smtClean="0"/>
              <a:t>intravena</a:t>
            </a:r>
            <a:r>
              <a:rPr lang="es-ES" sz="2800" dirty="0"/>
              <a:t>: Pada </a:t>
            </a:r>
            <a:r>
              <a:rPr lang="es-ES" sz="2800" dirty="0" err="1"/>
              <a:t>kasus</a:t>
            </a:r>
            <a:r>
              <a:rPr lang="es-ES" sz="2800" dirty="0"/>
              <a:t> </a:t>
            </a:r>
            <a:r>
              <a:rPr lang="es-ES" sz="2800" dirty="0" err="1"/>
              <a:t>dengan</a:t>
            </a:r>
            <a:r>
              <a:rPr lang="es-ES" sz="2800" dirty="0"/>
              <a:t> </a:t>
            </a:r>
            <a:r>
              <a:rPr lang="es-ES" sz="2800" dirty="0" err="1"/>
              <a:t>komplikasi</a:t>
            </a:r>
            <a:r>
              <a:rPr lang="es-ES" sz="2800" dirty="0"/>
              <a:t> </a:t>
            </a:r>
            <a:r>
              <a:rPr lang="es-ES" sz="2800" dirty="0" err="1"/>
              <a:t>berat</a:t>
            </a:r>
            <a:r>
              <a:rPr lang="es-ES" sz="2800" dirty="0"/>
              <a:t> </a:t>
            </a:r>
            <a:r>
              <a:rPr lang="es-ES" sz="2800" dirty="0" err="1"/>
              <a:t>atau</a:t>
            </a:r>
            <a:r>
              <a:rPr lang="es-ES" sz="2800" dirty="0"/>
              <a:t> </a:t>
            </a:r>
            <a:r>
              <a:rPr lang="es-ES" sz="2800" dirty="0" err="1"/>
              <a:t>dengan</a:t>
            </a:r>
            <a:r>
              <a:rPr lang="es-ES" sz="2800" dirty="0"/>
              <a:t> </a:t>
            </a:r>
            <a:r>
              <a:rPr lang="es-ES" sz="2800" dirty="0" err="1"/>
              <a:t>gangguan</a:t>
            </a:r>
            <a:r>
              <a:rPr lang="es-ES" sz="2800" dirty="0"/>
              <a:t> </a:t>
            </a:r>
            <a:r>
              <a:rPr lang="es-ES" sz="2800" dirty="0" err="1"/>
              <a:t>sistem</a:t>
            </a:r>
            <a:r>
              <a:rPr lang="es-ES" sz="2800" dirty="0"/>
              <a:t> </a:t>
            </a:r>
            <a:r>
              <a:rPr lang="es-ES" sz="2800" dirty="0" err="1" smtClean="0"/>
              <a:t>kekebalan</a:t>
            </a:r>
            <a:r>
              <a:rPr lang="es-E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ES" sz="2800" dirty="0" err="1" smtClean="0"/>
              <a:t>Sedang</a:t>
            </a:r>
            <a:r>
              <a:rPr lang="es-ES" sz="2800" dirty="0" smtClean="0"/>
              <a:t> </a:t>
            </a:r>
            <a:r>
              <a:rPr lang="es-ES" sz="2800" dirty="0"/>
              <a:t>pada </a:t>
            </a:r>
            <a:r>
              <a:rPr lang="es-ES" sz="2800" dirty="0" err="1"/>
              <a:t>pemberian</a:t>
            </a:r>
            <a:r>
              <a:rPr lang="es-ES" sz="2800" dirty="0"/>
              <a:t> oral </a:t>
            </a:r>
            <a:r>
              <a:rPr lang="es-ES" sz="2800" dirty="0" err="1"/>
              <a:t>dapat</a:t>
            </a:r>
            <a:r>
              <a:rPr lang="es-ES" sz="2800" dirty="0"/>
              <a:t> </a:t>
            </a:r>
            <a:r>
              <a:rPr lang="es-ES" sz="2800" dirty="0" err="1"/>
              <a:t>digunakan</a:t>
            </a:r>
            <a:r>
              <a:rPr lang="es-ES" sz="2800" dirty="0"/>
              <a:t> pada </a:t>
            </a:r>
            <a:r>
              <a:rPr lang="es-ES" sz="2800" dirty="0" err="1"/>
              <a:t>anak</a:t>
            </a:r>
            <a:r>
              <a:rPr lang="es-ES" sz="2800" dirty="0"/>
              <a:t> yang </a:t>
            </a:r>
            <a:r>
              <a:rPr lang="es-ES" sz="2800" dirty="0" err="1"/>
              <a:t>tanpa</a:t>
            </a:r>
            <a:r>
              <a:rPr lang="es-ES" sz="2800" dirty="0"/>
              <a:t> </a:t>
            </a:r>
            <a:r>
              <a:rPr lang="es-ES" sz="2800" dirty="0" err="1"/>
              <a:t>komplikasi</a:t>
            </a:r>
            <a:r>
              <a:rPr lang="es-ES" sz="2800" dirty="0"/>
              <a:t>. </a:t>
            </a:r>
            <a:r>
              <a:rPr lang="es-ES" sz="2800" dirty="0" err="1"/>
              <a:t>Begitupun</a:t>
            </a:r>
            <a:r>
              <a:rPr lang="es-ES" sz="2800" dirty="0"/>
              <a:t> </a:t>
            </a:r>
            <a:r>
              <a:rPr lang="es-ES" sz="2800" dirty="0" err="1"/>
              <a:t>harus</a:t>
            </a:r>
            <a:r>
              <a:rPr lang="es-ES" sz="2800" dirty="0"/>
              <a:t> </a:t>
            </a:r>
            <a:r>
              <a:rPr lang="es-ES" sz="2800" dirty="0" err="1"/>
              <a:t>diingat</a:t>
            </a:r>
            <a:r>
              <a:rPr lang="es-ES" sz="2800" dirty="0"/>
              <a:t> </a:t>
            </a:r>
            <a:r>
              <a:rPr lang="es-ES" sz="2800" dirty="0" err="1"/>
              <a:t>bahwa</a:t>
            </a:r>
            <a:r>
              <a:rPr lang="es-ES" sz="2800" dirty="0"/>
              <a:t> </a:t>
            </a:r>
            <a:r>
              <a:rPr lang="es-ES" sz="2800" dirty="0" err="1"/>
              <a:t>penyakit</a:t>
            </a:r>
            <a:r>
              <a:rPr lang="es-ES" sz="2800" dirty="0"/>
              <a:t> </a:t>
            </a:r>
            <a:r>
              <a:rPr lang="es-ES" sz="2800" dirty="0" err="1"/>
              <a:t>ini</a:t>
            </a:r>
            <a:r>
              <a:rPr lang="es-ES" sz="2800" dirty="0"/>
              <a:t> </a:t>
            </a:r>
            <a:r>
              <a:rPr lang="es-ES" sz="2800" dirty="0" err="1"/>
              <a:t>dapat</a:t>
            </a:r>
            <a:r>
              <a:rPr lang="es-ES" sz="2800" dirty="0"/>
              <a:t> </a:t>
            </a:r>
            <a:r>
              <a:rPr lang="es-ES" sz="2800" dirty="0" err="1"/>
              <a:t>sembuh</a:t>
            </a:r>
            <a:r>
              <a:rPr lang="es-ES" sz="2800" dirty="0"/>
              <a:t> </a:t>
            </a:r>
            <a:r>
              <a:rPr lang="es-ES" sz="2800" dirty="0" err="1"/>
              <a:t>sendiri</a:t>
            </a:r>
            <a:r>
              <a:rPr lang="es-E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90250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31242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Pencegahan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/>
              <a:t>Cacar</a:t>
            </a:r>
            <a:r>
              <a:rPr lang="en-US" sz="2000" dirty="0"/>
              <a:t> air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dicegah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vaksinasi</a:t>
            </a:r>
            <a:r>
              <a:rPr lang="en-US" sz="2000" dirty="0"/>
              <a:t> </a:t>
            </a:r>
            <a:r>
              <a:rPr lang="en-US" sz="2000" dirty="0" smtClean="0"/>
              <a:t>VZIG yang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/>
              <a:t>Anak-anak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12-18 </a:t>
            </a:r>
            <a:r>
              <a:rPr lang="en-US" sz="2000" dirty="0" err="1"/>
              <a:t>bulan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cacar</a:t>
            </a:r>
            <a:r>
              <a:rPr lang="en-US" sz="2000" dirty="0"/>
              <a:t> air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dosis</a:t>
            </a:r>
            <a:r>
              <a:rPr lang="en-US" sz="2000" dirty="0"/>
              <a:t> </a:t>
            </a:r>
            <a:r>
              <a:rPr lang="en-US" sz="2000" dirty="0" err="1" smtClean="0"/>
              <a:t>vaksin</a:t>
            </a:r>
            <a:endParaRPr lang="en-US" sz="2000" dirty="0"/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/>
              <a:t>Anak-anak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19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hingga</a:t>
            </a:r>
            <a:r>
              <a:rPr lang="en-US" sz="2000" dirty="0"/>
              <a:t> 13 </a:t>
            </a:r>
            <a:r>
              <a:rPr lang="en-US" sz="2000" dirty="0" err="1"/>
              <a:t>tahun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cacar</a:t>
            </a:r>
            <a:r>
              <a:rPr lang="en-US" sz="2000" dirty="0"/>
              <a:t> air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dosis</a:t>
            </a:r>
            <a:r>
              <a:rPr lang="en-US" sz="2000" dirty="0"/>
              <a:t> </a:t>
            </a:r>
            <a:r>
              <a:rPr lang="en-US" sz="2000" dirty="0" err="1" smtClean="0"/>
              <a:t>vaksin</a:t>
            </a:r>
            <a:r>
              <a:rPr lang="en-US" sz="2000" dirty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Orang </a:t>
            </a:r>
            <a:r>
              <a:rPr lang="en-US" sz="2000" dirty="0" err="1"/>
              <a:t>dewasa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cacar</a:t>
            </a:r>
            <a:r>
              <a:rPr lang="en-US" sz="2000" dirty="0"/>
              <a:t> air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</a:t>
            </a:r>
            <a:r>
              <a:rPr lang="en-US" sz="2000" dirty="0" err="1"/>
              <a:t>dilingkungan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terjangkit</a:t>
            </a:r>
            <a:r>
              <a:rPr lang="en-US" sz="2000" dirty="0"/>
              <a:t> </a:t>
            </a:r>
            <a:r>
              <a:rPr lang="en-US" sz="2000" dirty="0" err="1"/>
              <a:t>cacar</a:t>
            </a:r>
            <a:r>
              <a:rPr lang="en-US" sz="2000" dirty="0"/>
              <a:t> air 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/>
              <a:t>Wanita</a:t>
            </a:r>
            <a:r>
              <a:rPr lang="en-US" sz="2000" dirty="0" smtClean="0"/>
              <a:t> </a:t>
            </a:r>
            <a:r>
              <a:rPr lang="en-US" sz="2000" dirty="0" err="1"/>
              <a:t>reproduktif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cacar</a:t>
            </a:r>
            <a:r>
              <a:rPr lang="en-US" sz="2000" dirty="0"/>
              <a:t> air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 smtClean="0"/>
              <a:t>hamil</a:t>
            </a:r>
            <a:endParaRPr lang="en-US" sz="2000" dirty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Orang </a:t>
            </a:r>
            <a:r>
              <a:rPr lang="en-US" sz="2000" dirty="0" err="1"/>
              <a:t>dewasa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cacar</a:t>
            </a:r>
            <a:r>
              <a:rPr lang="en-US" sz="2000" dirty="0"/>
              <a:t> air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anak-anak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Orang </a:t>
            </a:r>
            <a:r>
              <a:rPr lang="en-US" sz="2000" dirty="0"/>
              <a:t>yang </a:t>
            </a:r>
            <a:r>
              <a:rPr lang="en-US" sz="2000" dirty="0" err="1"/>
              <a:t>hendak</a:t>
            </a:r>
            <a:r>
              <a:rPr lang="en-US" sz="2000" dirty="0"/>
              <a:t> </a:t>
            </a:r>
            <a:r>
              <a:rPr lang="en-US" sz="2000" dirty="0" err="1"/>
              <a:t>bepergian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cacar</a:t>
            </a:r>
            <a:r>
              <a:rPr lang="en-US" sz="2000" dirty="0"/>
              <a:t> air .</a:t>
            </a:r>
          </a:p>
        </p:txBody>
      </p:sp>
    </p:spTree>
    <p:extLst>
      <p:ext uri="{BB962C8B-B14F-4D97-AF65-F5344CB8AC3E}">
        <p14:creationId xmlns:p14="http://schemas.microsoft.com/office/powerpoint/2010/main" xmlns="" val="45003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505200" cy="563562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Peran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Pemerintah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1816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fontAlgn="base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,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Asia Tenggara </a:t>
            </a:r>
            <a:r>
              <a:rPr lang="en-US" sz="2400" dirty="0" err="1"/>
              <a:t>dan</a:t>
            </a:r>
            <a:r>
              <a:rPr lang="en-US" sz="2400" dirty="0"/>
              <a:t> Indonesia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diutamakan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. Hal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lantas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terabaikan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terpublikasi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di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r>
              <a:rPr lang="en-US" sz="2400" dirty="0" err="1"/>
              <a:t>Padahal</a:t>
            </a:r>
            <a:r>
              <a:rPr lang="en-US" sz="2400" dirty="0"/>
              <a:t>,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dicegah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orang </a:t>
            </a:r>
            <a:r>
              <a:rPr lang="en-US" sz="2400" dirty="0" err="1"/>
              <a:t>dewasa</a:t>
            </a:r>
            <a:r>
              <a:rPr lang="en-US" sz="2400" dirty="0"/>
              <a:t>.</a:t>
            </a:r>
          </a:p>
          <a:p>
            <a:pPr algn="just" fontAlgn="base"/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di Indonesia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 </a:t>
            </a:r>
          </a:p>
          <a:p>
            <a:pPr algn="just" fontAlgn="base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tahun</a:t>
            </a:r>
            <a:r>
              <a:rPr lang="en-US" sz="2400" dirty="0"/>
              <a:t> 2003, </a:t>
            </a:r>
            <a:r>
              <a:rPr lang="en-US" sz="2400" dirty="0" err="1"/>
              <a:t>Perhimpunan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</a:t>
            </a:r>
            <a:r>
              <a:rPr lang="en-US" sz="2400" dirty="0" err="1"/>
              <a:t>Spesialis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Indonesia (PAPDI)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konsensus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di Indonesia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digalakkan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8885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60152"/>
            <a:ext cx="7620000" cy="46166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vaksin</a:t>
            </a:r>
            <a:r>
              <a:rPr lang="en-US" b="1" dirty="0"/>
              <a:t> yang </a:t>
            </a:r>
            <a:r>
              <a:rPr lang="en-US" b="1" dirty="0" err="1"/>
              <a:t>direkomendasikan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orang </a:t>
            </a:r>
            <a:r>
              <a:rPr lang="en-US" b="1" dirty="0" err="1"/>
              <a:t>dewasa</a:t>
            </a:r>
            <a:r>
              <a:rPr lang="en-US" b="1" dirty="0"/>
              <a:t> (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Jadwal</a:t>
            </a:r>
            <a:r>
              <a:rPr lang="en-US" b="1" dirty="0"/>
              <a:t> </a:t>
            </a:r>
            <a:r>
              <a:rPr lang="en-US" b="1" dirty="0" err="1"/>
              <a:t>Imunisasi</a:t>
            </a:r>
            <a:r>
              <a:rPr lang="en-US" b="1" dirty="0"/>
              <a:t> </a:t>
            </a:r>
            <a:r>
              <a:rPr lang="en-US" b="1" dirty="0" err="1"/>
              <a:t>Dewasa</a:t>
            </a:r>
            <a:r>
              <a:rPr lang="en-US" b="1" dirty="0"/>
              <a:t> 2013)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fontAlgn="base"/>
            <a:endParaRPr lang="en-US" dirty="0"/>
          </a:p>
          <a:p>
            <a:pPr fontAlgn="base"/>
            <a:r>
              <a:rPr lang="en-US" dirty="0" err="1"/>
              <a:t>Vaksin</a:t>
            </a:r>
            <a:r>
              <a:rPr lang="en-US" dirty="0"/>
              <a:t> Influenza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Tetanus, </a:t>
            </a:r>
            <a:r>
              <a:rPr lang="en-US" dirty="0" err="1"/>
              <a:t>Difteri</a:t>
            </a:r>
            <a:r>
              <a:rPr lang="en-US" dirty="0"/>
              <a:t>, </a:t>
            </a:r>
            <a:r>
              <a:rPr lang="en-US" dirty="0" err="1"/>
              <a:t>Pertusis</a:t>
            </a:r>
            <a:r>
              <a:rPr lang="en-US" dirty="0"/>
              <a:t> (Td/</a:t>
            </a:r>
            <a:r>
              <a:rPr lang="en-US" dirty="0" err="1"/>
              <a:t>Tdap</a:t>
            </a:r>
            <a:r>
              <a:rPr lang="en-US" dirty="0"/>
              <a:t>)</a:t>
            </a:r>
          </a:p>
          <a:p>
            <a:pPr fontAlgn="base"/>
            <a:r>
              <a:rPr lang="en-US" sz="2400" b="1" dirty="0" err="1"/>
              <a:t>Vaksin</a:t>
            </a:r>
            <a:r>
              <a:rPr lang="en-US" sz="2400" b="1" dirty="0"/>
              <a:t> Varicella (</a:t>
            </a:r>
            <a:r>
              <a:rPr lang="en-US" sz="2400" b="1" dirty="0" err="1"/>
              <a:t>cacar</a:t>
            </a:r>
            <a:r>
              <a:rPr lang="en-US" sz="2400" b="1" dirty="0"/>
              <a:t> air)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Human Papillomavirus (HPV)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Zoster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Measles/</a:t>
            </a:r>
            <a:r>
              <a:rPr lang="en-US" dirty="0" err="1"/>
              <a:t>Campak</a:t>
            </a:r>
            <a:r>
              <a:rPr lang="en-US" dirty="0"/>
              <a:t>, Mumps/</a:t>
            </a:r>
            <a:r>
              <a:rPr lang="en-US" dirty="0" err="1"/>
              <a:t>Gondongan</a:t>
            </a:r>
            <a:r>
              <a:rPr lang="en-US" dirty="0"/>
              <a:t>, Rubella/</a:t>
            </a:r>
            <a:r>
              <a:rPr lang="en-US" dirty="0" err="1"/>
              <a:t>Campak</a:t>
            </a:r>
            <a:r>
              <a:rPr lang="en-US" dirty="0"/>
              <a:t> </a:t>
            </a:r>
            <a:r>
              <a:rPr lang="en-US" dirty="0" err="1"/>
              <a:t>Jerman</a:t>
            </a:r>
            <a:r>
              <a:rPr lang="en-US" dirty="0"/>
              <a:t> (MMR)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Hepatitis A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Hepatitis B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Typhoid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Pneumonia (</a:t>
            </a:r>
            <a:r>
              <a:rPr lang="en-US" dirty="0" err="1"/>
              <a:t>Pneumokokal</a:t>
            </a:r>
            <a:r>
              <a:rPr lang="en-US" dirty="0"/>
              <a:t> </a:t>
            </a:r>
            <a:r>
              <a:rPr lang="en-US" dirty="0" err="1"/>
              <a:t>Polisakarida</a:t>
            </a:r>
            <a:r>
              <a:rPr lang="en-US" dirty="0"/>
              <a:t> (PPSV23), </a:t>
            </a:r>
            <a:r>
              <a:rPr lang="en-US" dirty="0" err="1"/>
              <a:t>Pneumokokal</a:t>
            </a:r>
            <a:r>
              <a:rPr lang="en-US" dirty="0"/>
              <a:t> </a:t>
            </a:r>
            <a:r>
              <a:rPr lang="en-US" dirty="0" err="1"/>
              <a:t>Konjugat</a:t>
            </a:r>
            <a:r>
              <a:rPr lang="en-US" dirty="0"/>
              <a:t> 13-valent (PCV13))</a:t>
            </a:r>
          </a:p>
          <a:p>
            <a:pPr fontAlgn="base"/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Meningokokal</a:t>
            </a:r>
            <a:endParaRPr lang="en-US" dirty="0"/>
          </a:p>
          <a:p>
            <a:pPr fontAlgn="base"/>
            <a:r>
              <a:rPr lang="en-US" dirty="0" err="1"/>
              <a:t>Vaksin</a:t>
            </a:r>
            <a:r>
              <a:rPr lang="en-US" dirty="0"/>
              <a:t> Yellow Fever</a:t>
            </a:r>
          </a:p>
        </p:txBody>
      </p:sp>
    </p:spTree>
    <p:extLst>
      <p:ext uri="{BB962C8B-B14F-4D97-AF65-F5344CB8AC3E}">
        <p14:creationId xmlns:p14="http://schemas.microsoft.com/office/powerpoint/2010/main" xmlns="" val="170300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tumblr_lwetkig3DC1qbeqcyo1_5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199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928890">
            <a:off x="40275" y="1164301"/>
            <a:ext cx="32004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Pendahuluan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3276600" y="1085671"/>
            <a:ext cx="56388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June M. Thomson</a:t>
            </a:r>
            <a:r>
              <a:rPr lang="en-US" sz="2400" dirty="0"/>
              <a:t> 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varisela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virus </a:t>
            </a:r>
            <a:r>
              <a:rPr lang="en-US" sz="2400" dirty="0" err="1"/>
              <a:t>varisela</a:t>
            </a:r>
            <a:r>
              <a:rPr lang="en-US" sz="2400" dirty="0"/>
              <a:t>-zoster (V-Z virus).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849940"/>
            <a:ext cx="6248400" cy="1569660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menular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akut</a:t>
            </a:r>
            <a:r>
              <a:rPr lang="en-US" sz="2400" dirty="0"/>
              <a:t> yang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, yang </a:t>
            </a:r>
            <a:r>
              <a:rPr lang="en-US" sz="2400" dirty="0" err="1"/>
              <a:t>ditandai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demam</a:t>
            </a:r>
            <a:r>
              <a:rPr lang="en-US" sz="2400" dirty="0"/>
              <a:t> yang </a:t>
            </a:r>
            <a:r>
              <a:rPr lang="en-US" sz="2400" dirty="0" err="1"/>
              <a:t>mendadak</a:t>
            </a:r>
            <a:r>
              <a:rPr lang="en-US" sz="2400" dirty="0"/>
              <a:t>, </a:t>
            </a:r>
            <a:r>
              <a:rPr lang="en-US" sz="2400" dirty="0" err="1"/>
              <a:t>malese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erupsi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makulopapular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jam.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0400" y="4907340"/>
            <a:ext cx="54864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vesikel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3-4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meninggalkan</a:t>
            </a:r>
            <a:r>
              <a:rPr lang="en-US" sz="2400" dirty="0"/>
              <a:t> </a:t>
            </a:r>
            <a:r>
              <a:rPr lang="en-US" sz="2400" dirty="0" err="1"/>
              <a:t>keropeng</a:t>
            </a:r>
            <a:r>
              <a:rPr lang="en-US" sz="2400" dirty="0"/>
              <a:t>.</a:t>
            </a:r>
          </a:p>
          <a:p>
            <a:pPr algn="r"/>
            <a:r>
              <a:rPr lang="en-US" sz="2400" dirty="0"/>
              <a:t>(Thomson, 1986, p. 1483).</a:t>
            </a:r>
          </a:p>
        </p:txBody>
      </p:sp>
    </p:spTree>
    <p:extLst>
      <p:ext uri="{BB962C8B-B14F-4D97-AF65-F5344CB8AC3E}">
        <p14:creationId xmlns:p14="http://schemas.microsoft.com/office/powerpoint/2010/main" xmlns="" val="57201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03238"/>
            <a:ext cx="3352800" cy="71596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Epidemiologi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1"/>
            <a:ext cx="5486400" cy="35813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Tersebar</a:t>
            </a:r>
            <a:r>
              <a:rPr lang="en-US" sz="2800" dirty="0"/>
              <a:t> </a:t>
            </a:r>
            <a:r>
              <a:rPr lang="en-US" sz="2800" dirty="0" err="1"/>
              <a:t>kosmopolit</a:t>
            </a:r>
            <a:r>
              <a:rPr lang="en-US" sz="2800" dirty="0"/>
              <a:t>, </a:t>
            </a:r>
            <a:r>
              <a:rPr lang="en-US" sz="2800" dirty="0" err="1"/>
              <a:t>menyerang</a:t>
            </a:r>
            <a:r>
              <a:rPr lang="en-US" sz="2800" dirty="0"/>
              <a:t>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anak-anak</a:t>
            </a:r>
            <a:r>
              <a:rPr lang="en-US" sz="2800" dirty="0"/>
              <a:t>  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menyerang</a:t>
            </a:r>
            <a:r>
              <a:rPr lang="en-US" sz="2800" dirty="0"/>
              <a:t> orang </a:t>
            </a:r>
            <a:r>
              <a:rPr lang="en-US" sz="2800" dirty="0" err="1"/>
              <a:t>dewasa</a:t>
            </a:r>
            <a:r>
              <a:rPr lang="en-US" sz="2800" dirty="0"/>
              <a:t>. </a:t>
            </a:r>
            <a:r>
              <a:rPr lang="en-US" sz="2800" dirty="0" err="1"/>
              <a:t>Transmisi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 smtClean="0"/>
              <a:t>aerogen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/>
              <a:t>penularan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7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dihitung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timbulnya</a:t>
            </a:r>
            <a:r>
              <a:rPr lang="en-US" sz="2800" dirty="0"/>
              <a:t> </a:t>
            </a:r>
            <a:r>
              <a:rPr lang="en-US" sz="2800" dirty="0" err="1"/>
              <a:t>gejala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2291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884238"/>
            <a:ext cx="2971800" cy="63976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Etiologi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4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Penyebab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varisela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adalah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virus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varisela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-zoster.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Penamaan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virus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ini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memberi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pengertian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bahwa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infeksi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primer virus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ini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menyebabkan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timbulnya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penyakit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varisela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sedangkan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reaktivasi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keadaan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kambuh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setelah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sembuh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varisela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)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menyebabkan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herves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zoster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27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6670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Patogenesis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797511"/>
            <a:ext cx="4419600" cy="17543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inkubasi</a:t>
            </a:r>
            <a:r>
              <a:rPr lang="en-US" dirty="0"/>
              <a:t> </a:t>
            </a:r>
            <a:r>
              <a:rPr lang="en-US" dirty="0" err="1"/>
              <a:t>varisela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11 -20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  <a:r>
              <a:rPr lang="en-US" dirty="0" err="1"/>
              <a:t>lnfeksi</a:t>
            </a:r>
            <a:r>
              <a:rPr lang="en-US" dirty="0"/>
              <a:t> </a:t>
            </a:r>
            <a:r>
              <a:rPr lang="en-US" dirty="0" err="1"/>
              <a:t>varisela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virus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pemafasan</a:t>
            </a:r>
            <a:r>
              <a:rPr lang="en-US" dirty="0"/>
              <a:t>, yang </a:t>
            </a:r>
            <a:r>
              <a:rPr lang="en-US" dirty="0" err="1"/>
              <a:t>ditularkan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vekresi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2360474"/>
            <a:ext cx="4191000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US" dirty="0" err="1"/>
              <a:t>lnokulasi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inkubasi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virus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subklinis</a:t>
            </a:r>
            <a:r>
              <a:rPr lang="en-US" dirty="0"/>
              <a:t>. Virus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pemafasan</a:t>
            </a:r>
            <a:r>
              <a:rPr lang="en-US" dirty="0"/>
              <a:t> clan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regional.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3482876"/>
            <a:ext cx="4267200" cy="25853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,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viremia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di </a:t>
            </a:r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virus </a:t>
            </a:r>
            <a:r>
              <a:rPr lang="en-US" dirty="0" err="1"/>
              <a:t>menginfeksi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di organ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limpa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organ lain.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10 -12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viremia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virus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. Rash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14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5133090"/>
            <a:ext cx="4114800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US" dirty="0" err="1"/>
              <a:t>Lesi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makula</a:t>
            </a:r>
            <a:r>
              <a:rPr lang="en-US" dirty="0"/>
              <a:t>,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papula</a:t>
            </a:r>
            <a:r>
              <a:rPr lang="en-US" dirty="0"/>
              <a:t>, </a:t>
            </a:r>
            <a:r>
              <a:rPr lang="en-US" dirty="0" err="1"/>
              <a:t>vesicula</a:t>
            </a:r>
            <a:r>
              <a:rPr lang="en-US" dirty="0"/>
              <a:t>, </a:t>
            </a:r>
            <a:r>
              <a:rPr lang="en-US" dirty="0" err="1"/>
              <a:t>pustula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krusta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Vesicula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epidermis.</a:t>
            </a:r>
          </a:p>
        </p:txBody>
      </p:sp>
    </p:spTree>
    <p:extLst>
      <p:ext uri="{BB962C8B-B14F-4D97-AF65-F5344CB8AC3E}">
        <p14:creationId xmlns:p14="http://schemas.microsoft.com/office/powerpoint/2010/main" xmlns="" val="422354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2667000" cy="79216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Morfologi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6934200" cy="3276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err="1"/>
              <a:t>Pembungkus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selaput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yang </a:t>
            </a:r>
            <a:r>
              <a:rPr lang="en-US" sz="2400" dirty="0" err="1" smtClean="0"/>
              <a:t>terinfeksi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Pembungkus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DNA,lipid</a:t>
            </a:r>
            <a:r>
              <a:rPr lang="en-US" sz="2400" dirty="0"/>
              <a:t>, </a:t>
            </a:r>
            <a:r>
              <a:rPr lang="en-US" sz="2400" dirty="0" err="1"/>
              <a:t>karbohidrat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protein,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 smtClean="0"/>
              <a:t>eter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Varicella </a:t>
            </a:r>
            <a:r>
              <a:rPr lang="en-US" sz="2400" dirty="0"/>
              <a:t>zoster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virus herpes, yang </a:t>
            </a:r>
            <a:r>
              <a:rPr lang="en-US" sz="2400" dirty="0" err="1"/>
              <a:t>berukurang</a:t>
            </a:r>
            <a:r>
              <a:rPr lang="en-US" sz="2400" dirty="0"/>
              <a:t> 140-200 µ, </a:t>
            </a:r>
            <a:r>
              <a:rPr lang="en-US" sz="2400" dirty="0" err="1"/>
              <a:t>berinti</a:t>
            </a:r>
            <a:r>
              <a:rPr lang="en-US" sz="2400" dirty="0"/>
              <a:t> DNA.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64727" y="4313238"/>
            <a:ext cx="32004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/>
              <a:t>Klasifikasi</a:t>
            </a:r>
            <a:r>
              <a:rPr lang="en-US" sz="3600" b="1" dirty="0" smtClean="0"/>
              <a:t> Varicella</a:t>
            </a:r>
            <a:endParaRPr lang="en-US" sz="3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21727" y="5105400"/>
            <a:ext cx="43434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1.      </a:t>
            </a:r>
            <a:r>
              <a:rPr lang="en-US" sz="2800" dirty="0" err="1" smtClean="0"/>
              <a:t>Varisela</a:t>
            </a:r>
            <a:r>
              <a:rPr lang="en-US" sz="2800" dirty="0" smtClean="0"/>
              <a:t> congenital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2.      </a:t>
            </a:r>
            <a:r>
              <a:rPr lang="en-US" sz="2800" dirty="0" err="1" smtClean="0"/>
              <a:t>Varisela</a:t>
            </a:r>
            <a:r>
              <a:rPr lang="en-US" sz="2800" dirty="0" smtClean="0"/>
              <a:t> neonatal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9470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27038"/>
            <a:ext cx="5410200" cy="86836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Manifestasi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Klinis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nl-NL" dirty="0"/>
              <a:t>Gejala klinis mulai dari gejala </a:t>
            </a:r>
            <a:r>
              <a:rPr lang="nl-NL" dirty="0" smtClean="0"/>
              <a:t>prodromal</a:t>
            </a:r>
          </a:p>
          <a:p>
            <a:pPr algn="just">
              <a:buFont typeface="Wingdings" pitchFamily="2" charset="2"/>
              <a:buChar char="q"/>
            </a:pPr>
            <a:r>
              <a:rPr lang="nl-NL" dirty="0" smtClean="0"/>
              <a:t>Yakni </a:t>
            </a:r>
            <a:r>
              <a:rPr lang="nl-NL" dirty="0"/>
              <a:t>demam yang tidak terlalu tinggi, malese dan nyeri kepala, kemudian disusul timbulnya erupsi kulit berupa papul eritematosa yang dalam waktu beberapa jam berubah menjadi </a:t>
            </a:r>
            <a:r>
              <a:rPr lang="nl-NL" dirty="0" smtClean="0"/>
              <a:t>vesikel.</a:t>
            </a:r>
          </a:p>
          <a:p>
            <a:pPr algn="just">
              <a:buFont typeface="Wingdings" pitchFamily="2" charset="2"/>
              <a:buChar char="q"/>
            </a:pPr>
            <a:r>
              <a:rPr lang="nl-NL" dirty="0" smtClean="0"/>
              <a:t>Bentuk </a:t>
            </a:r>
            <a:r>
              <a:rPr lang="nl-NL" dirty="0"/>
              <a:t>vesikel khas berupa tetesan embun (tear drops). Vesikel akan berubah menjadi pustul dan kemudian menjadi krusta. Sementara proses ini berlangsung timbul lagi vesikel-vesikel yang baru sehingga menimbulkan gambaran </a:t>
            </a:r>
            <a:r>
              <a:rPr lang="nl-NL" dirty="0" smtClean="0"/>
              <a:t>polimorfi.</a:t>
            </a:r>
            <a:endParaRPr lang="en-US" dirty="0"/>
          </a:p>
          <a:p>
            <a:pPr algn="just">
              <a:buFont typeface="Wingdings" pitchFamily="2" charset="2"/>
              <a:buChar char="q"/>
            </a:pPr>
            <a:r>
              <a:rPr lang="nl-NL" dirty="0" smtClean="0"/>
              <a:t>Penyebarannya </a:t>
            </a:r>
            <a:r>
              <a:rPr lang="nl-NL" dirty="0"/>
              <a:t>terutama didaerah badan dan kemudian menyebar secara sentrifugal ke muka dan ekstremitas, serta dapat menyerang selaput lendir mata, mulut dan saluran nafas bagian </a:t>
            </a:r>
            <a:r>
              <a:rPr lang="nl-NL" dirty="0" smtClean="0"/>
              <a:t>atas.</a:t>
            </a:r>
          </a:p>
          <a:p>
            <a:pPr algn="just">
              <a:buFont typeface="Wingdings" pitchFamily="2" charset="2"/>
              <a:buChar char="q"/>
            </a:pPr>
            <a:r>
              <a:rPr lang="nl-NL" dirty="0" smtClean="0"/>
              <a:t>Jika </a:t>
            </a:r>
            <a:r>
              <a:rPr lang="nl-NL" dirty="0"/>
              <a:t>terdapat infeksi sekunder terjadi pembesaran kelenjar getah bening regional (lymphadenopathy regional). 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rasa </a:t>
            </a:r>
            <a:r>
              <a:rPr lang="en-US" dirty="0" err="1"/>
              <a:t>gatal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6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04800"/>
            <a:ext cx="3276600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D:\unduh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2596078" cy="2514600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images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590800" cy="2514600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images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2619375" cy="1947863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images (3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81550"/>
            <a:ext cx="2619375" cy="1847850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images (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84764"/>
            <a:ext cx="2596078" cy="1996354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imag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1" y="4819650"/>
            <a:ext cx="2596078" cy="1876425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435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32004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Komplikasi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447800" y="990600"/>
            <a:ext cx="7391400" cy="2677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US" sz="2800" dirty="0" err="1"/>
              <a:t>Komplikasi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anak-anak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jarang</a:t>
            </a:r>
            <a:r>
              <a:rPr lang="en-US" sz="2800" dirty="0"/>
              <a:t> </a:t>
            </a:r>
            <a:r>
              <a:rPr lang="en-US" sz="2800" dirty="0" err="1"/>
              <a:t>timbul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orang </a:t>
            </a:r>
            <a:r>
              <a:rPr lang="en-US" sz="2800" dirty="0" err="1"/>
              <a:t>dewasa</a:t>
            </a:r>
            <a:r>
              <a:rPr lang="en-US" sz="2800" dirty="0"/>
              <a:t>, 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ensepalitis</a:t>
            </a:r>
            <a:r>
              <a:rPr lang="en-US" sz="2800" dirty="0"/>
              <a:t>, pneumonia, </a:t>
            </a:r>
            <a:r>
              <a:rPr lang="en-US" sz="2800" dirty="0" err="1"/>
              <a:t>glumerulonephritis</a:t>
            </a:r>
            <a:r>
              <a:rPr lang="en-US" sz="2800" dirty="0"/>
              <a:t>, </a:t>
            </a:r>
            <a:r>
              <a:rPr lang="en-US" sz="2800" dirty="0" err="1"/>
              <a:t>karditis</a:t>
            </a:r>
            <a:r>
              <a:rPr lang="en-US" sz="2800" dirty="0"/>
              <a:t>, hepatitis, keratitis, </a:t>
            </a:r>
            <a:r>
              <a:rPr lang="en-US" sz="2800" dirty="0" err="1"/>
              <a:t>konjunc-tivitis,otitis</a:t>
            </a:r>
            <a:r>
              <a:rPr lang="en-US" sz="2800" dirty="0"/>
              <a:t>, arteritis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dirty="0" err="1"/>
              <a:t>purpura</a:t>
            </a:r>
            <a:r>
              <a:rPr lang="en-US" sz="28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" y="4154031"/>
            <a:ext cx="7658100" cy="22467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/>
              <a:t>Infeksi</a:t>
            </a:r>
            <a:r>
              <a:rPr lang="en-US" sz="2800" dirty="0"/>
              <a:t> yang </a:t>
            </a:r>
            <a:r>
              <a:rPr lang="en-US" sz="2800" dirty="0" err="1"/>
              <a:t>timbul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trimester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kelainan</a:t>
            </a:r>
            <a:r>
              <a:rPr lang="en-US" sz="2800" dirty="0"/>
              <a:t> </a:t>
            </a:r>
            <a:r>
              <a:rPr lang="en-US" sz="2800" dirty="0" err="1"/>
              <a:t>konginetal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infeksi</a:t>
            </a:r>
            <a:r>
              <a:rPr lang="en-US" sz="2800" dirty="0"/>
              <a:t> yang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menjelang</a:t>
            </a:r>
            <a:r>
              <a:rPr lang="en-US" sz="2800" dirty="0"/>
              <a:t> </a:t>
            </a:r>
            <a:r>
              <a:rPr lang="en-US" sz="2800" dirty="0" err="1"/>
              <a:t>kelahiran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me-</a:t>
            </a:r>
            <a:r>
              <a:rPr lang="en-US" sz="2800" dirty="0" err="1"/>
              <a:t>nyebabkan</a:t>
            </a:r>
            <a:r>
              <a:rPr lang="en-US" sz="2800" dirty="0"/>
              <a:t> </a:t>
            </a:r>
            <a:r>
              <a:rPr lang="en-US" sz="2800" dirty="0" err="1"/>
              <a:t>varisela</a:t>
            </a:r>
            <a:r>
              <a:rPr lang="en-US" sz="2800" dirty="0"/>
              <a:t> </a:t>
            </a:r>
            <a:r>
              <a:rPr lang="en-US" sz="2800" dirty="0" err="1"/>
              <a:t>konginetal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0140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692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VARICELLA</vt:lpstr>
      <vt:lpstr>Pendahuluan</vt:lpstr>
      <vt:lpstr>Epidemiologi</vt:lpstr>
      <vt:lpstr>Etiologi</vt:lpstr>
      <vt:lpstr>Patogenesis</vt:lpstr>
      <vt:lpstr>Morfologi</vt:lpstr>
      <vt:lpstr>Manifestasi Klinis</vt:lpstr>
      <vt:lpstr>Slide 8</vt:lpstr>
      <vt:lpstr>Komplikasi</vt:lpstr>
      <vt:lpstr>Pengobatan</vt:lpstr>
      <vt:lpstr>Pencegahan</vt:lpstr>
      <vt:lpstr>Peran Pemerintah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VARICELLA</dc:title>
  <dc:creator>SONY</dc:creator>
  <cp:lastModifiedBy>Sasa</cp:lastModifiedBy>
  <cp:revision>24</cp:revision>
  <dcterms:created xsi:type="dcterms:W3CDTF">2014-06-03T10:17:20Z</dcterms:created>
  <dcterms:modified xsi:type="dcterms:W3CDTF">2014-06-22T12:10:22Z</dcterms:modified>
</cp:coreProperties>
</file>