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36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81" r:id="rId18"/>
    <p:sldId id="266" r:id="rId19"/>
    <p:sldId id="282" r:id="rId20"/>
    <p:sldId id="267" r:id="rId21"/>
    <p:sldId id="268" r:id="rId22"/>
    <p:sldId id="270" r:id="rId23"/>
    <p:sldId id="271" r:id="rId24"/>
    <p:sldId id="272" r:id="rId25"/>
    <p:sldId id="283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7436" autoAdjust="0"/>
  </p:normalViewPr>
  <p:slideViewPr>
    <p:cSldViewPr>
      <p:cViewPr>
        <p:scale>
          <a:sx n="48" d="100"/>
          <a:sy n="48" d="100"/>
        </p:scale>
        <p:origin x="-1710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AE156-B295-46BF-9B30-CD0C95B2434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5A2F9-49A0-439B-8EE0-D0A138FD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A2F9-49A0-439B-8EE0-D0A138FDCA1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4B517B-9D44-4276-9CC6-CBD8BC3A0E72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17643AC-9065-473F-80B5-123452A59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534400" cy="5181600"/>
          </a:xfrm>
        </p:spPr>
        <p:txBody>
          <a:bodyPr>
            <a:normAutofit fontScale="47500" lnSpcReduction="20000"/>
          </a:bodyPr>
          <a:lstStyle/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sz="4200" b="1" dirty="0" err="1" smtClean="0">
                <a:solidFill>
                  <a:srgbClr val="FF0000"/>
                </a:solidFill>
              </a:rPr>
              <a:t>Pertemuan</a:t>
            </a:r>
            <a:r>
              <a:rPr lang="en-US" sz="4200" b="1" dirty="0" smtClean="0">
                <a:solidFill>
                  <a:srgbClr val="FF0000"/>
                </a:solidFill>
              </a:rPr>
              <a:t> </a:t>
            </a:r>
            <a:r>
              <a:rPr lang="en-US" sz="4200" b="1" dirty="0" err="1">
                <a:solidFill>
                  <a:srgbClr val="FF0000"/>
                </a:solidFill>
              </a:rPr>
              <a:t>ke</a:t>
            </a:r>
            <a:r>
              <a:rPr lang="en-US" sz="4200" b="1" dirty="0">
                <a:solidFill>
                  <a:srgbClr val="FF0000"/>
                </a:solidFill>
              </a:rPr>
              <a:t> 9</a:t>
            </a:r>
          </a:p>
          <a:p>
            <a:pPr algn="l"/>
            <a:r>
              <a:rPr lang="en-US" b="1" i="1" dirty="0">
                <a:solidFill>
                  <a:srgbClr val="FF0000"/>
                </a:solidFill>
              </a:rPr>
              <a:t> </a:t>
            </a:r>
            <a:endParaRPr lang="en-US" i="1" dirty="0">
              <a:solidFill>
                <a:srgbClr val="FF0000"/>
              </a:solidFill>
            </a:endParaRPr>
          </a:p>
          <a:p>
            <a:pPr algn="l"/>
            <a:endParaRPr lang="en-US" b="1" i="1" dirty="0" smtClean="0">
              <a:solidFill>
                <a:srgbClr val="FF0000"/>
              </a:solidFill>
            </a:endParaRPr>
          </a:p>
          <a:p>
            <a:pPr algn="l"/>
            <a:endParaRPr lang="id-ID" b="1" i="1" dirty="0" smtClean="0">
              <a:solidFill>
                <a:srgbClr val="FF0000"/>
              </a:solidFill>
            </a:endParaRPr>
          </a:p>
          <a:p>
            <a:pPr algn="l"/>
            <a:endParaRPr lang="id-ID" b="1" i="1" dirty="0" smtClean="0">
              <a:solidFill>
                <a:srgbClr val="FF0000"/>
              </a:solidFill>
            </a:endParaRPr>
          </a:p>
          <a:p>
            <a:pPr algn="l"/>
            <a:endParaRPr lang="en-US" b="1" i="1" dirty="0">
              <a:solidFill>
                <a:srgbClr val="FF0000"/>
              </a:solidFill>
            </a:endParaRPr>
          </a:p>
          <a:p>
            <a:pPr algn="l"/>
            <a:r>
              <a:rPr lang="en-US" sz="7600" b="1" dirty="0" smtClean="0">
                <a:solidFill>
                  <a:srgbClr val="FF0000"/>
                </a:solidFill>
                <a:latin typeface="Cooper Black" pitchFamily="18" charset="0"/>
              </a:rPr>
              <a:t>KULIAH </a:t>
            </a:r>
            <a:r>
              <a:rPr lang="en-US" sz="7600" b="1" dirty="0">
                <a:solidFill>
                  <a:srgbClr val="FF0000"/>
                </a:solidFill>
                <a:latin typeface="Cooper Black" pitchFamily="18" charset="0"/>
              </a:rPr>
              <a:t>VAKSIN  DAN  IMUNISASI</a:t>
            </a:r>
            <a:endParaRPr lang="en-US" sz="7600" dirty="0">
              <a:solidFill>
                <a:srgbClr val="FF0000"/>
              </a:solidFill>
              <a:latin typeface="Cooper Black" pitchFamily="18" charset="0"/>
            </a:endParaRPr>
          </a:p>
          <a:p>
            <a:pPr algn="l"/>
            <a:r>
              <a:rPr lang="en-US" sz="7600" b="1" i="1" dirty="0">
                <a:solidFill>
                  <a:srgbClr val="FF0000"/>
                </a:solidFill>
              </a:rPr>
              <a:t> </a:t>
            </a:r>
            <a:endParaRPr lang="en-US" sz="7600" i="1" dirty="0">
              <a:solidFill>
                <a:srgbClr val="FF0000"/>
              </a:solidFill>
            </a:endParaRPr>
          </a:p>
          <a:p>
            <a:pPr algn="l"/>
            <a:r>
              <a:rPr lang="en-US" dirty="0">
                <a:solidFill>
                  <a:srgbClr val="FF0000"/>
                </a:solidFill>
              </a:rPr>
              <a:t> </a:t>
            </a:r>
            <a:endParaRPr lang="en-US" i="1" dirty="0">
              <a:solidFill>
                <a:srgbClr val="FF0000"/>
              </a:solidFill>
            </a:endParaRPr>
          </a:p>
          <a:p>
            <a:pPr algn="l"/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 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 </a:t>
            </a:r>
            <a:endParaRPr lang="id-ID" b="1" dirty="0" smtClean="0">
              <a:solidFill>
                <a:srgbClr val="FF0000"/>
              </a:solidFill>
            </a:endParaRPr>
          </a:p>
          <a:p>
            <a:pPr algn="l"/>
            <a:endParaRPr lang="id-ID" b="1" dirty="0" smtClean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bu tatik\PPT VAKSIN DAN IMUNISASI\vaccine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943350"/>
            <a:ext cx="2962275" cy="2914650"/>
          </a:xfrm>
          <a:prstGeom prst="rect">
            <a:avLst/>
          </a:prstGeom>
          <a:noFill/>
        </p:spPr>
      </p:pic>
      <p:pic>
        <p:nvPicPr>
          <p:cNvPr id="2" name="Picture 2" descr="D:\bu tatik\PPT VAKSIN DAN IMUNISASI\ggj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114925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839200" cy="68580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r>
              <a:rPr lang="en-US" sz="2000" b="1" dirty="0" smtClean="0"/>
              <a:t>Tingkat </a:t>
            </a:r>
            <a:r>
              <a:rPr lang="en-US" sz="2000" b="1" dirty="0" err="1" smtClean="0"/>
              <a:t>Kabupaten</a:t>
            </a:r>
            <a:r>
              <a:rPr lang="en-US" sz="2000" b="1" dirty="0" smtClean="0"/>
              <a:t> / Kota :</a:t>
            </a:r>
            <a:endParaRPr lang="en-US" sz="2000" dirty="0" smtClean="0"/>
          </a:p>
          <a:p>
            <a:pPr lvl="0">
              <a:buNone/>
            </a:pPr>
            <a:r>
              <a:rPr lang="en-US" sz="2100" b="1" dirty="0" err="1" smtClean="0"/>
              <a:t>a.Persiapan</a:t>
            </a:r>
            <a:endParaRPr lang="en-US" sz="2100" dirty="0" smtClean="0"/>
          </a:p>
          <a:p>
            <a:pPr lvl="0">
              <a:buNone/>
            </a:pPr>
            <a:r>
              <a:rPr lang="en-US" sz="2100" dirty="0" smtClean="0"/>
              <a:t>1.Menerbitkan SK / </a:t>
            </a:r>
            <a:r>
              <a:rPr lang="en-US" sz="2100" dirty="0" err="1" smtClean="0"/>
              <a:t>keputusan</a:t>
            </a:r>
            <a:r>
              <a:rPr lang="en-US" sz="2100" dirty="0" smtClean="0"/>
              <a:t> </a:t>
            </a:r>
            <a:r>
              <a:rPr lang="en-US" sz="2100" dirty="0" err="1" smtClean="0"/>
              <a:t>lainnya</a:t>
            </a:r>
            <a:r>
              <a:rPr lang="en-US" sz="2100" dirty="0" smtClean="0"/>
              <a:t> </a:t>
            </a:r>
            <a:r>
              <a:rPr lang="en-US" sz="2100" dirty="0" err="1" smtClean="0"/>
              <a:t>dr</a:t>
            </a:r>
            <a:r>
              <a:rPr lang="en-US" sz="2100" dirty="0" smtClean="0"/>
              <a:t> </a:t>
            </a:r>
            <a:r>
              <a:rPr lang="en-US" sz="2100" dirty="0" err="1" smtClean="0"/>
              <a:t>Pemangku</a:t>
            </a:r>
            <a:r>
              <a:rPr lang="en-US" sz="2100" dirty="0" smtClean="0"/>
              <a:t> </a:t>
            </a:r>
            <a:r>
              <a:rPr lang="en-US" sz="2100" dirty="0" err="1" smtClean="0"/>
              <a:t>kebijakan</a:t>
            </a:r>
            <a:r>
              <a:rPr lang="en-US" sz="2100" dirty="0" smtClean="0"/>
              <a:t> </a:t>
            </a:r>
            <a:r>
              <a:rPr lang="en-US" sz="2100" dirty="0" smtClean="0">
                <a:sym typeface="Wingdings" pitchFamily="2" charset="2"/>
              </a:rPr>
              <a:t></a:t>
            </a:r>
            <a:r>
              <a:rPr lang="en-US" sz="2100" dirty="0" smtClean="0"/>
              <a:t> </a:t>
            </a:r>
            <a:r>
              <a:rPr lang="en-US" sz="2100" dirty="0" err="1" smtClean="0"/>
              <a:t>penyelenggaraan</a:t>
            </a:r>
            <a:r>
              <a:rPr lang="en-US" sz="2100" dirty="0" smtClean="0"/>
              <a:t> GAIN UCI.</a:t>
            </a:r>
          </a:p>
          <a:p>
            <a:pPr lvl="0">
              <a:buNone/>
            </a:pPr>
            <a:r>
              <a:rPr lang="en-US" sz="2100" dirty="0" smtClean="0"/>
              <a:t>2.Pemetaan </a:t>
            </a:r>
            <a:r>
              <a:rPr lang="en-US" sz="2100" dirty="0" err="1" smtClean="0"/>
              <a:t>wil</a:t>
            </a:r>
            <a:r>
              <a:rPr lang="en-US" sz="2100" dirty="0" smtClean="0"/>
              <a:t> </a:t>
            </a:r>
            <a:r>
              <a:rPr lang="en-US" sz="2100" dirty="0" err="1" smtClean="0"/>
              <a:t>bdsrk</a:t>
            </a:r>
            <a:r>
              <a:rPr lang="en-US" sz="2100" dirty="0" smtClean="0"/>
              <a:t> </a:t>
            </a:r>
            <a:r>
              <a:rPr lang="en-US" sz="2100" dirty="0" err="1" smtClean="0"/>
              <a:t>analisa</a:t>
            </a:r>
            <a:r>
              <a:rPr lang="en-US" sz="2100" dirty="0" smtClean="0"/>
              <a:t> PWS </a:t>
            </a:r>
            <a:r>
              <a:rPr lang="en-US" sz="2100" dirty="0" err="1" smtClean="0"/>
              <a:t>sbg</a:t>
            </a:r>
            <a:r>
              <a:rPr lang="en-US" sz="2100" dirty="0" smtClean="0"/>
              <a:t> </a:t>
            </a:r>
            <a:r>
              <a:rPr lang="en-US" sz="2100" dirty="0" err="1" smtClean="0"/>
              <a:t>dasar</a:t>
            </a:r>
            <a:r>
              <a:rPr lang="en-US" sz="2100" dirty="0" smtClean="0"/>
              <a:t> </a:t>
            </a:r>
            <a:r>
              <a:rPr lang="en-US" sz="2100" dirty="0" err="1" smtClean="0"/>
              <a:t>penyusunan</a:t>
            </a:r>
            <a:r>
              <a:rPr lang="en-US" sz="2100" dirty="0" smtClean="0"/>
              <a:t> </a:t>
            </a:r>
            <a:r>
              <a:rPr lang="en-US" sz="2100" dirty="0" err="1" smtClean="0"/>
              <a:t>rencana</a:t>
            </a:r>
            <a:r>
              <a:rPr lang="en-US" sz="2100" dirty="0" smtClean="0"/>
              <a:t> </a:t>
            </a:r>
            <a:r>
              <a:rPr lang="en-US" sz="2100" dirty="0" err="1" smtClean="0"/>
              <a:t>operasional</a:t>
            </a:r>
            <a:r>
              <a:rPr lang="en-US" sz="2100" dirty="0" smtClean="0"/>
              <a:t>.  </a:t>
            </a:r>
            <a:r>
              <a:rPr lang="en-US" sz="2100" dirty="0" err="1" smtClean="0"/>
              <a:t>Penyusunan</a:t>
            </a:r>
            <a:r>
              <a:rPr lang="en-US" sz="2100" dirty="0" smtClean="0"/>
              <a:t> </a:t>
            </a:r>
            <a:r>
              <a:rPr lang="en-US" sz="2100" dirty="0" err="1" smtClean="0"/>
              <a:t>renc</a:t>
            </a:r>
            <a:r>
              <a:rPr lang="en-US" sz="2100" dirty="0" smtClean="0"/>
              <a:t> keg </a:t>
            </a:r>
            <a:r>
              <a:rPr lang="en-US" sz="2100" dirty="0" err="1" smtClean="0"/>
              <a:t>meliputi</a:t>
            </a:r>
            <a:r>
              <a:rPr lang="en-US" sz="2100" dirty="0" smtClean="0"/>
              <a:t> : </a:t>
            </a:r>
            <a:r>
              <a:rPr lang="en-US" sz="2100" dirty="0" err="1" smtClean="0"/>
              <a:t>rincian</a:t>
            </a:r>
            <a:r>
              <a:rPr lang="en-US" sz="2100" dirty="0" smtClean="0"/>
              <a:t> </a:t>
            </a:r>
            <a:r>
              <a:rPr lang="en-US" sz="2100" dirty="0" err="1" smtClean="0"/>
              <a:t>kegiatan,jadwal</a:t>
            </a:r>
            <a:r>
              <a:rPr lang="en-US" sz="2100" dirty="0" smtClean="0"/>
              <a:t> &amp; </a:t>
            </a:r>
            <a:r>
              <a:rPr lang="en-US" sz="2100" dirty="0" err="1" smtClean="0"/>
              <a:t>pembagian</a:t>
            </a:r>
            <a:r>
              <a:rPr lang="en-US" sz="2100" dirty="0" smtClean="0"/>
              <a:t> </a:t>
            </a:r>
            <a:r>
              <a:rPr lang="en-US" sz="2100" dirty="0" err="1" smtClean="0"/>
              <a:t>tugas</a:t>
            </a:r>
            <a:r>
              <a:rPr lang="en-US" sz="2100" dirty="0" smtClean="0"/>
              <a:t> </a:t>
            </a:r>
            <a:r>
              <a:rPr lang="en-US" sz="2100" dirty="0" err="1" smtClean="0"/>
              <a:t>serta</a:t>
            </a:r>
            <a:r>
              <a:rPr lang="en-US" sz="2100" dirty="0" smtClean="0"/>
              <a:t> </a:t>
            </a:r>
            <a:r>
              <a:rPr lang="en-US" sz="2100" dirty="0" err="1" smtClean="0"/>
              <a:t>dukungan</a:t>
            </a:r>
            <a:r>
              <a:rPr lang="en-US" sz="2100" dirty="0" smtClean="0"/>
              <a:t> </a:t>
            </a:r>
            <a:r>
              <a:rPr lang="en-US" sz="2100" dirty="0" err="1" smtClean="0"/>
              <a:t>sumber</a:t>
            </a:r>
            <a:r>
              <a:rPr lang="en-US" sz="2100" dirty="0" smtClean="0"/>
              <a:t> </a:t>
            </a:r>
            <a:r>
              <a:rPr lang="en-US" sz="2100" dirty="0" err="1" smtClean="0"/>
              <a:t>daya</a:t>
            </a:r>
            <a:r>
              <a:rPr lang="en-US" sz="2100" dirty="0" smtClean="0"/>
              <a:t> </a:t>
            </a:r>
            <a:r>
              <a:rPr lang="en-US" sz="2100" dirty="0" err="1" smtClean="0"/>
              <a:t>tmsk</a:t>
            </a:r>
            <a:r>
              <a:rPr lang="en-US" sz="2100" dirty="0" smtClean="0"/>
              <a:t>  </a:t>
            </a:r>
            <a:r>
              <a:rPr lang="en-US" sz="2100" dirty="0" err="1" smtClean="0"/>
              <a:t>pembiayaan</a:t>
            </a:r>
            <a:r>
              <a:rPr lang="en-US" sz="2100" dirty="0" smtClean="0"/>
              <a:t>.</a:t>
            </a:r>
          </a:p>
          <a:p>
            <a:pPr lvl="0">
              <a:buNone/>
            </a:pPr>
            <a:r>
              <a:rPr lang="en-US" sz="2100" dirty="0" smtClean="0"/>
              <a:t>3.Advokasi &amp; </a:t>
            </a:r>
            <a:r>
              <a:rPr lang="en-US" sz="2100" dirty="0" err="1" smtClean="0"/>
              <a:t>sosialisasi</a:t>
            </a:r>
            <a:r>
              <a:rPr lang="en-US" sz="2100" dirty="0" smtClean="0"/>
              <a:t> </a:t>
            </a:r>
            <a:r>
              <a:rPr lang="en-US" sz="2100" dirty="0" err="1" smtClean="0"/>
              <a:t>ke</a:t>
            </a:r>
            <a:r>
              <a:rPr lang="en-US" sz="2100" dirty="0" smtClean="0"/>
              <a:t> </a:t>
            </a:r>
            <a:r>
              <a:rPr lang="en-US" sz="2100" dirty="0" err="1" smtClean="0"/>
              <a:t>pemangku</a:t>
            </a:r>
            <a:r>
              <a:rPr lang="en-US" sz="2100" dirty="0" smtClean="0"/>
              <a:t> </a:t>
            </a:r>
            <a:r>
              <a:rPr lang="en-US" sz="2100" dirty="0" err="1" smtClean="0"/>
              <a:t>kebijakan</a:t>
            </a:r>
            <a:r>
              <a:rPr lang="en-US" sz="2100" dirty="0" smtClean="0"/>
              <a:t> </a:t>
            </a:r>
            <a:r>
              <a:rPr lang="en-US" sz="2100" dirty="0" err="1" smtClean="0"/>
              <a:t>dr</a:t>
            </a:r>
            <a:r>
              <a:rPr lang="en-US" sz="2100" dirty="0" smtClean="0"/>
              <a:t> </a:t>
            </a:r>
            <a:r>
              <a:rPr lang="en-US" sz="2100" dirty="0" err="1" smtClean="0"/>
              <a:t>bbg</a:t>
            </a:r>
            <a:r>
              <a:rPr lang="en-US" sz="2100" dirty="0" smtClean="0"/>
              <a:t> </a:t>
            </a:r>
            <a:r>
              <a:rPr lang="en-US" sz="2100" dirty="0" err="1" smtClean="0"/>
              <a:t>pihak</a:t>
            </a:r>
            <a:r>
              <a:rPr lang="en-US" sz="2100" dirty="0" smtClean="0"/>
              <a:t> </a:t>
            </a:r>
            <a:r>
              <a:rPr lang="en-US" sz="2100" dirty="0" err="1" smtClean="0"/>
              <a:t>terkait</a:t>
            </a:r>
            <a:r>
              <a:rPr lang="en-US" sz="2100" dirty="0" smtClean="0"/>
              <a:t> &amp; </a:t>
            </a:r>
            <a:r>
              <a:rPr lang="en-US" sz="2100" dirty="0" err="1" smtClean="0"/>
              <a:t>masy</a:t>
            </a:r>
            <a:r>
              <a:rPr lang="en-US" sz="2100" dirty="0" smtClean="0"/>
              <a:t>  </a:t>
            </a:r>
            <a:r>
              <a:rPr lang="en-US" sz="2100" dirty="0" err="1" smtClean="0"/>
              <a:t>tk</a:t>
            </a:r>
            <a:r>
              <a:rPr lang="en-US" sz="2100" dirty="0" smtClean="0"/>
              <a:t>  </a:t>
            </a:r>
            <a:r>
              <a:rPr lang="en-US" sz="2100" dirty="0" err="1" smtClean="0"/>
              <a:t>Kab</a:t>
            </a:r>
            <a:r>
              <a:rPr lang="en-US" sz="2100" dirty="0" smtClean="0"/>
              <a:t> / Kota </a:t>
            </a:r>
            <a:r>
              <a:rPr lang="en-US" sz="2100" dirty="0" smtClean="0">
                <a:sym typeface="Wingdings" pitchFamily="2" charset="2"/>
              </a:rPr>
              <a:t></a:t>
            </a:r>
            <a:r>
              <a:rPr lang="en-US" sz="2100" dirty="0" smtClean="0"/>
              <a:t> </a:t>
            </a:r>
            <a:r>
              <a:rPr lang="en-US" sz="2100" dirty="0" err="1" smtClean="0"/>
              <a:t>dukungan</a:t>
            </a:r>
            <a:r>
              <a:rPr lang="en-US" sz="2100" dirty="0" smtClean="0"/>
              <a:t> </a:t>
            </a:r>
            <a:r>
              <a:rPr lang="en-US" sz="2100" dirty="0" err="1" smtClean="0"/>
              <a:t>nyata</a:t>
            </a:r>
            <a:r>
              <a:rPr lang="en-US" sz="2100" dirty="0" smtClean="0"/>
              <a:t> </a:t>
            </a:r>
            <a:r>
              <a:rPr lang="en-US" sz="2100" dirty="0" err="1" smtClean="0"/>
              <a:t>dlm</a:t>
            </a:r>
            <a:r>
              <a:rPr lang="en-US" sz="2100" dirty="0" smtClean="0"/>
              <a:t> </a:t>
            </a:r>
            <a:r>
              <a:rPr lang="en-US" sz="2100" dirty="0" err="1" smtClean="0"/>
              <a:t>mendukung</a:t>
            </a:r>
            <a:r>
              <a:rPr lang="en-US" sz="2100" dirty="0" smtClean="0"/>
              <a:t> keg GAIN UCI, </a:t>
            </a:r>
            <a:r>
              <a:rPr lang="en-US" sz="2100" dirty="0" err="1" smtClean="0"/>
              <a:t>terutama</a:t>
            </a:r>
            <a:r>
              <a:rPr lang="en-US" sz="2100" dirty="0" smtClean="0"/>
              <a:t> </a:t>
            </a:r>
            <a:r>
              <a:rPr lang="en-US" sz="2100" dirty="0" err="1" smtClean="0"/>
              <a:t>utk</a:t>
            </a:r>
            <a:r>
              <a:rPr lang="en-US" sz="2100" dirty="0" smtClean="0"/>
              <a:t> </a:t>
            </a:r>
            <a:r>
              <a:rPr lang="en-US" sz="2100" dirty="0" err="1" smtClean="0"/>
              <a:t>mcapai</a:t>
            </a:r>
            <a:r>
              <a:rPr lang="en-US" sz="2100" dirty="0" smtClean="0"/>
              <a:t> </a:t>
            </a:r>
            <a:r>
              <a:rPr lang="en-US" sz="2100" dirty="0" err="1" smtClean="0"/>
              <a:t>daerah</a:t>
            </a:r>
            <a:r>
              <a:rPr lang="en-US" sz="2100" dirty="0" smtClean="0"/>
              <a:t> dg </a:t>
            </a:r>
            <a:r>
              <a:rPr lang="en-US" sz="2100" dirty="0" err="1" smtClean="0"/>
              <a:t>cak</a:t>
            </a:r>
            <a:r>
              <a:rPr lang="en-US" sz="2100" dirty="0" smtClean="0"/>
              <a:t> </a:t>
            </a:r>
            <a:r>
              <a:rPr lang="en-US" sz="2100" dirty="0" err="1" smtClean="0"/>
              <a:t>yg</a:t>
            </a:r>
            <a:r>
              <a:rPr lang="en-US" sz="2100" dirty="0" smtClean="0"/>
              <a:t> </a:t>
            </a:r>
            <a:r>
              <a:rPr lang="en-US" sz="2100" dirty="0" err="1" smtClean="0"/>
              <a:t>rendah</a:t>
            </a:r>
            <a:r>
              <a:rPr lang="en-US" sz="2100" dirty="0" smtClean="0"/>
              <a:t>.</a:t>
            </a:r>
          </a:p>
          <a:p>
            <a:pPr>
              <a:buNone/>
            </a:pPr>
            <a:r>
              <a:rPr lang="en-US" sz="2100" dirty="0" smtClean="0"/>
              <a:t>4.Sosialisasi </a:t>
            </a:r>
            <a:r>
              <a:rPr lang="en-US" sz="2100" dirty="0" err="1" smtClean="0"/>
              <a:t>jg</a:t>
            </a:r>
            <a:r>
              <a:rPr lang="en-US" sz="2100" dirty="0" smtClean="0"/>
              <a:t> </a:t>
            </a:r>
            <a:r>
              <a:rPr lang="en-US" sz="2100" dirty="0" err="1" smtClean="0"/>
              <a:t>dilkk</a:t>
            </a:r>
            <a:r>
              <a:rPr lang="en-US" sz="2100" dirty="0" smtClean="0"/>
              <a:t> </a:t>
            </a:r>
            <a:r>
              <a:rPr lang="en-US" sz="2100" dirty="0" err="1" smtClean="0"/>
              <a:t>thd</a:t>
            </a:r>
            <a:r>
              <a:rPr lang="en-US" sz="2100" dirty="0" smtClean="0"/>
              <a:t> </a:t>
            </a:r>
            <a:r>
              <a:rPr lang="en-US" sz="2100" dirty="0" err="1" smtClean="0"/>
              <a:t>masy</a:t>
            </a:r>
            <a:r>
              <a:rPr lang="en-US" sz="2100" dirty="0" smtClean="0"/>
              <a:t> </a:t>
            </a:r>
            <a:r>
              <a:rPr lang="en-US" sz="2100" dirty="0" err="1" smtClean="0"/>
              <a:t>luas</a:t>
            </a:r>
            <a:r>
              <a:rPr lang="en-US" sz="2100" dirty="0" smtClean="0"/>
              <a:t> </a:t>
            </a:r>
            <a:r>
              <a:rPr lang="en-US" sz="2100" dirty="0" err="1" smtClean="0"/>
              <a:t>dlm</a:t>
            </a:r>
            <a:r>
              <a:rPr lang="en-US" sz="2100" dirty="0" smtClean="0"/>
              <a:t> </a:t>
            </a:r>
            <a:r>
              <a:rPr lang="en-US" sz="2100" dirty="0" err="1" smtClean="0"/>
              <a:t>btk</a:t>
            </a:r>
            <a:r>
              <a:rPr lang="en-US" sz="2100" dirty="0" smtClean="0"/>
              <a:t> </a:t>
            </a:r>
            <a:r>
              <a:rPr lang="en-US" sz="2100" dirty="0" err="1" smtClean="0"/>
              <a:t>promosi</a:t>
            </a:r>
            <a:r>
              <a:rPr lang="en-US" sz="2100" dirty="0" smtClean="0"/>
              <a:t> </a:t>
            </a:r>
            <a:r>
              <a:rPr lang="en-US" sz="2100" dirty="0" err="1" smtClean="0"/>
              <a:t>mel</a:t>
            </a:r>
            <a:r>
              <a:rPr lang="en-US" sz="2100" dirty="0" smtClean="0"/>
              <a:t> </a:t>
            </a:r>
            <a:r>
              <a:rPr lang="en-US" sz="2100" dirty="0" err="1" smtClean="0"/>
              <a:t>diseminasi</a:t>
            </a:r>
            <a:r>
              <a:rPr lang="en-US" sz="2100" dirty="0" smtClean="0"/>
              <a:t> </a:t>
            </a:r>
            <a:r>
              <a:rPr lang="en-US" sz="2100" dirty="0" err="1" smtClean="0"/>
              <a:t>informasi</a:t>
            </a:r>
            <a:r>
              <a:rPr lang="en-US" sz="2100" dirty="0" smtClean="0"/>
              <a:t> : pertemuan2, </a:t>
            </a:r>
            <a:r>
              <a:rPr lang="en-US" sz="2100" dirty="0" err="1" smtClean="0"/>
              <a:t>siaran</a:t>
            </a:r>
            <a:r>
              <a:rPr lang="en-US" sz="2100" dirty="0" smtClean="0"/>
              <a:t> </a:t>
            </a:r>
            <a:r>
              <a:rPr lang="en-US" sz="2100" dirty="0" err="1" smtClean="0"/>
              <a:t>radio,poster</a:t>
            </a:r>
            <a:r>
              <a:rPr lang="en-US" sz="2100" dirty="0" smtClean="0"/>
              <a:t> </a:t>
            </a:r>
            <a:r>
              <a:rPr lang="en-US" sz="2100" dirty="0" err="1" smtClean="0"/>
              <a:t>dll</a:t>
            </a:r>
            <a:r>
              <a:rPr lang="en-US" sz="2100" dirty="0" smtClean="0"/>
              <a:t>.</a:t>
            </a:r>
          </a:p>
          <a:p>
            <a:pPr lvl="0">
              <a:buNone/>
            </a:pPr>
            <a:r>
              <a:rPr lang="en-US" sz="2100" dirty="0" smtClean="0"/>
              <a:t>5.Menyiapkan </a:t>
            </a:r>
            <a:r>
              <a:rPr lang="en-US" sz="2100" dirty="0" err="1" smtClean="0"/>
              <a:t>sumber</a:t>
            </a:r>
            <a:r>
              <a:rPr lang="en-US" sz="2100" dirty="0" smtClean="0"/>
              <a:t> </a:t>
            </a:r>
            <a:r>
              <a:rPr lang="en-US" sz="2100" dirty="0" err="1" smtClean="0"/>
              <a:t>daya</a:t>
            </a:r>
            <a:r>
              <a:rPr lang="en-US" sz="2100" dirty="0" smtClean="0"/>
              <a:t> </a:t>
            </a:r>
            <a:r>
              <a:rPr lang="en-US" sz="2100" dirty="0" err="1" smtClean="0"/>
              <a:t>di</a:t>
            </a:r>
            <a:r>
              <a:rPr lang="en-US" sz="2100" dirty="0" smtClean="0"/>
              <a:t> </a:t>
            </a:r>
            <a:r>
              <a:rPr lang="en-US" sz="2100" dirty="0" err="1" smtClean="0"/>
              <a:t>Kab</a:t>
            </a:r>
            <a:r>
              <a:rPr lang="en-US" sz="2100" dirty="0" smtClean="0"/>
              <a:t>/ Kota </a:t>
            </a:r>
            <a:r>
              <a:rPr lang="en-US" sz="2100" dirty="0" err="1" smtClean="0"/>
              <a:t>sesuai</a:t>
            </a:r>
            <a:r>
              <a:rPr lang="en-US" sz="2100" dirty="0" smtClean="0"/>
              <a:t> dg </a:t>
            </a:r>
            <a:r>
              <a:rPr lang="en-US" sz="2100" dirty="0" err="1" smtClean="0"/>
              <a:t>kebutuhan</a:t>
            </a:r>
            <a:r>
              <a:rPr lang="en-US" sz="2100" dirty="0" smtClean="0"/>
              <a:t> </a:t>
            </a:r>
            <a:r>
              <a:rPr lang="en-US" sz="2100" dirty="0" err="1" smtClean="0"/>
              <a:t>tmsk</a:t>
            </a:r>
            <a:r>
              <a:rPr lang="en-US" sz="2100" dirty="0" smtClean="0"/>
              <a:t> : </a:t>
            </a:r>
            <a:r>
              <a:rPr lang="en-US" sz="2100" dirty="0" err="1" smtClean="0"/>
              <a:t>dana</a:t>
            </a:r>
            <a:r>
              <a:rPr lang="en-US" sz="2100" dirty="0" smtClean="0"/>
              <a:t>, </a:t>
            </a:r>
            <a:r>
              <a:rPr lang="en-US" sz="2100" dirty="0" err="1" smtClean="0"/>
              <a:t>tenaga</a:t>
            </a:r>
            <a:r>
              <a:rPr lang="en-US" sz="2100" dirty="0" smtClean="0"/>
              <a:t>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logistik</a:t>
            </a:r>
            <a:r>
              <a:rPr lang="en-US" sz="2100" dirty="0" smtClean="0"/>
              <a:t> .</a:t>
            </a:r>
          </a:p>
          <a:p>
            <a:pPr>
              <a:buNone/>
            </a:pPr>
            <a:r>
              <a:rPr lang="en-US" sz="2100" dirty="0" smtClean="0"/>
              <a:t>6.Kab / Kota </a:t>
            </a:r>
            <a:r>
              <a:rPr lang="en-US" sz="2100" dirty="0" err="1" smtClean="0"/>
              <a:t>mperhatikan</a:t>
            </a:r>
            <a:r>
              <a:rPr lang="en-US" sz="2100" dirty="0" smtClean="0"/>
              <a:t> </a:t>
            </a:r>
            <a:r>
              <a:rPr lang="en-US" sz="2100" dirty="0" err="1" smtClean="0"/>
              <a:t>scr</a:t>
            </a:r>
            <a:r>
              <a:rPr lang="en-US" sz="2100" dirty="0" smtClean="0"/>
              <a:t> </a:t>
            </a:r>
            <a:r>
              <a:rPr lang="en-US" sz="2100" dirty="0" err="1" smtClean="0"/>
              <a:t>khusus</a:t>
            </a:r>
            <a:r>
              <a:rPr lang="en-US" sz="2100" dirty="0" smtClean="0"/>
              <a:t> pd </a:t>
            </a:r>
            <a:r>
              <a:rPr lang="en-US" sz="2100" dirty="0" err="1" smtClean="0"/>
              <a:t>daerah</a:t>
            </a:r>
            <a:r>
              <a:rPr lang="en-US" sz="2100" dirty="0" smtClean="0"/>
              <a:t> </a:t>
            </a:r>
            <a:r>
              <a:rPr lang="en-US" sz="2100" dirty="0" err="1" smtClean="0"/>
              <a:t>yg</a:t>
            </a:r>
            <a:r>
              <a:rPr lang="en-US" sz="2100" dirty="0" smtClean="0"/>
              <a:t> </a:t>
            </a:r>
            <a:r>
              <a:rPr lang="en-US" sz="2100" dirty="0" err="1" smtClean="0"/>
              <a:t>cak-nya</a:t>
            </a:r>
            <a:r>
              <a:rPr lang="en-US" sz="2100" dirty="0" smtClean="0"/>
              <a:t> </a:t>
            </a:r>
            <a:r>
              <a:rPr lang="en-US" sz="2100" dirty="0" err="1" smtClean="0"/>
              <a:t>dbwh</a:t>
            </a:r>
            <a:r>
              <a:rPr lang="en-US" sz="2100" dirty="0" smtClean="0"/>
              <a:t>  target </a:t>
            </a:r>
            <a:r>
              <a:rPr lang="en-US" sz="2100" dirty="0" err="1" smtClean="0"/>
              <a:t>tmsk</a:t>
            </a:r>
            <a:r>
              <a:rPr lang="en-US" sz="2100" dirty="0" smtClean="0"/>
              <a:t> </a:t>
            </a:r>
            <a:r>
              <a:rPr lang="en-US" sz="2100" dirty="0" err="1" smtClean="0"/>
              <a:t>daerah</a:t>
            </a:r>
            <a:r>
              <a:rPr lang="en-US" sz="2100" dirty="0" smtClean="0"/>
              <a:t> </a:t>
            </a:r>
            <a:r>
              <a:rPr lang="en-US" sz="2100" dirty="0" err="1" smtClean="0"/>
              <a:t>sulit</a:t>
            </a:r>
            <a:r>
              <a:rPr lang="en-US" sz="2100" dirty="0" smtClean="0"/>
              <a:t>.</a:t>
            </a:r>
          </a:p>
          <a:p>
            <a:endParaRPr lang="en-US" sz="2100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304800"/>
            <a:ext cx="7696200" cy="6096000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endParaRPr lang="en-US" sz="2200" b="1" dirty="0" smtClean="0"/>
          </a:p>
          <a:p>
            <a:pPr lvl="0">
              <a:buNone/>
            </a:pPr>
            <a:r>
              <a:rPr lang="en-US" sz="2800" b="1" dirty="0" err="1" smtClean="0"/>
              <a:t>b.Pelaksanaan</a:t>
            </a:r>
            <a:r>
              <a:rPr lang="en-US" sz="2800" b="1" dirty="0" smtClean="0"/>
              <a:t> </a:t>
            </a:r>
            <a:endParaRPr lang="id-ID" sz="2800" b="1" dirty="0" smtClean="0"/>
          </a:p>
          <a:p>
            <a:pPr lvl="0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1.Melakukan </a:t>
            </a:r>
            <a:r>
              <a:rPr lang="en-US" sz="2800" dirty="0" err="1" smtClean="0">
                <a:solidFill>
                  <a:srgbClr val="002060"/>
                </a:solidFill>
              </a:rPr>
              <a:t>manajemen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rantai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vaksin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untuk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memastikan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kualitas</a:t>
            </a:r>
            <a:r>
              <a:rPr lang="en-US" sz="2800" dirty="0" smtClean="0">
                <a:solidFill>
                  <a:srgbClr val="002060"/>
                </a:solidFill>
              </a:rPr>
              <a:t> &amp; </a:t>
            </a:r>
            <a:r>
              <a:rPr lang="en-US" sz="2800" dirty="0" err="1" smtClean="0">
                <a:solidFill>
                  <a:srgbClr val="002060"/>
                </a:solidFill>
              </a:rPr>
              <a:t>kuantitas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vaksin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sampai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semua</a:t>
            </a:r>
            <a:r>
              <a:rPr lang="en-US" sz="2800" dirty="0" smtClean="0">
                <a:solidFill>
                  <a:srgbClr val="002060"/>
                </a:solidFill>
              </a:rPr>
              <a:t> unit </a:t>
            </a:r>
            <a:r>
              <a:rPr lang="en-US" sz="2800" dirty="0" err="1" smtClean="0">
                <a:solidFill>
                  <a:srgbClr val="002060"/>
                </a:solidFill>
              </a:rPr>
              <a:t>pelayanan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termasuk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swasta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</a:p>
          <a:p>
            <a:pPr lvl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2.Melakukan </a:t>
            </a:r>
            <a:r>
              <a:rPr lang="en-US" sz="2800" dirty="0" err="1" smtClean="0">
                <a:solidFill>
                  <a:srgbClr val="002060"/>
                </a:solidFill>
              </a:rPr>
              <a:t>pembinaan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bimbingan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pemantauan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pelaksanaan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imunisasi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ke</a:t>
            </a:r>
            <a:r>
              <a:rPr lang="en-US" sz="2800" dirty="0" smtClean="0">
                <a:solidFill>
                  <a:srgbClr val="002060"/>
                </a:solidFill>
              </a:rPr>
              <a:t> unit2 </a:t>
            </a:r>
            <a:r>
              <a:rPr lang="en-US" sz="2800" dirty="0" err="1" smtClean="0">
                <a:solidFill>
                  <a:srgbClr val="002060"/>
                </a:solidFill>
              </a:rPr>
              <a:t>pelayanan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termasuk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swasta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serta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pemantauan</a:t>
            </a:r>
            <a:r>
              <a:rPr lang="en-US" sz="2800" dirty="0" smtClean="0">
                <a:solidFill>
                  <a:srgbClr val="002060"/>
                </a:solidFill>
              </a:rPr>
              <a:t> KIPI.</a:t>
            </a:r>
          </a:p>
          <a:p>
            <a:pPr lvl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3.Melakukan </a:t>
            </a:r>
            <a:r>
              <a:rPr lang="en-US" sz="2800" dirty="0" err="1" smtClean="0">
                <a:solidFill>
                  <a:srgbClr val="002060"/>
                </a:solidFill>
              </a:rPr>
              <a:t>pencatatan</a:t>
            </a:r>
            <a:r>
              <a:rPr lang="en-US" sz="2800" dirty="0" smtClean="0">
                <a:solidFill>
                  <a:srgbClr val="002060"/>
                </a:solidFill>
              </a:rPr>
              <a:t> &amp; </a:t>
            </a:r>
            <a:r>
              <a:rPr lang="en-US" sz="2800" dirty="0" err="1" smtClean="0">
                <a:solidFill>
                  <a:srgbClr val="002060"/>
                </a:solidFill>
              </a:rPr>
              <a:t>pelaporan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serta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analis</a:t>
            </a:r>
            <a:r>
              <a:rPr lang="en-US" sz="2800" dirty="0" smtClean="0">
                <a:solidFill>
                  <a:srgbClr val="002060"/>
                </a:solidFill>
              </a:rPr>
              <a:t> PWS </a:t>
            </a:r>
            <a:r>
              <a:rPr lang="en-US" sz="2800" dirty="0" err="1" smtClean="0">
                <a:solidFill>
                  <a:srgbClr val="002060"/>
                </a:solidFill>
              </a:rPr>
              <a:t>untuk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mengidentifikasi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memferifikasi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daerah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yg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belum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mencapai</a:t>
            </a:r>
            <a:r>
              <a:rPr lang="en-US" sz="2800" dirty="0" smtClean="0">
                <a:solidFill>
                  <a:srgbClr val="002060"/>
                </a:solidFill>
              </a:rPr>
              <a:t> target.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4.Hasil </a:t>
            </a:r>
            <a:r>
              <a:rPr lang="en-US" sz="2800" dirty="0" err="1" smtClean="0">
                <a:solidFill>
                  <a:srgbClr val="002060"/>
                </a:solidFill>
              </a:rPr>
              <a:t>analisa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dilakukan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umpan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balik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Camat</a:t>
            </a:r>
            <a:r>
              <a:rPr lang="en-US" sz="2800" dirty="0" smtClean="0">
                <a:solidFill>
                  <a:srgbClr val="002060"/>
                </a:solidFill>
              </a:rPr>
              <a:t> &amp; </a:t>
            </a:r>
            <a:r>
              <a:rPr lang="en-US" sz="2800" dirty="0" err="1" smtClean="0">
                <a:solidFill>
                  <a:srgbClr val="002060"/>
                </a:solidFill>
              </a:rPr>
              <a:t>Kepala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Puskesmas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serta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melaporkan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hasil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Provinsi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secara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berkala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en-US" sz="2200" b="1" dirty="0" smtClean="0"/>
              <a:t> </a:t>
            </a:r>
            <a:endParaRPr lang="en-US" sz="22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7620000" cy="5715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 smtClean="0"/>
              <a:t> </a:t>
            </a:r>
            <a:endParaRPr lang="en-US" dirty="0" smtClean="0">
              <a:latin typeface="Comic Sans MS" pitchFamily="66" charset="0"/>
            </a:endParaRPr>
          </a:p>
          <a:p>
            <a:pPr lvl="0">
              <a:buNone/>
            </a:pPr>
            <a:r>
              <a:rPr lang="en-US" sz="6700" b="1" dirty="0" smtClean="0">
                <a:latin typeface="Comic Sans MS" pitchFamily="66" charset="0"/>
              </a:rPr>
              <a:t>c.</a:t>
            </a:r>
            <a:r>
              <a:rPr lang="id-ID" sz="6700" b="1" dirty="0" smtClean="0">
                <a:latin typeface="Comic Sans MS" pitchFamily="66" charset="0"/>
              </a:rPr>
              <a:t> </a:t>
            </a:r>
            <a:r>
              <a:rPr lang="en-US" sz="6700" b="1" dirty="0" err="1" smtClean="0">
                <a:latin typeface="Comic Sans MS" pitchFamily="66" charset="0"/>
              </a:rPr>
              <a:t>Evaluasi</a:t>
            </a:r>
            <a:endParaRPr lang="id-ID" sz="6700" b="1" dirty="0" smtClean="0">
              <a:latin typeface="Comic Sans MS" pitchFamily="66" charset="0"/>
            </a:endParaRPr>
          </a:p>
          <a:p>
            <a:pPr lvl="0">
              <a:buNone/>
            </a:pPr>
            <a:endParaRPr lang="en-US" sz="55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5500" dirty="0" smtClean="0">
                <a:latin typeface="Comic Sans MS" pitchFamily="66" charset="0"/>
              </a:rPr>
              <a:t>1.Menilai </a:t>
            </a:r>
            <a:r>
              <a:rPr lang="en-US" sz="5500" dirty="0" err="1" smtClean="0">
                <a:latin typeface="Comic Sans MS" pitchFamily="66" charset="0"/>
              </a:rPr>
              <a:t>hsl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cak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dibandingkan</a:t>
            </a:r>
            <a:r>
              <a:rPr lang="en-US" sz="5500" dirty="0" smtClean="0">
                <a:latin typeface="Comic Sans MS" pitchFamily="66" charset="0"/>
              </a:rPr>
              <a:t> dg target </a:t>
            </a:r>
            <a:r>
              <a:rPr lang="en-US" sz="5500" dirty="0" err="1" smtClean="0">
                <a:latin typeface="Comic Sans MS" pitchFamily="66" charset="0"/>
              </a:rPr>
              <a:t>tahunan</a:t>
            </a:r>
            <a:r>
              <a:rPr lang="en-US" sz="5500" dirty="0" smtClean="0">
                <a:latin typeface="Comic Sans MS" pitchFamily="66" charset="0"/>
              </a:rPr>
              <a:t> &amp; </a:t>
            </a:r>
            <a:r>
              <a:rPr lang="en-US" sz="5500" dirty="0" err="1" smtClean="0">
                <a:latin typeface="Comic Sans MS" pitchFamily="66" charset="0"/>
              </a:rPr>
              <a:t>permasalahan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yg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dihadapi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unk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perbaikan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perenc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y.a.d</a:t>
            </a:r>
            <a:r>
              <a:rPr lang="en-US" sz="55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sz="55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5500" dirty="0" smtClean="0">
                <a:latin typeface="Comic Sans MS" pitchFamily="66" charset="0"/>
              </a:rPr>
              <a:t>2.Pertemuan </a:t>
            </a:r>
            <a:r>
              <a:rPr lang="en-US" sz="5500" dirty="0" err="1" smtClean="0">
                <a:latin typeface="Comic Sans MS" pitchFamily="66" charset="0"/>
              </a:rPr>
              <a:t>tehnis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di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Kab</a:t>
            </a:r>
            <a:r>
              <a:rPr lang="en-US" sz="5500" dirty="0" smtClean="0">
                <a:latin typeface="Comic Sans MS" pitchFamily="66" charset="0"/>
              </a:rPr>
              <a:t> / Kota PWS </a:t>
            </a:r>
            <a:r>
              <a:rPr lang="en-US" sz="5500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menginformasikan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hsl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yg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telah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dicapai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oleh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Puskesmas,identifikasi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masalah</a:t>
            </a:r>
            <a:r>
              <a:rPr lang="en-US" sz="5500" dirty="0" smtClean="0">
                <a:latin typeface="Comic Sans MS" pitchFamily="66" charset="0"/>
              </a:rPr>
              <a:t>, </a:t>
            </a:r>
            <a:r>
              <a:rPr lang="en-US" sz="5500" dirty="0" err="1" smtClean="0">
                <a:latin typeface="Comic Sans MS" pitchFamily="66" charset="0"/>
              </a:rPr>
              <a:t>merenc</a:t>
            </a:r>
            <a:r>
              <a:rPr lang="en-US" sz="5500" dirty="0" smtClean="0">
                <a:latin typeface="Comic Sans MS" pitchFamily="66" charset="0"/>
              </a:rPr>
              <a:t>  </a:t>
            </a:r>
            <a:r>
              <a:rPr lang="en-US" sz="5500" dirty="0" err="1" smtClean="0">
                <a:latin typeface="Comic Sans MS" pitchFamily="66" charset="0"/>
              </a:rPr>
              <a:t>perbaikan</a:t>
            </a:r>
            <a:r>
              <a:rPr lang="en-US" sz="5500" dirty="0" smtClean="0">
                <a:latin typeface="Comic Sans MS" pitchFamily="66" charset="0"/>
              </a:rPr>
              <a:t> &amp; </a:t>
            </a:r>
            <a:r>
              <a:rPr lang="en-US" sz="5500" dirty="0" err="1" smtClean="0">
                <a:latin typeface="Comic Sans MS" pitchFamily="66" charset="0"/>
              </a:rPr>
              <a:t>penyusunan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renc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operasional</a:t>
            </a:r>
            <a:r>
              <a:rPr lang="en-US" sz="55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sz="55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5500" dirty="0" smtClean="0">
                <a:latin typeface="Comic Sans MS" pitchFamily="66" charset="0"/>
              </a:rPr>
              <a:t>3.Puskesms </a:t>
            </a:r>
            <a:r>
              <a:rPr lang="en-US" sz="5500" dirty="0" err="1" smtClean="0">
                <a:latin typeface="Comic Sans MS" pitchFamily="66" charset="0"/>
              </a:rPr>
              <a:t>yg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berhasil</a:t>
            </a:r>
            <a:r>
              <a:rPr lang="en-US" sz="5500" dirty="0" smtClean="0">
                <a:latin typeface="Comic Sans MS" pitchFamily="66" charset="0"/>
              </a:rPr>
              <a:t> &amp; </a:t>
            </a:r>
            <a:r>
              <a:rPr lang="en-US" sz="5500" dirty="0" err="1" smtClean="0">
                <a:latin typeface="Comic Sans MS" pitchFamily="66" charset="0"/>
              </a:rPr>
              <a:t>yg</a:t>
            </a:r>
            <a:r>
              <a:rPr lang="en-US" sz="5500" dirty="0" smtClean="0">
                <a:latin typeface="Comic Sans MS" pitchFamily="66" charset="0"/>
              </a:rPr>
              <a:t>  </a:t>
            </a:r>
            <a:r>
              <a:rPr lang="en-US" sz="5500" dirty="0" err="1" smtClean="0">
                <a:latin typeface="Comic Sans MS" pitchFamily="66" charset="0"/>
              </a:rPr>
              <a:t>tdk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berhasil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diminta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mempresentasikan</a:t>
            </a:r>
            <a:r>
              <a:rPr lang="en-US" sz="5500" dirty="0" smtClean="0">
                <a:latin typeface="Comic Sans MS" pitchFamily="66" charset="0"/>
              </a:rPr>
              <a:t> upaya2 </a:t>
            </a:r>
            <a:r>
              <a:rPr lang="en-US" sz="5500" dirty="0" err="1" smtClean="0">
                <a:latin typeface="Comic Sans MS" pitchFamily="66" charset="0"/>
              </a:rPr>
              <a:t>tg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telah</a:t>
            </a:r>
            <a:r>
              <a:rPr lang="en-US" sz="5500" dirty="0" smtClean="0">
                <a:latin typeface="Comic Sans MS" pitchFamily="66" charset="0"/>
              </a:rPr>
              <a:t> &amp; </a:t>
            </a:r>
            <a:r>
              <a:rPr lang="en-US" sz="5500" dirty="0" err="1" smtClean="0">
                <a:latin typeface="Comic Sans MS" pitchFamily="66" charset="0"/>
              </a:rPr>
              <a:t>yg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akan</a:t>
            </a:r>
            <a:r>
              <a:rPr lang="en-US" sz="5500" dirty="0" smtClean="0">
                <a:latin typeface="Comic Sans MS" pitchFamily="66" charset="0"/>
              </a:rPr>
              <a:t> </a:t>
            </a:r>
            <a:r>
              <a:rPr lang="en-US" sz="5500" dirty="0" err="1" smtClean="0">
                <a:latin typeface="Comic Sans MS" pitchFamily="66" charset="0"/>
              </a:rPr>
              <a:t>dilaksanakan</a:t>
            </a:r>
            <a:r>
              <a:rPr lang="en-US" sz="55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5500" b="1" dirty="0" smtClean="0">
                <a:latin typeface="Arial Narrow" pitchFamily="34" charset="0"/>
              </a:rPr>
              <a:t> </a:t>
            </a:r>
            <a:endParaRPr lang="en-US" sz="55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04800"/>
          </a:xfrm>
        </p:spPr>
        <p:txBody>
          <a:bodyPr>
            <a:noAutofit/>
          </a:bodyPr>
          <a:lstStyle/>
          <a:p>
            <a:pPr algn="l"/>
            <a:r>
              <a:rPr lang="en-US" sz="3500" b="1" dirty="0" smtClean="0">
                <a:solidFill>
                  <a:srgbClr val="FFFF00"/>
                </a:solidFill>
                <a:latin typeface="Arial Narrow" pitchFamily="34" charset="0"/>
              </a:rPr>
              <a:t>Tingkat </a:t>
            </a:r>
            <a:r>
              <a:rPr lang="en-US" sz="3500" b="1" dirty="0" err="1" smtClean="0">
                <a:solidFill>
                  <a:srgbClr val="FFFF00"/>
                </a:solidFill>
                <a:latin typeface="Arial Narrow" pitchFamily="34" charset="0"/>
              </a:rPr>
              <a:t>Puskesmas</a:t>
            </a:r>
            <a:endParaRPr lang="id-ID" sz="3500" b="1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867400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Berlin Sans FB" pitchFamily="34" charset="0"/>
              </a:rPr>
              <a:t>Target UCI </a:t>
            </a:r>
            <a:r>
              <a:rPr lang="en-US" sz="2800" dirty="0" err="1" smtClean="0">
                <a:latin typeface="Berlin Sans FB" pitchFamily="34" charset="0"/>
              </a:rPr>
              <a:t>dpt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dicapai</a:t>
            </a:r>
            <a:r>
              <a:rPr lang="en-US" sz="2800" dirty="0" smtClean="0">
                <a:latin typeface="Berlin Sans FB" pitchFamily="34" charset="0"/>
              </a:rPr>
              <a:t> dg </a:t>
            </a:r>
            <a:r>
              <a:rPr lang="en-US" sz="2800" dirty="0" err="1" smtClean="0">
                <a:latin typeface="Berlin Sans FB" pitchFamily="34" charset="0"/>
              </a:rPr>
              <a:t>peningkatan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cak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pelayanan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imunisasi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smtClean="0">
                <a:latin typeface="Berlin Sans FB" pitchFamily="34" charset="0"/>
                <a:sym typeface="Wingdings" pitchFamily="2" charset="2"/>
              </a:rPr>
              <a:t> dg </a:t>
            </a:r>
            <a:r>
              <a:rPr lang="en-US" sz="2800" dirty="0" err="1" smtClean="0">
                <a:latin typeface="Berlin Sans FB" pitchFamily="34" charset="0"/>
              </a:rPr>
              <a:t>cara</a:t>
            </a:r>
            <a:r>
              <a:rPr lang="en-US" sz="2800" dirty="0" smtClean="0">
                <a:latin typeface="Berlin Sans FB" pitchFamily="34" charset="0"/>
              </a:rPr>
              <a:t> :</a:t>
            </a:r>
          </a:p>
          <a:p>
            <a:pPr lvl="0">
              <a:buClrTx/>
              <a:buNone/>
            </a:pPr>
            <a:r>
              <a:rPr lang="en-US" sz="2800" b="1" dirty="0" smtClean="0">
                <a:latin typeface="Berlin Sans FB" pitchFamily="34" charset="0"/>
              </a:rPr>
              <a:t>1. </a:t>
            </a:r>
            <a:r>
              <a:rPr lang="en-US" sz="2800" b="1" dirty="0" err="1" smtClean="0">
                <a:latin typeface="Berlin Sans FB" pitchFamily="34" charset="0"/>
              </a:rPr>
              <a:t>Peningkatan</a:t>
            </a:r>
            <a:r>
              <a:rPr lang="en-US" sz="2800" b="1" dirty="0" smtClean="0">
                <a:latin typeface="Berlin Sans FB" pitchFamily="34" charset="0"/>
              </a:rPr>
              <a:t> </a:t>
            </a:r>
            <a:r>
              <a:rPr lang="en-US" sz="2800" b="1" dirty="0" err="1" smtClean="0">
                <a:latin typeface="Berlin Sans FB" pitchFamily="34" charset="0"/>
              </a:rPr>
              <a:t>akses</a:t>
            </a:r>
            <a:r>
              <a:rPr lang="en-US" sz="2800" b="1" dirty="0" smtClean="0">
                <a:latin typeface="Berlin Sans FB" pitchFamily="34" charset="0"/>
              </a:rPr>
              <a:t> </a:t>
            </a:r>
            <a:r>
              <a:rPr lang="en-US" sz="2800" dirty="0" smtClean="0">
                <a:latin typeface="Berlin Sans FB" pitchFamily="34" charset="0"/>
              </a:rPr>
              <a:t>dg </a:t>
            </a:r>
            <a:r>
              <a:rPr lang="en-US" sz="2800" dirty="0" err="1" smtClean="0">
                <a:latin typeface="Berlin Sans FB" pitchFamily="34" charset="0"/>
              </a:rPr>
              <a:t>menjangkau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anak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yg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slm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ini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tidk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terjangkau</a:t>
            </a:r>
            <a:r>
              <a:rPr lang="en-US" sz="2800" dirty="0" smtClean="0">
                <a:latin typeface="Berlin Sans FB" pitchFamily="34" charset="0"/>
              </a:rPr>
              <a:t> &amp; </a:t>
            </a:r>
            <a:r>
              <a:rPr lang="en-US" sz="2800" dirty="0" err="1" smtClean="0">
                <a:latin typeface="Berlin Sans FB" pitchFamily="34" charset="0"/>
              </a:rPr>
              <a:t>menurunkan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jumlah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anak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yg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tdk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menerima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imunisasi</a:t>
            </a:r>
            <a:r>
              <a:rPr lang="en-US" sz="2800" dirty="0" smtClean="0">
                <a:latin typeface="Berlin Sans FB" pitchFamily="34" charset="0"/>
              </a:rPr>
              <a:t>.</a:t>
            </a:r>
          </a:p>
          <a:p>
            <a:pPr>
              <a:buClrTx/>
              <a:buNone/>
            </a:pPr>
            <a:r>
              <a:rPr lang="en-US" sz="2800" dirty="0" smtClean="0">
                <a:latin typeface="Berlin Sans FB" pitchFamily="34" charset="0"/>
              </a:rPr>
              <a:t>	</a:t>
            </a:r>
            <a:r>
              <a:rPr lang="en-US" sz="2800" dirty="0" err="1" smtClean="0">
                <a:latin typeface="Berlin Sans FB" pitchFamily="34" charset="0"/>
              </a:rPr>
              <a:t>Akses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dlm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pelayanan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imunisasi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dinilai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melalui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cakupan</a:t>
            </a:r>
            <a:r>
              <a:rPr lang="en-US" sz="2800" dirty="0" smtClean="0">
                <a:latin typeface="Berlin Sans FB" pitchFamily="34" charset="0"/>
              </a:rPr>
              <a:t> BCG </a:t>
            </a:r>
            <a:r>
              <a:rPr lang="en-US" sz="2800" dirty="0" err="1" smtClean="0">
                <a:latin typeface="Berlin Sans FB" pitchFamily="34" charset="0"/>
              </a:rPr>
              <a:t>atau</a:t>
            </a:r>
            <a:r>
              <a:rPr lang="en-US" sz="2800" dirty="0" smtClean="0">
                <a:latin typeface="Berlin Sans FB" pitchFamily="34" charset="0"/>
              </a:rPr>
              <a:t> DPT–HB -1.</a:t>
            </a:r>
            <a:endParaRPr lang="id-ID" sz="2800" dirty="0" smtClean="0">
              <a:latin typeface="Berlin Sans FB" pitchFamily="34" charset="0"/>
            </a:endParaRPr>
          </a:p>
          <a:p>
            <a:pPr>
              <a:buClrTx/>
              <a:buNone/>
            </a:pPr>
            <a:r>
              <a:rPr lang="id-ID" sz="2800" b="1" dirty="0" smtClean="0">
                <a:latin typeface="Berlin Sans FB" pitchFamily="34" charset="0"/>
              </a:rPr>
              <a:t>K</a:t>
            </a:r>
            <a:r>
              <a:rPr lang="en-US" sz="2800" b="1" dirty="0" err="1" smtClean="0">
                <a:latin typeface="Berlin Sans FB" pitchFamily="34" charset="0"/>
              </a:rPr>
              <a:t>egiatan</a:t>
            </a:r>
            <a:r>
              <a:rPr lang="en-US" sz="2800" b="1" dirty="0" smtClean="0">
                <a:latin typeface="Berlin Sans FB" pitchFamily="34" charset="0"/>
              </a:rPr>
              <a:t> </a:t>
            </a:r>
            <a:r>
              <a:rPr lang="en-US" sz="2800" b="1" dirty="0" err="1" smtClean="0">
                <a:latin typeface="Berlin Sans FB" pitchFamily="34" charset="0"/>
              </a:rPr>
              <a:t>yg</a:t>
            </a:r>
            <a:r>
              <a:rPr lang="en-US" sz="2800" b="1" dirty="0" smtClean="0">
                <a:latin typeface="Berlin Sans FB" pitchFamily="34" charset="0"/>
              </a:rPr>
              <a:t> </a:t>
            </a:r>
            <a:r>
              <a:rPr lang="en-US" sz="2800" b="1" dirty="0" err="1" smtClean="0">
                <a:latin typeface="Berlin Sans FB" pitchFamily="34" charset="0"/>
              </a:rPr>
              <a:t>dapat</a:t>
            </a:r>
            <a:r>
              <a:rPr lang="en-US" sz="2800" b="1" dirty="0" smtClean="0">
                <a:latin typeface="Berlin Sans FB" pitchFamily="34" charset="0"/>
              </a:rPr>
              <a:t> </a:t>
            </a:r>
            <a:r>
              <a:rPr lang="en-US" sz="2800" b="1" dirty="0" err="1" smtClean="0">
                <a:latin typeface="Berlin Sans FB" pitchFamily="34" charset="0"/>
              </a:rPr>
              <a:t>meningkatkan</a:t>
            </a:r>
            <a:r>
              <a:rPr lang="en-US" sz="2800" b="1" dirty="0" smtClean="0">
                <a:latin typeface="Berlin Sans FB" pitchFamily="34" charset="0"/>
              </a:rPr>
              <a:t> </a:t>
            </a:r>
            <a:r>
              <a:rPr lang="en-US" sz="2800" b="1" dirty="0" err="1" smtClean="0">
                <a:latin typeface="Berlin Sans FB" pitchFamily="34" charset="0"/>
              </a:rPr>
              <a:t>akses</a:t>
            </a:r>
            <a:r>
              <a:rPr lang="en-US" sz="2800" b="1" dirty="0" smtClean="0">
                <a:latin typeface="Berlin Sans FB" pitchFamily="34" charset="0"/>
              </a:rPr>
              <a:t> </a:t>
            </a:r>
            <a:r>
              <a:rPr lang="en-US" sz="2800" b="1" dirty="0" err="1" smtClean="0">
                <a:latin typeface="Berlin Sans FB" pitchFamily="34" charset="0"/>
              </a:rPr>
              <a:t>pelayanan</a:t>
            </a:r>
            <a:r>
              <a:rPr lang="en-US" sz="2800" b="1" dirty="0" smtClean="0">
                <a:latin typeface="Berlin Sans FB" pitchFamily="34" charset="0"/>
              </a:rPr>
              <a:t> </a:t>
            </a:r>
            <a:r>
              <a:rPr lang="en-US" sz="2800" b="1" dirty="0" err="1" smtClean="0">
                <a:latin typeface="Berlin Sans FB" pitchFamily="34" charset="0"/>
              </a:rPr>
              <a:t>a.l</a:t>
            </a:r>
            <a:r>
              <a:rPr lang="en-US" sz="2800" b="1" dirty="0" smtClean="0">
                <a:latin typeface="Berlin Sans FB" pitchFamily="34" charset="0"/>
              </a:rPr>
              <a:t> :</a:t>
            </a:r>
          </a:p>
          <a:p>
            <a:pPr lvl="0">
              <a:buClrTx/>
              <a:buFont typeface="Courier New" pitchFamily="49" charset="0"/>
              <a:buChar char="o"/>
            </a:pPr>
            <a:r>
              <a:rPr lang="en-US" sz="2800" dirty="0" err="1" smtClean="0">
                <a:latin typeface="Berlin Sans FB" pitchFamily="34" charset="0"/>
              </a:rPr>
              <a:t>Memperbaiki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lokasi</a:t>
            </a:r>
            <a:r>
              <a:rPr lang="en-US" sz="2800" dirty="0" smtClean="0">
                <a:latin typeface="Berlin Sans FB" pitchFamily="34" charset="0"/>
              </a:rPr>
              <a:t> &amp; </a:t>
            </a:r>
            <a:r>
              <a:rPr lang="en-US" sz="2800" dirty="0" err="1" smtClean="0">
                <a:latin typeface="Berlin Sans FB" pitchFamily="34" charset="0"/>
              </a:rPr>
              <a:t>jadwal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Posyandu</a:t>
            </a:r>
            <a:r>
              <a:rPr lang="en-US" sz="2800" dirty="0" smtClean="0">
                <a:latin typeface="Berlin Sans FB" pitchFamily="34" charset="0"/>
              </a:rPr>
              <a:t> dg </a:t>
            </a:r>
            <a:r>
              <a:rPr lang="en-US" sz="2800" dirty="0" err="1" smtClean="0">
                <a:latin typeface="Berlin Sans FB" pitchFamily="34" charset="0"/>
              </a:rPr>
              <a:t>mempertimbangkan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kegiatan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masyarakat</a:t>
            </a:r>
            <a:r>
              <a:rPr lang="en-US" sz="2800" dirty="0" smtClean="0">
                <a:latin typeface="Berlin Sans FB" pitchFamily="34" charset="0"/>
              </a:rPr>
              <a:t>.</a:t>
            </a:r>
            <a:endParaRPr lang="id-ID" sz="2800" dirty="0" smtClean="0">
              <a:latin typeface="Berlin Sans FB" pitchFamily="34" charset="0"/>
            </a:endParaRPr>
          </a:p>
          <a:p>
            <a:pPr lvl="0">
              <a:buClrTx/>
              <a:buFont typeface="Courier New" pitchFamily="49" charset="0"/>
              <a:buChar char="o"/>
            </a:pPr>
            <a:r>
              <a:rPr lang="en-US" sz="2800" dirty="0" err="1" smtClean="0">
                <a:latin typeface="Berlin Sans FB" pitchFamily="34" charset="0"/>
              </a:rPr>
              <a:t>Penyuluhan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kpd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masyarakat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ttg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manfaat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imunisasi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kpd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masy</a:t>
            </a:r>
            <a:r>
              <a:rPr lang="en-US" sz="2800" dirty="0" smtClean="0">
                <a:latin typeface="Berlin Sans FB" pitchFamily="34" charset="0"/>
              </a:rPr>
              <a:t> dg </a:t>
            </a:r>
            <a:r>
              <a:rPr lang="en-US" sz="2800" dirty="0" err="1" smtClean="0">
                <a:latin typeface="Berlin Sans FB" pitchFamily="34" charset="0"/>
              </a:rPr>
              <a:t>melibatkan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toma</a:t>
            </a:r>
            <a:r>
              <a:rPr lang="en-US" sz="2800" dirty="0" smtClean="0">
                <a:latin typeface="Berlin Sans FB" pitchFamily="34" charset="0"/>
              </a:rPr>
              <a:t>, PKK, </a:t>
            </a:r>
            <a:r>
              <a:rPr lang="en-US" sz="2800" dirty="0" err="1" smtClean="0">
                <a:latin typeface="Berlin Sans FB" pitchFamily="34" charset="0"/>
              </a:rPr>
              <a:t>pamong</a:t>
            </a:r>
            <a:r>
              <a:rPr lang="en-US" sz="2800" dirty="0" smtClean="0">
                <a:latin typeface="Berlin Sans FB" pitchFamily="34" charset="0"/>
              </a:rPr>
              <a:t>, </a:t>
            </a:r>
            <a:r>
              <a:rPr lang="en-US" sz="2800" dirty="0" err="1" smtClean="0">
                <a:latin typeface="Berlin Sans FB" pitchFamily="34" charset="0"/>
              </a:rPr>
              <a:t>kader</a:t>
            </a:r>
            <a:r>
              <a:rPr lang="en-US" sz="2800" dirty="0" smtClean="0">
                <a:latin typeface="Berlin Sans FB" pitchFamily="34" charset="0"/>
              </a:rPr>
              <a:t>, </a:t>
            </a:r>
            <a:r>
              <a:rPr lang="en-US" sz="2800" dirty="0" err="1" smtClean="0">
                <a:latin typeface="Berlin Sans FB" pitchFamily="34" charset="0"/>
              </a:rPr>
              <a:t>tokoh</a:t>
            </a:r>
            <a:r>
              <a:rPr lang="en-US" sz="2800" dirty="0" smtClean="0">
                <a:latin typeface="Berlin Sans FB" pitchFamily="34" charset="0"/>
              </a:rPr>
              <a:t> agama </a:t>
            </a:r>
            <a:r>
              <a:rPr lang="en-US" sz="2800" dirty="0" err="1" smtClean="0">
                <a:latin typeface="Berlin Sans FB" pitchFamily="34" charset="0"/>
              </a:rPr>
              <a:t>dll</a:t>
            </a:r>
            <a:r>
              <a:rPr lang="en-US" sz="2800" dirty="0" smtClean="0">
                <a:latin typeface="Berlin Sans FB" pitchFamily="34" charset="0"/>
              </a:rPr>
              <a:t>.</a:t>
            </a:r>
            <a:endParaRPr lang="id-ID" sz="2800" dirty="0" smtClean="0">
              <a:latin typeface="Berlin Sans FB" pitchFamily="34" charset="0"/>
            </a:endParaRPr>
          </a:p>
          <a:p>
            <a:pPr lvl="0">
              <a:buClrTx/>
              <a:buFont typeface="Courier New" pitchFamily="49" charset="0"/>
              <a:buChar char="o"/>
            </a:pPr>
            <a:r>
              <a:rPr lang="en-US" sz="2800" dirty="0" err="1" smtClean="0">
                <a:latin typeface="Berlin Sans FB" pitchFamily="34" charset="0"/>
              </a:rPr>
              <a:t>Melibatkan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kader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dlm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pencatatan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pelaporan</a:t>
            </a:r>
            <a:r>
              <a:rPr lang="en-US" sz="2800" dirty="0" smtClean="0">
                <a:latin typeface="Berlin Sans FB" pitchFamily="34" charset="0"/>
              </a:rPr>
              <a:t>/ </a:t>
            </a:r>
            <a:r>
              <a:rPr lang="en-US" sz="2800" dirty="0" err="1" smtClean="0">
                <a:latin typeface="Berlin Sans FB" pitchFamily="34" charset="0"/>
              </a:rPr>
              <a:t>menganalisa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sasaran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baru</a:t>
            </a:r>
            <a:r>
              <a:rPr lang="en-US" sz="2800" dirty="0" smtClean="0">
                <a:latin typeface="Berlin Sans FB" pitchFamily="34" charset="0"/>
              </a:rPr>
              <a:t>.</a:t>
            </a:r>
            <a:endParaRPr lang="id-ID" sz="2800" dirty="0" smtClean="0">
              <a:latin typeface="Berlin Sans FB" pitchFamily="34" charset="0"/>
            </a:endParaRPr>
          </a:p>
          <a:p>
            <a:pPr lvl="0">
              <a:buClrTx/>
              <a:buFont typeface="Courier New" pitchFamily="49" charset="0"/>
              <a:buChar char="o"/>
            </a:pPr>
            <a:r>
              <a:rPr lang="en-US" sz="2800" dirty="0" err="1" smtClean="0">
                <a:latin typeface="Berlin Sans FB" pitchFamily="34" charset="0"/>
              </a:rPr>
              <a:t>Melakukan</a:t>
            </a:r>
            <a:r>
              <a:rPr lang="en-US" sz="2800" dirty="0" smtClean="0">
                <a:latin typeface="Berlin Sans FB" pitchFamily="34" charset="0"/>
              </a:rPr>
              <a:t> sweeping ( </a:t>
            </a:r>
            <a:r>
              <a:rPr lang="en-US" sz="2800" dirty="0" err="1" smtClean="0">
                <a:latin typeface="Berlin Sans FB" pitchFamily="34" charset="0"/>
              </a:rPr>
              <a:t>pelayanan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imunisasi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setiap</a:t>
            </a:r>
            <a:r>
              <a:rPr lang="en-US" sz="2800" dirty="0" smtClean="0">
                <a:latin typeface="Berlin Sans FB" pitchFamily="34" charset="0"/>
              </a:rPr>
              <a:t> 3 </a:t>
            </a:r>
            <a:r>
              <a:rPr lang="en-US" sz="2800" dirty="0" err="1" smtClean="0">
                <a:latin typeface="Berlin Sans FB" pitchFamily="34" charset="0"/>
              </a:rPr>
              <a:t>bulan</a:t>
            </a:r>
            <a:r>
              <a:rPr lang="en-US" sz="2800" dirty="0" smtClean="0">
                <a:latin typeface="Berlin Sans FB" pitchFamily="34" charset="0"/>
              </a:rPr>
              <a:t> ) </a:t>
            </a:r>
            <a:r>
              <a:rPr lang="en-US" sz="2800" dirty="0" err="1" smtClean="0">
                <a:latin typeface="Berlin Sans FB" pitchFamily="34" charset="0"/>
              </a:rPr>
              <a:t>khususnya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daerah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yg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sulit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dijangkau</a:t>
            </a:r>
            <a:r>
              <a:rPr lang="en-US" sz="2800" dirty="0" smtClean="0">
                <a:latin typeface="Berlin Sans FB" pitchFamily="34" charset="0"/>
              </a:rPr>
              <a:t>.</a:t>
            </a:r>
          </a:p>
          <a:p>
            <a:endParaRPr lang="id-ID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endParaRPr lang="en-US" sz="2400" dirty="0" smtClean="0">
              <a:latin typeface="Arial Narrow" pitchFamily="34" charset="0"/>
            </a:endParaRPr>
          </a:p>
          <a:p>
            <a:pPr lvl="0">
              <a:buNone/>
            </a:pPr>
            <a:r>
              <a:rPr lang="en-US" sz="2400" b="1" dirty="0" smtClean="0">
                <a:latin typeface="Arial Narrow" pitchFamily="34" charset="0"/>
              </a:rPr>
              <a:t>2. </a:t>
            </a:r>
            <a:r>
              <a:rPr lang="en-US" sz="2400" b="1" dirty="0" err="1" smtClean="0">
                <a:latin typeface="Arial Narrow" pitchFamily="34" charset="0"/>
              </a:rPr>
              <a:t>Menurunkan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angka</a:t>
            </a:r>
            <a:r>
              <a:rPr lang="en-US" sz="2400" b="1" dirty="0" smtClean="0">
                <a:latin typeface="Arial Narrow" pitchFamily="34" charset="0"/>
              </a:rPr>
              <a:t> drop out / DO</a:t>
            </a:r>
          </a:p>
          <a:p>
            <a:pPr lvl="0">
              <a:buNone/>
            </a:pPr>
            <a:endParaRPr lang="en-US" sz="2400" dirty="0" smtClean="0">
              <a:latin typeface="Arial Narrow" pitchFamily="34" charset="0"/>
            </a:endParaRPr>
          </a:p>
          <a:p>
            <a:pPr lvl="0">
              <a:buNone/>
            </a:pPr>
            <a:r>
              <a:rPr lang="en-US" sz="2400" dirty="0" smtClean="0">
                <a:latin typeface="Arial Narrow" pitchFamily="34" charset="0"/>
              </a:rPr>
              <a:t>DO </a:t>
            </a:r>
            <a:r>
              <a:rPr lang="en-US" sz="2400" dirty="0" err="1" smtClean="0">
                <a:latin typeface="Arial Narrow" pitchFamily="34" charset="0"/>
              </a:rPr>
              <a:t>dlm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pelayanan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imunisasi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dpt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diukur</a:t>
            </a:r>
            <a:r>
              <a:rPr lang="en-US" sz="2400" dirty="0" smtClean="0">
                <a:latin typeface="Arial Narrow" pitchFamily="34" charset="0"/>
              </a:rPr>
              <a:t> dg </a:t>
            </a:r>
            <a:r>
              <a:rPr lang="en-US" sz="2400" dirty="0" err="1" smtClean="0">
                <a:latin typeface="Arial Narrow" pitchFamily="34" charset="0"/>
              </a:rPr>
              <a:t>perbedaan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angka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cakupan</a:t>
            </a:r>
            <a:r>
              <a:rPr lang="en-US" sz="2400" dirty="0" smtClean="0">
                <a:latin typeface="Arial Narrow" pitchFamily="34" charset="0"/>
              </a:rPr>
              <a:t> DPT-1 HB1 </a:t>
            </a:r>
            <a:r>
              <a:rPr lang="en-US" sz="2400" dirty="0" err="1" smtClean="0">
                <a:latin typeface="Arial Narrow" pitchFamily="34" charset="0"/>
              </a:rPr>
              <a:t>dan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Campak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Arial Narrow" pitchFamily="34" charset="0"/>
              </a:rPr>
              <a:t>DO </a:t>
            </a:r>
            <a:r>
              <a:rPr lang="en-US" sz="2400" dirty="0" err="1" smtClean="0">
                <a:latin typeface="Arial Narrow" pitchFamily="34" charset="0"/>
              </a:rPr>
              <a:t>dr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bbrp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provinsi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masih</a:t>
            </a:r>
            <a:r>
              <a:rPr lang="en-US" sz="2400" dirty="0" smtClean="0">
                <a:latin typeface="Arial Narrow" pitchFamily="34" charset="0"/>
              </a:rPr>
              <a:t> 5 % </a:t>
            </a:r>
            <a:r>
              <a:rPr lang="en-US" sz="2400" dirty="0" err="1" smtClean="0">
                <a:latin typeface="Arial Narrow" pitchFamily="34" charset="0"/>
              </a:rPr>
              <a:t>yg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membutuhkan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tindak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lanjut</a:t>
            </a:r>
            <a:r>
              <a:rPr lang="en-US" sz="2400" dirty="0" smtClean="0">
                <a:latin typeface="Arial Narrow" pitchFamily="34" charset="0"/>
              </a:rPr>
              <a:t>. .</a:t>
            </a:r>
          </a:p>
          <a:p>
            <a:pPr>
              <a:buNone/>
            </a:pPr>
            <a:r>
              <a:rPr lang="en-US" sz="2400" dirty="0" smtClean="0">
                <a:latin typeface="Arial Narrow" pitchFamily="34" charset="0"/>
              </a:rPr>
              <a:t> </a:t>
            </a:r>
          </a:p>
          <a:p>
            <a:pPr>
              <a:buNone/>
            </a:pPr>
            <a:r>
              <a:rPr lang="en-US" sz="2400" dirty="0" smtClean="0">
                <a:latin typeface="Arial Narrow" pitchFamily="34" charset="0"/>
              </a:rPr>
              <a:t>DO DPT – HB = </a:t>
            </a:r>
            <a:r>
              <a:rPr lang="en-US" sz="2400" u="sng" dirty="0" err="1" smtClean="0">
                <a:latin typeface="Arial Narrow" pitchFamily="34" charset="0"/>
              </a:rPr>
              <a:t>Cak</a:t>
            </a:r>
            <a:r>
              <a:rPr lang="en-US" sz="2400" u="sng" dirty="0" smtClean="0">
                <a:latin typeface="Arial Narrow" pitchFamily="34" charset="0"/>
              </a:rPr>
              <a:t> DPT-HB1 – </a:t>
            </a:r>
            <a:r>
              <a:rPr lang="en-US" sz="2400" u="sng" dirty="0" err="1" smtClean="0">
                <a:latin typeface="Arial Narrow" pitchFamily="34" charset="0"/>
              </a:rPr>
              <a:t>Cak</a:t>
            </a:r>
            <a:r>
              <a:rPr lang="en-US" sz="2400" u="sng" dirty="0" smtClean="0">
                <a:latin typeface="Arial Narrow" pitchFamily="34" charset="0"/>
              </a:rPr>
              <a:t> DPT - HB3</a:t>
            </a:r>
            <a:r>
              <a:rPr lang="en-US" sz="2400" dirty="0" smtClean="0">
                <a:latin typeface="Arial Narrow" pitchFamily="34" charset="0"/>
              </a:rPr>
              <a:t>  X 100 %</a:t>
            </a:r>
          </a:p>
          <a:p>
            <a:pPr>
              <a:buNone/>
            </a:pPr>
            <a:r>
              <a:rPr lang="en-US" sz="2400" dirty="0" smtClean="0">
                <a:latin typeface="Arial Narrow" pitchFamily="34" charset="0"/>
              </a:rPr>
              <a:t>                                             </a:t>
            </a:r>
            <a:r>
              <a:rPr lang="en-US" sz="2400" dirty="0" err="1" smtClean="0">
                <a:latin typeface="Arial Narrow" pitchFamily="34" charset="0"/>
              </a:rPr>
              <a:t>Cak</a:t>
            </a:r>
            <a:r>
              <a:rPr lang="en-US" sz="2400" dirty="0" smtClean="0">
                <a:latin typeface="Arial Narrow" pitchFamily="34" charset="0"/>
              </a:rPr>
              <a:t> DPT - HB1</a:t>
            </a:r>
          </a:p>
          <a:p>
            <a:pPr>
              <a:buNone/>
            </a:pPr>
            <a:r>
              <a:rPr lang="en-US" sz="2400" b="1" dirty="0" smtClean="0">
                <a:latin typeface="Arial Narrow" pitchFamily="34" charset="0"/>
              </a:rPr>
              <a:t> </a:t>
            </a:r>
            <a:endParaRPr lang="en-US" sz="24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 Narrow" pitchFamily="34" charset="0"/>
              </a:rPr>
              <a:t> </a:t>
            </a:r>
            <a:endParaRPr lang="en-US" sz="24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 Narrow" pitchFamily="34" charset="0"/>
              </a:rPr>
              <a:t>DO DPT – HB Camp = </a:t>
            </a:r>
            <a:r>
              <a:rPr lang="en-US" sz="2400" u="sng" dirty="0" err="1" smtClean="0">
                <a:latin typeface="Arial Narrow" pitchFamily="34" charset="0"/>
              </a:rPr>
              <a:t>Cak</a:t>
            </a:r>
            <a:r>
              <a:rPr lang="en-US" sz="2400" u="sng" dirty="0" smtClean="0">
                <a:latin typeface="Arial Narrow" pitchFamily="34" charset="0"/>
              </a:rPr>
              <a:t> DPT -HB1 – </a:t>
            </a:r>
            <a:r>
              <a:rPr lang="en-US" sz="2400" u="sng" dirty="0" err="1" smtClean="0">
                <a:latin typeface="Arial Narrow" pitchFamily="34" charset="0"/>
              </a:rPr>
              <a:t>Cak</a:t>
            </a:r>
            <a:r>
              <a:rPr lang="en-US" sz="2400" u="sng" dirty="0" smtClean="0">
                <a:latin typeface="Arial Narrow" pitchFamily="34" charset="0"/>
              </a:rPr>
              <a:t> Camp </a:t>
            </a:r>
            <a:r>
              <a:rPr lang="en-US" sz="2400" dirty="0" smtClean="0">
                <a:latin typeface="Arial Narrow" pitchFamily="34" charset="0"/>
              </a:rPr>
              <a:t>X100 %</a:t>
            </a:r>
          </a:p>
          <a:p>
            <a:pPr>
              <a:buNone/>
            </a:pPr>
            <a:r>
              <a:rPr lang="en-US" sz="2400" dirty="0" smtClean="0">
                <a:latin typeface="Arial Narrow" pitchFamily="34" charset="0"/>
              </a:rPr>
              <a:t>                                                  </a:t>
            </a:r>
            <a:r>
              <a:rPr lang="en-US" sz="2400" dirty="0" err="1" smtClean="0">
                <a:latin typeface="Arial Narrow" pitchFamily="34" charset="0"/>
              </a:rPr>
              <a:t>Cak</a:t>
            </a:r>
            <a:r>
              <a:rPr lang="en-US" sz="2400" dirty="0" smtClean="0">
                <a:latin typeface="Arial Narrow" pitchFamily="34" charset="0"/>
              </a:rPr>
              <a:t> DPT - HB1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458200" cy="5516563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ClrTx/>
              <a:buNone/>
            </a:pPr>
            <a:r>
              <a:rPr lang="en-US" sz="2400" b="1" dirty="0" smtClean="0">
                <a:latin typeface="Comic Sans MS" pitchFamily="66" charset="0"/>
              </a:rPr>
              <a:t>Hal2 </a:t>
            </a:r>
            <a:r>
              <a:rPr lang="en-US" sz="2400" b="1" dirty="0" err="1" smtClean="0">
                <a:latin typeface="Comic Sans MS" pitchFamily="66" charset="0"/>
              </a:rPr>
              <a:t>yg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dapat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dilakukan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untuk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mengurangi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angka</a:t>
            </a:r>
            <a:r>
              <a:rPr lang="en-US" sz="2400" b="1" dirty="0" smtClean="0">
                <a:latin typeface="Comic Sans MS" pitchFamily="66" charset="0"/>
              </a:rPr>
              <a:t> DO </a:t>
            </a:r>
            <a:r>
              <a:rPr lang="en-US" sz="2400" b="1" dirty="0" err="1" smtClean="0">
                <a:latin typeface="Comic Sans MS" pitchFamily="66" charset="0"/>
              </a:rPr>
              <a:t>a.l</a:t>
            </a:r>
            <a:r>
              <a:rPr lang="en-US" sz="2400" b="1" dirty="0" smtClean="0">
                <a:latin typeface="Comic Sans MS" pitchFamily="66" charset="0"/>
              </a:rPr>
              <a:t>: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en-US" sz="2400" dirty="0" err="1" smtClean="0">
                <a:latin typeface="Comic Sans MS" pitchFamily="66" charset="0"/>
              </a:rPr>
              <a:t>Meningkatkan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ketrampilan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pelaksana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imunisasi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mengenai</a:t>
            </a:r>
            <a:r>
              <a:rPr lang="en-US" sz="2400" dirty="0" smtClean="0">
                <a:latin typeface="Comic Sans MS" pitchFamily="66" charset="0"/>
              </a:rPr>
              <a:t> screening </a:t>
            </a:r>
            <a:r>
              <a:rPr lang="en-US" sz="2400" dirty="0" err="1" smtClean="0">
                <a:latin typeface="Comic Sans MS" pitchFamily="66" charset="0"/>
              </a:rPr>
              <a:t>dan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konseling</a:t>
            </a:r>
            <a:r>
              <a:rPr lang="en-US" sz="2400" dirty="0" smtClean="0">
                <a:latin typeface="Comic Sans MS" pitchFamily="66" charset="0"/>
              </a:rPr>
              <a:t>.</a:t>
            </a:r>
            <a:endParaRPr lang="id-ID" sz="2400" dirty="0" smtClean="0">
              <a:latin typeface="Comic Sans MS" pitchFamily="66" charset="0"/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en-US" sz="2400" dirty="0" err="1" smtClean="0">
                <a:latin typeface="Comic Sans MS" pitchFamily="66" charset="0"/>
              </a:rPr>
              <a:t>Memperbaiki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lokasi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pelayanan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Posyandu</a:t>
            </a:r>
            <a:r>
              <a:rPr lang="en-US" sz="2400" dirty="0" smtClean="0">
                <a:latin typeface="Comic Sans MS" pitchFamily="66" charset="0"/>
              </a:rPr>
              <a:t>.</a:t>
            </a:r>
            <a:endParaRPr lang="id-ID" sz="2400" dirty="0" smtClean="0">
              <a:latin typeface="Comic Sans MS" pitchFamily="66" charset="0"/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en-US" sz="2400" dirty="0" err="1" smtClean="0">
                <a:latin typeface="Comic Sans MS" pitchFamily="66" charset="0"/>
              </a:rPr>
              <a:t>Menggunakan</a:t>
            </a:r>
            <a:r>
              <a:rPr lang="en-US" sz="2400" dirty="0" smtClean="0">
                <a:latin typeface="Comic Sans MS" pitchFamily="66" charset="0"/>
              </a:rPr>
              <a:t> register </a:t>
            </a:r>
            <a:r>
              <a:rPr lang="en-US" sz="2400" dirty="0" err="1" smtClean="0">
                <a:latin typeface="Comic Sans MS" pitchFamily="66" charset="0"/>
              </a:rPr>
              <a:t>bayi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untuk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melakukan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DOFU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i="1" dirty="0" smtClean="0">
                <a:latin typeface="Comic Sans MS" pitchFamily="66" charset="0"/>
              </a:rPr>
              <a:t>drop out</a:t>
            </a:r>
            <a:r>
              <a:rPr lang="id-ID" sz="2400" i="1" dirty="0" smtClean="0">
                <a:latin typeface="Comic Sans MS" pitchFamily="66" charset="0"/>
              </a:rPr>
              <a:t> </a:t>
            </a:r>
            <a:r>
              <a:rPr lang="en-US" sz="2400" i="1" dirty="0" smtClean="0">
                <a:latin typeface="Comic Sans MS" pitchFamily="66" charset="0"/>
              </a:rPr>
              <a:t>follow up</a:t>
            </a:r>
            <a:r>
              <a:rPr lang="en-US" sz="2400" dirty="0" smtClean="0">
                <a:latin typeface="Comic Sans MS" pitchFamily="66" charset="0"/>
              </a:rPr>
              <a:t>).</a:t>
            </a:r>
            <a:endParaRPr lang="id-ID" sz="2400" dirty="0" smtClean="0">
              <a:latin typeface="Comic Sans MS" pitchFamily="66" charset="0"/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en-US" sz="2400" dirty="0" err="1" smtClean="0">
                <a:latin typeface="Comic Sans MS" pitchFamily="66" charset="0"/>
              </a:rPr>
              <a:t>Meningkatkan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supervisi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suportif</a:t>
            </a:r>
            <a:r>
              <a:rPr lang="en-US" sz="2400" dirty="0" smtClean="0">
                <a:latin typeface="Comic Sans MS" pitchFamily="66" charset="0"/>
              </a:rPr>
              <a:t> .</a:t>
            </a:r>
            <a:endParaRPr lang="id-ID" sz="2400" dirty="0" smtClean="0">
              <a:latin typeface="Comic Sans MS" pitchFamily="66" charset="0"/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en-US" sz="2400" dirty="0" err="1" smtClean="0">
                <a:latin typeface="Comic Sans MS" pitchFamily="66" charset="0"/>
              </a:rPr>
              <a:t>Melakukan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penyuluhan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tentang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manfaat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imunisasi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kpd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masyarakat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Toma</a:t>
            </a:r>
            <a:r>
              <a:rPr lang="en-US" sz="2400" dirty="0" smtClean="0">
                <a:latin typeface="Comic Sans MS" pitchFamily="66" charset="0"/>
              </a:rPr>
              <a:t>, Toga.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0"/>
          <a:ext cx="8763001" cy="6858000"/>
        </p:xfrm>
        <a:graphic>
          <a:graphicData uri="http://schemas.openxmlformats.org/drawingml/2006/table">
            <a:tbl>
              <a:tblPr/>
              <a:tblGrid>
                <a:gridCol w="394590"/>
                <a:gridCol w="3530335"/>
                <a:gridCol w="4838076"/>
              </a:tblGrid>
              <a:tr h="2750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67" marR="1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Masalah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67" marR="1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Kemungkinan penyebab masalah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67" marR="1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8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   1.</a:t>
                      </a:r>
                    </a:p>
                  </a:txBody>
                  <a:tcPr marL="17967" marR="1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Ortu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membawa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anak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mereka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utk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memperoleh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imunisasi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tambahan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17967" marR="1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1.Petugas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mberikan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penjelasan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yg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lengkap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kpd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ortu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vaksinasi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apa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yg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hrs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diberikan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&amp;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manfaat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dr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vaksinasi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tsb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Petugas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tidak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mengerti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vaksinasi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apa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yg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hrs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diberikan,kapan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hrs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dberikan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manfaat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dr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vaksinasi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tsb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Batasan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yg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menyebabkan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para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ortu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bisa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kbl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ke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Puskesmas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Posyandu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Cont: Jam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operasional,biaya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waktu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yg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lama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utk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menunggu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Petugas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menjelaskan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kpd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ortu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wkt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pelaksanaan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imunisasi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yg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hendak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diberi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kan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Petugas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menunjukan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kpd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ortu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rasa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hormat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menjelaskankepentingan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kes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anak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17967" marR="1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8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   2.</a:t>
                      </a:r>
                    </a:p>
                  </a:txBody>
                  <a:tcPr marL="17967" marR="1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Ibu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&amp;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anak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tidak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diberikan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imunisasi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pd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saat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kunjungan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ke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Puskesmas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pd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saat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rawat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jalan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masalah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utility)</a:t>
                      </a:r>
                    </a:p>
                  </a:txBody>
                  <a:tcPr marL="17967" marR="1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1.Petugas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lupa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memeriksa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daftar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pemeriksaan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mengenai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dosis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imunisasi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apa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saja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yg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sdh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diterima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oleh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anak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mereka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2.Petugas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perlu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mengerti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kontra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indikasi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dr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imunisasi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petugas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mengetahui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bahwa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imunisasi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msh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tetap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dpt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diberikan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pd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anak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yg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sdg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sakit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ringan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3.Petugas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memberikan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penjelasan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yg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benar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bahwa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sekalipun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anak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merasa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sakit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anak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tsb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msh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bisa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diberikan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imunisasi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4.Pemberian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imunisasi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sdg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dilaksanakan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pd hr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tsb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5.Supply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imunisasi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tersedia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pd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saat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itu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17967" marR="1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2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   3.</a:t>
                      </a:r>
                    </a:p>
                  </a:txBody>
                  <a:tcPr marL="17967" marR="1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Perawat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dpt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menentukan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imunisasi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apa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yg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hrs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diberikan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pd sang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anak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pd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saat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itu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.(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masalah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utilisasi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/ DO)</a:t>
                      </a:r>
                    </a:p>
                  </a:txBody>
                  <a:tcPr marL="17967" marR="1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1.Perawat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lupa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mengingatkan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ortu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utk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mbw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kartu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imunisasi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2. Data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yg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tdpt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klinik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disimpan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dg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baik,shg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sulit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utk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menemukan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data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imunisasi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seorang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anak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17967" marR="1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52399"/>
          <a:ext cx="8839199" cy="6584513"/>
        </p:xfrm>
        <a:graphic>
          <a:graphicData uri="http://schemas.openxmlformats.org/drawingml/2006/table">
            <a:tbl>
              <a:tblPr/>
              <a:tblGrid>
                <a:gridCol w="381000"/>
                <a:gridCol w="3657744"/>
                <a:gridCol w="4800455"/>
              </a:tblGrid>
              <a:tr h="15749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  4.</a:t>
                      </a: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Ibu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hamil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mencari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tau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peduli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utk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mendapatkan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imunisasi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TT (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masalah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utilisasi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/ DO)</a:t>
                      </a: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1.Para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perawat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gagal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menginformasikan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kpd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ibu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hamil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mengenai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pentingnya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utk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memperoleh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imunisasi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tetanus ( pd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saat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ibu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hamil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tsb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mbw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anak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mereka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utk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memperoleh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imunisasi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).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2.Batasan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yg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menghambat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ibu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hamil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utk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memperoleh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imunisasi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contohnya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biaya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gender,isu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sosial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3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  5.</a:t>
                      </a: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Anak2 tdk memperoleh vaksin yg seharusnya mereka dptkan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pd saat kunjungan (masalah utilisasi/DO)</a:t>
                      </a: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1.Perawat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mengerti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vaksin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apa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yg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hrs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diberikan,kapan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hrs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diberikan,mengapa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mereka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membutuhkannya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2.Tidak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semua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jenis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imunisasi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tersedia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dilaksanakan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pusat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kes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pd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gr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tsb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3.Supply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dr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berbagai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jenis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vaksin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mencukupi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   6.</a:t>
                      </a: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Anak2 &amp; ibu hamil tidak pernah mengunjungi pusat pelayanan kes untuk memulai memperoleh imunisasi (masalah akses)</a:t>
                      </a: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1.Lokasi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Pusat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pelayanan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kes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yg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sangat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jauh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2.Jam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operasional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pusat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pelayanan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kes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yg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sesuai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diketahui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dg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jelas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oleh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masyarakat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sekitar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3.Kegiatan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penyuluhan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yg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teratur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waktunya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dimengerti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oleh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masyarakat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sekitar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6445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4.Budaya,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keuangan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ras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gender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halangan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lainnya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yg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menyebabkan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terhambatnya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pelayanan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imunisasi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067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0"/>
            <a:ext cx="8458200" cy="5867400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n-US" sz="7200" b="1" dirty="0" smtClean="0"/>
          </a:p>
          <a:p>
            <a:pPr algn="just"/>
            <a:r>
              <a:rPr lang="en-US" sz="8800" b="1" dirty="0" smtClean="0">
                <a:solidFill>
                  <a:schemeClr val="tx1"/>
                </a:solidFill>
                <a:latin typeface="Arial Narrow" pitchFamily="34" charset="0"/>
              </a:rPr>
              <a:t>A.PERSIAPAN</a:t>
            </a:r>
            <a:endParaRPr lang="id-ID" sz="88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endParaRPr lang="id-ID" sz="88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1371600" indent="-1371600" algn="l"/>
            <a:r>
              <a:rPr lang="id-ID" sz="8800" dirty="0" smtClean="0">
                <a:solidFill>
                  <a:schemeClr val="tx1"/>
                </a:solidFill>
                <a:latin typeface="Arial Narrow" pitchFamily="34" charset="0"/>
              </a:rPr>
              <a:t>1.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Melakukan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sosialisasi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kpd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pemangku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kepentingan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dr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berbagai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piha</a:t>
            </a:r>
            <a:r>
              <a:rPr lang="id-ID" sz="8800" dirty="0" smtClean="0">
                <a:solidFill>
                  <a:schemeClr val="tx1"/>
                </a:solidFill>
                <a:latin typeface="Arial Narrow" pitchFamily="34" charset="0"/>
              </a:rPr>
              <a:t>k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termas</a:t>
            </a:r>
            <a:r>
              <a:rPr lang="id-ID" sz="8800" dirty="0" smtClean="0">
                <a:solidFill>
                  <a:schemeClr val="tx1"/>
                </a:solidFill>
                <a:latin typeface="Arial Narrow" pitchFamily="34" charset="0"/>
              </a:rPr>
              <a:t>uk </a:t>
            </a:r>
          </a:p>
          <a:p>
            <a:pPr marL="1371600" indent="-1371600" algn="l"/>
            <a:r>
              <a:rPr lang="id-ID" sz="8800" dirty="0" smtClean="0">
                <a:solidFill>
                  <a:schemeClr val="tx1"/>
                </a:solidFill>
                <a:latin typeface="Arial Narrow" pitchFamily="34" charset="0"/>
              </a:rPr>
              <a:t>    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agama ,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serta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tim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penggerak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PKK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utk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mningkatkan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kesadaran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&amp;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pgerakan</a:t>
            </a:r>
            <a:r>
              <a:rPr lang="id-ID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 marL="1371600" indent="-1371600" algn="l"/>
            <a:r>
              <a:rPr lang="id-ID" sz="8800" dirty="0" smtClean="0">
                <a:solidFill>
                  <a:schemeClr val="tx1"/>
                </a:solidFill>
                <a:latin typeface="Arial Narrow" pitchFamily="34" charset="0"/>
              </a:rPr>
              <a:t>   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masy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di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tk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Puskesmas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r>
              <a:rPr lang="id-ID" sz="8800" dirty="0" smtClean="0">
                <a:solidFill>
                  <a:schemeClr val="tx1"/>
                </a:solidFill>
                <a:latin typeface="Arial Narrow" pitchFamily="34" charset="0"/>
              </a:rPr>
              <a:t>   </a:t>
            </a:r>
            <a:endParaRPr lang="en-US" sz="8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lvl="0" algn="just"/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2.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Meningkatkan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kemampuan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petugas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pelaksana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imunisasi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 / Pembina </a:t>
            </a:r>
            <a:endParaRPr lang="id-ID" sz="8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lvl="0" algn="just"/>
            <a:r>
              <a:rPr lang="id-ID" sz="8800" dirty="0" smtClean="0">
                <a:solidFill>
                  <a:schemeClr val="tx1"/>
                </a:solidFill>
                <a:latin typeface="Arial Narrow" pitchFamily="34" charset="0"/>
              </a:rPr>
              <a:t>   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Desa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mel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pelatihan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di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tingkat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Puskesmas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  <a:p>
            <a:pPr lvl="0" algn="just"/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3.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Melakukan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pemetaan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wilayah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bdsrk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analisa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PWS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yg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didahului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dg 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validasi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endParaRPr lang="id-ID" sz="8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lvl="0" algn="just"/>
            <a:r>
              <a:rPr lang="id-ID" sz="8800" dirty="0" smtClean="0">
                <a:solidFill>
                  <a:schemeClr val="tx1"/>
                </a:solidFill>
                <a:latin typeface="Arial Narrow" pitchFamily="34" charset="0"/>
              </a:rPr>
              <a:t>    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data</a:t>
            </a:r>
            <a:r>
              <a:rPr lang="id-ID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sasaran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di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tk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DEsa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/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Kel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mel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koordinasi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 dg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kader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  <a:p>
            <a:pPr algn="just"/>
            <a:r>
              <a:rPr lang="id-ID" sz="8800" dirty="0" smtClean="0">
                <a:solidFill>
                  <a:schemeClr val="tx1"/>
                </a:solidFill>
                <a:latin typeface="Arial Narrow" pitchFamily="34" charset="0"/>
              </a:rPr>
              <a:t>    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- Dari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grafik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PWS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perdesa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akan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terlihat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&amp;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dpt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dianalisis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cak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&amp;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kecenderungan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endParaRPr lang="id-ID" sz="8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id-ID" sz="8800" dirty="0" smtClean="0">
                <a:solidFill>
                  <a:schemeClr val="tx1"/>
                </a:solidFill>
                <a:latin typeface="Arial Narrow" pitchFamily="34" charset="0"/>
              </a:rPr>
              <a:t>      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dr</a:t>
            </a:r>
            <a:r>
              <a:rPr lang="id-ID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masing2 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jenis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imunisasi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  <a:p>
            <a:pPr algn="just"/>
            <a:r>
              <a:rPr lang="id-ID" sz="8800" dirty="0" smtClean="0">
                <a:solidFill>
                  <a:schemeClr val="tx1"/>
                </a:solidFill>
                <a:latin typeface="Arial Narrow" pitchFamily="34" charset="0"/>
              </a:rPr>
              <a:t>    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-</a:t>
            </a:r>
            <a:r>
              <a:rPr lang="id-ID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Dengan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menganalisa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cakupan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dan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kecenderungan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setiap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bulan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maka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dpt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endParaRPr lang="id-ID" sz="8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id-ID" sz="8800" dirty="0" smtClean="0">
                <a:solidFill>
                  <a:schemeClr val="tx1"/>
                </a:solidFill>
                <a:latin typeface="Arial Narrow" pitchFamily="34" charset="0"/>
              </a:rPr>
              <a:t>      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segera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diket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kekurangan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cak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&amp;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beban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yg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hrs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dicapai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setiap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bln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pd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periode</a:t>
            </a:r>
            <a:endParaRPr lang="id-ID" sz="8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id-ID" sz="8800" dirty="0" smtClean="0">
                <a:solidFill>
                  <a:schemeClr val="tx1"/>
                </a:solidFill>
                <a:latin typeface="Arial Narrow" pitchFamily="34" charset="0"/>
              </a:rPr>
              <a:t>      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triwulan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berikutnya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id-ID" sz="8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id-ID" sz="8800" dirty="0" smtClean="0">
                <a:solidFill>
                  <a:schemeClr val="tx1"/>
                </a:solidFill>
                <a:latin typeface="Arial Narrow" pitchFamily="34" charset="0"/>
              </a:rPr>
              <a:t>    -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Utk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mencapai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&amp;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mempertahankan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UCI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Desa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analisis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PWS hrs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diikuti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dg </a:t>
            </a:r>
            <a:endParaRPr lang="id-ID" sz="8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id-ID" sz="8800" dirty="0" smtClean="0">
                <a:solidFill>
                  <a:schemeClr val="tx1"/>
                </a:solidFill>
                <a:latin typeface="Arial Narrow" pitchFamily="34" charset="0"/>
              </a:rPr>
              <a:t>     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tindak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Arial Narrow" pitchFamily="34" charset="0"/>
              </a:rPr>
              <a:t>lanjut</a:t>
            </a:r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  <a:p>
            <a:r>
              <a:rPr lang="en-US" sz="8800" dirty="0" smtClean="0">
                <a:solidFill>
                  <a:schemeClr val="tx1"/>
                </a:solidFill>
                <a:latin typeface="Arial Narrow" pitchFamily="34" charset="0"/>
              </a:rPr>
              <a:t> </a:t>
            </a:r>
          </a:p>
          <a:p>
            <a:r>
              <a:rPr lang="en-US" sz="7200" dirty="0" smtClean="0"/>
              <a:t> </a:t>
            </a:r>
          </a:p>
          <a:p>
            <a:pPr algn="just"/>
            <a:endParaRPr lang="en-US" sz="72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7848600" cy="5092891"/>
          </a:xfrm>
        </p:spPr>
        <p:txBody>
          <a:bodyPr/>
          <a:lstStyle/>
          <a:p>
            <a:pPr algn="just"/>
            <a:r>
              <a:rPr lang="en-US" sz="2800" dirty="0" err="1" smtClean="0">
                <a:latin typeface="Arial Narrow" pitchFamily="34" charset="0"/>
              </a:rPr>
              <a:t>Apabila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kead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ini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tdk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segera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diatasi</a:t>
            </a:r>
            <a:r>
              <a:rPr lang="en-US" sz="2800" dirty="0" smtClean="0">
                <a:latin typeface="Arial Narrow" pitchFamily="34" charset="0"/>
              </a:rPr>
              <a:t> ( </a:t>
            </a:r>
            <a:r>
              <a:rPr lang="en-US" sz="2800" dirty="0" err="1" smtClean="0">
                <a:latin typeface="Arial Narrow" pitchFamily="34" charset="0"/>
              </a:rPr>
              <a:t>mis</a:t>
            </a:r>
            <a:r>
              <a:rPr lang="en-US" sz="2800" dirty="0" smtClean="0">
                <a:latin typeface="Arial Narrow" pitchFamily="34" charset="0"/>
              </a:rPr>
              <a:t>: sweeping) </a:t>
            </a:r>
            <a:r>
              <a:rPr lang="en-US" sz="2800" dirty="0" err="1" smtClean="0">
                <a:latin typeface="Arial Narrow" pitchFamily="34" charset="0"/>
              </a:rPr>
              <a:t>maka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beban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tsb</a:t>
            </a:r>
            <a:r>
              <a:rPr lang="en-US" sz="2800" dirty="0" smtClean="0">
                <a:latin typeface="Arial Narrow" pitchFamily="34" charset="0"/>
              </a:rPr>
              <a:t>  </a:t>
            </a:r>
            <a:r>
              <a:rPr lang="en-US" sz="2800" dirty="0" err="1" smtClean="0">
                <a:latin typeface="Arial Narrow" pitchFamily="34" charset="0"/>
              </a:rPr>
              <a:t>akan</a:t>
            </a:r>
            <a:r>
              <a:rPr lang="en-US" sz="2800" dirty="0" smtClean="0">
                <a:latin typeface="Arial Narrow" pitchFamily="34" charset="0"/>
              </a:rPr>
              <a:t> 	</a:t>
            </a:r>
            <a:r>
              <a:rPr lang="en-US" sz="2800" dirty="0" err="1" smtClean="0">
                <a:latin typeface="Arial Narrow" pitchFamily="34" charset="0"/>
              </a:rPr>
              <a:t>menumpuk</a:t>
            </a:r>
            <a:r>
              <a:rPr lang="en-US" sz="2800" dirty="0" smtClean="0">
                <a:latin typeface="Arial Narrow" pitchFamily="34" charset="0"/>
              </a:rPr>
              <a:t> &amp; </a:t>
            </a:r>
            <a:r>
              <a:rPr lang="en-US" sz="2800" dirty="0" err="1" smtClean="0">
                <a:latin typeface="Arial Narrow" pitchFamily="34" charset="0"/>
              </a:rPr>
              <a:t>mungkin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akan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sulit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dicapai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Desa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tsb</a:t>
            </a:r>
            <a:r>
              <a:rPr lang="en-US" sz="2800" dirty="0" smtClean="0">
                <a:latin typeface="Arial Narrow" pitchFamily="34" charset="0"/>
              </a:rPr>
              <a:t> pd </a:t>
            </a:r>
            <a:r>
              <a:rPr lang="en-US" sz="2800" dirty="0" err="1" smtClean="0">
                <a:latin typeface="Arial Narrow" pitchFamily="34" charset="0"/>
              </a:rPr>
              <a:t>akhir</a:t>
            </a:r>
            <a:r>
              <a:rPr lang="en-US" sz="2800" dirty="0" smtClean="0">
                <a:latin typeface="Arial Narrow" pitchFamily="34" charset="0"/>
              </a:rPr>
              <a:t>  </a:t>
            </a:r>
            <a:r>
              <a:rPr lang="en-US" sz="2800" dirty="0" err="1" smtClean="0">
                <a:latin typeface="Arial Narrow" pitchFamily="34" charset="0"/>
              </a:rPr>
              <a:t>tahun,shg</a:t>
            </a:r>
            <a:r>
              <a:rPr lang="en-US" sz="2800" dirty="0" smtClean="0">
                <a:latin typeface="Arial Narrow" pitchFamily="34" charset="0"/>
              </a:rPr>
              <a:t>  DO 	</a:t>
            </a:r>
            <a:r>
              <a:rPr lang="en-US" sz="2800" dirty="0" err="1" smtClean="0">
                <a:latin typeface="Arial Narrow" pitchFamily="34" charset="0"/>
              </a:rPr>
              <a:t>akan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menjadi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tinggi</a:t>
            </a:r>
            <a:r>
              <a:rPr lang="en-US" sz="2800" dirty="0" smtClean="0">
                <a:latin typeface="Arial Narrow" pitchFamily="34" charset="0"/>
              </a:rPr>
              <a:t>.</a:t>
            </a:r>
          </a:p>
          <a:p>
            <a:pPr algn="just"/>
            <a:r>
              <a:rPr lang="en-US" sz="2800" b="1" u="sng" dirty="0" err="1" smtClean="0">
                <a:latin typeface="Arial Narrow" pitchFamily="34" charset="0"/>
              </a:rPr>
              <a:t>Contoh</a:t>
            </a:r>
            <a:r>
              <a:rPr lang="en-US" sz="2800" b="1" u="sng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</a:rPr>
              <a:t>: Cara </a:t>
            </a:r>
            <a:r>
              <a:rPr lang="en-US" sz="2800" dirty="0" err="1" smtClean="0">
                <a:latin typeface="Arial Narrow" pitchFamily="34" charset="0"/>
              </a:rPr>
              <a:t>mlkk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analisa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cak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imunisasi</a:t>
            </a:r>
            <a:r>
              <a:rPr lang="en-US" sz="2800" dirty="0" smtClean="0">
                <a:latin typeface="Arial Narrow" pitchFamily="34" charset="0"/>
              </a:rPr>
              <a:t> &amp; </a:t>
            </a:r>
            <a:r>
              <a:rPr lang="en-US" sz="2800" dirty="0" err="1" smtClean="0">
                <a:latin typeface="Arial Narrow" pitchFamily="34" charset="0"/>
              </a:rPr>
              <a:t>kecenderungannya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Desa</a:t>
            </a:r>
            <a:r>
              <a:rPr lang="en-US" sz="2800" dirty="0" smtClean="0">
                <a:latin typeface="Arial Narrow" pitchFamily="34" charset="0"/>
              </a:rPr>
              <a:t> A target </a:t>
            </a:r>
            <a:r>
              <a:rPr lang="en-US" sz="2800" dirty="0" err="1" smtClean="0">
                <a:latin typeface="Arial Narrow" pitchFamily="34" charset="0"/>
              </a:rPr>
              <a:t>cak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imunisasi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Campak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dlm</a:t>
            </a:r>
            <a:r>
              <a:rPr lang="en-US" sz="2800" dirty="0" smtClean="0">
                <a:latin typeface="Arial Narrow" pitchFamily="34" charset="0"/>
              </a:rPr>
              <a:t> 1 </a:t>
            </a:r>
            <a:r>
              <a:rPr lang="en-US" sz="2800" dirty="0" err="1" smtClean="0">
                <a:latin typeface="Arial Narrow" pitchFamily="34" charset="0"/>
              </a:rPr>
              <a:t>th</a:t>
            </a:r>
            <a:r>
              <a:rPr lang="en-US" sz="2800" dirty="0" smtClean="0">
                <a:latin typeface="Arial Narrow" pitchFamily="34" charset="0"/>
              </a:rPr>
              <a:t> 80 %, </a:t>
            </a:r>
            <a:r>
              <a:rPr lang="en-US" sz="2800" dirty="0" err="1" smtClean="0">
                <a:latin typeface="Arial Narrow" pitchFamily="34" charset="0"/>
              </a:rPr>
              <a:t>mk</a:t>
            </a:r>
            <a:r>
              <a:rPr lang="en-US" sz="2800" dirty="0" smtClean="0">
                <a:latin typeface="Arial Narrow" pitchFamily="34" charset="0"/>
              </a:rPr>
              <a:t> target </a:t>
            </a:r>
            <a:r>
              <a:rPr lang="en-US" sz="2800" dirty="0" err="1" smtClean="0">
                <a:latin typeface="Arial Narrow" pitchFamily="34" charset="0"/>
              </a:rPr>
              <a:t>bulanan</a:t>
            </a:r>
            <a:r>
              <a:rPr lang="en-US" sz="2800" dirty="0" smtClean="0">
                <a:latin typeface="Arial Narrow" pitchFamily="34" charset="0"/>
              </a:rPr>
              <a:t>= 80 / 12 =6,7 % , target </a:t>
            </a:r>
            <a:r>
              <a:rPr lang="en-US" sz="2800" dirty="0" err="1" smtClean="0">
                <a:latin typeface="Arial Narrow" pitchFamily="34" charset="0"/>
              </a:rPr>
              <a:t>triwulan</a:t>
            </a:r>
            <a:r>
              <a:rPr lang="en-US" sz="2800" dirty="0" smtClean="0">
                <a:latin typeface="Arial Narrow" pitchFamily="34" charset="0"/>
              </a:rPr>
              <a:t> = 20,1 %.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Constantia" pitchFamily="18" charset="0"/>
              </a:rPr>
              <a:t>I.PENDAHULUAN</a:t>
            </a:r>
            <a:endParaRPr lang="id-ID" sz="2600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en-US" sz="2600" b="1" dirty="0" err="1" smtClean="0">
                <a:latin typeface="Constantia" pitchFamily="18" charset="0"/>
              </a:rPr>
              <a:t>Latar</a:t>
            </a:r>
            <a:r>
              <a:rPr lang="en-US" sz="2600" b="1" dirty="0" smtClean="0">
                <a:latin typeface="Constantia" pitchFamily="18" charset="0"/>
              </a:rPr>
              <a:t> </a:t>
            </a:r>
            <a:r>
              <a:rPr lang="en-US" sz="2600" b="1" dirty="0" err="1">
                <a:latin typeface="Constantia" pitchFamily="18" charset="0"/>
              </a:rPr>
              <a:t>Belakang</a:t>
            </a:r>
            <a:endParaRPr lang="en-US" sz="2600" dirty="0">
              <a:latin typeface="Constantia" pitchFamily="18" charset="0"/>
            </a:endParaRPr>
          </a:p>
          <a:p>
            <a:pPr>
              <a:buNone/>
            </a:pPr>
            <a:endParaRPr lang="en-US" sz="2600" dirty="0" smtClean="0">
              <a:latin typeface="Constantia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Constantia" pitchFamily="18" charset="0"/>
              </a:rPr>
              <a:t>- </a:t>
            </a:r>
            <a:r>
              <a:rPr lang="en-US" sz="2600" dirty="0" err="1" smtClean="0">
                <a:latin typeface="Constantia" pitchFamily="18" charset="0"/>
              </a:rPr>
              <a:t>Kegiatan</a:t>
            </a:r>
            <a:r>
              <a:rPr lang="en-US" sz="2600" dirty="0" smtClean="0">
                <a:latin typeface="Constantia" pitchFamily="18" charset="0"/>
              </a:rPr>
              <a:t> </a:t>
            </a:r>
            <a:r>
              <a:rPr lang="en-US" sz="2600" dirty="0" err="1">
                <a:latin typeface="Constantia" pitchFamily="18" charset="0"/>
              </a:rPr>
              <a:t>imunisasi</a:t>
            </a:r>
            <a:r>
              <a:rPr lang="en-US" sz="2600" dirty="0">
                <a:latin typeface="Constantia" pitchFamily="18" charset="0"/>
              </a:rPr>
              <a:t> :</a:t>
            </a:r>
            <a:r>
              <a:rPr lang="en-US" sz="2600" dirty="0" smtClean="0">
                <a:latin typeface="Constantia" pitchFamily="18" charset="0"/>
              </a:rPr>
              <a:t> </a:t>
            </a:r>
            <a:r>
              <a:rPr lang="en-US" sz="2600" dirty="0" err="1">
                <a:latin typeface="Constantia" pitchFamily="18" charset="0"/>
              </a:rPr>
              <a:t>salah</a:t>
            </a:r>
            <a:r>
              <a:rPr lang="en-US" sz="2600" dirty="0">
                <a:latin typeface="Constantia" pitchFamily="18" charset="0"/>
              </a:rPr>
              <a:t> </a:t>
            </a:r>
            <a:r>
              <a:rPr lang="en-US" sz="2600" dirty="0" err="1">
                <a:latin typeface="Constantia" pitchFamily="18" charset="0"/>
              </a:rPr>
              <a:t>satu</a:t>
            </a:r>
            <a:r>
              <a:rPr lang="en-US" sz="2600" dirty="0">
                <a:latin typeface="Constantia" pitchFamily="18" charset="0"/>
              </a:rPr>
              <a:t> </a:t>
            </a:r>
            <a:r>
              <a:rPr lang="en-US" sz="2600" dirty="0" err="1">
                <a:latin typeface="Constantia" pitchFamily="18" charset="0"/>
              </a:rPr>
              <a:t>kegiatan</a:t>
            </a:r>
            <a:r>
              <a:rPr lang="en-US" sz="2600" dirty="0">
                <a:latin typeface="Constantia" pitchFamily="18" charset="0"/>
              </a:rPr>
              <a:t> </a:t>
            </a:r>
            <a:r>
              <a:rPr lang="en-US" sz="2600" dirty="0" err="1">
                <a:latin typeface="Constantia" pitchFamily="18" charset="0"/>
              </a:rPr>
              <a:t>prioritas</a:t>
            </a:r>
            <a:r>
              <a:rPr lang="en-US" sz="2600" dirty="0">
                <a:latin typeface="Constantia" pitchFamily="18" charset="0"/>
              </a:rPr>
              <a:t> </a:t>
            </a:r>
            <a:r>
              <a:rPr lang="en-US" sz="2600" dirty="0" err="1">
                <a:latin typeface="Constantia" pitchFamily="18" charset="0"/>
              </a:rPr>
              <a:t>Kementrian</a:t>
            </a:r>
            <a:r>
              <a:rPr lang="en-US" sz="2600" dirty="0">
                <a:latin typeface="Constantia" pitchFamily="18" charset="0"/>
              </a:rPr>
              <a:t> </a:t>
            </a:r>
            <a:r>
              <a:rPr lang="en-US" sz="2600" dirty="0" err="1">
                <a:latin typeface="Constantia" pitchFamily="18" charset="0"/>
              </a:rPr>
              <a:t>Kesehatan</a:t>
            </a:r>
            <a:r>
              <a:rPr lang="en-US" sz="2600" dirty="0">
                <a:latin typeface="Constantia" pitchFamily="18" charset="0"/>
              </a:rPr>
              <a:t>, </a:t>
            </a:r>
            <a:r>
              <a:rPr lang="en-US" sz="2600" dirty="0" err="1">
                <a:latin typeface="Constantia" pitchFamily="18" charset="0"/>
              </a:rPr>
              <a:t>sebagai</a:t>
            </a:r>
            <a:r>
              <a:rPr lang="en-US" sz="2600" dirty="0">
                <a:latin typeface="Constantia" pitchFamily="18" charset="0"/>
              </a:rPr>
              <a:t> </a:t>
            </a:r>
            <a:r>
              <a:rPr lang="en-US" sz="2600" dirty="0" err="1">
                <a:latin typeface="Constantia" pitchFamily="18" charset="0"/>
              </a:rPr>
              <a:t>salah</a:t>
            </a:r>
            <a:r>
              <a:rPr lang="en-US" sz="2600" dirty="0">
                <a:latin typeface="Constantia" pitchFamily="18" charset="0"/>
              </a:rPr>
              <a:t> </a:t>
            </a:r>
            <a:r>
              <a:rPr lang="en-US" sz="2600" dirty="0" err="1">
                <a:latin typeface="Constantia" pitchFamily="18" charset="0"/>
              </a:rPr>
              <a:t>satu</a:t>
            </a:r>
            <a:r>
              <a:rPr lang="en-US" sz="2600" dirty="0">
                <a:latin typeface="Constantia" pitchFamily="18" charset="0"/>
              </a:rPr>
              <a:t> </a:t>
            </a:r>
            <a:r>
              <a:rPr lang="en-US" sz="2600" dirty="0" err="1">
                <a:latin typeface="Constantia" pitchFamily="18" charset="0"/>
              </a:rPr>
              <a:t>komitmen</a:t>
            </a:r>
            <a:r>
              <a:rPr lang="en-US" sz="2600" dirty="0">
                <a:latin typeface="Constantia" pitchFamily="18" charset="0"/>
              </a:rPr>
              <a:t> </a:t>
            </a:r>
            <a:r>
              <a:rPr lang="en-US" sz="2600" dirty="0" err="1">
                <a:latin typeface="Constantia" pitchFamily="18" charset="0"/>
              </a:rPr>
              <a:t>pemerintah</a:t>
            </a:r>
            <a:r>
              <a:rPr lang="en-US" sz="2600" dirty="0">
                <a:latin typeface="Constantia" pitchFamily="18" charset="0"/>
              </a:rPr>
              <a:t> </a:t>
            </a:r>
            <a:r>
              <a:rPr lang="en-US" sz="2600" dirty="0" err="1">
                <a:latin typeface="Constantia" pitchFamily="18" charset="0"/>
              </a:rPr>
              <a:t>untuk</a:t>
            </a:r>
            <a:r>
              <a:rPr lang="en-US" sz="2600" dirty="0">
                <a:latin typeface="Constantia" pitchFamily="18" charset="0"/>
              </a:rPr>
              <a:t> </a:t>
            </a:r>
            <a:r>
              <a:rPr lang="en-US" sz="2600" dirty="0" err="1">
                <a:latin typeface="Constantia" pitchFamily="18" charset="0"/>
              </a:rPr>
              <a:t>mencapai</a:t>
            </a:r>
            <a:r>
              <a:rPr lang="en-US" sz="2600" dirty="0">
                <a:latin typeface="Constantia" pitchFamily="18" charset="0"/>
              </a:rPr>
              <a:t> </a:t>
            </a:r>
            <a:r>
              <a:rPr lang="en-US" sz="2600" i="1" dirty="0" err="1">
                <a:latin typeface="Constantia" pitchFamily="18" charset="0"/>
              </a:rPr>
              <a:t>Milenium</a:t>
            </a:r>
            <a:r>
              <a:rPr lang="en-US" sz="2600" i="1" dirty="0">
                <a:latin typeface="Constantia" pitchFamily="18" charset="0"/>
              </a:rPr>
              <a:t> Development Goals </a:t>
            </a:r>
            <a:r>
              <a:rPr lang="en-US" sz="2600" dirty="0">
                <a:latin typeface="Constantia" pitchFamily="18" charset="0"/>
              </a:rPr>
              <a:t>( MDGs)</a:t>
            </a:r>
          </a:p>
          <a:p>
            <a:pPr>
              <a:buNone/>
            </a:pPr>
            <a:endParaRPr lang="en-US" sz="2600" b="1" dirty="0" smtClean="0">
              <a:latin typeface="Constantia" pitchFamily="18" charset="0"/>
            </a:endParaRPr>
          </a:p>
          <a:p>
            <a:pPr>
              <a:buNone/>
            </a:pPr>
            <a:r>
              <a:rPr lang="en-US" sz="2600" b="1" dirty="0" smtClean="0">
                <a:latin typeface="Constantia" pitchFamily="18" charset="0"/>
              </a:rPr>
              <a:t>* </a:t>
            </a:r>
            <a:r>
              <a:rPr lang="en-US" sz="2600" dirty="0" smtClean="0">
                <a:latin typeface="Constantia" pitchFamily="18" charset="0"/>
              </a:rPr>
              <a:t>Indonesia </a:t>
            </a:r>
            <a:r>
              <a:rPr lang="en-US" sz="2600" dirty="0" err="1">
                <a:latin typeface="Constantia" pitchFamily="18" charset="0"/>
              </a:rPr>
              <a:t>telah</a:t>
            </a:r>
            <a:r>
              <a:rPr lang="en-US" sz="2600" dirty="0">
                <a:latin typeface="Constantia" pitchFamily="18" charset="0"/>
              </a:rPr>
              <a:t> </a:t>
            </a:r>
            <a:r>
              <a:rPr lang="en-US" sz="2600" dirty="0" err="1">
                <a:latin typeface="Constantia" pitchFamily="18" charset="0"/>
              </a:rPr>
              <a:t>menetapkan</a:t>
            </a:r>
            <a:r>
              <a:rPr lang="en-US" sz="2600" dirty="0">
                <a:latin typeface="Constantia" pitchFamily="18" charset="0"/>
              </a:rPr>
              <a:t>  target </a:t>
            </a:r>
            <a:r>
              <a:rPr lang="en-US" sz="2600" dirty="0" err="1">
                <a:latin typeface="Constantia" pitchFamily="18" charset="0"/>
              </a:rPr>
              <a:t>tahun</a:t>
            </a:r>
            <a:r>
              <a:rPr lang="en-US" sz="2600" dirty="0">
                <a:latin typeface="Constantia" pitchFamily="18" charset="0"/>
              </a:rPr>
              <a:t> 2010 </a:t>
            </a:r>
            <a:r>
              <a:rPr lang="en-US" sz="2600" dirty="0" err="1">
                <a:latin typeface="Constantia" pitchFamily="18" charset="0"/>
              </a:rPr>
              <a:t>seluruh</a:t>
            </a:r>
            <a:r>
              <a:rPr lang="en-US" sz="2600" dirty="0">
                <a:latin typeface="Constantia" pitchFamily="18" charset="0"/>
              </a:rPr>
              <a:t> (100%)  </a:t>
            </a:r>
            <a:r>
              <a:rPr lang="en-US" sz="2600" dirty="0" err="1">
                <a:latin typeface="Constantia" pitchFamily="18" charset="0"/>
              </a:rPr>
              <a:t>desa</a:t>
            </a:r>
            <a:r>
              <a:rPr lang="en-US" sz="2600" dirty="0">
                <a:latin typeface="Constantia" pitchFamily="18" charset="0"/>
              </a:rPr>
              <a:t> </a:t>
            </a:r>
            <a:r>
              <a:rPr lang="en-US" sz="2600" dirty="0" err="1">
                <a:latin typeface="Constantia" pitchFamily="18" charset="0"/>
              </a:rPr>
              <a:t>harus</a:t>
            </a:r>
            <a:r>
              <a:rPr lang="en-US" sz="2600" dirty="0">
                <a:latin typeface="Constantia" pitchFamily="18" charset="0"/>
              </a:rPr>
              <a:t> </a:t>
            </a:r>
            <a:r>
              <a:rPr lang="en-US" sz="2600" dirty="0" err="1" smtClean="0">
                <a:latin typeface="Constantia" pitchFamily="18" charset="0"/>
              </a:rPr>
              <a:t>sdh</a:t>
            </a:r>
            <a:r>
              <a:rPr lang="en-US" sz="2600" dirty="0" smtClean="0">
                <a:latin typeface="Constantia" pitchFamily="18" charset="0"/>
              </a:rPr>
              <a:t> </a:t>
            </a:r>
            <a:r>
              <a:rPr lang="en-US" sz="2600" dirty="0" err="1">
                <a:latin typeface="Constantia" pitchFamily="18" charset="0"/>
              </a:rPr>
              <a:t>mencapai</a:t>
            </a:r>
            <a:r>
              <a:rPr lang="en-US" sz="2600" dirty="0">
                <a:latin typeface="Constantia" pitchFamily="18" charset="0"/>
              </a:rPr>
              <a:t> UCI. </a:t>
            </a:r>
            <a:r>
              <a:rPr lang="en-US" sz="2600" dirty="0" err="1" smtClean="0">
                <a:latin typeface="Constantia" pitchFamily="18" charset="0"/>
              </a:rPr>
              <a:t>Artinya</a:t>
            </a:r>
            <a:r>
              <a:rPr lang="en-US" sz="2600" dirty="0" smtClean="0">
                <a:latin typeface="Constantia" pitchFamily="18" charset="0"/>
              </a:rPr>
              <a:t>: </a:t>
            </a:r>
            <a:r>
              <a:rPr lang="en-US" sz="2600" dirty="0" err="1">
                <a:latin typeface="Constantia" pitchFamily="18" charset="0"/>
              </a:rPr>
              <a:t>setiap</a:t>
            </a:r>
            <a:r>
              <a:rPr lang="en-US" sz="2600" dirty="0">
                <a:latin typeface="Constantia" pitchFamily="18" charset="0"/>
              </a:rPr>
              <a:t> </a:t>
            </a:r>
            <a:r>
              <a:rPr lang="en-US" sz="2600" dirty="0" err="1">
                <a:latin typeface="Constantia" pitchFamily="18" charset="0"/>
              </a:rPr>
              <a:t>desa</a:t>
            </a:r>
            <a:r>
              <a:rPr lang="en-US" sz="2600" dirty="0">
                <a:latin typeface="Constantia" pitchFamily="18" charset="0"/>
              </a:rPr>
              <a:t> / </a:t>
            </a:r>
            <a:r>
              <a:rPr lang="en-US" sz="2600" dirty="0" err="1">
                <a:latin typeface="Constantia" pitchFamily="18" charset="0"/>
              </a:rPr>
              <a:t>kelurahan</a:t>
            </a:r>
            <a:r>
              <a:rPr lang="en-US" sz="2600" dirty="0">
                <a:latin typeface="Constantia" pitchFamily="18" charset="0"/>
              </a:rPr>
              <a:t> minimal 80 % </a:t>
            </a:r>
            <a:r>
              <a:rPr lang="en-US" sz="2600" dirty="0" err="1">
                <a:latin typeface="Constantia" pitchFamily="18" charset="0"/>
              </a:rPr>
              <a:t>bayi</a:t>
            </a:r>
            <a:r>
              <a:rPr lang="en-US" sz="2600" dirty="0">
                <a:latin typeface="Constantia" pitchFamily="18" charset="0"/>
              </a:rPr>
              <a:t> </a:t>
            </a:r>
            <a:r>
              <a:rPr lang="en-US" sz="2600" dirty="0" err="1">
                <a:latin typeface="Constantia" pitchFamily="18" charset="0"/>
              </a:rPr>
              <a:t>telah</a:t>
            </a:r>
            <a:r>
              <a:rPr lang="en-US" sz="2600" dirty="0">
                <a:latin typeface="Constantia" pitchFamily="18" charset="0"/>
              </a:rPr>
              <a:t> </a:t>
            </a:r>
            <a:r>
              <a:rPr lang="en-US" sz="2600" dirty="0" err="1">
                <a:latin typeface="Constantia" pitchFamily="18" charset="0"/>
              </a:rPr>
              <a:t>mendapat</a:t>
            </a:r>
            <a:r>
              <a:rPr lang="en-US" sz="2600" dirty="0">
                <a:latin typeface="Constantia" pitchFamily="18" charset="0"/>
              </a:rPr>
              <a:t> </a:t>
            </a:r>
            <a:r>
              <a:rPr lang="en-US" sz="2600" dirty="0" err="1">
                <a:latin typeface="Constantia" pitchFamily="18" charset="0"/>
              </a:rPr>
              <a:t>imunisasi</a:t>
            </a:r>
            <a:r>
              <a:rPr lang="en-US" sz="2600" dirty="0">
                <a:latin typeface="Constantia" pitchFamily="18" charset="0"/>
              </a:rPr>
              <a:t>  </a:t>
            </a:r>
            <a:r>
              <a:rPr lang="en-US" sz="2600" dirty="0" err="1">
                <a:latin typeface="Constantia" pitchFamily="18" charset="0"/>
              </a:rPr>
              <a:t>dasar</a:t>
            </a:r>
            <a:r>
              <a:rPr lang="en-US" sz="2600" dirty="0">
                <a:latin typeface="Constantia" pitchFamily="18" charset="0"/>
              </a:rPr>
              <a:t> </a:t>
            </a:r>
            <a:r>
              <a:rPr lang="en-US" sz="2600" dirty="0" err="1">
                <a:latin typeface="Constantia" pitchFamily="18" charset="0"/>
              </a:rPr>
              <a:t>lengkap</a:t>
            </a:r>
            <a:r>
              <a:rPr lang="en-US" sz="2600" dirty="0">
                <a:latin typeface="Constantia" pitchFamily="18" charset="0"/>
              </a:rPr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Narrow" pitchFamily="34" charset="0"/>
              </a:rPr>
              <a:t>“UNIVERSAL  CHILD  IMMUNIZATION “ ( UCI )</a:t>
            </a:r>
            <a:endParaRPr lang="id-ID" sz="32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228601"/>
          <a:ext cx="8610600" cy="6400799"/>
        </p:xfrm>
        <a:graphic>
          <a:graphicData uri="http://schemas.openxmlformats.org/drawingml/2006/table">
            <a:tbl>
              <a:tblPr/>
              <a:tblGrid>
                <a:gridCol w="1476102"/>
                <a:gridCol w="984068"/>
                <a:gridCol w="1484955"/>
                <a:gridCol w="1361983"/>
                <a:gridCol w="3303492"/>
              </a:tblGrid>
              <a:tr h="754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b="1" dirty="0" err="1">
                          <a:latin typeface="Calibri"/>
                          <a:ea typeface="Calibri"/>
                          <a:cs typeface="Times New Roman"/>
                        </a:rPr>
                        <a:t>Bulan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Target Bulanan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Pencapaian Cakupan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Kekurangan Cakupan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Uraian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Jan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Feb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Mar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6,7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6.7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6,7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1,7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2,1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4,6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4,7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Beban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utk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triwulan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II, Target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triwulan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II +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kekurangan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triwulan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I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=20,1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+14,3 =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34,4%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Maka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beban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tiap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bulan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triwulan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II : 34,4 / 3 = 11,5%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Total Triwulan I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20,1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5,8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14,3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April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Mei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Juni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11,5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11,5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11,5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1,9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2,1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9,5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9,6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9,4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Beban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triwulan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III = 20,1 +28,5 =48,6 %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Beban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tiap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bulan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= 48,6 /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3=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16,2 %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Total triwulan II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34,5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28,5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Juli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Agust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Sept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16,2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16,2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16,2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2,3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3,4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3,2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13,9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12,8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Beban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triwulan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IV = 20,1 + 39,7 = 59,8 %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Beban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tiap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bulan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= 59,8 / 3 = 19,9 %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triwulan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III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48,6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8,9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39,7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324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>
            <a:noAutofit/>
          </a:bodyPr>
          <a:lstStyle/>
          <a:p>
            <a:pPr marL="624078" indent="-514350">
              <a:buClrTx/>
              <a:buSzPct val="100000"/>
              <a:buFont typeface="+mj-lt"/>
              <a:buAutoNum type="arabicPeriod" startAt="4"/>
            </a:pPr>
            <a:r>
              <a:rPr lang="en-US" dirty="0" err="1" smtClean="0">
                <a:latin typeface="Arial Narrow" pitchFamily="34" charset="0"/>
              </a:rPr>
              <a:t>Hasil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pemetaan</a:t>
            </a:r>
            <a:r>
              <a:rPr lang="en-US" dirty="0" smtClean="0">
                <a:latin typeface="Arial Narrow" pitchFamily="34" charset="0"/>
              </a:rPr>
              <a:t> &amp; </a:t>
            </a:r>
            <a:r>
              <a:rPr lang="en-US" dirty="0" err="1" smtClean="0">
                <a:latin typeface="Arial Narrow" pitchFamily="34" charset="0"/>
              </a:rPr>
              <a:t>analisa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tsb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digunakan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sbg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dasar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penyusunan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rencana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kegiatan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jadwal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pembagian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tugas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serta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dukungan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sumber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tmsk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pembiayaan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melalui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sinkronisasi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berbagai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kegiatan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lintas</a:t>
            </a:r>
            <a:r>
              <a:rPr lang="en-US" dirty="0" smtClean="0">
                <a:latin typeface="Arial Narrow" pitchFamily="34" charset="0"/>
              </a:rPr>
              <a:t> program </a:t>
            </a:r>
            <a:r>
              <a:rPr lang="en-US" dirty="0" err="1" smtClean="0">
                <a:latin typeface="Arial Narrow" pitchFamily="34" charset="0"/>
              </a:rPr>
              <a:t>maupun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lintas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sektor</a:t>
            </a:r>
            <a:r>
              <a:rPr lang="en-US" dirty="0" smtClean="0">
                <a:latin typeface="Arial Narrow" pitchFamily="34" charset="0"/>
              </a:rPr>
              <a:t>.</a:t>
            </a:r>
            <a:endParaRPr lang="id-ID" dirty="0" smtClean="0">
              <a:latin typeface="Arial Narrow" pitchFamily="34" charset="0"/>
            </a:endParaRPr>
          </a:p>
          <a:p>
            <a:pPr marL="624078" indent="-514350">
              <a:buClrTx/>
              <a:buSzPct val="100000"/>
              <a:buFont typeface="+mj-lt"/>
              <a:buAutoNum type="arabicPeriod" startAt="4"/>
            </a:pPr>
            <a:r>
              <a:rPr lang="en-US" dirty="0" err="1" smtClean="0">
                <a:latin typeface="Arial Narrow" pitchFamily="34" charset="0"/>
              </a:rPr>
              <a:t>Berdasrkan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hasil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analisa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PWS,desa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dikelompokan</a:t>
            </a:r>
            <a:r>
              <a:rPr lang="en-US" dirty="0" smtClean="0">
                <a:latin typeface="Arial Narrow" pitchFamily="34" charset="0"/>
              </a:rPr>
              <a:t> 3 </a:t>
            </a:r>
            <a:r>
              <a:rPr lang="en-US" dirty="0" err="1" smtClean="0">
                <a:latin typeface="Arial Narrow" pitchFamily="34" charset="0"/>
              </a:rPr>
              <a:t>kategori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sbb</a:t>
            </a:r>
            <a:r>
              <a:rPr lang="en-US" dirty="0" smtClean="0">
                <a:latin typeface="Arial Narrow" pitchFamily="34" charset="0"/>
              </a:rPr>
              <a:t>:</a:t>
            </a:r>
            <a:endParaRPr lang="id-ID" dirty="0" smtClean="0">
              <a:latin typeface="Arial Narrow" pitchFamily="34" charset="0"/>
            </a:endParaRPr>
          </a:p>
          <a:p>
            <a:pPr marL="624078" indent="-514350">
              <a:buClrTx/>
              <a:buFont typeface="+mj-lt"/>
              <a:buAutoNum type="alphaLcPeriod"/>
            </a:pPr>
            <a:r>
              <a:rPr lang="en-US" dirty="0" smtClean="0">
                <a:latin typeface="Arial Narrow" pitchFamily="34" charset="0"/>
              </a:rPr>
              <a:t>Daerah dg </a:t>
            </a:r>
            <a:r>
              <a:rPr lang="en-US" dirty="0" err="1" smtClean="0">
                <a:latin typeface="Arial Narrow" pitchFamily="34" charset="0"/>
              </a:rPr>
              <a:t>cakupan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rendah</a:t>
            </a:r>
            <a:r>
              <a:rPr lang="en-US" dirty="0" smtClean="0">
                <a:latin typeface="Arial Narrow" pitchFamily="34" charset="0"/>
              </a:rPr>
              <a:t> &amp; </a:t>
            </a:r>
            <a:r>
              <a:rPr lang="en-US" dirty="0" err="1" smtClean="0">
                <a:latin typeface="Arial Narrow" pitchFamily="34" charset="0"/>
              </a:rPr>
              <a:t>sulit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dijangkau</a:t>
            </a:r>
            <a:r>
              <a:rPr lang="en-US" dirty="0" smtClean="0">
                <a:latin typeface="Arial Narrow" pitchFamily="34" charset="0"/>
              </a:rPr>
              <a:t> ( </a:t>
            </a:r>
            <a:r>
              <a:rPr lang="en-US" dirty="0" err="1" smtClean="0">
                <a:latin typeface="Arial Narrow" pitchFamily="34" charset="0"/>
              </a:rPr>
              <a:t>warna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merah</a:t>
            </a:r>
            <a:r>
              <a:rPr lang="en-US" dirty="0" smtClean="0">
                <a:latin typeface="Arial Narrow" pitchFamily="34" charset="0"/>
              </a:rPr>
              <a:t> )</a:t>
            </a:r>
            <a:endParaRPr lang="id-ID" dirty="0" smtClean="0">
              <a:latin typeface="Arial Narrow" pitchFamily="34" charset="0"/>
            </a:endParaRPr>
          </a:p>
          <a:p>
            <a:pPr marL="624078" indent="-514350">
              <a:buClrTx/>
              <a:buFont typeface="+mj-lt"/>
              <a:buAutoNum type="alphaLcPeriod"/>
            </a:pPr>
            <a:r>
              <a:rPr lang="en-US" dirty="0" smtClean="0">
                <a:latin typeface="Arial Narrow" pitchFamily="34" charset="0"/>
              </a:rPr>
              <a:t>Daerah dg </a:t>
            </a:r>
            <a:r>
              <a:rPr lang="en-US" dirty="0" err="1" smtClean="0">
                <a:latin typeface="Arial Narrow" pitchFamily="34" charset="0"/>
              </a:rPr>
              <a:t>cakupan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rendah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ttp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mudah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dijangkau</a:t>
            </a:r>
            <a:r>
              <a:rPr lang="en-US" dirty="0" smtClean="0">
                <a:latin typeface="Arial Narrow" pitchFamily="34" charset="0"/>
              </a:rPr>
              <a:t> (</a:t>
            </a:r>
            <a:r>
              <a:rPr lang="en-US" dirty="0" err="1" smtClean="0">
                <a:latin typeface="Arial Narrow" pitchFamily="34" charset="0"/>
              </a:rPr>
              <a:t>warna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kuning</a:t>
            </a:r>
            <a:r>
              <a:rPr lang="en-US" dirty="0" smtClean="0">
                <a:latin typeface="Arial Narrow" pitchFamily="34" charset="0"/>
              </a:rPr>
              <a:t>)</a:t>
            </a:r>
            <a:endParaRPr lang="id-ID" dirty="0" smtClean="0">
              <a:latin typeface="Arial Narrow" pitchFamily="34" charset="0"/>
            </a:endParaRPr>
          </a:p>
          <a:p>
            <a:pPr marL="624078" indent="-514350">
              <a:buClrTx/>
              <a:buFont typeface="+mj-lt"/>
              <a:buAutoNum type="alphaLcPeriod"/>
            </a:pPr>
            <a:r>
              <a:rPr lang="en-US" dirty="0" smtClean="0">
                <a:latin typeface="Arial Narrow" pitchFamily="34" charset="0"/>
              </a:rPr>
              <a:t>Daerah dg </a:t>
            </a:r>
            <a:r>
              <a:rPr lang="en-US" dirty="0" err="1" smtClean="0">
                <a:latin typeface="Arial Narrow" pitchFamily="34" charset="0"/>
              </a:rPr>
              <a:t>Cakupan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telah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mencapai</a:t>
            </a:r>
            <a:r>
              <a:rPr lang="en-US" dirty="0" smtClean="0">
                <a:latin typeface="Arial Narrow" pitchFamily="34" charset="0"/>
              </a:rPr>
              <a:t> target (</a:t>
            </a:r>
            <a:r>
              <a:rPr lang="en-US" dirty="0" err="1" smtClean="0">
                <a:latin typeface="Arial Narrow" pitchFamily="34" charset="0"/>
              </a:rPr>
              <a:t>warna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hijau</a:t>
            </a:r>
            <a:r>
              <a:rPr lang="en-US" dirty="0" smtClean="0">
                <a:latin typeface="Arial Narrow" pitchFamily="34" charset="0"/>
              </a:rPr>
              <a:t> )</a:t>
            </a:r>
            <a:endParaRPr lang="id-ID" dirty="0" smtClean="0">
              <a:latin typeface="Arial Narrow" pitchFamily="34" charset="0"/>
            </a:endParaRPr>
          </a:p>
          <a:p>
            <a:pPr marL="624078" indent="-514350">
              <a:buClrTx/>
              <a:buSzPct val="100000"/>
              <a:buFont typeface="+mj-lt"/>
              <a:buAutoNum type="arabicPeriod" startAt="6"/>
            </a:pPr>
            <a:r>
              <a:rPr lang="en-US" dirty="0" err="1" smtClean="0">
                <a:latin typeface="Arial Narrow" pitchFamily="34" charset="0"/>
              </a:rPr>
              <a:t>Mobilisasi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sumber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berbagai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pihak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dikelola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secara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benar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utk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mendukung</a:t>
            </a:r>
            <a:r>
              <a:rPr lang="en-US" dirty="0" smtClean="0">
                <a:latin typeface="Arial Narrow" pitchFamily="34" charset="0"/>
              </a:rPr>
              <a:t> keg </a:t>
            </a:r>
            <a:r>
              <a:rPr lang="en-US" dirty="0" err="1" smtClean="0">
                <a:latin typeface="Arial Narrow" pitchFamily="34" charset="0"/>
              </a:rPr>
              <a:t>operasional</a:t>
            </a:r>
            <a:r>
              <a:rPr lang="en-US" dirty="0" smtClean="0">
                <a:latin typeface="Arial Narrow" pitchFamily="34" charset="0"/>
              </a:rPr>
              <a:t> GAIN UCI.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686800" cy="55165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Indikator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	 :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Cakupan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imunisasi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DPT 1,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Campak</a:t>
            </a:r>
            <a:endParaRPr lang="id-ID" sz="2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Status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baik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	 :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Cakupan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bulanan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kumulatif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bulanan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diatas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target,</a:t>
            </a:r>
            <a:r>
              <a:rPr lang="id-ID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</a:p>
          <a:p>
            <a:pPr>
              <a:buNone/>
            </a:pPr>
            <a:r>
              <a:rPr lang="id-ID" sz="2400" b="1" dirty="0" smtClean="0">
                <a:solidFill>
                  <a:srgbClr val="0070C0"/>
                </a:solidFill>
                <a:latin typeface="Arial Narrow" pitchFamily="34" charset="0"/>
              </a:rPr>
              <a:t>                           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kecendurungan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(trend)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naik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/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tetap</a:t>
            </a:r>
            <a:endParaRPr lang="id-ID" sz="2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Status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kurang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: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Cak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bulanan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kumulatif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bulanan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diatas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target </a:t>
            </a:r>
            <a:endParaRPr lang="id-ID" sz="2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id-ID" sz="2400" b="1" dirty="0" smtClean="0">
                <a:solidFill>
                  <a:srgbClr val="0070C0"/>
                </a:solidFill>
                <a:latin typeface="Arial Narrow" pitchFamily="34" charset="0"/>
              </a:rPr>
              <a:t>                            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kecenderungan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turun</a:t>
            </a:r>
            <a:endParaRPr lang="id-ID" sz="2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Status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cukup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: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Cak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bulanan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kumulatif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bulanan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di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bawah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target, </a:t>
            </a:r>
            <a:endParaRPr lang="id-ID" sz="2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id-ID" sz="2400" b="1" dirty="0" smtClean="0">
                <a:solidFill>
                  <a:srgbClr val="0070C0"/>
                </a:solidFill>
                <a:latin typeface="Arial Narrow" pitchFamily="34" charset="0"/>
              </a:rPr>
              <a:t>                           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kecendurungan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naik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.</a:t>
            </a:r>
            <a:endParaRPr lang="id-ID" sz="2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Status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jelek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	 :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Cak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bulanan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kumulatif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bulanan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di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bawah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target,</a:t>
            </a:r>
            <a:endParaRPr lang="id-ID" sz="2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id-ID" sz="2400" b="1" dirty="0" smtClean="0">
                <a:solidFill>
                  <a:srgbClr val="0070C0"/>
                </a:solidFill>
                <a:latin typeface="Arial Narrow" pitchFamily="34" charset="0"/>
              </a:rPr>
              <a:t>                           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kecenderungan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tetap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/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turun</a:t>
            </a:r>
            <a:endParaRPr lang="en-US" sz="2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8382000" cy="6172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900" b="1" dirty="0" smtClean="0">
                <a:solidFill>
                  <a:srgbClr val="FF0000"/>
                </a:solidFill>
                <a:latin typeface="Algerian" pitchFamily="82" charset="0"/>
              </a:rPr>
              <a:t>B. PELAKSANAAN</a:t>
            </a:r>
            <a:endParaRPr lang="id-ID" sz="2900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pPr>
              <a:buNone/>
            </a:pPr>
            <a:endParaRPr lang="en-US" sz="29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1. Daerah dg </a:t>
            </a:r>
            <a:r>
              <a:rPr lang="en-US" b="1" dirty="0" err="1" smtClean="0">
                <a:latin typeface="Comic Sans MS" pitchFamily="66" charset="0"/>
              </a:rPr>
              <a:t>cak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rendah</a:t>
            </a:r>
            <a:r>
              <a:rPr lang="en-US" b="1" dirty="0" smtClean="0">
                <a:latin typeface="Comic Sans MS" pitchFamily="66" charset="0"/>
              </a:rPr>
              <a:t> &amp; </a:t>
            </a:r>
            <a:r>
              <a:rPr lang="en-US" b="1" dirty="0" err="1" smtClean="0">
                <a:latin typeface="Comic Sans MS" pitchFamily="66" charset="0"/>
              </a:rPr>
              <a:t>sulit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dijangkau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( </a:t>
            </a:r>
            <a:r>
              <a:rPr lang="en-US" dirty="0" err="1" smtClean="0">
                <a:latin typeface="Comic Sans MS" pitchFamily="66" charset="0"/>
              </a:rPr>
              <a:t>warna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merah</a:t>
            </a:r>
            <a:r>
              <a:rPr lang="en-US" dirty="0" smtClean="0">
                <a:latin typeface="Comic Sans MS" pitchFamily="66" charset="0"/>
              </a:rPr>
              <a:t> )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a. </a:t>
            </a:r>
            <a:r>
              <a:rPr lang="en-US" dirty="0" err="1" smtClean="0">
                <a:latin typeface="Comic Sans MS" pitchFamily="66" charset="0"/>
              </a:rPr>
              <a:t>Melaksanakan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kegiatan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imunisasi</a:t>
            </a:r>
            <a:r>
              <a:rPr lang="en-US" dirty="0" smtClean="0">
                <a:latin typeface="Comic Sans MS" pitchFamily="66" charset="0"/>
              </a:rPr>
              <a:t> dg </a:t>
            </a:r>
            <a:r>
              <a:rPr lang="en-US" dirty="0" err="1" smtClean="0">
                <a:latin typeface="Comic Sans MS" pitchFamily="66" charset="0"/>
              </a:rPr>
              <a:t>jadwal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khusus</a:t>
            </a:r>
            <a:r>
              <a:rPr lang="en-US" dirty="0" smtClean="0">
                <a:latin typeface="Comic Sans MS" pitchFamily="66" charset="0"/>
              </a:rPr>
              <a:t> (minimal </a:t>
            </a:r>
            <a:endParaRPr lang="id-ID" dirty="0" smtClean="0">
              <a:latin typeface="Comic Sans MS" pitchFamily="66" charset="0"/>
            </a:endParaRPr>
          </a:p>
          <a:p>
            <a:pPr>
              <a:buNone/>
            </a:pPr>
            <a:r>
              <a:rPr lang="id-ID" dirty="0" smtClean="0">
                <a:latin typeface="Comic Sans MS" pitchFamily="66" charset="0"/>
              </a:rPr>
              <a:t>       </a:t>
            </a:r>
            <a:r>
              <a:rPr lang="en-US" dirty="0" smtClean="0">
                <a:latin typeface="Comic Sans MS" pitchFamily="66" charset="0"/>
              </a:rPr>
              <a:t>4 kali </a:t>
            </a:r>
            <a:r>
              <a:rPr lang="en-US" dirty="0" err="1" smtClean="0">
                <a:latin typeface="Comic Sans MS" pitchFamily="66" charset="0"/>
              </a:rPr>
              <a:t>pelayanan</a:t>
            </a: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1 </a:t>
            </a:r>
            <a:r>
              <a:rPr lang="en-US" dirty="0" err="1" smtClean="0">
                <a:latin typeface="Comic Sans MS" pitchFamily="66" charset="0"/>
              </a:rPr>
              <a:t>th</a:t>
            </a:r>
            <a:r>
              <a:rPr lang="en-US" dirty="0" smtClean="0">
                <a:latin typeface="Comic Sans MS" pitchFamily="66" charset="0"/>
              </a:rPr>
              <a:t> ), </a:t>
            </a:r>
            <a:r>
              <a:rPr lang="en-US" dirty="0" err="1" smtClean="0">
                <a:latin typeface="Comic Sans MS" pitchFamily="66" charset="0"/>
              </a:rPr>
              <a:t>sesuai</a:t>
            </a:r>
            <a:r>
              <a:rPr lang="en-US" dirty="0" smtClean="0">
                <a:latin typeface="Comic Sans MS" pitchFamily="66" charset="0"/>
              </a:rPr>
              <a:t> dg </a:t>
            </a:r>
            <a:r>
              <a:rPr lang="en-US" dirty="0" err="1" smtClean="0">
                <a:latin typeface="Comic Sans MS" pitchFamily="66" charset="0"/>
              </a:rPr>
              <a:t>kesepakatan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yg</a:t>
            </a:r>
            <a:endParaRPr lang="id-ID" dirty="0" smtClean="0">
              <a:latin typeface="Comic Sans MS" pitchFamily="66" charset="0"/>
            </a:endParaRPr>
          </a:p>
          <a:p>
            <a:pPr>
              <a:buNone/>
            </a:pPr>
            <a:r>
              <a:rPr lang="id-ID" dirty="0" smtClean="0">
                <a:latin typeface="Comic Sans MS" pitchFamily="66" charset="0"/>
              </a:rPr>
              <a:t>        </a:t>
            </a:r>
            <a:r>
              <a:rPr lang="en-US" dirty="0" err="1" smtClean="0">
                <a:latin typeface="Comic Sans MS" pitchFamily="66" charset="0"/>
              </a:rPr>
              <a:t>bersama</a:t>
            </a:r>
            <a:r>
              <a:rPr lang="en-US" dirty="0" smtClean="0">
                <a:latin typeface="Comic Sans MS" pitchFamily="66" charset="0"/>
              </a:rPr>
              <a:t> dg </a:t>
            </a:r>
            <a:r>
              <a:rPr lang="en-US" dirty="0" err="1" smtClean="0">
                <a:latin typeface="Comic Sans MS" pitchFamily="66" charset="0"/>
              </a:rPr>
              <a:t>aparat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desa</a:t>
            </a:r>
            <a:r>
              <a:rPr lang="en-US" dirty="0" smtClean="0">
                <a:latin typeface="Comic Sans MS" pitchFamily="66" charset="0"/>
              </a:rPr>
              <a:t>.   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b.</a:t>
            </a:r>
            <a:r>
              <a:rPr lang="id-ID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Integrasi</a:t>
            </a:r>
            <a:r>
              <a:rPr lang="en-US" dirty="0" smtClean="0">
                <a:latin typeface="Comic Sans MS" pitchFamily="66" charset="0"/>
              </a:rPr>
              <a:t> dg keg  program /</a:t>
            </a:r>
            <a:r>
              <a:rPr lang="en-US" dirty="0" err="1" smtClean="0">
                <a:latin typeface="Comic Sans MS" pitchFamily="66" charset="0"/>
              </a:rPr>
              <a:t>sektor</a:t>
            </a:r>
            <a:r>
              <a:rPr lang="en-US" dirty="0" smtClean="0">
                <a:latin typeface="Comic Sans MS" pitchFamily="66" charset="0"/>
              </a:rPr>
              <a:t> lain </a:t>
            </a:r>
            <a:r>
              <a:rPr lang="en-US" dirty="0" err="1" smtClean="0">
                <a:latin typeface="Comic Sans MS" pitchFamily="66" charset="0"/>
              </a:rPr>
              <a:t>utk</a:t>
            </a:r>
            <a:r>
              <a:rPr lang="id-ID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id-ID" dirty="0" smtClean="0">
                <a:latin typeface="Comic Sans MS" pitchFamily="66" charset="0"/>
              </a:rPr>
              <a:t>	    </a:t>
            </a:r>
            <a:r>
              <a:rPr lang="en-US" dirty="0" err="1" smtClean="0">
                <a:latin typeface="Comic Sans MS" pitchFamily="66" charset="0"/>
              </a:rPr>
              <a:t>mengefisiensikan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pembiayaan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c.</a:t>
            </a:r>
            <a:r>
              <a:rPr lang="id-ID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Pembina </a:t>
            </a:r>
            <a:r>
              <a:rPr lang="en-US" dirty="0" err="1" smtClean="0">
                <a:latin typeface="Comic Sans MS" pitchFamily="66" charset="0"/>
              </a:rPr>
              <a:t>wilayah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melakukan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pencatatan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hasil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kegiatan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id-ID" dirty="0" smtClean="0">
              <a:latin typeface="Comic Sans MS" pitchFamily="66" charset="0"/>
            </a:endParaRPr>
          </a:p>
          <a:p>
            <a:pPr>
              <a:buNone/>
            </a:pPr>
            <a:r>
              <a:rPr lang="id-ID" dirty="0" smtClean="0">
                <a:latin typeface="Comic Sans MS" pitchFamily="66" charset="0"/>
              </a:rPr>
              <a:t>	    </a:t>
            </a:r>
            <a:r>
              <a:rPr lang="en-US" dirty="0" err="1" smtClean="0">
                <a:latin typeface="Comic Sans MS" pitchFamily="66" charset="0"/>
              </a:rPr>
              <a:t>imunisasi</a:t>
            </a:r>
            <a:r>
              <a:rPr lang="en-US" dirty="0" smtClean="0">
                <a:latin typeface="Comic Sans MS" pitchFamily="66" charset="0"/>
              </a:rPr>
              <a:t> &amp; </a:t>
            </a:r>
            <a:r>
              <a:rPr lang="en-US" dirty="0" err="1" smtClean="0">
                <a:latin typeface="Comic Sans MS" pitchFamily="66" charset="0"/>
              </a:rPr>
              <a:t>melaporkan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kpd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koordinator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imunisasi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setiap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id-ID" dirty="0" smtClean="0">
              <a:latin typeface="Comic Sans MS" pitchFamily="66" charset="0"/>
            </a:endParaRPr>
          </a:p>
          <a:p>
            <a:pPr>
              <a:buNone/>
            </a:pPr>
            <a:r>
              <a:rPr lang="id-ID" dirty="0" smtClean="0">
                <a:latin typeface="Comic Sans MS" pitchFamily="66" charset="0"/>
              </a:rPr>
              <a:t>       </a:t>
            </a:r>
            <a:r>
              <a:rPr lang="en-US" dirty="0" err="1" smtClean="0">
                <a:latin typeface="Comic Sans MS" pitchFamily="66" charset="0"/>
              </a:rPr>
              <a:t>tgl</a:t>
            </a:r>
            <a:r>
              <a:rPr lang="en-US" dirty="0" smtClean="0">
                <a:latin typeface="Comic Sans MS" pitchFamily="66" charset="0"/>
              </a:rPr>
              <a:t> 5.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d.</a:t>
            </a:r>
            <a:r>
              <a:rPr lang="id-ID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Pembina </a:t>
            </a:r>
            <a:r>
              <a:rPr lang="en-US" dirty="0" err="1" smtClean="0">
                <a:latin typeface="Comic Sans MS" pitchFamily="66" charset="0"/>
              </a:rPr>
              <a:t>wilayah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menganalisa</a:t>
            </a:r>
            <a:r>
              <a:rPr lang="en-US" dirty="0" smtClean="0">
                <a:latin typeface="Comic Sans MS" pitchFamily="66" charset="0"/>
              </a:rPr>
              <a:t>  status  </a:t>
            </a:r>
            <a:r>
              <a:rPr lang="en-US" dirty="0" err="1" smtClean="0">
                <a:latin typeface="Comic Sans MS" pitchFamily="66" charset="0"/>
              </a:rPr>
              <a:t>imunisasi</a:t>
            </a: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 err="1" smtClean="0">
                <a:latin typeface="Comic Sans MS" pitchFamily="66" charset="0"/>
              </a:rPr>
              <a:t>setiap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id-ID" dirty="0" smtClean="0">
              <a:latin typeface="Comic Sans MS" pitchFamily="66" charset="0"/>
            </a:endParaRPr>
          </a:p>
          <a:p>
            <a:pPr>
              <a:buNone/>
            </a:pPr>
            <a:r>
              <a:rPr lang="id-ID" dirty="0" smtClean="0">
                <a:latin typeface="Comic Sans MS" pitchFamily="66" charset="0"/>
              </a:rPr>
              <a:t>       </a:t>
            </a:r>
            <a:r>
              <a:rPr lang="en-US" dirty="0" err="1" smtClean="0">
                <a:latin typeface="Comic Sans MS" pitchFamily="66" charset="0"/>
              </a:rPr>
              <a:t>sasaran</a:t>
            </a: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 err="1" smtClean="0">
                <a:latin typeface="Comic Sans MS" pitchFamily="66" charset="0"/>
              </a:rPr>
              <a:t>bdsrk</a:t>
            </a: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 err="1" smtClean="0">
                <a:latin typeface="Comic Sans MS" pitchFamily="66" charset="0"/>
              </a:rPr>
              <a:t>pencatatan</a:t>
            </a:r>
            <a:r>
              <a:rPr lang="en-US" dirty="0" smtClean="0">
                <a:latin typeface="Comic Sans MS" pitchFamily="66" charset="0"/>
              </a:rPr>
              <a:t> pd </a:t>
            </a:r>
            <a:r>
              <a:rPr lang="en-US" dirty="0" err="1" smtClean="0">
                <a:latin typeface="Comic Sans MS" pitchFamily="66" charset="0"/>
              </a:rPr>
              <a:t>buku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kohort</a:t>
            </a: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 err="1" smtClean="0">
                <a:latin typeface="Comic Sans MS" pitchFamily="66" charset="0"/>
              </a:rPr>
              <a:t>bayi</a:t>
            </a:r>
            <a:r>
              <a:rPr lang="en-US" dirty="0" smtClean="0">
                <a:latin typeface="Comic Sans MS" pitchFamily="66" charset="0"/>
              </a:rPr>
              <a:t>/ register</a:t>
            </a:r>
            <a:endParaRPr lang="id-ID" dirty="0" smtClean="0">
              <a:latin typeface="Comic Sans MS" pitchFamily="66" charset="0"/>
            </a:endParaRPr>
          </a:p>
          <a:p>
            <a:pPr>
              <a:buNone/>
            </a:pPr>
            <a:r>
              <a:rPr lang="id-ID" dirty="0" smtClean="0">
                <a:latin typeface="Comic Sans MS" pitchFamily="66" charset="0"/>
              </a:rPr>
              <a:t>       </a:t>
            </a:r>
            <a:r>
              <a:rPr lang="en-US" dirty="0" err="1" smtClean="0">
                <a:latin typeface="Comic Sans MS" pitchFamily="66" charset="0"/>
              </a:rPr>
              <a:t>bayi</a:t>
            </a:r>
            <a:r>
              <a:rPr lang="en-US" dirty="0" smtClean="0">
                <a:latin typeface="Comic Sans MS" pitchFamily="66" charset="0"/>
              </a:rPr>
              <a:t>/ </a:t>
            </a:r>
            <a:r>
              <a:rPr lang="en-US" dirty="0" err="1" smtClean="0">
                <a:latin typeface="Comic Sans MS" pitchFamily="66" charset="0"/>
              </a:rPr>
              <a:t>buku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desa</a:t>
            </a:r>
            <a:r>
              <a:rPr lang="en-US" dirty="0" smtClean="0">
                <a:latin typeface="Comic Sans MS" pitchFamily="66" charset="0"/>
              </a:rPr>
              <a:t>/ </a:t>
            </a:r>
            <a:r>
              <a:rPr lang="en-US" dirty="0" err="1" smtClean="0">
                <a:latin typeface="Comic Sans MS" pitchFamily="66" charset="0"/>
              </a:rPr>
              <a:t>buku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kuning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utk</a:t>
            </a: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 err="1" smtClean="0">
                <a:latin typeface="Comic Sans MS" pitchFamily="66" charset="0"/>
              </a:rPr>
              <a:t>mengidentifikasi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bayi</a:t>
            </a:r>
            <a:endParaRPr lang="id-ID" dirty="0" smtClean="0">
              <a:latin typeface="Comic Sans MS" pitchFamily="66" charset="0"/>
            </a:endParaRPr>
          </a:p>
          <a:p>
            <a:pPr>
              <a:buNone/>
            </a:pPr>
            <a:r>
              <a:rPr lang="id-ID" dirty="0" smtClean="0">
                <a:latin typeface="Comic Sans MS" pitchFamily="66" charset="0"/>
              </a:rPr>
              <a:t>       </a:t>
            </a:r>
            <a:r>
              <a:rPr lang="en-US" dirty="0" err="1" smtClean="0">
                <a:latin typeface="Comic Sans MS" pitchFamily="66" charset="0"/>
              </a:rPr>
              <a:t>yg</a:t>
            </a: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 err="1" smtClean="0">
                <a:latin typeface="Comic Sans MS" pitchFamily="66" charset="0"/>
              </a:rPr>
              <a:t>blm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lengkap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imunisasnya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serta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merencanakan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tindak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id-ID" dirty="0" smtClean="0">
              <a:latin typeface="Comic Sans MS" pitchFamily="66" charset="0"/>
            </a:endParaRPr>
          </a:p>
          <a:p>
            <a:pPr>
              <a:buNone/>
            </a:pPr>
            <a:r>
              <a:rPr lang="id-ID" dirty="0" smtClean="0">
                <a:latin typeface="Comic Sans MS" pitchFamily="66" charset="0"/>
              </a:rPr>
              <a:t>       </a:t>
            </a:r>
            <a:r>
              <a:rPr lang="en-US" dirty="0" err="1" smtClean="0">
                <a:latin typeface="Comic Sans MS" pitchFamily="66" charset="0"/>
              </a:rPr>
              <a:t>lanjut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dirty="0" err="1" smtClean="0">
                <a:latin typeface="Comic Sans MS" pitchFamily="66" charset="0"/>
              </a:rPr>
              <a:t>pemecahannya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pelaksanaannya</a:t>
            </a:r>
            <a:r>
              <a:rPr lang="en-US" dirty="0" smtClean="0">
                <a:latin typeface="Comic Sans MS" pitchFamily="66" charset="0"/>
              </a:rPr>
              <a:t> sweeping &amp;</a:t>
            </a:r>
            <a:endParaRPr lang="id-ID" dirty="0" smtClean="0">
              <a:latin typeface="Comic Sans MS" pitchFamily="66" charset="0"/>
            </a:endParaRPr>
          </a:p>
          <a:p>
            <a:pPr>
              <a:buNone/>
            </a:pPr>
            <a:r>
              <a:rPr lang="id-ID" dirty="0" smtClean="0">
                <a:latin typeface="Comic Sans MS" pitchFamily="66" charset="0"/>
              </a:rPr>
              <a:t>       </a:t>
            </a:r>
            <a:r>
              <a:rPr lang="en-US" dirty="0" smtClean="0">
                <a:latin typeface="Comic Sans MS" pitchFamily="66" charset="0"/>
              </a:rPr>
              <a:t>DOFU.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248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200" dirty="0" smtClean="0">
                <a:latin typeface="Arial Narrow" pitchFamily="34" charset="0"/>
              </a:rPr>
              <a:t>2.</a:t>
            </a:r>
            <a:r>
              <a:rPr lang="id-ID" sz="3200" dirty="0" smtClean="0">
                <a:latin typeface="Arial Narrow" pitchFamily="34" charset="0"/>
              </a:rPr>
              <a:t> </a:t>
            </a:r>
            <a:r>
              <a:rPr lang="en-US" sz="3500" dirty="0" smtClean="0">
                <a:latin typeface="Arial Narrow" pitchFamily="34" charset="0"/>
              </a:rPr>
              <a:t>Daerah dg</a:t>
            </a:r>
            <a:r>
              <a:rPr lang="en-US" sz="3500" b="1" dirty="0" smtClean="0">
                <a:latin typeface="Arial Narrow" pitchFamily="34" charset="0"/>
              </a:rPr>
              <a:t> </a:t>
            </a:r>
            <a:r>
              <a:rPr lang="en-US" sz="3500" b="1" dirty="0" err="1" smtClean="0">
                <a:latin typeface="Arial Narrow" pitchFamily="34" charset="0"/>
              </a:rPr>
              <a:t>cak</a:t>
            </a:r>
            <a:r>
              <a:rPr lang="en-US" sz="3500" b="1" dirty="0" smtClean="0">
                <a:latin typeface="Arial Narrow" pitchFamily="34" charset="0"/>
              </a:rPr>
              <a:t> </a:t>
            </a:r>
            <a:r>
              <a:rPr lang="en-US" sz="3500" b="1" dirty="0" err="1" smtClean="0">
                <a:latin typeface="Arial Narrow" pitchFamily="34" charset="0"/>
              </a:rPr>
              <a:t>rendah</a:t>
            </a:r>
            <a:r>
              <a:rPr lang="en-US" sz="3500" b="1" dirty="0" smtClean="0">
                <a:latin typeface="Arial Narrow" pitchFamily="34" charset="0"/>
              </a:rPr>
              <a:t> </a:t>
            </a:r>
            <a:r>
              <a:rPr lang="en-US" sz="3500" b="1" dirty="0" err="1" smtClean="0">
                <a:latin typeface="Arial Narrow" pitchFamily="34" charset="0"/>
              </a:rPr>
              <a:t>ttp</a:t>
            </a:r>
            <a:r>
              <a:rPr lang="en-US" sz="3500" b="1" dirty="0" smtClean="0">
                <a:latin typeface="Arial Narrow" pitchFamily="34" charset="0"/>
              </a:rPr>
              <a:t> </a:t>
            </a:r>
            <a:r>
              <a:rPr lang="en-US" sz="3500" b="1" dirty="0" err="1" smtClean="0">
                <a:latin typeface="Arial Narrow" pitchFamily="34" charset="0"/>
              </a:rPr>
              <a:t>mudah</a:t>
            </a:r>
            <a:r>
              <a:rPr lang="en-US" sz="3500" b="1" dirty="0" smtClean="0">
                <a:latin typeface="Arial Narrow" pitchFamily="34" charset="0"/>
              </a:rPr>
              <a:t> </a:t>
            </a:r>
            <a:r>
              <a:rPr lang="en-US" sz="3500" b="1" dirty="0" err="1" smtClean="0">
                <a:latin typeface="Arial Narrow" pitchFamily="34" charset="0"/>
              </a:rPr>
              <a:t>dijangkau</a:t>
            </a:r>
            <a:r>
              <a:rPr lang="en-US" sz="3500" b="1" dirty="0" smtClean="0">
                <a:latin typeface="Arial Narrow" pitchFamily="34" charset="0"/>
              </a:rPr>
              <a:t> </a:t>
            </a:r>
            <a:r>
              <a:rPr lang="en-US" sz="3500" dirty="0" smtClean="0">
                <a:latin typeface="Arial Narrow" pitchFamily="34" charset="0"/>
              </a:rPr>
              <a:t>(</a:t>
            </a:r>
            <a:r>
              <a:rPr lang="en-US" sz="3500" dirty="0" err="1" smtClean="0">
                <a:latin typeface="Arial Narrow" pitchFamily="34" charset="0"/>
              </a:rPr>
              <a:t>warna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Kuning</a:t>
            </a:r>
            <a:r>
              <a:rPr lang="en-US" sz="3500" dirty="0" smtClean="0">
                <a:latin typeface="Arial Narrow" pitchFamily="34" charset="0"/>
              </a:rPr>
              <a:t>)</a:t>
            </a:r>
          </a:p>
          <a:p>
            <a:pPr>
              <a:buNone/>
            </a:pPr>
            <a:r>
              <a:rPr lang="en-US" sz="3500" dirty="0" smtClean="0">
                <a:latin typeface="Arial Narrow" pitchFamily="34" charset="0"/>
              </a:rPr>
              <a:t>	</a:t>
            </a:r>
            <a:r>
              <a:rPr lang="en-US" sz="3500" dirty="0" err="1" smtClean="0">
                <a:latin typeface="Arial Narrow" pitchFamily="34" charset="0"/>
              </a:rPr>
              <a:t>Pelaks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akselerasi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disesuaikan</a:t>
            </a:r>
            <a:r>
              <a:rPr lang="en-US" sz="3500" dirty="0" smtClean="0">
                <a:latin typeface="Arial Narrow" pitchFamily="34" charset="0"/>
              </a:rPr>
              <a:t> dg </a:t>
            </a:r>
            <a:r>
              <a:rPr lang="en-US" sz="3500" dirty="0" err="1" smtClean="0">
                <a:latin typeface="Arial Narrow" pitchFamily="34" charset="0"/>
              </a:rPr>
              <a:t>penyebabnya</a:t>
            </a:r>
            <a:r>
              <a:rPr lang="en-US" sz="3500" dirty="0" smtClean="0">
                <a:latin typeface="Arial Narrow" pitchFamily="34" charset="0"/>
              </a:rPr>
              <a:t> ( </a:t>
            </a:r>
            <a:r>
              <a:rPr lang="en-US" sz="3500" dirty="0" err="1" smtClean="0">
                <a:latin typeface="Arial Narrow" pitchFamily="34" charset="0"/>
              </a:rPr>
              <a:t>hambatan</a:t>
            </a:r>
            <a:r>
              <a:rPr lang="en-US" sz="3500" dirty="0" smtClean="0">
                <a:latin typeface="Arial Narrow" pitchFamily="34" charset="0"/>
              </a:rPr>
              <a:t> social </a:t>
            </a:r>
            <a:r>
              <a:rPr lang="en-US" sz="3500" dirty="0" err="1" smtClean="0">
                <a:latin typeface="Arial Narrow" pitchFamily="34" charset="0"/>
              </a:rPr>
              <a:t>budaya</a:t>
            </a:r>
            <a:r>
              <a:rPr lang="en-US" sz="3500" dirty="0" smtClean="0">
                <a:latin typeface="Arial Narrow" pitchFamily="34" charset="0"/>
              </a:rPr>
              <a:t>, </a:t>
            </a:r>
            <a:r>
              <a:rPr lang="en-US" sz="3500" dirty="0" err="1" smtClean="0">
                <a:latin typeface="Arial Narrow" pitchFamily="34" charset="0"/>
              </a:rPr>
              <a:t>kelemahan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manjerial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pelaksanaan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imunisasi</a:t>
            </a:r>
            <a:r>
              <a:rPr lang="en-US" sz="3500" dirty="0" smtClean="0">
                <a:latin typeface="Arial Narrow" pitchFamily="34" charset="0"/>
              </a:rPr>
              <a:t>, </a:t>
            </a:r>
            <a:r>
              <a:rPr lang="en-US" sz="3500" dirty="0" err="1" smtClean="0">
                <a:latin typeface="Arial Narrow" pitchFamily="34" charset="0"/>
              </a:rPr>
              <a:t>kendala</a:t>
            </a:r>
            <a:r>
              <a:rPr lang="en-US" sz="3500" dirty="0" smtClean="0">
                <a:latin typeface="Arial Narrow" pitchFamily="34" charset="0"/>
              </a:rPr>
              <a:t> pd </a:t>
            </a:r>
            <a:r>
              <a:rPr lang="en-US" sz="3500" dirty="0" err="1" smtClean="0">
                <a:latin typeface="Arial Narrow" pitchFamily="34" charset="0"/>
              </a:rPr>
              <a:t>tenaga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pelaksana</a:t>
            </a:r>
            <a:r>
              <a:rPr lang="en-US" sz="3500" dirty="0" smtClean="0">
                <a:latin typeface="Arial Narrow" pitchFamily="34" charset="0"/>
              </a:rPr>
              <a:t>, </a:t>
            </a:r>
            <a:r>
              <a:rPr lang="en-US" sz="3500" dirty="0" err="1" smtClean="0">
                <a:latin typeface="Arial Narrow" pitchFamily="34" charset="0"/>
              </a:rPr>
              <a:t>kendala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biaya</a:t>
            </a:r>
            <a:r>
              <a:rPr lang="en-US" sz="3500" dirty="0" smtClean="0">
                <a:latin typeface="Arial Narrow" pitchFamily="34" charset="0"/>
              </a:rPr>
              <a:t>     </a:t>
            </a:r>
            <a:r>
              <a:rPr lang="en-US" sz="3500" dirty="0" err="1" smtClean="0">
                <a:latin typeface="Arial Narrow" pitchFamily="34" charset="0"/>
              </a:rPr>
              <a:t>operasional</a:t>
            </a:r>
            <a:r>
              <a:rPr lang="en-US" sz="3500" dirty="0" smtClean="0">
                <a:latin typeface="Arial Narrow" pitchFamily="34" charset="0"/>
              </a:rPr>
              <a:t> ) a l :</a:t>
            </a:r>
          </a:p>
          <a:p>
            <a:pPr>
              <a:buNone/>
            </a:pPr>
            <a:r>
              <a:rPr lang="en-US" sz="3500" dirty="0" smtClean="0">
                <a:latin typeface="Arial Narrow" pitchFamily="34" charset="0"/>
              </a:rPr>
              <a:t>	a.</a:t>
            </a:r>
            <a:r>
              <a:rPr lang="id-ID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Meningkatkan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manajemen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Puskesmas</a:t>
            </a:r>
            <a:r>
              <a:rPr lang="en-US" sz="3500" dirty="0" smtClean="0">
                <a:latin typeface="Arial Narrow" pitchFamily="34" charset="0"/>
              </a:rPr>
              <a:t> ( </a:t>
            </a:r>
            <a:r>
              <a:rPr lang="en-US" sz="3500" dirty="0" err="1" smtClean="0">
                <a:latin typeface="Arial Narrow" pitchFamily="34" charset="0"/>
              </a:rPr>
              <a:t>mengaktifkan</a:t>
            </a:r>
            <a:r>
              <a:rPr lang="en-US" sz="3500" dirty="0" smtClean="0">
                <a:latin typeface="Arial Narrow" pitchFamily="34" charset="0"/>
              </a:rPr>
              <a:t> PWS, </a:t>
            </a:r>
            <a:r>
              <a:rPr lang="en-US" sz="3500" dirty="0" err="1" smtClean="0">
                <a:latin typeface="Arial Narrow" pitchFamily="34" charset="0"/>
              </a:rPr>
              <a:t>pembenahan</a:t>
            </a:r>
            <a:r>
              <a:rPr lang="en-US" sz="3500" dirty="0" smtClean="0">
                <a:latin typeface="Arial Narrow" pitchFamily="34" charset="0"/>
              </a:rPr>
              <a:t> </a:t>
            </a:r>
            <a:endParaRPr lang="id-ID" sz="3500" dirty="0" smtClean="0">
              <a:latin typeface="Arial Narrow" pitchFamily="34" charset="0"/>
            </a:endParaRPr>
          </a:p>
          <a:p>
            <a:pPr>
              <a:buNone/>
            </a:pPr>
            <a:r>
              <a:rPr lang="id-ID" sz="3500" dirty="0" smtClean="0">
                <a:latin typeface="Arial Narrow" pitchFamily="34" charset="0"/>
              </a:rPr>
              <a:t>        </a:t>
            </a:r>
            <a:r>
              <a:rPr lang="en-US" sz="3500" dirty="0" err="1" smtClean="0">
                <a:latin typeface="Arial Narrow" pitchFamily="34" charset="0"/>
              </a:rPr>
              <a:t>pencatatan</a:t>
            </a:r>
            <a:r>
              <a:rPr lang="en-US" sz="3500" dirty="0" smtClean="0">
                <a:latin typeface="Arial Narrow" pitchFamily="34" charset="0"/>
              </a:rPr>
              <a:t> &amp; </a:t>
            </a:r>
            <a:r>
              <a:rPr lang="en-US" sz="3500" dirty="0" err="1" smtClean="0">
                <a:latin typeface="Arial Narrow" pitchFamily="34" charset="0"/>
              </a:rPr>
              <a:t>pelaporan</a:t>
            </a:r>
            <a:r>
              <a:rPr lang="en-US" sz="3500" dirty="0" smtClean="0">
                <a:latin typeface="Arial Narrow" pitchFamily="34" charset="0"/>
              </a:rPr>
              <a:t> )</a:t>
            </a:r>
          </a:p>
          <a:p>
            <a:pPr>
              <a:buNone/>
            </a:pPr>
            <a:r>
              <a:rPr lang="en-US" sz="3500" dirty="0" smtClean="0">
                <a:latin typeface="Arial Narrow" pitchFamily="34" charset="0"/>
              </a:rPr>
              <a:t>	b.</a:t>
            </a:r>
            <a:r>
              <a:rPr lang="id-ID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Pelatihan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petugas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pelaks</a:t>
            </a:r>
            <a:r>
              <a:rPr lang="en-US" sz="3500" dirty="0" smtClean="0">
                <a:latin typeface="Arial Narrow" pitchFamily="34" charset="0"/>
              </a:rPr>
              <a:t>  </a:t>
            </a:r>
            <a:r>
              <a:rPr lang="en-US" sz="3500" dirty="0" err="1" smtClean="0">
                <a:latin typeface="Arial Narrow" pitchFamily="34" charset="0"/>
              </a:rPr>
              <a:t>imunisasi</a:t>
            </a:r>
            <a:r>
              <a:rPr lang="en-US" sz="3500" dirty="0" smtClean="0">
                <a:latin typeface="Arial Narrow" pitchFamily="34" charset="0"/>
              </a:rPr>
              <a:t> /Pembina </a:t>
            </a:r>
            <a:r>
              <a:rPr lang="en-US" sz="3500" dirty="0" err="1" smtClean="0">
                <a:latin typeface="Arial Narrow" pitchFamily="34" charset="0"/>
              </a:rPr>
              <a:t>wilayah</a:t>
            </a:r>
            <a:r>
              <a:rPr lang="en-US" sz="3500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r>
              <a:rPr lang="en-US" sz="3500" dirty="0" smtClean="0">
                <a:latin typeface="Arial Narrow" pitchFamily="34" charset="0"/>
              </a:rPr>
              <a:t>	c. Pembina </a:t>
            </a:r>
            <a:r>
              <a:rPr lang="en-US" sz="3500" dirty="0" err="1" smtClean="0">
                <a:latin typeface="Arial Narrow" pitchFamily="34" charset="0"/>
              </a:rPr>
              <a:t>wilayah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melakukan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pencatatan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hsl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kegiatan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imunisasi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dan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melaporkan</a:t>
            </a:r>
            <a:r>
              <a:rPr lang="en-US" sz="3500" dirty="0" smtClean="0">
                <a:latin typeface="Arial Narrow" pitchFamily="34" charset="0"/>
              </a:rPr>
              <a:t> </a:t>
            </a:r>
            <a:endParaRPr lang="id-ID" sz="3500" dirty="0" smtClean="0">
              <a:latin typeface="Arial Narrow" pitchFamily="34" charset="0"/>
            </a:endParaRPr>
          </a:p>
          <a:p>
            <a:pPr>
              <a:buNone/>
            </a:pPr>
            <a:r>
              <a:rPr lang="id-ID" sz="3500" dirty="0" smtClean="0">
                <a:latin typeface="Arial Narrow" pitchFamily="34" charset="0"/>
              </a:rPr>
              <a:t>    	    </a:t>
            </a:r>
            <a:r>
              <a:rPr lang="en-US" sz="3500" dirty="0" err="1" smtClean="0">
                <a:latin typeface="Arial Narrow" pitchFamily="34" charset="0"/>
              </a:rPr>
              <a:t>kpd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koordinator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imunisasi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setiap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tgl</a:t>
            </a:r>
            <a:r>
              <a:rPr lang="en-US" sz="3500" dirty="0" smtClean="0">
                <a:latin typeface="Arial Narrow" pitchFamily="34" charset="0"/>
              </a:rPr>
              <a:t> 5.</a:t>
            </a:r>
          </a:p>
          <a:p>
            <a:pPr>
              <a:buNone/>
            </a:pPr>
            <a:r>
              <a:rPr lang="en-US" sz="3500" dirty="0" smtClean="0">
                <a:latin typeface="Arial Narrow" pitchFamily="34" charset="0"/>
              </a:rPr>
              <a:t>	d.</a:t>
            </a:r>
            <a:r>
              <a:rPr lang="id-ID" sz="3500" dirty="0" smtClean="0">
                <a:latin typeface="Arial Narrow" pitchFamily="34" charset="0"/>
              </a:rPr>
              <a:t> </a:t>
            </a:r>
            <a:r>
              <a:rPr lang="en-US" sz="3500" dirty="0" smtClean="0">
                <a:latin typeface="Arial Narrow" pitchFamily="34" charset="0"/>
              </a:rPr>
              <a:t>Pembina </a:t>
            </a:r>
            <a:r>
              <a:rPr lang="en-US" sz="3500" dirty="0" err="1" smtClean="0">
                <a:latin typeface="Arial Narrow" pitchFamily="34" charset="0"/>
              </a:rPr>
              <a:t>wilayah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mlkk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analisa</a:t>
            </a:r>
            <a:r>
              <a:rPr lang="en-US" sz="3500" dirty="0" smtClean="0">
                <a:latin typeface="Arial Narrow" pitchFamily="34" charset="0"/>
              </a:rPr>
              <a:t> status </a:t>
            </a:r>
            <a:r>
              <a:rPr lang="en-US" sz="3500" dirty="0" err="1" smtClean="0">
                <a:latin typeface="Arial Narrow" pitchFamily="34" charset="0"/>
              </a:rPr>
              <a:t>imunisasi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setiap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sasaran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bdsrk</a:t>
            </a:r>
            <a:r>
              <a:rPr lang="id-ID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pencatatan</a:t>
            </a:r>
            <a:r>
              <a:rPr lang="en-US" sz="3500" dirty="0" smtClean="0">
                <a:latin typeface="Arial Narrow" pitchFamily="34" charset="0"/>
              </a:rPr>
              <a:t> </a:t>
            </a:r>
            <a:endParaRPr lang="id-ID" sz="3500" dirty="0" smtClean="0">
              <a:latin typeface="Arial Narrow" pitchFamily="34" charset="0"/>
            </a:endParaRPr>
          </a:p>
          <a:p>
            <a:pPr>
              <a:buNone/>
            </a:pPr>
            <a:r>
              <a:rPr lang="id-ID" sz="3500" dirty="0" smtClean="0">
                <a:latin typeface="Arial Narrow" pitchFamily="34" charset="0"/>
              </a:rPr>
              <a:t>        </a:t>
            </a:r>
            <a:r>
              <a:rPr lang="en-US" sz="3500" dirty="0" smtClean="0">
                <a:latin typeface="Arial Narrow" pitchFamily="34" charset="0"/>
              </a:rPr>
              <a:t>pd </a:t>
            </a:r>
            <a:r>
              <a:rPr lang="en-US" sz="3500" dirty="0" err="1" smtClean="0">
                <a:latin typeface="Arial Narrow" pitchFamily="34" charset="0"/>
              </a:rPr>
              <a:t>buku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kohort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bayi</a:t>
            </a:r>
            <a:r>
              <a:rPr lang="en-US" sz="3500" dirty="0" smtClean="0">
                <a:latin typeface="Arial Narrow" pitchFamily="34" charset="0"/>
              </a:rPr>
              <a:t>/ register </a:t>
            </a:r>
            <a:r>
              <a:rPr lang="en-US" sz="3500" dirty="0" err="1" smtClean="0">
                <a:latin typeface="Arial Narrow" pitchFamily="34" charset="0"/>
              </a:rPr>
              <a:t>bayi</a:t>
            </a:r>
            <a:r>
              <a:rPr lang="en-US" sz="3500" dirty="0" smtClean="0">
                <a:latin typeface="Arial Narrow" pitchFamily="34" charset="0"/>
              </a:rPr>
              <a:t>/ </a:t>
            </a:r>
            <a:r>
              <a:rPr lang="en-US" sz="3500" dirty="0" err="1" smtClean="0">
                <a:latin typeface="Arial Narrow" pitchFamily="34" charset="0"/>
              </a:rPr>
              <a:t>buku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desa</a:t>
            </a:r>
            <a:r>
              <a:rPr lang="en-US" sz="3500" dirty="0" smtClean="0">
                <a:latin typeface="Arial Narrow" pitchFamily="34" charset="0"/>
              </a:rPr>
              <a:t>/ </a:t>
            </a:r>
            <a:r>
              <a:rPr lang="en-US" sz="3500" dirty="0" err="1" smtClean="0">
                <a:latin typeface="Arial Narrow" pitchFamily="34" charset="0"/>
              </a:rPr>
              <a:t>buku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kuning</a:t>
            </a:r>
            <a:r>
              <a:rPr lang="en-US" sz="3500" dirty="0" smtClean="0">
                <a:latin typeface="Arial Narrow" pitchFamily="34" charset="0"/>
              </a:rPr>
              <a:t>  </a:t>
            </a:r>
            <a:r>
              <a:rPr lang="en-US" sz="3500" dirty="0" err="1" smtClean="0">
                <a:latin typeface="Arial Narrow" pitchFamily="34" charset="0"/>
              </a:rPr>
              <a:t>utk</a:t>
            </a:r>
            <a:r>
              <a:rPr lang="en-US" sz="3500" dirty="0" smtClean="0">
                <a:latin typeface="Arial Narrow" pitchFamily="34" charset="0"/>
              </a:rPr>
              <a:t>  </a:t>
            </a:r>
            <a:r>
              <a:rPr lang="en-US" sz="3500" dirty="0" err="1" smtClean="0">
                <a:latin typeface="Arial Narrow" pitchFamily="34" charset="0"/>
              </a:rPr>
              <a:t>mengidentifikasi</a:t>
            </a:r>
            <a:r>
              <a:rPr lang="en-US" sz="3500" dirty="0" smtClean="0">
                <a:latin typeface="Arial Narrow" pitchFamily="34" charset="0"/>
              </a:rPr>
              <a:t> </a:t>
            </a:r>
            <a:endParaRPr lang="id-ID" sz="3500" dirty="0" smtClean="0">
              <a:latin typeface="Arial Narrow" pitchFamily="34" charset="0"/>
            </a:endParaRPr>
          </a:p>
          <a:p>
            <a:pPr>
              <a:buNone/>
            </a:pPr>
            <a:r>
              <a:rPr lang="id-ID" sz="3500" dirty="0" smtClean="0">
                <a:latin typeface="Arial Narrow" pitchFamily="34" charset="0"/>
              </a:rPr>
              <a:t>        </a:t>
            </a:r>
            <a:r>
              <a:rPr lang="en-US" sz="3500" dirty="0" err="1" smtClean="0">
                <a:latin typeface="Arial Narrow" pitchFamily="34" charset="0"/>
              </a:rPr>
              <a:t>bayi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yg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blm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lengkap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imunisasinya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serta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merencanakan</a:t>
            </a:r>
            <a:r>
              <a:rPr lang="en-US" sz="3500" dirty="0" smtClean="0">
                <a:latin typeface="Arial Narrow" pitchFamily="34" charset="0"/>
              </a:rPr>
              <a:t>  </a:t>
            </a:r>
            <a:r>
              <a:rPr lang="en-US" sz="3500" dirty="0" err="1" smtClean="0">
                <a:latin typeface="Arial Narrow" pitchFamily="34" charset="0"/>
              </a:rPr>
              <a:t>tindak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lanjut</a:t>
            </a:r>
            <a:r>
              <a:rPr lang="en-US" sz="3500" dirty="0" smtClean="0">
                <a:latin typeface="Arial Narrow" pitchFamily="34" charset="0"/>
              </a:rPr>
              <a:t> </a:t>
            </a:r>
            <a:endParaRPr lang="id-ID" sz="3500" dirty="0" smtClean="0">
              <a:latin typeface="Arial Narrow" pitchFamily="34" charset="0"/>
            </a:endParaRPr>
          </a:p>
          <a:p>
            <a:pPr>
              <a:buNone/>
            </a:pPr>
            <a:r>
              <a:rPr lang="id-ID" sz="3500" dirty="0" smtClean="0">
                <a:latin typeface="Arial Narrow" pitchFamily="34" charset="0"/>
              </a:rPr>
              <a:t>        </a:t>
            </a:r>
            <a:r>
              <a:rPr lang="en-US" sz="3500" dirty="0" err="1" smtClean="0">
                <a:latin typeface="Arial Narrow" pitchFamily="34" charset="0"/>
              </a:rPr>
              <a:t>pemecahannya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mel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pelaksanaannnya</a:t>
            </a:r>
            <a:r>
              <a:rPr lang="en-US" sz="3500" dirty="0" smtClean="0">
                <a:latin typeface="Arial Narrow" pitchFamily="34" charset="0"/>
              </a:rPr>
              <a:t> sweeping </a:t>
            </a:r>
            <a:r>
              <a:rPr lang="en-US" sz="3500" dirty="0" err="1" smtClean="0">
                <a:latin typeface="Arial Narrow" pitchFamily="34" charset="0"/>
              </a:rPr>
              <a:t>dan</a:t>
            </a:r>
            <a:r>
              <a:rPr lang="en-US" sz="3500" dirty="0" smtClean="0">
                <a:latin typeface="Arial Narrow" pitchFamily="34" charset="0"/>
              </a:rPr>
              <a:t> DOFU.</a:t>
            </a:r>
          </a:p>
          <a:p>
            <a:pPr>
              <a:buNone/>
            </a:pPr>
            <a:r>
              <a:rPr lang="en-US" sz="3500" dirty="0" smtClean="0">
                <a:latin typeface="Arial Narrow" pitchFamily="34" charset="0"/>
              </a:rPr>
              <a:t>	e. </a:t>
            </a:r>
            <a:r>
              <a:rPr lang="en-US" sz="3500" dirty="0" err="1" smtClean="0">
                <a:latin typeface="Arial Narrow" pitchFamily="34" charset="0"/>
              </a:rPr>
              <a:t>Pembinaan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thd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pelayanan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swasta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terutama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utk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i="1" dirty="0" smtClean="0">
                <a:latin typeface="Arial Narrow" pitchFamily="34" charset="0"/>
              </a:rPr>
              <a:t>cold chain</a:t>
            </a:r>
            <a:r>
              <a:rPr lang="en-US" sz="3500" dirty="0" smtClean="0">
                <a:latin typeface="Arial Narrow" pitchFamily="34" charset="0"/>
              </a:rPr>
              <a:t> &amp; </a:t>
            </a:r>
            <a:r>
              <a:rPr lang="en-US" sz="3500" dirty="0" err="1" smtClean="0">
                <a:latin typeface="Arial Narrow" pitchFamily="34" charset="0"/>
              </a:rPr>
              <a:t>pencatatan</a:t>
            </a:r>
            <a:endParaRPr lang="id-ID" sz="3500" dirty="0" smtClean="0">
              <a:latin typeface="Arial Narrow" pitchFamily="34" charset="0"/>
            </a:endParaRPr>
          </a:p>
          <a:p>
            <a:pPr>
              <a:buNone/>
            </a:pPr>
            <a:r>
              <a:rPr lang="id-ID" sz="3500" dirty="0" smtClean="0">
                <a:latin typeface="Arial Narrow" pitchFamily="34" charset="0"/>
              </a:rPr>
              <a:t>        </a:t>
            </a:r>
            <a:r>
              <a:rPr lang="en-US" sz="3500" dirty="0" err="1" smtClean="0">
                <a:latin typeface="Arial Narrow" pitchFamily="34" charset="0"/>
              </a:rPr>
              <a:t>pelaporan</a:t>
            </a:r>
            <a:r>
              <a:rPr lang="en-US" sz="3500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endParaRPr lang="en-US" sz="35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3500" dirty="0" smtClean="0">
                <a:latin typeface="Arial Narrow" pitchFamily="34" charset="0"/>
              </a:rPr>
              <a:t>3.</a:t>
            </a:r>
            <a:r>
              <a:rPr lang="id-ID" sz="3500" dirty="0" smtClean="0">
                <a:latin typeface="Arial Narrow" pitchFamily="34" charset="0"/>
              </a:rPr>
              <a:t> </a:t>
            </a:r>
            <a:r>
              <a:rPr lang="en-US" sz="3500" dirty="0" smtClean="0">
                <a:latin typeface="Arial Narrow" pitchFamily="34" charset="0"/>
              </a:rPr>
              <a:t>Daerah dg </a:t>
            </a:r>
            <a:r>
              <a:rPr lang="en-US" sz="3500" dirty="0" err="1" smtClean="0">
                <a:latin typeface="Arial Narrow" pitchFamily="34" charset="0"/>
              </a:rPr>
              <a:t>cakupan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b="1" dirty="0" err="1" smtClean="0">
                <a:latin typeface="Arial Narrow" pitchFamily="34" charset="0"/>
              </a:rPr>
              <a:t>telah</a:t>
            </a:r>
            <a:r>
              <a:rPr lang="en-US" sz="3500" b="1" dirty="0" smtClean="0">
                <a:latin typeface="Arial Narrow" pitchFamily="34" charset="0"/>
              </a:rPr>
              <a:t> </a:t>
            </a:r>
            <a:r>
              <a:rPr lang="en-US" sz="3500" b="1" dirty="0" err="1" smtClean="0">
                <a:latin typeface="Arial Narrow" pitchFamily="34" charset="0"/>
              </a:rPr>
              <a:t>mencapai</a:t>
            </a:r>
            <a:r>
              <a:rPr lang="en-US" sz="3500" b="1" dirty="0" smtClean="0">
                <a:latin typeface="Arial Narrow" pitchFamily="34" charset="0"/>
              </a:rPr>
              <a:t> target </a:t>
            </a:r>
            <a:r>
              <a:rPr lang="en-US" sz="3500" dirty="0" smtClean="0">
                <a:latin typeface="Arial Narrow" pitchFamily="34" charset="0"/>
              </a:rPr>
              <a:t>( </a:t>
            </a:r>
            <a:r>
              <a:rPr lang="en-US" sz="3500" dirty="0" err="1" smtClean="0">
                <a:latin typeface="Arial Narrow" pitchFamily="34" charset="0"/>
              </a:rPr>
              <a:t>diberi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warna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Hijau</a:t>
            </a:r>
            <a:r>
              <a:rPr lang="en-US" sz="3500" dirty="0" smtClean="0">
                <a:latin typeface="Arial Narrow" pitchFamily="34" charset="0"/>
              </a:rPr>
              <a:t> )</a:t>
            </a:r>
          </a:p>
          <a:p>
            <a:pPr>
              <a:buNone/>
            </a:pPr>
            <a:r>
              <a:rPr lang="en-US" sz="3500" dirty="0" smtClean="0">
                <a:latin typeface="Arial Narrow" pitchFamily="34" charset="0"/>
              </a:rPr>
              <a:t>	</a:t>
            </a:r>
            <a:r>
              <a:rPr lang="en-US" sz="3500" dirty="0" err="1" smtClean="0">
                <a:latin typeface="Arial Narrow" pitchFamily="34" charset="0"/>
              </a:rPr>
              <a:t>Pada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prinsipnya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mempertahankan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kinerja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selama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ini.bila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memungkinkan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mutu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pelayanan</a:t>
            </a:r>
            <a:r>
              <a:rPr lang="en-US" sz="3500" dirty="0" smtClean="0">
                <a:latin typeface="Arial Narrow" pitchFamily="34" charset="0"/>
              </a:rPr>
              <a:t> </a:t>
            </a:r>
            <a:r>
              <a:rPr lang="en-US" sz="3500" dirty="0" err="1" smtClean="0">
                <a:latin typeface="Arial Narrow" pitchFamily="34" charset="0"/>
              </a:rPr>
              <a:t>ditingkatkan</a:t>
            </a:r>
            <a:r>
              <a:rPr lang="en-US" sz="3500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r>
              <a:rPr lang="en-US" sz="3200" dirty="0" smtClean="0">
                <a:latin typeface="Arial Narrow" pitchFamily="34" charset="0"/>
              </a:rPr>
              <a:t>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629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b="1" dirty="0" smtClean="0">
                <a:latin typeface="Algerian" pitchFamily="82" charset="0"/>
              </a:rPr>
              <a:t>C. EVALUASI</a:t>
            </a:r>
            <a:endParaRPr lang="en-US" sz="3000" dirty="0" smtClean="0">
              <a:latin typeface="Algerian" pitchFamily="82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000" b="1" dirty="0" err="1" smtClean="0">
                <a:latin typeface="Constantia" pitchFamily="18" charset="0"/>
              </a:rPr>
              <a:t>Evaluasi</a:t>
            </a:r>
            <a:r>
              <a:rPr lang="en-US" sz="2000" b="1" dirty="0" smtClean="0">
                <a:latin typeface="Constantia" pitchFamily="18" charset="0"/>
              </a:rPr>
              <a:t>  : </a:t>
            </a:r>
            <a:r>
              <a:rPr lang="en-US" sz="2000" b="1" dirty="0" err="1" smtClean="0">
                <a:latin typeface="Constantia" pitchFamily="18" charset="0"/>
              </a:rPr>
              <a:t>menilai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hasil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cak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dibandingkan</a:t>
            </a:r>
            <a:r>
              <a:rPr lang="en-US" sz="2000" b="1" dirty="0" smtClean="0">
                <a:latin typeface="Constantia" pitchFamily="18" charset="0"/>
              </a:rPr>
              <a:t> dg target </a:t>
            </a:r>
            <a:r>
              <a:rPr lang="en-US" sz="2000" b="1" dirty="0" err="1" smtClean="0">
                <a:latin typeface="Constantia" pitchFamily="18" charset="0"/>
              </a:rPr>
              <a:t>tahunan</a:t>
            </a:r>
            <a:r>
              <a:rPr lang="en-US" sz="2000" b="1" dirty="0" smtClean="0">
                <a:latin typeface="Constantia" pitchFamily="18" charset="0"/>
              </a:rPr>
              <a:t> &amp; </a:t>
            </a:r>
            <a:r>
              <a:rPr lang="en-US" sz="2000" b="1" dirty="0" err="1" smtClean="0">
                <a:latin typeface="Constantia" pitchFamily="18" charset="0"/>
              </a:rPr>
              <a:t>permasalahan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yg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dihadapi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utk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perbaikan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perenc</a:t>
            </a:r>
            <a:r>
              <a:rPr lang="en-US" sz="2000" b="1" dirty="0" smtClean="0">
                <a:latin typeface="Constantia" pitchFamily="18" charset="0"/>
              </a:rPr>
              <a:t> y a d.</a:t>
            </a:r>
            <a:endParaRPr lang="id-ID" sz="2000" b="1" dirty="0" smtClean="0">
              <a:latin typeface="Constantia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000" b="1" dirty="0" err="1" smtClean="0">
                <a:latin typeface="Constantia" pitchFamily="18" charset="0"/>
              </a:rPr>
              <a:t>Evaluasi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di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tk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Puskesmas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dpt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dilakukan</a:t>
            </a:r>
            <a:r>
              <a:rPr lang="en-US" sz="2000" b="1" dirty="0" smtClean="0">
                <a:latin typeface="Constantia" pitchFamily="18" charset="0"/>
              </a:rPr>
              <a:t> dg keg  </a:t>
            </a:r>
            <a:r>
              <a:rPr lang="en-US" sz="2000" b="1" dirty="0" err="1" smtClean="0">
                <a:latin typeface="Constantia" pitchFamily="18" charset="0"/>
              </a:rPr>
              <a:t>pertemuan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bulanan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Puskesmas</a:t>
            </a:r>
            <a:r>
              <a:rPr lang="en-US" sz="2000" b="1" dirty="0" smtClean="0">
                <a:latin typeface="Constantia" pitchFamily="18" charset="0"/>
              </a:rPr>
              <a:t> ( </a:t>
            </a:r>
            <a:r>
              <a:rPr lang="en-US" sz="2000" b="1" dirty="0" err="1" smtClean="0">
                <a:latin typeface="Constantia" pitchFamily="18" charset="0"/>
              </a:rPr>
              <a:t>Lokakarya</a:t>
            </a:r>
            <a:r>
              <a:rPr lang="en-US" sz="2000" b="1" dirty="0" smtClean="0">
                <a:latin typeface="Constantia" pitchFamily="18" charset="0"/>
              </a:rPr>
              <a:t> mini </a:t>
            </a:r>
            <a:r>
              <a:rPr lang="en-US" sz="2000" b="1" dirty="0" err="1" smtClean="0">
                <a:latin typeface="Constantia" pitchFamily="18" charset="0"/>
              </a:rPr>
              <a:t>Puskesmas</a:t>
            </a:r>
            <a:r>
              <a:rPr lang="en-US" sz="2000" b="1" dirty="0" smtClean="0">
                <a:latin typeface="Constantia" pitchFamily="18" charset="0"/>
              </a:rPr>
              <a:t> / </a:t>
            </a:r>
            <a:r>
              <a:rPr lang="en-US" sz="2000" b="1" dirty="0" err="1" smtClean="0">
                <a:latin typeface="Constantia" pitchFamily="18" charset="0"/>
              </a:rPr>
              <a:t>Lokmin</a:t>
            </a:r>
            <a:r>
              <a:rPr lang="en-US" sz="2000" b="1" dirty="0" smtClean="0">
                <a:latin typeface="Constantia" pitchFamily="18" charset="0"/>
              </a:rPr>
              <a:t> )</a:t>
            </a:r>
            <a:endParaRPr lang="id-ID" sz="2000" b="1" dirty="0" smtClean="0">
              <a:latin typeface="Constantia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000" b="1" dirty="0" err="1" smtClean="0">
                <a:latin typeface="Constantia" pitchFamily="18" charset="0"/>
              </a:rPr>
              <a:t>Pada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pertemuan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ini</a:t>
            </a:r>
            <a:r>
              <a:rPr lang="en-US" sz="2000" b="1" dirty="0" smtClean="0">
                <a:latin typeface="Constantia" pitchFamily="18" charset="0"/>
              </a:rPr>
              <a:t> PWS </a:t>
            </a:r>
            <a:r>
              <a:rPr lang="en-US" sz="2000" b="1" dirty="0" err="1" smtClean="0">
                <a:latin typeface="Constantia" pitchFamily="18" charset="0"/>
              </a:rPr>
              <a:t>perlu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dibicarakan</a:t>
            </a:r>
            <a:r>
              <a:rPr lang="en-US" sz="2000" b="1" dirty="0" smtClean="0">
                <a:latin typeface="Constantia" pitchFamily="18" charset="0"/>
              </a:rPr>
              <a:t> &amp; </a:t>
            </a:r>
            <a:r>
              <a:rPr lang="en-US" sz="2000" b="1" dirty="0" err="1" smtClean="0">
                <a:latin typeface="Constantia" pitchFamily="18" charset="0"/>
              </a:rPr>
              <a:t>dilkk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analisis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masalah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yg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ditemukan</a:t>
            </a:r>
            <a:r>
              <a:rPr lang="en-US" sz="2000" b="1" dirty="0" smtClean="0">
                <a:latin typeface="Constantia" pitchFamily="18" charset="0"/>
              </a:rPr>
              <a:t>, </a:t>
            </a:r>
            <a:r>
              <a:rPr lang="en-US" sz="2000" b="1" dirty="0" err="1" smtClean="0">
                <a:latin typeface="Constantia" pitchFamily="18" charset="0"/>
              </a:rPr>
              <a:t>kmd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dibuat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renc</a:t>
            </a:r>
            <a:r>
              <a:rPr lang="en-US" sz="2000" b="1" dirty="0" smtClean="0">
                <a:latin typeface="Constantia" pitchFamily="18" charset="0"/>
              </a:rPr>
              <a:t>  </a:t>
            </a:r>
            <a:r>
              <a:rPr lang="en-US" sz="2000" b="1" dirty="0" err="1" smtClean="0">
                <a:latin typeface="Constantia" pitchFamily="18" charset="0"/>
              </a:rPr>
              <a:t>tindak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lanjut</a:t>
            </a:r>
            <a:r>
              <a:rPr lang="en-US" sz="2000" b="1" dirty="0" smtClean="0">
                <a:latin typeface="Constantia" pitchFamily="18" charset="0"/>
              </a:rPr>
              <a:t>.</a:t>
            </a:r>
            <a:endParaRPr lang="id-ID" sz="2000" b="1" dirty="0" smtClean="0">
              <a:latin typeface="Constantia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000" b="1" dirty="0" err="1" smtClean="0">
                <a:latin typeface="Constantia" pitchFamily="18" charset="0"/>
              </a:rPr>
              <a:t>Berupa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intervensi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teknis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oleh</a:t>
            </a:r>
            <a:r>
              <a:rPr lang="en-US" sz="2000" b="1" dirty="0" smtClean="0">
                <a:latin typeface="Constantia" pitchFamily="18" charset="0"/>
              </a:rPr>
              <a:t> program </a:t>
            </a:r>
            <a:r>
              <a:rPr lang="en-US" sz="2000" b="1" dirty="0" err="1" smtClean="0">
                <a:latin typeface="Constantia" pitchFamily="18" charset="0"/>
              </a:rPr>
              <a:t>atau</a:t>
            </a:r>
            <a:r>
              <a:rPr lang="en-US" sz="2000" b="1" dirty="0" smtClean="0">
                <a:latin typeface="Constantia" pitchFamily="18" charset="0"/>
              </a:rPr>
              <a:t> non </a:t>
            </a:r>
            <a:r>
              <a:rPr lang="en-US" sz="2000" b="1" dirty="0" err="1" smtClean="0">
                <a:latin typeface="Constantia" pitchFamily="18" charset="0"/>
              </a:rPr>
              <a:t>tehnis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oleh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pimpinan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wilayah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dlm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btk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motivasi</a:t>
            </a:r>
            <a:r>
              <a:rPr lang="en-US" sz="2000" b="1" dirty="0" smtClean="0">
                <a:latin typeface="Constantia" pitchFamily="18" charset="0"/>
              </a:rPr>
              <a:t> &amp; </a:t>
            </a:r>
            <a:r>
              <a:rPr lang="en-US" sz="2000" b="1" dirty="0" err="1" smtClean="0">
                <a:latin typeface="Constantia" pitchFamily="18" charset="0"/>
              </a:rPr>
              <a:t>penggerakan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sasaran</a:t>
            </a:r>
            <a:r>
              <a:rPr lang="en-US" sz="2000" b="1" dirty="0" smtClean="0">
                <a:latin typeface="Constantia" pitchFamily="18" charset="0"/>
              </a:rPr>
              <a:t>.</a:t>
            </a:r>
            <a:endParaRPr lang="id-ID" sz="2000" b="1" dirty="0" smtClean="0">
              <a:latin typeface="Constantia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000" b="1" dirty="0" err="1" smtClean="0">
                <a:latin typeface="Constantia" pitchFamily="18" charset="0"/>
              </a:rPr>
              <a:t>Intervensi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tehnis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Puskesmas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dpt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berupa</a:t>
            </a:r>
            <a:r>
              <a:rPr lang="en-US" sz="2000" b="1" dirty="0" smtClean="0">
                <a:latin typeface="Constantia" pitchFamily="18" charset="0"/>
              </a:rPr>
              <a:t> : keg </a:t>
            </a:r>
            <a:r>
              <a:rPr lang="en-US" sz="2000" b="1" dirty="0" err="1" smtClean="0">
                <a:latin typeface="Constantia" pitchFamily="18" charset="0"/>
              </a:rPr>
              <a:t>yg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dpt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dilkk</a:t>
            </a:r>
            <a:r>
              <a:rPr lang="en-US" sz="2000" b="1" dirty="0" smtClean="0">
                <a:latin typeface="Constantia" pitchFamily="18" charset="0"/>
              </a:rPr>
              <a:t>  </a:t>
            </a:r>
            <a:r>
              <a:rPr lang="en-US" sz="2000" b="1" dirty="0" err="1" smtClean="0">
                <a:latin typeface="Constantia" pitchFamily="18" charset="0"/>
              </a:rPr>
              <a:t>oleh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Puskesmas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utk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perbaikan</a:t>
            </a:r>
            <a:r>
              <a:rPr lang="en-US" sz="2000" b="1" dirty="0" smtClean="0">
                <a:latin typeface="Constantia" pitchFamily="18" charset="0"/>
              </a:rPr>
              <a:t> &amp; </a:t>
            </a:r>
            <a:r>
              <a:rPr lang="en-US" sz="2000" b="1" dirty="0" err="1" smtClean="0">
                <a:latin typeface="Constantia" pitchFamily="18" charset="0"/>
              </a:rPr>
              <a:t>kmd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dibuat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renc</a:t>
            </a:r>
            <a:r>
              <a:rPr lang="en-US" sz="2000" b="1" dirty="0" smtClean="0">
                <a:latin typeface="Constantia" pitchFamily="18" charset="0"/>
              </a:rPr>
              <a:t>  </a:t>
            </a:r>
            <a:r>
              <a:rPr lang="en-US" sz="2000" b="1" dirty="0" err="1" smtClean="0">
                <a:latin typeface="Constantia" pitchFamily="18" charset="0"/>
              </a:rPr>
              <a:t>tindak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lanjut</a:t>
            </a:r>
            <a:r>
              <a:rPr lang="en-US" sz="2000" b="1" dirty="0" smtClean="0">
                <a:latin typeface="Constantia" pitchFamily="18" charset="0"/>
              </a:rPr>
              <a:t>.</a:t>
            </a:r>
            <a:endParaRPr lang="id-ID" sz="2000" b="1" dirty="0" smtClean="0">
              <a:latin typeface="Constantia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000" b="1" dirty="0" err="1" smtClean="0">
                <a:latin typeface="Constantia" pitchFamily="18" charset="0"/>
              </a:rPr>
              <a:t>Intervensi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teknis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dpt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jg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berupa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intervensi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dr</a:t>
            </a:r>
            <a:r>
              <a:rPr lang="en-US" sz="2000" b="1" dirty="0" smtClean="0">
                <a:latin typeface="Constantia" pitchFamily="18" charset="0"/>
              </a:rPr>
              <a:t> level </a:t>
            </a:r>
            <a:r>
              <a:rPr lang="en-US" sz="2000" b="1" dirty="0" err="1" smtClean="0">
                <a:latin typeface="Constantia" pitchFamily="18" charset="0"/>
              </a:rPr>
              <a:t>yg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lbh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tinggi</a:t>
            </a:r>
            <a:r>
              <a:rPr lang="en-US" sz="2000" b="1" dirty="0" smtClean="0">
                <a:latin typeface="Constantia" pitchFamily="18" charset="0"/>
              </a:rPr>
              <a:t> ( </a:t>
            </a:r>
            <a:r>
              <a:rPr lang="en-US" sz="2000" b="1" dirty="0" err="1" smtClean="0">
                <a:latin typeface="Constantia" pitchFamily="18" charset="0"/>
              </a:rPr>
              <a:t>Kab</a:t>
            </a:r>
            <a:r>
              <a:rPr lang="en-US" sz="2000" b="1" dirty="0" smtClean="0">
                <a:latin typeface="Constantia" pitchFamily="18" charset="0"/>
              </a:rPr>
              <a:t> / Kota/ </a:t>
            </a:r>
            <a:r>
              <a:rPr lang="en-US" sz="2000" b="1" dirty="0" err="1" smtClean="0">
                <a:latin typeface="Constantia" pitchFamily="18" charset="0"/>
              </a:rPr>
              <a:t>Prov</a:t>
            </a:r>
            <a:r>
              <a:rPr lang="en-US" sz="2000" b="1" dirty="0" smtClean="0">
                <a:latin typeface="Constantia" pitchFamily="18" charset="0"/>
              </a:rPr>
              <a:t>/</a:t>
            </a:r>
            <a:r>
              <a:rPr lang="en-US" sz="2000" b="1" dirty="0" err="1" smtClean="0">
                <a:latin typeface="Constantia" pitchFamily="18" charset="0"/>
              </a:rPr>
              <a:t>Pusat</a:t>
            </a:r>
            <a:r>
              <a:rPr lang="en-US" sz="2000" b="1" dirty="0" smtClean="0">
                <a:latin typeface="Constantia" pitchFamily="18" charset="0"/>
              </a:rPr>
              <a:t>).</a:t>
            </a:r>
            <a:endParaRPr lang="id-ID" sz="2000" b="1" dirty="0" smtClean="0">
              <a:latin typeface="Constantia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000" b="1" dirty="0" smtClean="0">
                <a:latin typeface="Constantia" pitchFamily="18" charset="0"/>
              </a:rPr>
              <a:t>PWS </a:t>
            </a:r>
            <a:r>
              <a:rPr lang="en-US" sz="2000" b="1" dirty="0" err="1" smtClean="0">
                <a:latin typeface="Constantia" pitchFamily="18" charset="0"/>
              </a:rPr>
              <a:t>disajikan</a:t>
            </a:r>
            <a:r>
              <a:rPr lang="en-US" sz="2000" b="1" dirty="0" smtClean="0">
                <a:latin typeface="Constantia" pitchFamily="18" charset="0"/>
              </a:rPr>
              <a:t> &amp; </a:t>
            </a:r>
            <a:r>
              <a:rPr lang="en-US" sz="2000" b="1" dirty="0" err="1" smtClean="0">
                <a:latin typeface="Constantia" pitchFamily="18" charset="0"/>
              </a:rPr>
              <a:t>didiskusikan</a:t>
            </a:r>
            <a:r>
              <a:rPr lang="en-US" sz="2000" b="1" dirty="0" smtClean="0">
                <a:latin typeface="Constantia" pitchFamily="18" charset="0"/>
              </a:rPr>
              <a:t> pd </a:t>
            </a:r>
            <a:r>
              <a:rPr lang="en-US" sz="2000" b="1" dirty="0" err="1" smtClean="0">
                <a:latin typeface="Constantia" pitchFamily="18" charset="0"/>
              </a:rPr>
              <a:t>pertemuan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lintas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sektoral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utk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mdpt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dukungan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bagi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pemecahan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masalah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terutama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yg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berkaitan</a:t>
            </a:r>
            <a:r>
              <a:rPr lang="en-US" sz="2000" b="1" dirty="0" smtClean="0">
                <a:latin typeface="Constantia" pitchFamily="18" charset="0"/>
              </a:rPr>
              <a:t> dg </a:t>
            </a:r>
            <a:r>
              <a:rPr lang="en-US" sz="2000" b="1" dirty="0" err="1" smtClean="0">
                <a:latin typeface="Constantia" pitchFamily="18" charset="0"/>
              </a:rPr>
              <a:t>motivasi</a:t>
            </a:r>
            <a:r>
              <a:rPr lang="en-US" sz="2000" b="1" dirty="0" smtClean="0">
                <a:latin typeface="Constantia" pitchFamily="18" charset="0"/>
              </a:rPr>
              <a:t> &amp; </a:t>
            </a:r>
            <a:r>
              <a:rPr lang="en-US" sz="2000" b="1" dirty="0" err="1" smtClean="0">
                <a:latin typeface="Constantia" pitchFamily="18" charset="0"/>
              </a:rPr>
              <a:t>pergerakan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penduduk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sasaran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oleh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b="1" dirty="0" err="1" smtClean="0">
                <a:latin typeface="Constantia" pitchFamily="18" charset="0"/>
              </a:rPr>
              <a:t>Camat</a:t>
            </a:r>
            <a:r>
              <a:rPr lang="en-US" sz="2000" b="1" dirty="0" smtClean="0">
                <a:latin typeface="Constantia" pitchFamily="18" charset="0"/>
              </a:rPr>
              <a:t>. PKK, LSM </a:t>
            </a:r>
            <a:r>
              <a:rPr lang="en-US" sz="2000" b="1" dirty="0" err="1" smtClean="0">
                <a:latin typeface="Constantia" pitchFamily="18" charset="0"/>
              </a:rPr>
              <a:t>dll</a:t>
            </a:r>
            <a:r>
              <a:rPr lang="en-US" sz="2000" b="1" dirty="0" smtClean="0">
                <a:latin typeface="Constantia" pitchFamily="18" charset="0"/>
              </a:rPr>
              <a:t>.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2800" dirty="0" smtClean="0">
              <a:latin typeface="Malgun Gothic" pitchFamily="34" charset="-127"/>
              <a:ea typeface="Malgun Gothic" pitchFamily="34" charset="-127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Tindak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lanjut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di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tk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Puskesmas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u="sng" dirty="0" smtClean="0">
                <a:latin typeface="Malgun Gothic" pitchFamily="34" charset="-127"/>
                <a:ea typeface="Malgun Gothic" pitchFamily="34" charset="-127"/>
              </a:rPr>
              <a:t>hrs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dijabarkan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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b="1" dirty="0" err="1" smtClean="0">
                <a:latin typeface="Malgun Gothic" pitchFamily="34" charset="-127"/>
                <a:ea typeface="Malgun Gothic" pitchFamily="34" charset="-127"/>
              </a:rPr>
              <a:t>btk</a:t>
            </a:r>
            <a:r>
              <a:rPr lang="en-US" sz="2800" b="1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b="1" dirty="0" err="1" smtClean="0">
                <a:latin typeface="Malgun Gothic" pitchFamily="34" charset="-127"/>
                <a:ea typeface="Malgun Gothic" pitchFamily="34" charset="-127"/>
              </a:rPr>
              <a:t>rencana</a:t>
            </a:r>
            <a:r>
              <a:rPr lang="en-US" sz="2800" b="1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b="1" dirty="0" err="1" smtClean="0">
                <a:latin typeface="Malgun Gothic" pitchFamily="34" charset="-127"/>
                <a:ea typeface="Malgun Gothic" pitchFamily="34" charset="-127"/>
              </a:rPr>
              <a:t>operasional</a:t>
            </a:r>
            <a:r>
              <a:rPr lang="en-US" sz="2800" b="1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b="1" dirty="0" err="1" smtClean="0">
                <a:latin typeface="Malgun Gothic" pitchFamily="34" charset="-127"/>
                <a:ea typeface="Malgun Gothic" pitchFamily="34" charset="-127"/>
              </a:rPr>
              <a:t>jangka</a:t>
            </a:r>
            <a:r>
              <a:rPr lang="en-US" sz="2800" b="1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b="1" dirty="0" err="1" smtClean="0">
                <a:latin typeface="Malgun Gothic" pitchFamily="34" charset="-127"/>
                <a:ea typeface="Malgun Gothic" pitchFamily="34" charset="-127"/>
              </a:rPr>
              <a:t>pendek</a:t>
            </a:r>
            <a:r>
              <a:rPr lang="en-US" sz="2800" b="1" dirty="0" smtClean="0">
                <a:latin typeface="Malgun Gothic" pitchFamily="34" charset="-127"/>
                <a:ea typeface="Malgun Gothic" pitchFamily="34" charset="-127"/>
              </a:rPr>
              <a:t>,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keg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sesuai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dg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masalah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yg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terjadi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&amp;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potensi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wilayah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yg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masalah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Intervensi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tehnis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:</a:t>
            </a:r>
          </a:p>
          <a:p>
            <a:pPr>
              <a:buNone/>
            </a:pP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	*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Kegiatan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meliputi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: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logistik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,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penghitungan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sasaran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per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desa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,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pencatatan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buku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desa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,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kesepakatan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dlm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distribusi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vaksin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,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kesepakatan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jadwal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petugas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ke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Posyandu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(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menambah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frekwensi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kunjungan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,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menepati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jadwal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),</a:t>
            </a:r>
            <a:r>
              <a:rPr lang="id-ID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cara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pelaporan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hsl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imunisasi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dll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yg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perlu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di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bicarakan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dlm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Lokakarya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mini (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Lok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Min )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di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Puskesmas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pPr lvl="0">
              <a:buFont typeface="Wingdings" pitchFamily="2" charset="2"/>
              <a:buChar char="ü"/>
            </a:pP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Intervensi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non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teknis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:</a:t>
            </a:r>
          </a:p>
          <a:p>
            <a:pPr lvl="0">
              <a:buNone/>
            </a:pP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	*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Dibicarakan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dg Camat.TP-PKK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Kecamatan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&amp;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pertemuan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tk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kecamatan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Mis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: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Masalah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dukungan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Kepala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Desa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,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masalah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Posyandu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,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penggerakan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sasaran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dll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pPr lvl="0">
              <a:buNone/>
            </a:pPr>
            <a:endParaRPr lang="en-US" sz="2800" dirty="0" smtClean="0">
              <a:latin typeface="Malgun Gothic" pitchFamily="34" charset="-127"/>
              <a:ea typeface="Malgun Gothic" pitchFamily="34" charset="-127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Bantuan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teknis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: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dr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Dinas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Kesehatan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800" dirty="0" err="1" smtClean="0">
                <a:latin typeface="Malgun Gothic" pitchFamily="34" charset="-127"/>
                <a:ea typeface="Malgun Gothic" pitchFamily="34" charset="-127"/>
              </a:rPr>
              <a:t>Kab</a:t>
            </a:r>
            <a:r>
              <a:rPr lang="en-US" sz="2800" dirty="0" smtClean="0">
                <a:latin typeface="Malgun Gothic" pitchFamily="34" charset="-127"/>
                <a:ea typeface="Malgun Gothic" pitchFamily="34" charset="-127"/>
              </a:rPr>
              <a:t> /Kota.</a:t>
            </a:r>
          </a:p>
          <a:p>
            <a:pPr>
              <a:buNone/>
            </a:pPr>
            <a:r>
              <a:rPr lang="en-US" sz="2600" b="1" dirty="0" smtClean="0">
                <a:latin typeface="Arial Narrow" pitchFamily="34" charset="0"/>
              </a:rPr>
              <a:t> </a:t>
            </a:r>
            <a:endParaRPr lang="en-US" sz="26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Berlin Sans FB" pitchFamily="34" charset="0"/>
              </a:rPr>
              <a:t>III. PENUTUP</a:t>
            </a:r>
            <a:endParaRPr lang="en-US" sz="2800" dirty="0" smtClean="0">
              <a:solidFill>
                <a:srgbClr val="FF0000"/>
              </a:solidFill>
              <a:latin typeface="Berlin Sans FB" pitchFamily="34" charset="0"/>
            </a:endParaRPr>
          </a:p>
          <a:p>
            <a:pPr>
              <a:buNone/>
            </a:pPr>
            <a:r>
              <a:rPr lang="en-US" sz="1700" dirty="0" smtClean="0"/>
              <a:t>GAIN </a:t>
            </a:r>
            <a:r>
              <a:rPr lang="en-US" sz="1700" dirty="0" smtClean="0">
                <a:sym typeface="Wingdings" pitchFamily="2" charset="2"/>
              </a:rPr>
              <a:t></a:t>
            </a:r>
            <a:r>
              <a:rPr lang="en-US" sz="1700" dirty="0" smtClean="0"/>
              <a:t> </a:t>
            </a:r>
            <a:r>
              <a:rPr lang="en-US" sz="1700" dirty="0" err="1" smtClean="0"/>
              <a:t>utk</a:t>
            </a:r>
            <a:r>
              <a:rPr lang="en-US" sz="1700" dirty="0" smtClean="0"/>
              <a:t> </a:t>
            </a:r>
            <a:r>
              <a:rPr lang="en-US" sz="1700" dirty="0" err="1" smtClean="0"/>
              <a:t>mencapai</a:t>
            </a:r>
            <a:r>
              <a:rPr lang="en-US" sz="1700" dirty="0" smtClean="0"/>
              <a:t> </a:t>
            </a:r>
            <a:r>
              <a:rPr lang="en-US" sz="1700" dirty="0" err="1" smtClean="0"/>
              <a:t>desa</a:t>
            </a:r>
            <a:r>
              <a:rPr lang="en-US" sz="1700" dirty="0" smtClean="0"/>
              <a:t> UCI 100%  pd </a:t>
            </a:r>
            <a:r>
              <a:rPr lang="en-US" sz="1700" dirty="0" err="1" smtClean="0"/>
              <a:t>th</a:t>
            </a:r>
            <a:r>
              <a:rPr lang="en-US" sz="1700" dirty="0" smtClean="0"/>
              <a:t> 2014.</a:t>
            </a:r>
            <a:endParaRPr lang="id-ID" sz="1700" dirty="0" smtClean="0"/>
          </a:p>
          <a:p>
            <a:pPr>
              <a:buFont typeface="Wingdings" pitchFamily="2" charset="2"/>
              <a:buChar char="§"/>
            </a:pPr>
            <a:r>
              <a:rPr lang="en-US" sz="1700" dirty="0" err="1" smtClean="0"/>
              <a:t>Setiap</a:t>
            </a:r>
            <a:r>
              <a:rPr lang="en-US" sz="1700" dirty="0" smtClean="0"/>
              <a:t> </a:t>
            </a:r>
            <a:r>
              <a:rPr lang="en-US" sz="1700" dirty="0" err="1" smtClean="0"/>
              <a:t>Prov</a:t>
            </a:r>
            <a:r>
              <a:rPr lang="en-US" sz="1700" dirty="0" smtClean="0"/>
              <a:t> </a:t>
            </a:r>
            <a:r>
              <a:rPr lang="en-US" sz="1700" dirty="0" err="1" smtClean="0"/>
              <a:t>segera</a:t>
            </a:r>
            <a:r>
              <a:rPr lang="en-US" sz="1700" dirty="0" smtClean="0"/>
              <a:t> </a:t>
            </a:r>
            <a:r>
              <a:rPr lang="en-US" sz="1700" dirty="0" err="1" smtClean="0"/>
              <a:t>melengkapi</a:t>
            </a:r>
            <a:r>
              <a:rPr lang="en-US" sz="1700" dirty="0" smtClean="0"/>
              <a:t> </a:t>
            </a:r>
            <a:r>
              <a:rPr lang="en-US" sz="1700" dirty="0" err="1" smtClean="0"/>
              <a:t>dukungan</a:t>
            </a:r>
            <a:r>
              <a:rPr lang="en-US" sz="1700" dirty="0" smtClean="0"/>
              <a:t> data &amp; </a:t>
            </a:r>
            <a:r>
              <a:rPr lang="en-US" sz="1700" dirty="0" err="1" smtClean="0"/>
              <a:t>menyusun</a:t>
            </a:r>
            <a:r>
              <a:rPr lang="en-US" sz="1700" dirty="0" smtClean="0"/>
              <a:t> POA </a:t>
            </a:r>
            <a:r>
              <a:rPr lang="en-US" sz="1700" dirty="0" err="1" smtClean="0"/>
              <a:t>yg</a:t>
            </a:r>
            <a:r>
              <a:rPr lang="en-US" sz="1700" dirty="0" smtClean="0"/>
              <a:t> </a:t>
            </a:r>
            <a:r>
              <a:rPr lang="en-US" sz="1700" dirty="0" err="1" smtClean="0"/>
              <a:t>dilengkapi</a:t>
            </a:r>
            <a:r>
              <a:rPr lang="en-US" sz="1700" dirty="0" smtClean="0"/>
              <a:t>  </a:t>
            </a:r>
            <a:r>
              <a:rPr lang="en-US" sz="1700" dirty="0" err="1" smtClean="0"/>
              <a:t>sumber</a:t>
            </a:r>
            <a:r>
              <a:rPr lang="en-US" sz="1700" dirty="0" smtClean="0"/>
              <a:t> </a:t>
            </a:r>
            <a:r>
              <a:rPr lang="en-US" sz="1700" dirty="0" err="1" smtClean="0"/>
              <a:t>daya</a:t>
            </a:r>
            <a:r>
              <a:rPr lang="en-US" sz="1700" dirty="0" smtClean="0"/>
              <a:t> </a:t>
            </a:r>
            <a:r>
              <a:rPr lang="en-US" sz="1700" dirty="0" err="1" smtClean="0"/>
              <a:t>yg</a:t>
            </a:r>
            <a:r>
              <a:rPr lang="en-US" sz="1700" dirty="0" smtClean="0"/>
              <a:t> </a:t>
            </a:r>
            <a:r>
              <a:rPr lang="en-US" sz="1700" dirty="0" err="1" smtClean="0"/>
              <a:t>tersedia</a:t>
            </a:r>
            <a:r>
              <a:rPr lang="en-US" sz="1700" dirty="0" smtClean="0"/>
              <a:t>.</a:t>
            </a:r>
            <a:endParaRPr lang="id-ID" sz="1700" dirty="0" smtClean="0"/>
          </a:p>
          <a:p>
            <a:pPr>
              <a:buFont typeface="Wingdings" pitchFamily="2" charset="2"/>
              <a:buChar char="§"/>
            </a:pPr>
            <a:r>
              <a:rPr lang="en-US" sz="1700" dirty="0" err="1" smtClean="0"/>
              <a:t>Prov</a:t>
            </a:r>
            <a:r>
              <a:rPr lang="en-US" sz="1700" dirty="0" smtClean="0"/>
              <a:t> hrs </a:t>
            </a:r>
            <a:r>
              <a:rPr lang="en-US" sz="1700" dirty="0" err="1" smtClean="0"/>
              <a:t>koordinasi</a:t>
            </a:r>
            <a:r>
              <a:rPr lang="en-US" sz="1700" dirty="0" smtClean="0"/>
              <a:t> dg </a:t>
            </a:r>
            <a:r>
              <a:rPr lang="en-US" sz="1700" dirty="0" err="1" smtClean="0"/>
              <a:t>pemda</a:t>
            </a:r>
            <a:r>
              <a:rPr lang="en-US" sz="1700" dirty="0" smtClean="0"/>
              <a:t>, </a:t>
            </a:r>
            <a:r>
              <a:rPr lang="en-US" sz="1700" dirty="0" err="1" smtClean="0"/>
              <a:t>lintas</a:t>
            </a:r>
            <a:r>
              <a:rPr lang="en-US" sz="1700" dirty="0" smtClean="0"/>
              <a:t> program &amp; </a:t>
            </a:r>
            <a:r>
              <a:rPr lang="en-US" sz="1700" dirty="0" err="1" smtClean="0"/>
              <a:t>sektor</a:t>
            </a:r>
            <a:r>
              <a:rPr lang="en-US" sz="1700" dirty="0" smtClean="0"/>
              <a:t> </a:t>
            </a:r>
            <a:r>
              <a:rPr lang="en-US" sz="1700" dirty="0" err="1" smtClean="0"/>
              <a:t>terkait</a:t>
            </a:r>
            <a:r>
              <a:rPr lang="en-US" sz="1700" dirty="0" smtClean="0"/>
              <a:t> </a:t>
            </a:r>
            <a:r>
              <a:rPr lang="en-US" sz="1700" dirty="0" err="1" smtClean="0"/>
              <a:t>di</a:t>
            </a:r>
            <a:r>
              <a:rPr lang="en-US" sz="1700" dirty="0" smtClean="0"/>
              <a:t> </a:t>
            </a:r>
            <a:r>
              <a:rPr lang="en-US" sz="1700" dirty="0" err="1" smtClean="0"/>
              <a:t>daerah</a:t>
            </a:r>
            <a:r>
              <a:rPr lang="en-US" sz="1700" dirty="0" smtClean="0"/>
              <a:t> </a:t>
            </a:r>
            <a:r>
              <a:rPr lang="en-US" sz="1700" dirty="0" err="1" smtClean="0"/>
              <a:t>utk</a:t>
            </a:r>
            <a:r>
              <a:rPr lang="en-US" sz="1700" dirty="0" smtClean="0"/>
              <a:t> </a:t>
            </a:r>
            <a:r>
              <a:rPr lang="en-US" sz="1700" dirty="0" err="1" smtClean="0"/>
              <a:t>mendukung</a:t>
            </a:r>
            <a:r>
              <a:rPr lang="en-US" sz="1700" dirty="0" smtClean="0"/>
              <a:t> keg  </a:t>
            </a:r>
            <a:r>
              <a:rPr lang="en-US" sz="1700" dirty="0" err="1" smtClean="0"/>
              <a:t>ini</a:t>
            </a:r>
            <a:r>
              <a:rPr lang="en-US" sz="1700" dirty="0" smtClean="0"/>
              <a:t>.</a:t>
            </a:r>
            <a:endParaRPr lang="id-ID" sz="1700" dirty="0" smtClean="0"/>
          </a:p>
          <a:p>
            <a:pPr>
              <a:buFont typeface="Wingdings" pitchFamily="2" charset="2"/>
              <a:buChar char="§"/>
            </a:pPr>
            <a:r>
              <a:rPr lang="en-US" sz="1700" dirty="0" err="1" smtClean="0"/>
              <a:t>Koord</a:t>
            </a:r>
            <a:r>
              <a:rPr lang="en-US" sz="1700" dirty="0" smtClean="0"/>
              <a:t>  </a:t>
            </a:r>
            <a:r>
              <a:rPr lang="en-US" sz="1700" dirty="0" err="1" smtClean="0"/>
              <a:t>lintas</a:t>
            </a:r>
            <a:r>
              <a:rPr lang="en-US" sz="1700" dirty="0" smtClean="0"/>
              <a:t> program </a:t>
            </a:r>
            <a:r>
              <a:rPr lang="en-US" sz="1700" dirty="0" err="1" smtClean="0"/>
              <a:t>dlm</a:t>
            </a:r>
            <a:r>
              <a:rPr lang="en-US" sz="1700" dirty="0" smtClean="0"/>
              <a:t> </a:t>
            </a:r>
            <a:r>
              <a:rPr lang="en-US" sz="1700" dirty="0" err="1" smtClean="0"/>
              <a:t>rangka</a:t>
            </a:r>
            <a:r>
              <a:rPr lang="en-US" sz="1700" dirty="0" smtClean="0"/>
              <a:t> </a:t>
            </a:r>
            <a:r>
              <a:rPr lang="en-US" sz="1700" dirty="0" err="1" smtClean="0"/>
              <a:t>meningkatkan</a:t>
            </a:r>
            <a:r>
              <a:rPr lang="en-US" sz="1700" dirty="0" smtClean="0"/>
              <a:t> </a:t>
            </a:r>
            <a:r>
              <a:rPr lang="en-US" sz="1700" dirty="0" err="1" smtClean="0"/>
              <a:t>keterpaduan</a:t>
            </a:r>
            <a:r>
              <a:rPr lang="en-US" sz="1700" dirty="0" smtClean="0"/>
              <a:t> </a:t>
            </a:r>
            <a:r>
              <a:rPr lang="en-US" sz="1700" dirty="0" err="1" smtClean="0"/>
              <a:t>sangat</a:t>
            </a:r>
            <a:r>
              <a:rPr lang="en-US" sz="1700" dirty="0" smtClean="0"/>
              <a:t> </a:t>
            </a:r>
            <a:r>
              <a:rPr lang="en-US" sz="1700" dirty="0" err="1" smtClean="0"/>
              <a:t>penting</a:t>
            </a:r>
            <a:r>
              <a:rPr lang="en-US" sz="1700" dirty="0" smtClean="0"/>
              <a:t> </a:t>
            </a:r>
            <a:r>
              <a:rPr lang="en-US" sz="1700" dirty="0" err="1" smtClean="0"/>
              <a:t>dlm</a:t>
            </a:r>
            <a:r>
              <a:rPr lang="en-US" sz="1700" dirty="0" smtClean="0"/>
              <a:t> </a:t>
            </a:r>
            <a:r>
              <a:rPr lang="en-US" sz="1700" dirty="0" err="1" smtClean="0"/>
              <a:t>akselerasi</a:t>
            </a:r>
            <a:r>
              <a:rPr lang="en-US" sz="1700" dirty="0" smtClean="0"/>
              <a:t> </a:t>
            </a:r>
            <a:r>
              <a:rPr lang="en-US" sz="1700" dirty="0" err="1" smtClean="0"/>
              <a:t>pencapaian</a:t>
            </a:r>
            <a:r>
              <a:rPr lang="en-US" sz="1700" dirty="0" smtClean="0"/>
              <a:t> </a:t>
            </a:r>
            <a:r>
              <a:rPr lang="en-US" sz="1700" dirty="0" err="1" smtClean="0"/>
              <a:t>cakupan</a:t>
            </a:r>
            <a:r>
              <a:rPr lang="en-US" sz="1700" dirty="0" smtClean="0"/>
              <a:t> </a:t>
            </a:r>
            <a:r>
              <a:rPr lang="en-US" sz="1700" dirty="0" err="1" smtClean="0"/>
              <a:t>imunisasi</a:t>
            </a:r>
            <a:r>
              <a:rPr lang="en-US" sz="1700" dirty="0" smtClean="0"/>
              <a:t>.</a:t>
            </a:r>
            <a:endParaRPr lang="id-ID" sz="1700" dirty="0" smtClean="0"/>
          </a:p>
          <a:p>
            <a:pPr>
              <a:buFont typeface="Wingdings" pitchFamily="2" charset="2"/>
              <a:buChar char="§"/>
            </a:pPr>
            <a:r>
              <a:rPr lang="en-US" sz="1700" dirty="0" err="1" smtClean="0"/>
              <a:t>Diharapkan</a:t>
            </a:r>
            <a:r>
              <a:rPr lang="en-US" sz="1700" dirty="0" smtClean="0"/>
              <a:t>  forum </a:t>
            </a:r>
            <a:r>
              <a:rPr lang="en-US" sz="1700" dirty="0" err="1" smtClean="0"/>
              <a:t>komunikasi</a:t>
            </a:r>
            <a:r>
              <a:rPr lang="en-US" sz="1700" dirty="0" smtClean="0"/>
              <a:t> </a:t>
            </a:r>
            <a:r>
              <a:rPr lang="en-US" sz="1700" dirty="0" err="1" smtClean="0"/>
              <a:t>di</a:t>
            </a:r>
            <a:r>
              <a:rPr lang="en-US" sz="1700" dirty="0" smtClean="0"/>
              <a:t> </a:t>
            </a:r>
            <a:r>
              <a:rPr lang="en-US" sz="1700" dirty="0" err="1" smtClean="0"/>
              <a:t>daerah</a:t>
            </a:r>
            <a:r>
              <a:rPr lang="en-US" sz="1700" dirty="0" smtClean="0"/>
              <a:t> ( Din </a:t>
            </a:r>
            <a:r>
              <a:rPr lang="en-US" sz="1700" dirty="0" err="1" smtClean="0"/>
              <a:t>Kes</a:t>
            </a:r>
            <a:r>
              <a:rPr lang="en-US" sz="1700" dirty="0" smtClean="0"/>
              <a:t> </a:t>
            </a:r>
            <a:r>
              <a:rPr lang="en-US" sz="1700" dirty="0" err="1" smtClean="0"/>
              <a:t>Provinsi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Kab</a:t>
            </a:r>
            <a:r>
              <a:rPr lang="en-US" sz="1700" dirty="0" smtClean="0"/>
              <a:t> / Kota </a:t>
            </a:r>
            <a:r>
              <a:rPr lang="en-US" sz="1700" dirty="0" err="1" smtClean="0"/>
              <a:t>sbg</a:t>
            </a:r>
            <a:r>
              <a:rPr lang="en-US" sz="1700" dirty="0" smtClean="0"/>
              <a:t> </a:t>
            </a:r>
            <a:r>
              <a:rPr lang="en-US" sz="1700" i="1" dirty="0" smtClean="0"/>
              <a:t>Leading program</a:t>
            </a:r>
            <a:r>
              <a:rPr lang="en-US" sz="1700" dirty="0" smtClean="0"/>
              <a:t> ) </a:t>
            </a:r>
            <a:r>
              <a:rPr lang="en-US" sz="1700" dirty="0" err="1" smtClean="0"/>
              <a:t>utk</a:t>
            </a:r>
            <a:r>
              <a:rPr lang="en-US" sz="1700" dirty="0" smtClean="0"/>
              <a:t> </a:t>
            </a:r>
            <a:r>
              <a:rPr lang="en-US" sz="1700" dirty="0" err="1" smtClean="0"/>
              <a:t>mkoordinasikan</a:t>
            </a:r>
            <a:r>
              <a:rPr lang="en-US" sz="1700" dirty="0" smtClean="0"/>
              <a:t> keg 2 </a:t>
            </a:r>
            <a:r>
              <a:rPr lang="en-US" sz="1700" dirty="0" err="1" smtClean="0"/>
              <a:t>lintas</a:t>
            </a:r>
            <a:r>
              <a:rPr lang="en-US" sz="1700" dirty="0" smtClean="0"/>
              <a:t> program &amp; </a:t>
            </a:r>
            <a:r>
              <a:rPr lang="en-US" sz="1700" dirty="0" err="1" smtClean="0"/>
              <a:t>sektor</a:t>
            </a:r>
            <a:r>
              <a:rPr lang="en-US" sz="1700" dirty="0" smtClean="0"/>
              <a:t> </a:t>
            </a:r>
            <a:r>
              <a:rPr lang="en-US" sz="1700" dirty="0" err="1" smtClean="0"/>
              <a:t>terkait</a:t>
            </a:r>
            <a:r>
              <a:rPr lang="en-US" sz="1700" dirty="0" smtClean="0"/>
              <a:t> </a:t>
            </a:r>
            <a:r>
              <a:rPr lang="en-US" sz="1700" dirty="0" err="1" smtClean="0"/>
              <a:t>spt</a:t>
            </a:r>
            <a:r>
              <a:rPr lang="en-US" sz="1700" dirty="0" smtClean="0"/>
              <a:t> : PKK, </a:t>
            </a:r>
            <a:r>
              <a:rPr lang="en-US" sz="1700" dirty="0" err="1" smtClean="0"/>
              <a:t>Jamkesmas</a:t>
            </a:r>
            <a:r>
              <a:rPr lang="en-US" sz="1700" dirty="0" smtClean="0"/>
              <a:t>, </a:t>
            </a:r>
            <a:r>
              <a:rPr lang="en-US" sz="1700" dirty="0" err="1" smtClean="0"/>
              <a:t>Pemda</a:t>
            </a:r>
            <a:r>
              <a:rPr lang="en-US" sz="1700" dirty="0" smtClean="0"/>
              <a:t>, LSM </a:t>
            </a:r>
            <a:r>
              <a:rPr lang="en-US" sz="1700" dirty="0" err="1" smtClean="0"/>
              <a:t>dll</a:t>
            </a:r>
            <a:r>
              <a:rPr lang="en-US" sz="1700" dirty="0" smtClean="0"/>
              <a:t>.</a:t>
            </a:r>
            <a:endParaRPr lang="id-ID" sz="1700" dirty="0" smtClean="0"/>
          </a:p>
          <a:p>
            <a:pPr>
              <a:buFont typeface="Wingdings" pitchFamily="2" charset="2"/>
              <a:buChar char="§"/>
            </a:pPr>
            <a:r>
              <a:rPr lang="en-US" sz="1700" dirty="0" smtClean="0"/>
              <a:t>Upaya2 </a:t>
            </a:r>
            <a:r>
              <a:rPr lang="en-US" sz="1700" dirty="0" err="1" smtClean="0"/>
              <a:t>advokasi</a:t>
            </a:r>
            <a:r>
              <a:rPr lang="en-US" sz="1700" dirty="0" smtClean="0"/>
              <a:t>  </a:t>
            </a:r>
            <a:r>
              <a:rPr lang="en-US" sz="1700" dirty="0" err="1" smtClean="0"/>
              <a:t>spt</a:t>
            </a:r>
            <a:r>
              <a:rPr lang="en-US" sz="1700" dirty="0" smtClean="0"/>
              <a:t> : </a:t>
            </a:r>
            <a:r>
              <a:rPr lang="en-US" sz="1700" dirty="0" err="1" smtClean="0"/>
              <a:t>ke</a:t>
            </a:r>
            <a:r>
              <a:rPr lang="en-US" sz="1700" dirty="0" smtClean="0"/>
              <a:t> </a:t>
            </a:r>
            <a:r>
              <a:rPr lang="en-US" sz="1700" dirty="0" err="1" smtClean="0"/>
              <a:t>Pemda</a:t>
            </a:r>
            <a:r>
              <a:rPr lang="en-US" sz="1700" dirty="0" smtClean="0"/>
              <a:t>, </a:t>
            </a:r>
            <a:r>
              <a:rPr lang="en-US" sz="1700" dirty="0" err="1" smtClean="0"/>
              <a:t>kerjasam</a:t>
            </a:r>
            <a:r>
              <a:rPr lang="en-US" sz="1700" dirty="0" smtClean="0"/>
              <a:t> dg PKK, </a:t>
            </a:r>
            <a:r>
              <a:rPr lang="en-US" sz="1700" dirty="0" err="1" smtClean="0"/>
              <a:t>Tokoh</a:t>
            </a:r>
            <a:r>
              <a:rPr lang="en-US" sz="1700" dirty="0" smtClean="0"/>
              <a:t> </a:t>
            </a:r>
            <a:r>
              <a:rPr lang="en-US" sz="1700" dirty="0" err="1" smtClean="0"/>
              <a:t>agama,revitalisasi</a:t>
            </a:r>
            <a:r>
              <a:rPr lang="en-US" sz="1700" dirty="0" smtClean="0"/>
              <a:t> PWS, &amp; Local coverage survey </a:t>
            </a:r>
            <a:r>
              <a:rPr lang="en-US" sz="1700" dirty="0" err="1" smtClean="0"/>
              <a:t>dpt</a:t>
            </a:r>
            <a:r>
              <a:rPr lang="en-US" sz="1700" dirty="0" smtClean="0"/>
              <a:t> </a:t>
            </a:r>
            <a:r>
              <a:rPr lang="en-US" sz="1700" dirty="0" err="1" smtClean="0"/>
              <a:t>menggunakan</a:t>
            </a:r>
            <a:r>
              <a:rPr lang="en-US" sz="1700" dirty="0" smtClean="0"/>
              <a:t> </a:t>
            </a:r>
            <a:r>
              <a:rPr lang="en-US" sz="1700" dirty="0" err="1" smtClean="0"/>
              <a:t>sumber</a:t>
            </a:r>
            <a:r>
              <a:rPr lang="en-US" sz="1700" dirty="0" smtClean="0"/>
              <a:t> </a:t>
            </a:r>
            <a:r>
              <a:rPr lang="en-US" sz="1700" dirty="0" err="1" smtClean="0"/>
              <a:t>daya</a:t>
            </a:r>
            <a:r>
              <a:rPr lang="en-US" sz="1700" dirty="0" smtClean="0"/>
              <a:t> </a:t>
            </a:r>
            <a:r>
              <a:rPr lang="en-US" sz="1700" dirty="0" err="1" smtClean="0"/>
              <a:t>yg</a:t>
            </a:r>
            <a:r>
              <a:rPr lang="en-US" sz="1700" dirty="0" smtClean="0"/>
              <a:t> </a:t>
            </a:r>
            <a:r>
              <a:rPr lang="en-US" sz="1700" dirty="0" err="1" smtClean="0"/>
              <a:t>ada</a:t>
            </a:r>
            <a:r>
              <a:rPr lang="en-US" sz="1700" dirty="0" smtClean="0"/>
              <a:t> </a:t>
            </a:r>
            <a:r>
              <a:rPr lang="en-US" sz="1700" dirty="0" err="1" smtClean="0"/>
              <a:t>di</a:t>
            </a:r>
            <a:r>
              <a:rPr lang="en-US" sz="1700" dirty="0" smtClean="0"/>
              <a:t> </a:t>
            </a:r>
            <a:r>
              <a:rPr lang="en-US" sz="1700" dirty="0" err="1" smtClean="0"/>
              <a:t>daerah</a:t>
            </a:r>
            <a:r>
              <a:rPr lang="en-US" sz="1700" dirty="0" smtClean="0"/>
              <a:t>.</a:t>
            </a:r>
            <a:endParaRPr lang="id-ID" sz="1700" dirty="0" smtClean="0"/>
          </a:p>
          <a:p>
            <a:pPr>
              <a:buFont typeface="Wingdings" pitchFamily="2" charset="2"/>
              <a:buChar char="§"/>
            </a:pPr>
            <a:r>
              <a:rPr lang="en-US" sz="1700" dirty="0" err="1" smtClean="0"/>
              <a:t>Untuk</a:t>
            </a:r>
            <a:r>
              <a:rPr lang="en-US" sz="1700" dirty="0" smtClean="0"/>
              <a:t> </a:t>
            </a:r>
            <a:r>
              <a:rPr lang="en-US" sz="1700" dirty="0" err="1" smtClean="0"/>
              <a:t>pemantauan</a:t>
            </a:r>
            <a:r>
              <a:rPr lang="en-US" sz="1700" dirty="0" smtClean="0"/>
              <a:t> </a:t>
            </a:r>
            <a:r>
              <a:rPr lang="en-US" sz="1700" dirty="0" err="1" smtClean="0"/>
              <a:t>pencapaian</a:t>
            </a:r>
            <a:r>
              <a:rPr lang="en-US" sz="1700" dirty="0" smtClean="0"/>
              <a:t> </a:t>
            </a:r>
            <a:r>
              <a:rPr lang="en-US" sz="1700" dirty="0" err="1" smtClean="0"/>
              <a:t>cak</a:t>
            </a:r>
            <a:r>
              <a:rPr lang="en-US" sz="1700" dirty="0" smtClean="0"/>
              <a:t> </a:t>
            </a:r>
            <a:r>
              <a:rPr lang="en-US" sz="1700" dirty="0" err="1" smtClean="0"/>
              <a:t>di</a:t>
            </a:r>
            <a:r>
              <a:rPr lang="en-US" sz="1700" dirty="0" smtClean="0"/>
              <a:t> Prov. </a:t>
            </a:r>
            <a:r>
              <a:rPr lang="en-US" sz="1700" dirty="0" err="1" smtClean="0"/>
              <a:t>Kab</a:t>
            </a:r>
            <a:r>
              <a:rPr lang="en-US" sz="1700" dirty="0" smtClean="0"/>
              <a:t> / Kota dg </a:t>
            </a:r>
            <a:r>
              <a:rPr lang="en-US" sz="1700" dirty="0" err="1" smtClean="0"/>
              <a:t>mggunakan</a:t>
            </a:r>
            <a:r>
              <a:rPr lang="en-US" sz="1700" dirty="0" smtClean="0"/>
              <a:t> </a:t>
            </a:r>
            <a:r>
              <a:rPr lang="en-US" sz="1700" dirty="0" err="1" smtClean="0"/>
              <a:t>pemetaan</a:t>
            </a:r>
            <a:r>
              <a:rPr lang="en-US" sz="1700" dirty="0" smtClean="0"/>
              <a:t> </a:t>
            </a:r>
            <a:r>
              <a:rPr lang="en-US" sz="1700" dirty="0" err="1" smtClean="0"/>
              <a:t>di</a:t>
            </a:r>
            <a:r>
              <a:rPr lang="en-US" sz="1700" dirty="0" smtClean="0"/>
              <a:t> </a:t>
            </a:r>
            <a:r>
              <a:rPr lang="en-US" sz="1700" dirty="0" err="1" smtClean="0"/>
              <a:t>tk</a:t>
            </a:r>
            <a:r>
              <a:rPr lang="en-US" sz="1700" dirty="0" smtClean="0"/>
              <a:t> </a:t>
            </a:r>
            <a:r>
              <a:rPr lang="en-US" sz="1700" dirty="0" err="1" smtClean="0"/>
              <a:t>Puskesmas</a:t>
            </a:r>
            <a:r>
              <a:rPr lang="en-US" sz="1700" dirty="0" smtClean="0"/>
              <a:t> dg </a:t>
            </a:r>
            <a:r>
              <a:rPr lang="en-US" sz="1700" dirty="0" err="1" smtClean="0"/>
              <a:t>memanfaatkan</a:t>
            </a:r>
            <a:r>
              <a:rPr lang="en-US" sz="1700" dirty="0" smtClean="0"/>
              <a:t> PWS. </a:t>
            </a:r>
            <a:endParaRPr lang="id-ID" sz="1700" dirty="0" smtClean="0"/>
          </a:p>
          <a:p>
            <a:pPr>
              <a:buFont typeface="Wingdings" pitchFamily="2" charset="2"/>
              <a:buChar char="§"/>
            </a:pPr>
            <a:r>
              <a:rPr lang="en-US" sz="1700" dirty="0" smtClean="0"/>
              <a:t>Keg  </a:t>
            </a:r>
            <a:r>
              <a:rPr lang="en-US" sz="1700" dirty="0" err="1" smtClean="0"/>
              <a:t>tsb</a:t>
            </a:r>
            <a:r>
              <a:rPr lang="en-US" sz="1700" dirty="0" smtClean="0"/>
              <a:t> </a:t>
            </a:r>
            <a:r>
              <a:rPr lang="en-US" sz="1700" dirty="0" err="1" smtClean="0"/>
              <a:t>perlu</a:t>
            </a:r>
            <a:r>
              <a:rPr lang="en-US" sz="1700" dirty="0" smtClean="0"/>
              <a:t> </a:t>
            </a:r>
            <a:r>
              <a:rPr lang="en-US" sz="1700" dirty="0" err="1" smtClean="0"/>
              <a:t>terencana</a:t>
            </a:r>
            <a:r>
              <a:rPr lang="en-US" sz="1700" dirty="0" smtClean="0"/>
              <a:t> agar </a:t>
            </a:r>
            <a:r>
              <a:rPr lang="en-US" sz="1700" dirty="0" err="1" smtClean="0"/>
              <a:t>anggaran</a:t>
            </a:r>
            <a:r>
              <a:rPr lang="en-US" sz="1700" dirty="0" smtClean="0"/>
              <a:t> program </a:t>
            </a:r>
            <a:r>
              <a:rPr lang="en-US" sz="1700" dirty="0" err="1" smtClean="0"/>
              <a:t>imunisasi</a:t>
            </a:r>
            <a:r>
              <a:rPr lang="en-US" sz="1700" dirty="0" smtClean="0"/>
              <a:t> </a:t>
            </a:r>
            <a:r>
              <a:rPr lang="en-US" sz="1700" dirty="0" err="1" smtClean="0"/>
              <a:t>baik</a:t>
            </a:r>
            <a:r>
              <a:rPr lang="en-US" sz="1700" dirty="0" smtClean="0"/>
              <a:t> </a:t>
            </a:r>
            <a:r>
              <a:rPr lang="en-US" sz="1700" dirty="0" err="1" smtClean="0"/>
              <a:t>bersumber</a:t>
            </a:r>
            <a:r>
              <a:rPr lang="en-US" sz="1700" dirty="0" smtClean="0"/>
              <a:t> </a:t>
            </a:r>
            <a:r>
              <a:rPr lang="en-US" sz="1700" dirty="0" err="1" smtClean="0"/>
              <a:t>dr</a:t>
            </a:r>
            <a:r>
              <a:rPr lang="en-US" sz="1700" dirty="0" smtClean="0"/>
              <a:t> APBD,APBN, </a:t>
            </a:r>
            <a:r>
              <a:rPr lang="en-US" sz="1700" dirty="0" err="1" smtClean="0"/>
              <a:t>maupun</a:t>
            </a:r>
            <a:r>
              <a:rPr lang="en-US" sz="1700" dirty="0" smtClean="0"/>
              <a:t> BLN </a:t>
            </a:r>
            <a:r>
              <a:rPr lang="en-US" sz="1700" dirty="0" smtClean="0">
                <a:sym typeface="Wingdings" pitchFamily="2" charset="2"/>
              </a:rPr>
              <a:t> </a:t>
            </a:r>
            <a:r>
              <a:rPr lang="en-US" sz="1700" dirty="0" err="1" smtClean="0"/>
              <a:t>mendukung</a:t>
            </a:r>
            <a:r>
              <a:rPr lang="en-US" sz="1700" dirty="0" smtClean="0"/>
              <a:t> keg  </a:t>
            </a:r>
            <a:r>
              <a:rPr lang="en-US" sz="1700" dirty="0" err="1" smtClean="0"/>
              <a:t>tsb</a:t>
            </a:r>
            <a:r>
              <a:rPr lang="en-US" sz="1700" dirty="0" smtClean="0"/>
              <a:t>.</a:t>
            </a:r>
            <a:endParaRPr lang="id-ID" sz="1700" dirty="0" smtClean="0"/>
          </a:p>
          <a:p>
            <a:pPr>
              <a:buFont typeface="Wingdings" pitchFamily="2" charset="2"/>
              <a:buChar char="§"/>
            </a:pPr>
            <a:r>
              <a:rPr lang="en-US" sz="1700" dirty="0" err="1" smtClean="0"/>
              <a:t>Koordinasikan</a:t>
            </a:r>
            <a:r>
              <a:rPr lang="en-US" sz="1700" dirty="0" smtClean="0"/>
              <a:t> </a:t>
            </a:r>
            <a:r>
              <a:rPr lang="en-US" sz="1700" dirty="0" err="1" smtClean="0"/>
              <a:t>dlm</a:t>
            </a:r>
            <a:r>
              <a:rPr lang="en-US" sz="1700" dirty="0" smtClean="0"/>
              <a:t> </a:t>
            </a:r>
            <a:r>
              <a:rPr lang="en-US" sz="1700" i="1" dirty="0" err="1" smtClean="0"/>
              <a:t>pertemuan</a:t>
            </a:r>
            <a:r>
              <a:rPr lang="en-US" sz="1700" i="1" dirty="0" smtClean="0"/>
              <a:t> </a:t>
            </a:r>
            <a:r>
              <a:rPr lang="en-US" sz="1700" i="1" dirty="0" err="1" smtClean="0"/>
              <a:t>berjenjang</a:t>
            </a:r>
            <a:r>
              <a:rPr lang="en-US" sz="1700" i="1" dirty="0" smtClean="0"/>
              <a:t> </a:t>
            </a:r>
            <a:r>
              <a:rPr lang="en-US" sz="1700" dirty="0" err="1" smtClean="0"/>
              <a:t>mulai</a:t>
            </a:r>
            <a:r>
              <a:rPr lang="en-US" sz="1700" dirty="0" smtClean="0"/>
              <a:t> </a:t>
            </a:r>
            <a:r>
              <a:rPr lang="en-US" sz="1700" dirty="0" err="1" smtClean="0"/>
              <a:t>tk</a:t>
            </a:r>
            <a:r>
              <a:rPr lang="en-US" sz="1700" dirty="0" smtClean="0"/>
              <a:t> </a:t>
            </a:r>
            <a:r>
              <a:rPr lang="en-US" sz="1700" dirty="0" err="1" smtClean="0"/>
              <a:t>pusat</a:t>
            </a:r>
            <a:r>
              <a:rPr lang="en-US" sz="1700" dirty="0" smtClean="0"/>
              <a:t> </a:t>
            </a:r>
            <a:r>
              <a:rPr lang="en-US" sz="1700" dirty="0" err="1" smtClean="0"/>
              <a:t>sampai</a:t>
            </a:r>
            <a:r>
              <a:rPr lang="en-US" sz="1700" dirty="0" smtClean="0"/>
              <a:t> </a:t>
            </a:r>
            <a:r>
              <a:rPr lang="en-US" sz="1700" dirty="0" err="1" smtClean="0"/>
              <a:t>ke</a:t>
            </a:r>
            <a:r>
              <a:rPr lang="en-US" sz="1700" dirty="0" smtClean="0"/>
              <a:t> </a:t>
            </a:r>
            <a:r>
              <a:rPr lang="en-US" sz="1700" dirty="0" err="1" smtClean="0"/>
              <a:t>daerah</a:t>
            </a:r>
            <a:r>
              <a:rPr lang="en-US" sz="1700" dirty="0" smtClean="0"/>
              <a:t> </a:t>
            </a:r>
            <a:r>
              <a:rPr lang="en-US" sz="1700" dirty="0" err="1" smtClean="0"/>
              <a:t>Kab</a:t>
            </a:r>
            <a:r>
              <a:rPr lang="en-US" sz="1700" dirty="0" smtClean="0"/>
              <a:t> / Kota.</a:t>
            </a:r>
            <a:endParaRPr lang="id-ID" sz="1700" dirty="0" smtClean="0"/>
          </a:p>
          <a:p>
            <a:pPr>
              <a:buFont typeface="Wingdings" pitchFamily="2" charset="2"/>
              <a:buChar char="§"/>
            </a:pPr>
            <a:r>
              <a:rPr lang="en-US" sz="1700" dirty="0" err="1" smtClean="0"/>
              <a:t>Penguatan</a:t>
            </a:r>
            <a:r>
              <a:rPr lang="en-US" sz="1700" dirty="0" smtClean="0"/>
              <a:t> </a:t>
            </a:r>
            <a:r>
              <a:rPr lang="en-US" sz="1700" dirty="0" err="1" smtClean="0"/>
              <a:t>kemampuan</a:t>
            </a:r>
            <a:r>
              <a:rPr lang="en-US" sz="1700" dirty="0" smtClean="0"/>
              <a:t> </a:t>
            </a:r>
            <a:r>
              <a:rPr lang="en-US" sz="1700" dirty="0" err="1" smtClean="0"/>
              <a:t>daerah</a:t>
            </a:r>
            <a:r>
              <a:rPr lang="en-US" sz="1700" dirty="0" smtClean="0"/>
              <a:t> </a:t>
            </a:r>
            <a:r>
              <a:rPr lang="en-US" sz="1700" dirty="0" err="1" smtClean="0"/>
              <a:t>menjadi</a:t>
            </a:r>
            <a:r>
              <a:rPr lang="en-US" sz="1700" dirty="0" smtClean="0"/>
              <a:t> </a:t>
            </a:r>
            <a:r>
              <a:rPr lang="en-US" sz="1700" dirty="0" err="1" smtClean="0"/>
              <a:t>sasaran</a:t>
            </a:r>
            <a:r>
              <a:rPr lang="en-US" sz="1700" dirty="0" smtClean="0"/>
              <a:t> </a:t>
            </a:r>
            <a:r>
              <a:rPr lang="en-US" sz="1700" dirty="0" err="1" smtClean="0"/>
              <a:t>utama</a:t>
            </a:r>
            <a:r>
              <a:rPr lang="en-US" sz="1700" dirty="0" smtClean="0"/>
              <a:t> </a:t>
            </a:r>
            <a:r>
              <a:rPr lang="en-US" sz="1700" dirty="0" err="1" smtClean="0"/>
              <a:t>dlm</a:t>
            </a:r>
            <a:r>
              <a:rPr lang="en-US" sz="1700" dirty="0" smtClean="0"/>
              <a:t>  </a:t>
            </a:r>
            <a:r>
              <a:rPr lang="en-US" sz="1700" dirty="0" err="1" smtClean="0"/>
              <a:t>perenc</a:t>
            </a:r>
            <a:r>
              <a:rPr lang="en-US" sz="1700" dirty="0" smtClean="0"/>
              <a:t>  </a:t>
            </a:r>
            <a:r>
              <a:rPr lang="en-US" sz="1700" dirty="0" err="1" smtClean="0"/>
              <a:t>tmsk</a:t>
            </a:r>
            <a:r>
              <a:rPr lang="en-US" sz="1700" dirty="0" smtClean="0"/>
              <a:t>  </a:t>
            </a:r>
            <a:r>
              <a:rPr lang="en-US" sz="1700" dirty="0" err="1" smtClean="0"/>
              <a:t>revitalisasi</a:t>
            </a:r>
            <a:r>
              <a:rPr lang="en-US" sz="1700" dirty="0" smtClean="0"/>
              <a:t> PWS &amp; mapping </a:t>
            </a:r>
            <a:r>
              <a:rPr lang="en-US" sz="1700" dirty="0" err="1" smtClean="0"/>
              <a:t>daerah</a:t>
            </a:r>
            <a:r>
              <a:rPr lang="en-US" sz="1700" dirty="0" smtClean="0"/>
              <a:t> </a:t>
            </a:r>
            <a:r>
              <a:rPr lang="en-US" sz="1700" dirty="0" err="1" smtClean="0"/>
              <a:t>bermasalah</a:t>
            </a:r>
            <a:r>
              <a:rPr lang="en-US" sz="1700" dirty="0" smtClean="0"/>
              <a:t> </a:t>
            </a:r>
            <a:r>
              <a:rPr lang="en-US" sz="1700" dirty="0" err="1" smtClean="0"/>
              <a:t>dlm</a:t>
            </a:r>
            <a:r>
              <a:rPr lang="en-US" sz="1700" dirty="0" smtClean="0"/>
              <a:t> </a:t>
            </a:r>
            <a:r>
              <a:rPr lang="en-US" sz="1700" dirty="0" err="1" smtClean="0"/>
              <a:t>cak</a:t>
            </a:r>
            <a:r>
              <a:rPr lang="en-US" sz="1700" dirty="0" smtClean="0"/>
              <a:t>  </a:t>
            </a:r>
            <a:r>
              <a:rPr lang="en-US" sz="1700" dirty="0" err="1" smtClean="0"/>
              <a:t>imunisasi</a:t>
            </a:r>
            <a:r>
              <a:rPr lang="en-US" sz="1700" dirty="0" smtClean="0"/>
              <a:t>, </a:t>
            </a:r>
            <a:r>
              <a:rPr lang="en-US" sz="1700" dirty="0" err="1" smtClean="0"/>
              <a:t>pelaksanaan</a:t>
            </a:r>
            <a:r>
              <a:rPr lang="en-US" sz="1700" dirty="0" smtClean="0"/>
              <a:t>, </a:t>
            </a:r>
            <a:r>
              <a:rPr lang="en-US" sz="1700" dirty="0" err="1" smtClean="0"/>
              <a:t>pengendalian</a:t>
            </a:r>
            <a:r>
              <a:rPr lang="en-US" sz="1700" dirty="0" smtClean="0"/>
              <a:t> &amp; </a:t>
            </a:r>
            <a:r>
              <a:rPr lang="en-US" sz="1700" dirty="0" err="1" smtClean="0"/>
              <a:t>evaluasi</a:t>
            </a:r>
            <a:r>
              <a:rPr lang="en-US" sz="1700" dirty="0" smtClean="0"/>
              <a:t> </a:t>
            </a:r>
            <a:r>
              <a:rPr lang="en-US" sz="1700" dirty="0" err="1" smtClean="0"/>
              <a:t>kegiatan</a:t>
            </a:r>
            <a:r>
              <a:rPr lang="en-US" sz="1700" dirty="0" smtClean="0"/>
              <a:t> </a:t>
            </a:r>
            <a:r>
              <a:rPr lang="en-US" sz="1700" dirty="0" err="1" smtClean="0"/>
              <a:t>akselerasi</a:t>
            </a:r>
            <a:r>
              <a:rPr lang="en-US" sz="1700" dirty="0" smtClean="0"/>
              <a:t> </a:t>
            </a:r>
            <a:r>
              <a:rPr lang="en-US" sz="1700" dirty="0" err="1" smtClean="0"/>
              <a:t>pencapaian</a:t>
            </a:r>
            <a:r>
              <a:rPr lang="en-US" sz="1700" dirty="0" smtClean="0"/>
              <a:t> UCI </a:t>
            </a:r>
            <a:r>
              <a:rPr lang="en-US" sz="1700" dirty="0" err="1" smtClean="0"/>
              <a:t>desa</a:t>
            </a:r>
            <a:r>
              <a:rPr lang="en-US" sz="1700" dirty="0" smtClean="0"/>
              <a:t>.</a:t>
            </a:r>
          </a:p>
          <a:p>
            <a:pPr>
              <a:buNone/>
            </a:pPr>
            <a:r>
              <a:rPr lang="en-US" sz="1700" dirty="0" smtClean="0"/>
              <a:t>		</a:t>
            </a:r>
          </a:p>
          <a:p>
            <a:endParaRPr lang="en-US" sz="16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Arial Narrow" pitchFamily="34" charset="0"/>
              </a:rPr>
              <a:t>			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733800"/>
            <a:ext cx="8229600" cy="1109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6000" dirty="0" smtClean="0">
                <a:solidFill>
                  <a:srgbClr val="FF0000"/>
                </a:solidFill>
                <a:latin typeface="Algerian" pitchFamily="82" charset="0"/>
              </a:rPr>
              <a:t>TERIMAKASIH</a:t>
            </a:r>
            <a:endParaRPr lang="id-ID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052" name="Picture 4" descr="D:\bu tatik\PPT VAKSIN DAN IMUNISASI\vaksin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0"/>
            <a:ext cx="3733800" cy="33189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Upaya2 </a:t>
            </a:r>
            <a:r>
              <a:rPr lang="en-US" sz="24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peningkatan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a.l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id-ID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Suntikan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yg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 safe Injection </a:t>
            </a:r>
            <a:r>
              <a:rPr lang="id-ID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Strategi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pemerataan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UCI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memanfaatkan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PWS, Area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Spesific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Implementation,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pendekatan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resiko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meningkatkan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mutu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pelayanan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efisiensi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dg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vaksin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kombinasi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meningkatkan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kualitas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SDM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meningkatkan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kemitraan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id-ID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Pengetahuan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ketrampilan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prosedur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pemberiaan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vaksin</a:t>
            </a:r>
            <a:endParaRPr lang="id-ID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Utk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cakupan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tinggi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tk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komunitas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manajemen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yg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baik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pengelolaan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program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imunisasi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terutama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tingkat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Puskesmas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153400" cy="6172200"/>
          </a:xfrm>
        </p:spPr>
        <p:txBody>
          <a:bodyPr>
            <a:normAutofit fontScale="85000" lnSpcReduction="1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err="1" smtClean="0">
                <a:latin typeface="Trebuchet MS" pitchFamily="34" charset="0"/>
              </a:rPr>
              <a:t>Hasil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Riskesdas</a:t>
            </a:r>
            <a:r>
              <a:rPr lang="en-US" dirty="0" smtClean="0">
                <a:latin typeface="Trebuchet MS" pitchFamily="34" charset="0"/>
              </a:rPr>
              <a:t> TH 2007 </a:t>
            </a:r>
            <a:r>
              <a:rPr lang="en-US" dirty="0" err="1" smtClean="0">
                <a:latin typeface="Trebuchet MS" pitchFamily="34" charset="0"/>
              </a:rPr>
              <a:t>dan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monev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kegiatan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pelayanan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imunisasi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rutin</a:t>
            </a:r>
            <a:r>
              <a:rPr lang="en-US" dirty="0" smtClean="0">
                <a:latin typeface="Trebuchet MS" pitchFamily="34" charset="0"/>
              </a:rPr>
              <a:t>  </a:t>
            </a:r>
            <a:r>
              <a:rPr lang="en-US" dirty="0" err="1" smtClean="0">
                <a:latin typeface="Trebuchet MS" pitchFamily="34" charset="0"/>
              </a:rPr>
              <a:t>bayi</a:t>
            </a:r>
            <a:r>
              <a:rPr lang="en-US" dirty="0" smtClean="0">
                <a:latin typeface="Trebuchet MS" pitchFamily="34" charset="0"/>
              </a:rPr>
              <a:t> &lt; </a:t>
            </a:r>
            <a:r>
              <a:rPr lang="en-US" dirty="0" err="1" smtClean="0">
                <a:latin typeface="Trebuchet MS" pitchFamily="34" charset="0"/>
              </a:rPr>
              <a:t>umur</a:t>
            </a:r>
            <a:r>
              <a:rPr lang="en-US" dirty="0" smtClean="0">
                <a:latin typeface="Trebuchet MS" pitchFamily="34" charset="0"/>
              </a:rPr>
              <a:t> 1 </a:t>
            </a:r>
            <a:r>
              <a:rPr lang="en-US" dirty="0" err="1" smtClean="0">
                <a:latin typeface="Trebuchet MS" pitchFamily="34" charset="0"/>
              </a:rPr>
              <a:t>th</a:t>
            </a:r>
            <a:r>
              <a:rPr lang="en-US" dirty="0" smtClean="0">
                <a:latin typeface="Trebuchet MS" pitchFamily="34" charset="0"/>
              </a:rPr>
              <a:t>,  </a:t>
            </a:r>
            <a:r>
              <a:rPr lang="en-US" dirty="0" err="1" smtClean="0">
                <a:latin typeface="Trebuchet MS" pitchFamily="34" charset="0"/>
              </a:rPr>
              <a:t>laporan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rutin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th</a:t>
            </a:r>
            <a:r>
              <a:rPr lang="en-US" dirty="0" smtClean="0">
                <a:latin typeface="Trebuchet MS" pitchFamily="34" charset="0"/>
              </a:rPr>
              <a:t> 2008 :</a:t>
            </a:r>
          </a:p>
          <a:p>
            <a:pPr>
              <a:buNone/>
            </a:pPr>
            <a:r>
              <a:rPr lang="en-US" dirty="0" smtClean="0">
                <a:latin typeface="Trebuchet MS" pitchFamily="34" charset="0"/>
              </a:rPr>
              <a:t>	</a:t>
            </a:r>
            <a:r>
              <a:rPr lang="en-US" dirty="0" err="1" smtClean="0">
                <a:latin typeface="Trebuchet MS" pitchFamily="34" charset="0"/>
              </a:rPr>
              <a:t>Pencapaian</a:t>
            </a:r>
            <a:r>
              <a:rPr lang="en-US" dirty="0" smtClean="0">
                <a:latin typeface="Trebuchet MS" pitchFamily="34" charset="0"/>
              </a:rPr>
              <a:t> UCI </a:t>
            </a:r>
            <a:r>
              <a:rPr lang="en-US" dirty="0" err="1" smtClean="0">
                <a:latin typeface="Trebuchet MS" pitchFamily="34" charset="0"/>
              </a:rPr>
              <a:t>desa</a:t>
            </a:r>
            <a:r>
              <a:rPr lang="en-US" dirty="0" smtClean="0">
                <a:latin typeface="Trebuchet MS" pitchFamily="34" charset="0"/>
              </a:rPr>
              <a:t>/</a:t>
            </a:r>
            <a:r>
              <a:rPr lang="en-US" dirty="0" err="1" smtClean="0">
                <a:latin typeface="Trebuchet MS" pitchFamily="34" charset="0"/>
              </a:rPr>
              <a:t>kelurahan</a:t>
            </a:r>
            <a:r>
              <a:rPr lang="en-US" dirty="0" smtClean="0">
                <a:latin typeface="Trebuchet MS" pitchFamily="34" charset="0"/>
              </a:rPr>
              <a:t> 68,2 % &amp; </a:t>
            </a:r>
            <a:r>
              <a:rPr lang="en-US" dirty="0" err="1" smtClean="0">
                <a:latin typeface="Trebuchet MS" pitchFamily="34" charset="0"/>
              </a:rPr>
              <a:t>th</a:t>
            </a:r>
            <a:r>
              <a:rPr lang="en-US" dirty="0" smtClean="0">
                <a:latin typeface="Trebuchet MS" pitchFamily="34" charset="0"/>
              </a:rPr>
              <a:t> 2009 : 69,2%</a:t>
            </a:r>
            <a:r>
              <a:rPr lang="id-ID" dirty="0" smtClean="0">
                <a:latin typeface="Trebuchet MS" pitchFamily="34" charset="0"/>
              </a:rPr>
              <a:t> </a:t>
            </a:r>
            <a:r>
              <a:rPr lang="en-US" dirty="0" smtClean="0">
                <a:latin typeface="Trebuchet MS" pitchFamily="34" charset="0"/>
                <a:sym typeface="Wingdings" pitchFamily="2" charset="2"/>
              </a:rPr>
              <a:t>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diprediksi</a:t>
            </a:r>
            <a:r>
              <a:rPr lang="en-US" dirty="0" smtClean="0">
                <a:latin typeface="Trebuchet MS" pitchFamily="34" charset="0"/>
              </a:rPr>
              <a:t> target UCI 100 %  </a:t>
            </a:r>
            <a:r>
              <a:rPr lang="en-US" b="1" dirty="0" err="1" smtClean="0">
                <a:latin typeface="Trebuchet MS" pitchFamily="34" charset="0"/>
              </a:rPr>
              <a:t>sulit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dicapai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tahun</a:t>
            </a:r>
            <a:r>
              <a:rPr lang="en-US" dirty="0" smtClean="0">
                <a:latin typeface="Trebuchet MS" pitchFamily="34" charset="0"/>
              </a:rPr>
              <a:t> 2010</a:t>
            </a:r>
            <a:r>
              <a:rPr lang="id-ID" dirty="0" smtClean="0">
                <a:latin typeface="Trebuchet MS" pitchFamily="34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Trebuchet MS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  <a:latin typeface="Trebuchet MS" pitchFamily="34" charset="0"/>
              </a:rPr>
              <a:t>Penyebab</a:t>
            </a:r>
            <a:r>
              <a:rPr lang="en-US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rebuchet MS" pitchFamily="34" charset="0"/>
              </a:rPr>
              <a:t>utama</a:t>
            </a:r>
            <a:r>
              <a:rPr lang="en-US" dirty="0" smtClean="0">
                <a:solidFill>
                  <a:srgbClr val="FF0000"/>
                </a:solidFill>
                <a:latin typeface="Trebuchet MS" pitchFamily="34" charset="0"/>
              </a:rPr>
              <a:t> :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dirty="0" err="1" smtClean="0">
                <a:latin typeface="Trebuchet MS" pitchFamily="34" charset="0"/>
              </a:rPr>
              <a:t>Rendahnya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akses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pelayanan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tingginya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angka</a:t>
            </a:r>
            <a:r>
              <a:rPr lang="en-US" dirty="0" smtClean="0">
                <a:latin typeface="Trebuchet MS" pitchFamily="34" charset="0"/>
              </a:rPr>
              <a:t> drop out</a:t>
            </a:r>
            <a:r>
              <a:rPr lang="id-ID" dirty="0" smtClean="0">
                <a:latin typeface="Trebuchet MS" pitchFamily="34" charset="0"/>
              </a:rPr>
              <a:t>: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id-ID" dirty="0" smtClean="0">
                <a:latin typeface="Trebuchet MS" pitchFamily="34" charset="0"/>
              </a:rPr>
              <a:t>T</a:t>
            </a:r>
            <a:r>
              <a:rPr lang="en-US" dirty="0" err="1" smtClean="0">
                <a:latin typeface="Trebuchet MS" pitchFamily="34" charset="0"/>
              </a:rPr>
              <a:t>empat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pelayanan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imunisasi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jauh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sulit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dijangkau</a:t>
            </a:r>
            <a:r>
              <a:rPr lang="en-US" dirty="0" smtClean="0">
                <a:latin typeface="Trebuchet MS" pitchFamily="34" charset="0"/>
              </a:rPr>
              <a:t>.</a:t>
            </a:r>
            <a:endParaRPr lang="id-ID" dirty="0" smtClean="0">
              <a:latin typeface="Trebuchet MS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dirty="0" err="1" smtClean="0">
                <a:latin typeface="Trebuchet MS" pitchFamily="34" charset="0"/>
              </a:rPr>
              <a:t>Jadwal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pelayanan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tdk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teratur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tdk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sesuai</a:t>
            </a:r>
            <a:r>
              <a:rPr lang="en-US" dirty="0" smtClean="0">
                <a:latin typeface="Trebuchet MS" pitchFamily="34" charset="0"/>
              </a:rPr>
              <a:t> dg  </a:t>
            </a:r>
            <a:r>
              <a:rPr lang="en-US" dirty="0" err="1" smtClean="0">
                <a:latin typeface="Trebuchet MS" pitchFamily="34" charset="0"/>
              </a:rPr>
              <a:t>kegiatan</a:t>
            </a:r>
            <a:r>
              <a:rPr lang="id-ID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masyarakat</a:t>
            </a:r>
            <a:r>
              <a:rPr lang="en-US" dirty="0" smtClean="0">
                <a:latin typeface="Trebuchet MS" pitchFamily="34" charset="0"/>
              </a:rPr>
              <a:t>.</a:t>
            </a:r>
            <a:endParaRPr lang="id-ID" dirty="0" smtClean="0">
              <a:latin typeface="Trebuchet MS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dirty="0" err="1" smtClean="0">
                <a:latin typeface="Trebuchet MS" pitchFamily="34" charset="0"/>
              </a:rPr>
              <a:t>Kurangnya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tenaga</a:t>
            </a:r>
            <a:r>
              <a:rPr lang="en-US" dirty="0" smtClean="0">
                <a:latin typeface="Trebuchet MS" pitchFamily="34" charset="0"/>
              </a:rPr>
              <a:t>.</a:t>
            </a:r>
            <a:endParaRPr lang="id-ID" dirty="0" smtClean="0">
              <a:latin typeface="Trebuchet MS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dirty="0" err="1" smtClean="0">
                <a:latin typeface="Trebuchet MS" pitchFamily="34" charset="0"/>
              </a:rPr>
              <a:t>Tidak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tersedianya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kartu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imunisasi</a:t>
            </a:r>
            <a:r>
              <a:rPr lang="en-US" dirty="0" smtClean="0">
                <a:latin typeface="Trebuchet MS" pitchFamily="34" charset="0"/>
              </a:rPr>
              <a:t> ( </a:t>
            </a:r>
            <a:r>
              <a:rPr lang="en-US" dirty="0" err="1" smtClean="0">
                <a:latin typeface="Trebuchet MS" pitchFamily="34" charset="0"/>
              </a:rPr>
              <a:t>buku</a:t>
            </a:r>
            <a:r>
              <a:rPr lang="en-US" dirty="0" smtClean="0">
                <a:latin typeface="Trebuchet MS" pitchFamily="34" charset="0"/>
              </a:rPr>
              <a:t> KIA )</a:t>
            </a:r>
            <a:endParaRPr lang="id-ID" dirty="0" smtClean="0">
              <a:latin typeface="Trebuchet MS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dirty="0" err="1" smtClean="0">
                <a:latin typeface="Trebuchet MS" pitchFamily="34" charset="0"/>
              </a:rPr>
              <a:t>Rendahnya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kesadaran</a:t>
            </a:r>
            <a:r>
              <a:rPr lang="en-US" dirty="0" smtClean="0">
                <a:latin typeface="Trebuchet MS" pitchFamily="34" charset="0"/>
              </a:rPr>
              <a:t> /</a:t>
            </a:r>
            <a:r>
              <a:rPr lang="en-US" dirty="0" err="1" smtClean="0">
                <a:latin typeface="Trebuchet MS" pitchFamily="34" charset="0"/>
              </a:rPr>
              <a:t>pengetahuan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masyarakat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ttg</a:t>
            </a:r>
            <a:r>
              <a:rPr lang="id-ID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manfaat</a:t>
            </a:r>
            <a:r>
              <a:rPr lang="en-US" dirty="0" smtClean="0">
                <a:latin typeface="Trebuchet MS" pitchFamily="34" charset="0"/>
              </a:rPr>
              <a:t>,  </a:t>
            </a:r>
            <a:r>
              <a:rPr lang="en-US" dirty="0" err="1" smtClean="0">
                <a:latin typeface="Trebuchet MS" pitchFamily="34" charset="0"/>
              </a:rPr>
              <a:t>pemberian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imunisasi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serta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gej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ikutan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imunisasi</a:t>
            </a:r>
            <a:r>
              <a:rPr lang="en-US" dirty="0" smtClean="0">
                <a:latin typeface="Trebuchet MS" pitchFamily="34" charset="0"/>
              </a:rPr>
              <a:t>.</a:t>
            </a:r>
            <a:endParaRPr lang="id-ID" dirty="0" smtClean="0">
              <a:latin typeface="Trebuchet MS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dirty="0" err="1" smtClean="0">
                <a:latin typeface="Trebuchet MS" pitchFamily="34" charset="0"/>
              </a:rPr>
              <a:t>Faktor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budaya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pendidikan</a:t>
            </a:r>
            <a:endParaRPr lang="id-ID" dirty="0" smtClean="0">
              <a:latin typeface="Trebuchet MS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dirty="0" err="1" smtClean="0">
                <a:latin typeface="Trebuchet MS" pitchFamily="34" charset="0"/>
              </a:rPr>
              <a:t>Kondisi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sosial</a:t>
            </a:r>
            <a:r>
              <a:rPr lang="en-US" dirty="0" smtClean="0">
                <a:latin typeface="Trebuchet MS" pitchFamily="34" charset="0"/>
              </a:rPr>
              <a:t>.</a:t>
            </a:r>
            <a:endParaRPr lang="en-US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001000" cy="60198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en-US" sz="2800" dirty="0" err="1" smtClean="0">
                <a:latin typeface="Berlin Sans FB" pitchFamily="34" charset="0"/>
              </a:rPr>
              <a:t>Kabinet</a:t>
            </a:r>
            <a:r>
              <a:rPr lang="en-US" sz="2800" dirty="0" smtClean="0">
                <a:latin typeface="Berlin Sans FB" pitchFamily="34" charset="0"/>
              </a:rPr>
              <a:t> Indonesia </a:t>
            </a:r>
            <a:r>
              <a:rPr lang="en-US" sz="2800" dirty="0" err="1" smtClean="0">
                <a:latin typeface="Berlin Sans FB" pitchFamily="34" charset="0"/>
              </a:rPr>
              <a:t>Bersatu</a:t>
            </a:r>
            <a:r>
              <a:rPr lang="en-US" sz="2800" dirty="0" smtClean="0">
                <a:latin typeface="Berlin Sans FB" pitchFamily="34" charset="0"/>
              </a:rPr>
              <a:t> II </a:t>
            </a:r>
            <a:r>
              <a:rPr lang="en-US" sz="2800" u="sng" dirty="0" err="1" smtClean="0">
                <a:latin typeface="Berlin Sans FB" pitchFamily="34" charset="0"/>
              </a:rPr>
              <a:t>menetapkan</a:t>
            </a:r>
            <a:r>
              <a:rPr lang="en-US" sz="2800" u="sng" dirty="0" smtClean="0">
                <a:latin typeface="Berlin Sans FB" pitchFamily="34" charset="0"/>
              </a:rPr>
              <a:t> </a:t>
            </a:r>
            <a:r>
              <a:rPr lang="en-US" sz="2800" u="sng" dirty="0" err="1" smtClean="0">
                <a:latin typeface="Berlin Sans FB" pitchFamily="34" charset="0"/>
              </a:rPr>
              <a:t>kembali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melalui</a:t>
            </a:r>
            <a:r>
              <a:rPr lang="en-US" sz="2800" dirty="0" smtClean="0">
                <a:latin typeface="Berlin Sans FB" pitchFamily="34" charset="0"/>
              </a:rPr>
              <a:t> RPJMN </a:t>
            </a:r>
            <a:r>
              <a:rPr lang="en-US" sz="2800" dirty="0" err="1" smtClean="0">
                <a:latin typeface="Berlin Sans FB" pitchFamily="34" charset="0"/>
              </a:rPr>
              <a:t>dan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Renstra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Kemenkes</a:t>
            </a:r>
            <a:r>
              <a:rPr lang="en-US" sz="2800" dirty="0" smtClean="0">
                <a:latin typeface="Berlin Sans FB" pitchFamily="34" charset="0"/>
              </a:rPr>
              <a:t> 2010–2014 </a:t>
            </a:r>
            <a:r>
              <a:rPr lang="en-US" sz="2800" dirty="0" smtClean="0">
                <a:latin typeface="Berlin Sans FB" pitchFamily="34" charset="0"/>
                <a:sym typeface="Wingdings" pitchFamily="2" charset="2"/>
              </a:rPr>
              <a:t> </a:t>
            </a:r>
            <a:r>
              <a:rPr lang="en-US" sz="2800" dirty="0" smtClean="0">
                <a:latin typeface="Berlin Sans FB" pitchFamily="34" charset="0"/>
              </a:rPr>
              <a:t>target UCI </a:t>
            </a:r>
            <a:r>
              <a:rPr lang="en-US" sz="2800" dirty="0" err="1" smtClean="0">
                <a:latin typeface="Berlin Sans FB" pitchFamily="34" charset="0"/>
              </a:rPr>
              <a:t>desa</a:t>
            </a:r>
            <a:r>
              <a:rPr lang="en-US" sz="2800" dirty="0" smtClean="0">
                <a:latin typeface="Berlin Sans FB" pitchFamily="34" charset="0"/>
              </a:rPr>
              <a:t> / </a:t>
            </a:r>
            <a:r>
              <a:rPr lang="en-US" sz="2800" dirty="0" err="1" smtClean="0">
                <a:latin typeface="Berlin Sans FB" pitchFamily="34" charset="0"/>
              </a:rPr>
              <a:t>Kelurahan</a:t>
            </a:r>
            <a:r>
              <a:rPr lang="en-US" sz="2800" dirty="0" smtClean="0">
                <a:latin typeface="Berlin Sans FB" pitchFamily="34" charset="0"/>
              </a:rPr>
              <a:t> 100% </a:t>
            </a:r>
            <a:r>
              <a:rPr lang="en-US" sz="2800" dirty="0" err="1" smtClean="0">
                <a:latin typeface="Berlin Sans FB" pitchFamily="34" charset="0"/>
              </a:rPr>
              <a:t>akan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dicapai</a:t>
            </a:r>
            <a:r>
              <a:rPr lang="en-US" sz="2800" dirty="0" smtClean="0">
                <a:latin typeface="Berlin Sans FB" pitchFamily="34" charset="0"/>
              </a:rPr>
              <a:t> pd </a:t>
            </a:r>
            <a:r>
              <a:rPr lang="en-US" sz="2800" dirty="0" err="1" smtClean="0">
                <a:latin typeface="Berlin Sans FB" pitchFamily="34" charset="0"/>
              </a:rPr>
              <a:t>th</a:t>
            </a:r>
            <a:r>
              <a:rPr lang="en-US" sz="2800" dirty="0" smtClean="0">
                <a:latin typeface="Berlin Sans FB" pitchFamily="34" charset="0"/>
              </a:rPr>
              <a:t> 2014.</a:t>
            </a:r>
            <a:endParaRPr lang="id-ID" sz="2800" dirty="0" smtClean="0">
              <a:latin typeface="Berlin Sans FB" pitchFamily="34" charset="0"/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en-US" sz="2800" dirty="0" err="1" smtClean="0">
                <a:latin typeface="Berlin Sans FB" pitchFamily="34" charset="0"/>
              </a:rPr>
              <a:t>Upaya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mencapai</a:t>
            </a:r>
            <a:r>
              <a:rPr lang="en-US" sz="2800" dirty="0" smtClean="0">
                <a:latin typeface="Berlin Sans FB" pitchFamily="34" charset="0"/>
              </a:rPr>
              <a:t> target </a:t>
            </a:r>
            <a:r>
              <a:rPr lang="en-US" sz="2800" dirty="0" err="1" smtClean="0">
                <a:latin typeface="Berlin Sans FB" pitchFamily="34" charset="0"/>
              </a:rPr>
              <a:t>th</a:t>
            </a:r>
            <a:r>
              <a:rPr lang="en-US" sz="2800" dirty="0" smtClean="0">
                <a:latin typeface="Berlin Sans FB" pitchFamily="34" charset="0"/>
              </a:rPr>
              <a:t> 2014 : </a:t>
            </a:r>
            <a:r>
              <a:rPr lang="en-US" sz="2800" dirty="0" err="1" smtClean="0">
                <a:latin typeface="Berlin Sans FB" pitchFamily="34" charset="0"/>
              </a:rPr>
              <a:t>Pemerintah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menetapkan</a:t>
            </a:r>
            <a:r>
              <a:rPr lang="en-US" sz="2800" dirty="0" smtClean="0">
                <a:latin typeface="Berlin Sans FB" pitchFamily="34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kebijakan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upaya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percepatan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dikenal</a:t>
            </a:r>
            <a:r>
              <a:rPr lang="en-US" sz="2800" dirty="0" smtClean="0">
                <a:latin typeface="Berlin Sans FB" pitchFamily="34" charset="0"/>
              </a:rPr>
              <a:t> dg </a:t>
            </a:r>
            <a:r>
              <a:rPr lang="en-US" sz="2800" b="1" dirty="0" smtClean="0">
                <a:latin typeface="Berlin Sans FB" pitchFamily="34" charset="0"/>
              </a:rPr>
              <a:t>GAIN UCI</a:t>
            </a:r>
            <a:r>
              <a:rPr lang="en-US" sz="2800" dirty="0" smtClean="0">
                <a:latin typeface="Berlin Sans FB" pitchFamily="34" charset="0"/>
              </a:rPr>
              <a:t> ( </a:t>
            </a:r>
            <a:r>
              <a:rPr lang="en-US" sz="2800" dirty="0" err="1" smtClean="0">
                <a:latin typeface="Berlin Sans FB" pitchFamily="34" charset="0"/>
              </a:rPr>
              <a:t>Gerakan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Akselerasi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Imunisasi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Nasional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untuk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mencapai</a:t>
            </a:r>
            <a:r>
              <a:rPr lang="en-US" sz="2800" dirty="0" smtClean="0">
                <a:latin typeface="Berlin Sans FB" pitchFamily="34" charset="0"/>
              </a:rPr>
              <a:t> UCI ) 2010 – 2014.</a:t>
            </a:r>
            <a:endParaRPr lang="id-ID" sz="2800" dirty="0" smtClean="0">
              <a:latin typeface="Berlin Sans FB" pitchFamily="34" charset="0"/>
            </a:endParaRPr>
          </a:p>
          <a:p>
            <a:pPr>
              <a:buClrTx/>
              <a:buNone/>
            </a:pPr>
            <a:endParaRPr lang="en-US" sz="2800" dirty="0" smtClean="0">
              <a:latin typeface="Berlin Sans FB" pitchFamily="34" charset="0"/>
            </a:endParaRPr>
          </a:p>
          <a:p>
            <a:pPr>
              <a:buClrTx/>
            </a:pPr>
            <a:r>
              <a:rPr lang="en-US" sz="2800" dirty="0" smtClean="0">
                <a:latin typeface="Berlin Sans FB" pitchFamily="34" charset="0"/>
              </a:rPr>
              <a:t>(KEPUTUSAN MENTERI KESEHATAN REPUBLIK INDONESIA NO:  482 / MENKES / SK / IV / 2010 ) , </a:t>
            </a:r>
            <a:r>
              <a:rPr lang="en-US" sz="2800" dirty="0" err="1" smtClean="0">
                <a:latin typeface="Berlin Sans FB" pitchFamily="34" charset="0"/>
              </a:rPr>
              <a:t>tanggal</a:t>
            </a:r>
            <a:r>
              <a:rPr lang="en-US" sz="2800" dirty="0" smtClean="0">
                <a:latin typeface="Berlin Sans FB" pitchFamily="34" charset="0"/>
              </a:rPr>
              <a:t> 9 April 2010.</a:t>
            </a:r>
            <a:endParaRPr lang="en-US" sz="2800" dirty="0">
              <a:latin typeface="Berlin Sans FB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0"/>
            <a:ext cx="8915400" cy="6400800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1900" b="1" dirty="0" smtClean="0">
                <a:solidFill>
                  <a:srgbClr val="FF0000"/>
                </a:solidFill>
                <a:latin typeface="Century Gothic" pitchFamily="34" charset="0"/>
              </a:rPr>
              <a:t>PENGERTIAN GAIN UCI</a:t>
            </a:r>
            <a:endParaRPr lang="id-ID" sz="19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en-US" sz="1900" b="1" dirty="0" smtClean="0">
                <a:latin typeface="Century Gothic" pitchFamily="34" charset="0"/>
              </a:rPr>
              <a:t>GAIN UCI 2010 –1014 :</a:t>
            </a:r>
            <a:endParaRPr lang="id-ID" sz="1900" b="1" dirty="0" smtClean="0">
              <a:latin typeface="Century Gothic" pitchFamily="34" charset="0"/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en-US" sz="1900" b="1" dirty="0" err="1" smtClean="0">
                <a:latin typeface="Century Gothic" pitchFamily="34" charset="0"/>
              </a:rPr>
              <a:t>Upaya</a:t>
            </a:r>
            <a:r>
              <a:rPr lang="en-US" sz="1900" b="1" dirty="0" smtClean="0">
                <a:latin typeface="Century Gothic" pitchFamily="34" charset="0"/>
              </a:rPr>
              <a:t> </a:t>
            </a:r>
            <a:r>
              <a:rPr lang="en-US" sz="1900" b="1" dirty="0" err="1" smtClean="0">
                <a:latin typeface="Century Gothic" pitchFamily="34" charset="0"/>
              </a:rPr>
              <a:t>percepatan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pencapaian</a:t>
            </a:r>
            <a:r>
              <a:rPr lang="en-US" sz="1900" dirty="0" smtClean="0">
                <a:latin typeface="Century Gothic" pitchFamily="34" charset="0"/>
              </a:rPr>
              <a:t> UCI </a:t>
            </a:r>
            <a:r>
              <a:rPr lang="en-US" sz="1900" dirty="0" err="1" smtClean="0">
                <a:latin typeface="Century Gothic" pitchFamily="34" charset="0"/>
              </a:rPr>
              <a:t>di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seluruh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desa</a:t>
            </a:r>
            <a:r>
              <a:rPr lang="en-US" sz="1900" dirty="0" smtClean="0">
                <a:latin typeface="Century Gothic" pitchFamily="34" charset="0"/>
              </a:rPr>
              <a:t>/ </a:t>
            </a:r>
            <a:r>
              <a:rPr lang="en-US" sz="1900" dirty="0" err="1" smtClean="0">
                <a:latin typeface="Century Gothic" pitchFamily="34" charset="0"/>
              </a:rPr>
              <a:t>kelurahan</a:t>
            </a:r>
            <a:r>
              <a:rPr lang="en-US" sz="1900" dirty="0" smtClean="0">
                <a:latin typeface="Century Gothic" pitchFamily="34" charset="0"/>
              </a:rPr>
              <a:t> pd </a:t>
            </a:r>
            <a:r>
              <a:rPr lang="en-US" sz="1900" dirty="0" err="1" smtClean="0">
                <a:latin typeface="Century Gothic" pitchFamily="34" charset="0"/>
              </a:rPr>
              <a:t>th</a:t>
            </a:r>
            <a:r>
              <a:rPr lang="en-US" sz="1900" dirty="0" smtClean="0">
                <a:latin typeface="Century Gothic" pitchFamily="34" charset="0"/>
              </a:rPr>
              <a:t> 2014 </a:t>
            </a:r>
            <a:r>
              <a:rPr lang="en-US" sz="1900" b="1" dirty="0" err="1" smtClean="0">
                <a:latin typeface="Century Gothic" pitchFamily="34" charset="0"/>
              </a:rPr>
              <a:t>melalui</a:t>
            </a:r>
            <a:r>
              <a:rPr lang="en-US" sz="1900" b="1" dirty="0" smtClean="0">
                <a:latin typeface="Century Gothic" pitchFamily="34" charset="0"/>
              </a:rPr>
              <a:t> </a:t>
            </a:r>
            <a:r>
              <a:rPr lang="en-US" sz="1900" b="1" dirty="0" err="1" smtClean="0">
                <a:latin typeface="Century Gothic" pitchFamily="34" charset="0"/>
              </a:rPr>
              <a:t>suatu</a:t>
            </a:r>
            <a:r>
              <a:rPr lang="en-US" sz="1900" b="1" dirty="0" smtClean="0">
                <a:latin typeface="Century Gothic" pitchFamily="34" charset="0"/>
              </a:rPr>
              <a:t> </a:t>
            </a:r>
            <a:r>
              <a:rPr lang="en-US" sz="1900" b="1" dirty="0" err="1" smtClean="0">
                <a:latin typeface="Century Gothic" pitchFamily="34" charset="0"/>
              </a:rPr>
              <a:t>gerakan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dilaksanakan</a:t>
            </a:r>
            <a:r>
              <a:rPr lang="en-US" sz="1900" dirty="0" smtClean="0">
                <a:latin typeface="Century Gothic" pitchFamily="34" charset="0"/>
              </a:rPr>
              <a:t>  </a:t>
            </a:r>
            <a:r>
              <a:rPr lang="en-US" sz="1900" dirty="0" err="1" smtClean="0">
                <a:latin typeface="Century Gothic" pitchFamily="34" charset="0"/>
              </a:rPr>
              <a:t>pemerintah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bsm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seluruh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lapisan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masyarakat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dan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berbagai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pihak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terkait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scr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terpadu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di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semua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tk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administrasi</a:t>
            </a:r>
            <a:r>
              <a:rPr lang="en-US" sz="1900" dirty="0" smtClean="0">
                <a:latin typeface="Century Gothic" pitchFamily="34" charset="0"/>
              </a:rPr>
              <a:t>.</a:t>
            </a:r>
            <a:endParaRPr lang="id-ID" sz="1900" dirty="0" smtClean="0">
              <a:latin typeface="Century Gothic" pitchFamily="34" charset="0"/>
            </a:endParaRPr>
          </a:p>
          <a:p>
            <a:pPr>
              <a:buClrTx/>
              <a:buFont typeface="Wingdings" pitchFamily="2" charset="2"/>
              <a:buChar char="§"/>
            </a:pPr>
            <a:endParaRPr lang="id-ID" sz="1900" dirty="0" smtClean="0">
              <a:latin typeface="Century Gothic" pitchFamily="34" charset="0"/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en-US" sz="1900" dirty="0" err="1" smtClean="0">
                <a:latin typeface="Century Gothic" pitchFamily="34" charset="0"/>
              </a:rPr>
              <a:t>Upaya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percepatan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smtClean="0">
                <a:latin typeface="Century Gothic" pitchFamily="34" charset="0"/>
                <a:sym typeface="Wingdings" pitchFamily="2" charset="2"/>
              </a:rPr>
              <a:t> </a:t>
            </a:r>
            <a:r>
              <a:rPr lang="en-US" sz="1900" dirty="0" err="1" smtClean="0">
                <a:latin typeface="Century Gothic" pitchFamily="34" charset="0"/>
              </a:rPr>
              <a:t>penguatan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pelaksanaan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imunisasi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rutin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melalui</a:t>
            </a:r>
            <a:r>
              <a:rPr lang="en-US" sz="1900" dirty="0" smtClean="0">
                <a:latin typeface="Century Gothic" pitchFamily="34" charset="0"/>
              </a:rPr>
              <a:t> :</a:t>
            </a:r>
          </a:p>
          <a:p>
            <a:pPr lvl="0">
              <a:buClrTx/>
              <a:buFont typeface="Arial" pitchFamily="34" charset="0"/>
              <a:buChar char="•"/>
            </a:pPr>
            <a:r>
              <a:rPr lang="en-US" sz="1900" dirty="0" err="1" smtClean="0">
                <a:latin typeface="Century Gothic" pitchFamily="34" charset="0"/>
              </a:rPr>
              <a:t>Penguatan</a:t>
            </a:r>
            <a:r>
              <a:rPr lang="en-US" sz="1900" dirty="0" smtClean="0">
                <a:latin typeface="Century Gothic" pitchFamily="34" charset="0"/>
              </a:rPr>
              <a:t> PWS.</a:t>
            </a:r>
            <a:endParaRPr lang="id-ID" sz="1900" dirty="0" smtClean="0">
              <a:latin typeface="Century Gothic" pitchFamily="34" charset="0"/>
            </a:endParaRPr>
          </a:p>
          <a:p>
            <a:pPr lvl="0">
              <a:buClrTx/>
              <a:buFont typeface="Arial" pitchFamily="34" charset="0"/>
              <a:buChar char="•"/>
            </a:pPr>
            <a:r>
              <a:rPr lang="en-US" sz="1900" dirty="0" err="1" smtClean="0">
                <a:latin typeface="Century Gothic" pitchFamily="34" charset="0"/>
              </a:rPr>
              <a:t>Menyiapkan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sumber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daya</a:t>
            </a:r>
            <a:r>
              <a:rPr lang="en-US" sz="1900" dirty="0" smtClean="0">
                <a:latin typeface="Century Gothic" pitchFamily="34" charset="0"/>
              </a:rPr>
              <a:t> : </a:t>
            </a:r>
            <a:r>
              <a:rPr lang="en-US" sz="1900" dirty="0" err="1" smtClean="0">
                <a:latin typeface="Century Gothic" pitchFamily="34" charset="0"/>
              </a:rPr>
              <a:t>tenaga</a:t>
            </a:r>
            <a:r>
              <a:rPr lang="en-US" sz="1900" dirty="0" smtClean="0">
                <a:latin typeface="Century Gothic" pitchFamily="34" charset="0"/>
              </a:rPr>
              <a:t>, </a:t>
            </a:r>
            <a:r>
              <a:rPr lang="en-US" sz="1900" dirty="0" err="1" smtClean="0">
                <a:latin typeface="Century Gothic" pitchFamily="34" charset="0"/>
              </a:rPr>
              <a:t>logistik</a:t>
            </a:r>
            <a:r>
              <a:rPr lang="en-US" sz="1900" dirty="0" smtClean="0">
                <a:latin typeface="Century Gothic" pitchFamily="34" charset="0"/>
              </a:rPr>
              <a:t>, </a:t>
            </a:r>
            <a:r>
              <a:rPr lang="en-US" sz="1900" dirty="0" err="1" smtClean="0">
                <a:latin typeface="Century Gothic" pitchFamily="34" charset="0"/>
              </a:rPr>
              <a:t>biaya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dan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sarana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pelayanan</a:t>
            </a:r>
            <a:r>
              <a:rPr lang="en-US" sz="1900" dirty="0" smtClean="0">
                <a:latin typeface="Century Gothic" pitchFamily="34" charset="0"/>
              </a:rPr>
              <a:t>.</a:t>
            </a:r>
            <a:endParaRPr lang="id-ID" sz="1900" dirty="0" smtClean="0">
              <a:latin typeface="Century Gothic" pitchFamily="34" charset="0"/>
            </a:endParaRPr>
          </a:p>
          <a:p>
            <a:pPr lvl="0">
              <a:buClrTx/>
              <a:buFont typeface="Arial" pitchFamily="34" charset="0"/>
              <a:buChar char="•"/>
            </a:pPr>
            <a:r>
              <a:rPr lang="id-ID" sz="1900" dirty="0" smtClean="0">
                <a:latin typeface="Century Gothic" pitchFamily="34" charset="0"/>
              </a:rPr>
              <a:t>p</a:t>
            </a:r>
            <a:r>
              <a:rPr lang="en-US" sz="1900" dirty="0" err="1" smtClean="0">
                <a:latin typeface="Century Gothic" pitchFamily="34" charset="0"/>
              </a:rPr>
              <a:t>emberdayaan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masyarakat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melalui</a:t>
            </a:r>
            <a:r>
              <a:rPr lang="en-US" sz="1900" dirty="0" smtClean="0">
                <a:latin typeface="Century Gothic" pitchFamily="34" charset="0"/>
              </a:rPr>
              <a:t> TOGA, TOMA, </a:t>
            </a:r>
            <a:r>
              <a:rPr lang="en-US" sz="1900" dirty="0" err="1" smtClean="0">
                <a:latin typeface="Century Gothic" pitchFamily="34" charset="0"/>
              </a:rPr>
              <a:t>aparat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desa</a:t>
            </a:r>
            <a:r>
              <a:rPr lang="en-US" sz="1900" dirty="0" smtClean="0">
                <a:latin typeface="Century Gothic" pitchFamily="34" charset="0"/>
              </a:rPr>
              <a:t> &amp; </a:t>
            </a:r>
            <a:r>
              <a:rPr lang="en-US" sz="1900" dirty="0" err="1" smtClean="0">
                <a:latin typeface="Century Gothic" pitchFamily="34" charset="0"/>
              </a:rPr>
              <a:t>kader</a:t>
            </a:r>
            <a:r>
              <a:rPr lang="en-US" sz="1900" dirty="0" smtClean="0">
                <a:latin typeface="Century Gothic" pitchFamily="34" charset="0"/>
              </a:rPr>
              <a:t>.</a:t>
            </a:r>
            <a:endParaRPr lang="id-ID" sz="1900" dirty="0" smtClean="0">
              <a:latin typeface="Century Gothic" pitchFamily="34" charset="0"/>
            </a:endParaRPr>
          </a:p>
          <a:p>
            <a:pPr lvl="0">
              <a:buClrTx/>
              <a:buFont typeface="Arial" pitchFamily="34" charset="0"/>
              <a:buChar char="•"/>
            </a:pPr>
            <a:r>
              <a:rPr lang="en-US" sz="1900" dirty="0" err="1" smtClean="0">
                <a:latin typeface="Century Gothic" pitchFamily="34" charset="0"/>
              </a:rPr>
              <a:t>Pemerataan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jangkauan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ke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semua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desa</a:t>
            </a:r>
            <a:r>
              <a:rPr lang="en-US" sz="1900" dirty="0" smtClean="0">
                <a:latin typeface="Century Gothic" pitchFamily="34" charset="0"/>
              </a:rPr>
              <a:t> / </a:t>
            </a:r>
            <a:r>
              <a:rPr lang="en-US" sz="1900" dirty="0" err="1" smtClean="0">
                <a:latin typeface="Century Gothic" pitchFamily="34" charset="0"/>
              </a:rPr>
              <a:t>kelurahan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yg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sulit</a:t>
            </a:r>
            <a:r>
              <a:rPr lang="en-US" sz="1900" dirty="0" smtClean="0">
                <a:latin typeface="Century Gothic" pitchFamily="34" charset="0"/>
              </a:rPr>
              <a:t> /</a:t>
            </a:r>
            <a:r>
              <a:rPr lang="en-US" sz="1900" dirty="0" err="1" smtClean="0">
                <a:latin typeface="Century Gothic" pitchFamily="34" charset="0"/>
              </a:rPr>
              <a:t>tdk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terjang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kau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pelayanan</a:t>
            </a:r>
            <a:r>
              <a:rPr lang="en-US" sz="1900" dirty="0" smtClean="0">
                <a:latin typeface="Century Gothic" pitchFamily="34" charset="0"/>
              </a:rPr>
              <a:t>.</a:t>
            </a:r>
            <a:endParaRPr lang="id-ID" sz="1900" dirty="0" smtClean="0">
              <a:latin typeface="Century Gothic" pitchFamily="34" charset="0"/>
            </a:endParaRPr>
          </a:p>
          <a:p>
            <a:pPr lvl="0">
              <a:buClrTx/>
              <a:buFont typeface="Arial" pitchFamily="34" charset="0"/>
              <a:buChar char="•"/>
            </a:pPr>
            <a:r>
              <a:rPr lang="en-US" sz="1900" dirty="0" err="1" smtClean="0">
                <a:latin typeface="Century Gothic" pitchFamily="34" charset="0"/>
              </a:rPr>
              <a:t>Upaya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pemerintah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bersama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seluruh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komponen</a:t>
            </a:r>
            <a:r>
              <a:rPr lang="en-US" sz="1900" dirty="0" smtClean="0">
                <a:latin typeface="Century Gothic" pitchFamily="34" charset="0"/>
              </a:rPr>
              <a:t>  </a:t>
            </a:r>
            <a:r>
              <a:rPr lang="en-US" sz="1900" dirty="0" err="1" smtClean="0">
                <a:latin typeface="Century Gothic" pitchFamily="34" charset="0"/>
              </a:rPr>
              <a:t>masyarakat</a:t>
            </a:r>
            <a:r>
              <a:rPr lang="en-US" sz="1900" dirty="0" smtClean="0">
                <a:latin typeface="Century Gothic" pitchFamily="34" charset="0"/>
              </a:rPr>
              <a:t>, LSM  </a:t>
            </a:r>
            <a:r>
              <a:rPr lang="en-US" sz="1900" dirty="0" err="1" smtClean="0">
                <a:latin typeface="Century Gothic" pitchFamily="34" charset="0"/>
              </a:rPr>
              <a:t>dan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swasta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bersama</a:t>
            </a:r>
            <a:r>
              <a:rPr lang="en-US" sz="1900" dirty="0" smtClean="0">
                <a:latin typeface="Century Gothic" pitchFamily="34" charset="0"/>
              </a:rPr>
              <a:t>- </a:t>
            </a:r>
            <a:r>
              <a:rPr lang="en-US" sz="1900" dirty="0" err="1" smtClean="0">
                <a:latin typeface="Century Gothic" pitchFamily="34" charset="0"/>
              </a:rPr>
              <a:t>sama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scr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terpadu</a:t>
            </a:r>
            <a:r>
              <a:rPr lang="en-US" sz="1900" dirty="0" smtClean="0">
                <a:latin typeface="Century Gothic" pitchFamily="34" charset="0"/>
              </a:rPr>
              <a:t>  &amp; </a:t>
            </a:r>
            <a:r>
              <a:rPr lang="en-US" sz="1900" dirty="0" err="1" smtClean="0">
                <a:latin typeface="Century Gothic" pitchFamily="34" charset="0"/>
              </a:rPr>
              <a:t>terkoordinasi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untuk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melaksanakan</a:t>
            </a:r>
            <a:r>
              <a:rPr lang="en-US" sz="1900" dirty="0" smtClean="0">
                <a:latin typeface="Century Gothic" pitchFamily="34" charset="0"/>
              </a:rPr>
              <a:t>  </a:t>
            </a:r>
            <a:r>
              <a:rPr lang="en-US" sz="1900" dirty="0" err="1" smtClean="0">
                <a:latin typeface="Century Gothic" pitchFamily="34" charset="0"/>
              </a:rPr>
              <a:t>upaya</a:t>
            </a:r>
            <a:r>
              <a:rPr lang="en-US" sz="1900" dirty="0" smtClean="0">
                <a:latin typeface="Century Gothic" pitchFamily="34" charset="0"/>
              </a:rPr>
              <a:t>  </a:t>
            </a:r>
            <a:r>
              <a:rPr lang="en-US" sz="1900" dirty="0" err="1" smtClean="0">
                <a:latin typeface="Century Gothic" pitchFamily="34" charset="0"/>
              </a:rPr>
              <a:t>percepatan</a:t>
            </a:r>
            <a:r>
              <a:rPr lang="en-US" sz="1900" dirty="0" smtClean="0">
                <a:latin typeface="Century Gothic" pitchFamily="34" charset="0"/>
              </a:rPr>
              <a:t>  </a:t>
            </a:r>
            <a:r>
              <a:rPr lang="en-US" sz="1900" dirty="0" err="1" smtClean="0">
                <a:latin typeface="Century Gothic" pitchFamily="34" charset="0"/>
              </a:rPr>
              <a:t>di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semua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wilayah</a:t>
            </a:r>
            <a:r>
              <a:rPr lang="en-US" sz="1900" dirty="0" smtClean="0">
                <a:latin typeface="Century Gothic" pitchFamily="34" charset="0"/>
              </a:rPr>
              <a:t>.</a:t>
            </a:r>
            <a:endParaRPr lang="en-US" sz="19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172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d-ID" sz="3100" b="1" dirty="0" smtClean="0">
                <a:latin typeface="Berlin Sans FB" pitchFamily="34" charset="0"/>
              </a:rPr>
              <a:t>T</a:t>
            </a:r>
            <a:r>
              <a:rPr lang="en-US" sz="3100" b="1" dirty="0" smtClean="0">
                <a:latin typeface="Berlin Sans FB" pitchFamily="34" charset="0"/>
              </a:rPr>
              <a:t>UJUAN DAN SASARAN</a:t>
            </a:r>
            <a:endParaRPr lang="id-ID" sz="3100" b="1" dirty="0" smtClean="0">
              <a:latin typeface="Berlin Sans FB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Tujuan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Umum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 :</a:t>
            </a:r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800" dirty="0" err="1" smtClean="0">
                <a:latin typeface="Comic Sans MS" pitchFamily="66" charset="0"/>
              </a:rPr>
              <a:t>Tercapainya</a:t>
            </a:r>
            <a:r>
              <a:rPr lang="en-US" sz="2800" dirty="0" smtClean="0">
                <a:latin typeface="Comic Sans MS" pitchFamily="66" charset="0"/>
              </a:rPr>
              <a:t> UCI </a:t>
            </a:r>
            <a:r>
              <a:rPr lang="en-US" sz="2800" dirty="0" err="1" smtClean="0">
                <a:latin typeface="Comic Sans MS" pitchFamily="66" charset="0"/>
              </a:rPr>
              <a:t>di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seluruh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desa</a:t>
            </a:r>
            <a:r>
              <a:rPr lang="en-US" sz="2800" dirty="0" smtClean="0">
                <a:latin typeface="Comic Sans MS" pitchFamily="66" charset="0"/>
              </a:rPr>
              <a:t>/</a:t>
            </a:r>
            <a:r>
              <a:rPr lang="en-US" sz="2800" dirty="0" err="1" smtClean="0">
                <a:latin typeface="Comic Sans MS" pitchFamily="66" charset="0"/>
              </a:rPr>
              <a:t>kelurahan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scr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bertahap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mulai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dr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th</a:t>
            </a:r>
            <a:r>
              <a:rPr lang="en-US" sz="2800" dirty="0" smtClean="0">
                <a:latin typeface="Comic Sans MS" pitchFamily="66" charset="0"/>
              </a:rPr>
              <a:t> 2010 – 2014 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menurunkan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angka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kematian</a:t>
            </a:r>
            <a:r>
              <a:rPr lang="en-US" sz="2800" dirty="0" smtClean="0">
                <a:latin typeface="Comic Sans MS" pitchFamily="66" charset="0"/>
              </a:rPr>
              <a:t> &amp; </a:t>
            </a:r>
            <a:r>
              <a:rPr lang="en-US" sz="2800" dirty="0" err="1" smtClean="0">
                <a:latin typeface="Comic Sans MS" pitchFamily="66" charset="0"/>
              </a:rPr>
              <a:t>kesakitan</a:t>
            </a:r>
            <a:r>
              <a:rPr lang="en-US" sz="2800" dirty="0" smtClean="0">
                <a:latin typeface="Comic Sans MS" pitchFamily="66" charset="0"/>
              </a:rPr>
              <a:t> PD3I.</a:t>
            </a:r>
          </a:p>
          <a:p>
            <a:pPr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Tujuan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KHusus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 :</a:t>
            </a:r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/>
            <a:r>
              <a:rPr lang="en-US" sz="2800" dirty="0" err="1" smtClean="0">
                <a:latin typeface="Comic Sans MS" pitchFamily="66" charset="0"/>
              </a:rPr>
              <a:t>Terbentuknya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dukungan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nyata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dr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pemangku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kebijakan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kepentingan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dlm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penyelenggaraan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kegiatan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imunisasi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bayi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  <a:p>
            <a:pPr lvl="0"/>
            <a:r>
              <a:rPr lang="en-US" sz="2800" dirty="0" err="1" smtClean="0">
                <a:latin typeface="Comic Sans MS" pitchFamily="66" charset="0"/>
              </a:rPr>
              <a:t>Terselenggaraannya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kegiatan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imunisasi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melalui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perencanaan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err="1" smtClean="0">
                <a:latin typeface="Comic Sans MS" pitchFamily="66" charset="0"/>
              </a:rPr>
              <a:t>pergerakan</a:t>
            </a:r>
            <a:r>
              <a:rPr lang="en-US" sz="2800" dirty="0" smtClean="0">
                <a:latin typeface="Comic Sans MS" pitchFamily="66" charset="0"/>
              </a:rPr>
              <a:t> , </a:t>
            </a:r>
            <a:r>
              <a:rPr lang="en-US" sz="2800" dirty="0" err="1" smtClean="0">
                <a:latin typeface="Comic Sans MS" pitchFamily="66" charset="0"/>
              </a:rPr>
              <a:t>dan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pemantauan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scr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berjenjang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  <a:p>
            <a:pPr lvl="0"/>
            <a:r>
              <a:rPr lang="en-US" sz="2800" dirty="0" err="1" smtClean="0">
                <a:latin typeface="Comic Sans MS" pitchFamily="66" charset="0"/>
              </a:rPr>
              <a:t>Terjadinya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perubahan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sikap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perilaku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masyarakat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melalui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peningkatan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peran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serta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berbagai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organisasi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masyarakat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SASARAN</a:t>
            </a:r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/>
            <a:r>
              <a:rPr lang="en-US" sz="2800" dirty="0" err="1" smtClean="0">
                <a:latin typeface="Comic Sans MS" pitchFamily="66" charset="0"/>
              </a:rPr>
              <a:t>Seluruh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bayi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usia</a:t>
            </a:r>
            <a:r>
              <a:rPr lang="en-US" sz="2800" dirty="0" smtClean="0">
                <a:latin typeface="Comic Sans MS" pitchFamily="66" charset="0"/>
              </a:rPr>
              <a:t> 0 -11 </a:t>
            </a:r>
            <a:r>
              <a:rPr lang="en-US" sz="2800" dirty="0" err="1" smtClean="0">
                <a:latin typeface="Comic Sans MS" pitchFamily="66" charset="0"/>
              </a:rPr>
              <a:t>bulan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mendapatkan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imunisasi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dasar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lengkap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  <a:p>
            <a:pPr lvl="0"/>
            <a:r>
              <a:rPr lang="en-US" sz="2800" dirty="0" err="1" smtClean="0">
                <a:latin typeface="Comic Sans MS" pitchFamily="66" charset="0"/>
              </a:rPr>
              <a:t>Seluruh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desa</a:t>
            </a:r>
            <a:r>
              <a:rPr lang="en-US" sz="2800" dirty="0" smtClean="0">
                <a:latin typeface="Comic Sans MS" pitchFamily="66" charset="0"/>
              </a:rPr>
              <a:t> / </a:t>
            </a:r>
            <a:r>
              <a:rPr lang="en-US" sz="2800" dirty="0" err="1" smtClean="0">
                <a:latin typeface="Comic Sans MS" pitchFamily="66" charset="0"/>
              </a:rPr>
              <a:t>kelurahan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mencapai</a:t>
            </a:r>
            <a:r>
              <a:rPr lang="en-US" sz="2800" dirty="0" smtClean="0">
                <a:latin typeface="Comic Sans MS" pitchFamily="66" charset="0"/>
              </a:rPr>
              <a:t> UCI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839200" cy="6553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id-ID" sz="9600" b="1" dirty="0" smtClean="0">
                <a:solidFill>
                  <a:srgbClr val="FF0000"/>
                </a:solidFill>
                <a:latin typeface="Berlin Sans FB" pitchFamily="34" charset="0"/>
              </a:rPr>
              <a:t>I</a:t>
            </a:r>
            <a:r>
              <a:rPr lang="en-US" sz="9600" b="1" dirty="0" smtClean="0">
                <a:solidFill>
                  <a:srgbClr val="FF0000"/>
                </a:solidFill>
                <a:latin typeface="Berlin Sans FB" pitchFamily="34" charset="0"/>
              </a:rPr>
              <a:t>NDIKATOR KEBERHASILAN</a:t>
            </a:r>
            <a:endParaRPr lang="id-ID" sz="9600" b="1" dirty="0" smtClean="0">
              <a:solidFill>
                <a:srgbClr val="FF0000"/>
              </a:solidFill>
              <a:latin typeface="Berlin Sans FB" pitchFamily="34" charset="0"/>
            </a:endParaRPr>
          </a:p>
          <a:p>
            <a:pPr>
              <a:buNone/>
            </a:pPr>
            <a:endParaRPr lang="en-US" sz="6800" b="1" dirty="0" smtClean="0">
              <a:latin typeface="Century Gothic" pitchFamily="34" charset="0"/>
              <a:ea typeface="Malgun Gothic" pitchFamily="34" charset="-127"/>
            </a:endParaRPr>
          </a:p>
          <a:p>
            <a:pPr>
              <a:buNone/>
            </a:pPr>
            <a:r>
              <a:rPr lang="en-US" sz="6800" b="1" dirty="0" err="1" smtClean="0">
                <a:latin typeface="Century Gothic" pitchFamily="34" charset="0"/>
                <a:ea typeface="Malgun Gothic" pitchFamily="34" charset="-127"/>
              </a:rPr>
              <a:t>Mengacu</a:t>
            </a:r>
            <a:r>
              <a:rPr lang="en-US" sz="6800" b="1" dirty="0" smtClean="0">
                <a:latin typeface="Century Gothic" pitchFamily="34" charset="0"/>
                <a:ea typeface="Malgun Gothic" pitchFamily="34" charset="-127"/>
              </a:rPr>
              <a:t> pd RPJMD </a:t>
            </a:r>
            <a:r>
              <a:rPr lang="en-US" sz="6800" b="1" dirty="0" err="1" smtClean="0">
                <a:latin typeface="Century Gothic" pitchFamily="34" charset="0"/>
                <a:ea typeface="Malgun Gothic" pitchFamily="34" charset="-127"/>
              </a:rPr>
              <a:t>th</a:t>
            </a:r>
            <a:r>
              <a:rPr lang="en-US" sz="6800" b="1" dirty="0" smtClean="0">
                <a:latin typeface="Century Gothic" pitchFamily="34" charset="0"/>
                <a:ea typeface="Malgun Gothic" pitchFamily="34" charset="-127"/>
              </a:rPr>
              <a:t> 2010 – 2014 dg target </a:t>
            </a:r>
            <a:r>
              <a:rPr lang="en-US" sz="6800" b="1" dirty="0" err="1" smtClean="0">
                <a:latin typeface="Century Gothic" pitchFamily="34" charset="0"/>
                <a:ea typeface="Malgun Gothic" pitchFamily="34" charset="-127"/>
              </a:rPr>
              <a:t>pencapaian</a:t>
            </a:r>
            <a:r>
              <a:rPr lang="en-US" sz="6800" b="1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b="1" dirty="0" err="1" smtClean="0">
                <a:latin typeface="Century Gothic" pitchFamily="34" charset="0"/>
                <a:ea typeface="Malgun Gothic" pitchFamily="34" charset="-127"/>
              </a:rPr>
              <a:t>sbb</a:t>
            </a:r>
            <a:r>
              <a:rPr lang="en-US" sz="6800" b="1" dirty="0" smtClean="0">
                <a:latin typeface="Century Gothic" pitchFamily="34" charset="0"/>
                <a:ea typeface="Malgun Gothic" pitchFamily="34" charset="-127"/>
              </a:rPr>
              <a:t>:</a:t>
            </a:r>
          </a:p>
          <a:p>
            <a:pPr lvl="0">
              <a:buNone/>
            </a:pPr>
            <a:r>
              <a:rPr lang="en-US" sz="6800" b="1" dirty="0" err="1" smtClean="0">
                <a:latin typeface="Century Gothic" pitchFamily="34" charset="0"/>
                <a:ea typeface="Malgun Gothic" pitchFamily="34" charset="-127"/>
              </a:rPr>
              <a:t>Tahun</a:t>
            </a:r>
            <a:r>
              <a:rPr lang="en-US" sz="6800" b="1" dirty="0" smtClean="0">
                <a:latin typeface="Century Gothic" pitchFamily="34" charset="0"/>
                <a:ea typeface="Malgun Gothic" pitchFamily="34" charset="-127"/>
              </a:rPr>
              <a:t> 2010</a:t>
            </a:r>
          </a:p>
          <a:p>
            <a:pPr lvl="0"/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Mencapai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desa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/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kelurahan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80 %.</a:t>
            </a:r>
          </a:p>
          <a:p>
            <a:pPr lvl="0"/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Persentasi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bayi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usia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0-11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bulan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yg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mendapatkan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imunisasi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dasar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lengkap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80 %.</a:t>
            </a:r>
          </a:p>
          <a:p>
            <a:pPr lvl="0">
              <a:buNone/>
            </a:pPr>
            <a:r>
              <a:rPr lang="en-US" sz="6800" b="1" dirty="0" err="1" smtClean="0">
                <a:latin typeface="Century Gothic" pitchFamily="34" charset="0"/>
                <a:ea typeface="Malgun Gothic" pitchFamily="34" charset="-127"/>
              </a:rPr>
              <a:t>Tahun</a:t>
            </a:r>
            <a:r>
              <a:rPr lang="en-US" sz="6800" b="1" dirty="0" smtClean="0">
                <a:latin typeface="Century Gothic" pitchFamily="34" charset="0"/>
                <a:ea typeface="Malgun Gothic" pitchFamily="34" charset="-127"/>
              </a:rPr>
              <a:t> 2011</a:t>
            </a:r>
          </a:p>
          <a:p>
            <a:pPr lvl="0"/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Mencapai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UCI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desa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/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kelurahan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85 %</a:t>
            </a:r>
          </a:p>
          <a:p>
            <a:pPr lvl="0"/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Persentasi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bayi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usia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0 -11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bulan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yg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mendapatkan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imunisas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dasar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lengkap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82 %.</a:t>
            </a:r>
          </a:p>
          <a:p>
            <a:pPr lvl="0">
              <a:buNone/>
            </a:pPr>
            <a:r>
              <a:rPr lang="en-US" sz="6800" b="1" dirty="0" err="1" smtClean="0">
                <a:latin typeface="Century Gothic" pitchFamily="34" charset="0"/>
                <a:ea typeface="Malgun Gothic" pitchFamily="34" charset="-127"/>
              </a:rPr>
              <a:t>Tahun</a:t>
            </a:r>
            <a:r>
              <a:rPr lang="en-US" sz="6800" b="1" dirty="0" smtClean="0">
                <a:latin typeface="Century Gothic" pitchFamily="34" charset="0"/>
                <a:ea typeface="Malgun Gothic" pitchFamily="34" charset="-127"/>
              </a:rPr>
              <a:t> 2012</a:t>
            </a:r>
          </a:p>
          <a:p>
            <a:pPr lvl="0"/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Mencapai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UCI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desa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/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kelurahan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90 %.</a:t>
            </a:r>
          </a:p>
          <a:p>
            <a:pPr lvl="0"/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Persentasi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bayi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usia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0-11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bulan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yg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mendapatkan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imunisasi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dasar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lengkap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85 %.</a:t>
            </a:r>
          </a:p>
          <a:p>
            <a:pPr lvl="0">
              <a:buNone/>
            </a:pPr>
            <a:endParaRPr lang="en-US" sz="6800" b="1" dirty="0" smtClean="0">
              <a:latin typeface="Century Gothic" pitchFamily="34" charset="0"/>
              <a:ea typeface="Malgun Gothic" pitchFamily="34" charset="-127"/>
            </a:endParaRPr>
          </a:p>
          <a:p>
            <a:pPr lvl="0">
              <a:buNone/>
            </a:pPr>
            <a:r>
              <a:rPr lang="en-US" sz="6800" b="1" dirty="0" err="1" smtClean="0">
                <a:latin typeface="Century Gothic" pitchFamily="34" charset="0"/>
                <a:ea typeface="Malgun Gothic" pitchFamily="34" charset="-127"/>
              </a:rPr>
              <a:t>Tahun</a:t>
            </a:r>
            <a:r>
              <a:rPr lang="en-US" sz="6800" b="1" dirty="0" smtClean="0">
                <a:latin typeface="Century Gothic" pitchFamily="34" charset="0"/>
                <a:ea typeface="Malgun Gothic" pitchFamily="34" charset="-127"/>
              </a:rPr>
              <a:t> 2013</a:t>
            </a:r>
          </a:p>
          <a:p>
            <a:pPr lvl="0"/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Mencapai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UCI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desa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/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kelurahan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95 %</a:t>
            </a:r>
          </a:p>
          <a:p>
            <a:pPr lvl="0"/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Persentasi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bayi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usia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0-11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bulan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yg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mendapatkan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imunisasi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dasar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lengkap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88 %.</a:t>
            </a:r>
          </a:p>
          <a:p>
            <a:pPr lvl="0">
              <a:buNone/>
            </a:pPr>
            <a:endParaRPr lang="en-US" sz="6800" b="1" dirty="0" smtClean="0">
              <a:latin typeface="Century Gothic" pitchFamily="34" charset="0"/>
              <a:ea typeface="Malgun Gothic" pitchFamily="34" charset="-127"/>
            </a:endParaRPr>
          </a:p>
          <a:p>
            <a:pPr lvl="0">
              <a:buNone/>
            </a:pPr>
            <a:r>
              <a:rPr lang="en-US" sz="6800" b="1" dirty="0" smtClean="0">
                <a:latin typeface="Century Gothic" pitchFamily="34" charset="0"/>
                <a:ea typeface="Malgun Gothic" pitchFamily="34" charset="-127"/>
              </a:rPr>
              <a:t>Tahun2014</a:t>
            </a:r>
          </a:p>
          <a:p>
            <a:pPr lvl="0"/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Mencapai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UCI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desa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/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kelurahan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100 %</a:t>
            </a:r>
          </a:p>
          <a:p>
            <a:pPr lvl="0"/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Persentasi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bayi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usia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0-11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bulan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yg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mendapatkan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imunisasi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dasar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</a:t>
            </a:r>
            <a:r>
              <a:rPr lang="en-US" sz="6800" dirty="0" err="1" smtClean="0">
                <a:latin typeface="Century Gothic" pitchFamily="34" charset="0"/>
                <a:ea typeface="Malgun Gothic" pitchFamily="34" charset="-127"/>
              </a:rPr>
              <a:t>lengkap</a:t>
            </a:r>
            <a:r>
              <a:rPr lang="en-US" sz="6800" dirty="0" smtClean="0">
                <a:latin typeface="Century Gothic" pitchFamily="34" charset="0"/>
                <a:ea typeface="Malgun Gothic" pitchFamily="34" charset="-127"/>
              </a:rPr>
              <a:t> 90 %.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Berlin Sans FB" pitchFamily="34" charset="0"/>
              </a:rPr>
              <a:t>II.</a:t>
            </a:r>
            <a:r>
              <a:rPr lang="id-ID" sz="2800" b="1" dirty="0" smtClean="0">
                <a:solidFill>
                  <a:srgbClr val="FFFF00"/>
                </a:solidFill>
                <a:latin typeface="Berlin Sans FB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Berlin Sans FB" pitchFamily="34" charset="0"/>
              </a:rPr>
              <a:t>KEGIATAN GAIN UCI</a:t>
            </a:r>
            <a:endParaRPr lang="id-ID" sz="2800" b="1" dirty="0" smtClean="0">
              <a:solidFill>
                <a:srgbClr val="FFFF00"/>
              </a:solidFill>
              <a:latin typeface="Berlin Sans FB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d-ID" sz="2800" b="1" dirty="0" smtClean="0">
                <a:solidFill>
                  <a:schemeClr val="bg1"/>
                </a:solidFill>
                <a:latin typeface="Century Gothic" pitchFamily="34" charset="0"/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Dilaksanakan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selama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5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tahun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diawali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dg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identifikasi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analisa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dr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berbagai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hambatan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masalah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pencapaian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cakupan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imunisasi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selama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ini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kegiatan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Gain UCI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dilaksanakan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di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semua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tingkat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administrasi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: </a:t>
            </a:r>
          </a:p>
          <a:p>
            <a:pPr lvl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	- Tingkat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Pusat</a:t>
            </a:r>
            <a:endParaRPr lang="en-US" sz="28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	- Tingkat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Provinsi</a:t>
            </a:r>
            <a:endParaRPr lang="en-US" sz="28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	- Tingkat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Kabupaten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/ Kota</a:t>
            </a:r>
          </a:p>
          <a:p>
            <a:pPr lvl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	- Tingkat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Puskesmas</a:t>
            </a:r>
            <a:endParaRPr lang="en-US" sz="28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id-ID" sz="2800" b="1" dirty="0" smtClean="0">
                <a:solidFill>
                  <a:schemeClr val="bg1"/>
                </a:solidFill>
                <a:latin typeface="Century Gothic" pitchFamily="34" charset="0"/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Meliputi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: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Persiapan,Pelaksanaan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&amp;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itchFamily="34" charset="0"/>
              </a:rPr>
              <a:t>Evaluasi</a:t>
            </a:r>
            <a:endParaRPr lang="en-US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652</TotalTime>
  <Words>2185</Words>
  <Application>Microsoft Office PowerPoint</Application>
  <PresentationFormat>On-screen Show (4:3)</PresentationFormat>
  <Paragraphs>357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Concourse</vt:lpstr>
      <vt:lpstr>Verve</vt:lpstr>
      <vt:lpstr>Opulent</vt:lpstr>
      <vt:lpstr>Oriel</vt:lpstr>
      <vt:lpstr>Solstice</vt:lpstr>
      <vt:lpstr>Foundry</vt:lpstr>
      <vt:lpstr>Equity</vt:lpstr>
      <vt:lpstr>Slide 1</vt:lpstr>
      <vt:lpstr>“UNIVERSAL  CHILD  IMMUNIZATION “ ( UCI )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Tingkat Puskesmas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user</cp:lastModifiedBy>
  <cp:revision>120</cp:revision>
  <dcterms:created xsi:type="dcterms:W3CDTF">2012-04-23T02:24:15Z</dcterms:created>
  <dcterms:modified xsi:type="dcterms:W3CDTF">2017-04-05T11:32:25Z</dcterms:modified>
</cp:coreProperties>
</file>