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6" r:id="rId2"/>
    <p:sldId id="293" r:id="rId3"/>
    <p:sldId id="275" r:id="rId4"/>
    <p:sldId id="276" r:id="rId5"/>
    <p:sldId id="277" r:id="rId6"/>
    <p:sldId id="278" r:id="rId7"/>
    <p:sldId id="279" r:id="rId8"/>
    <p:sldId id="280" r:id="rId9"/>
    <p:sldId id="281" r:id="rId10"/>
    <p:sldId id="282" r:id="rId11"/>
    <p:sldId id="285" r:id="rId12"/>
    <p:sldId id="283" r:id="rId13"/>
    <p:sldId id="284" r:id="rId14"/>
    <p:sldId id="286" r:id="rId15"/>
    <p:sldId id="287" r:id="rId16"/>
    <p:sldId id="288" r:id="rId17"/>
    <p:sldId id="289" r:id="rId18"/>
    <p:sldId id="290" r:id="rId19"/>
    <p:sldId id="291" r:id="rId20"/>
    <p:sldId id="292" r:id="rId21"/>
    <p:sldId id="294" r:id="rId22"/>
    <p:sldId id="295" r:id="rId23"/>
    <p:sldId id="296" r:id="rId24"/>
    <p:sldId id="297" r:id="rId25"/>
    <p:sldId id="298" r:id="rId26"/>
    <p:sldId id="29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006600"/>
    <a:srgbClr val="004C22"/>
    <a:srgbClr val="00220F"/>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65" d="100"/>
          <a:sy n="65" d="100"/>
        </p:scale>
        <p:origin x="834"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EED2B6-D836-4838-BD67-255DF7693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545BF53-2E80-4C08-B985-37D2C00F8F91}"/>
              </a:ext>
            </a:extLst>
          </p:cNvPr>
          <p:cNvSpPr>
            <a:spLocks noGrp="1"/>
          </p:cNvSpPr>
          <p:nvPr>
            <p:ph type="ctrTitle"/>
          </p:nvPr>
        </p:nvSpPr>
        <p:spPr>
          <a:xfrm>
            <a:off x="4921624" y="1837765"/>
            <a:ext cx="5907741" cy="2364628"/>
          </a:xfrm>
        </p:spPr>
        <p:txBody>
          <a:bodyPr anchor="b"/>
          <a:lstStyle>
            <a:lvl1pPr algn="l">
              <a:defRPr sz="6000">
                <a:solidFill>
                  <a:schemeClr val="accent1"/>
                </a:solidFill>
              </a:defRPr>
            </a:lvl1pPr>
          </a:lstStyle>
          <a:p>
            <a:r>
              <a:rPr lang="en-US"/>
              <a:t>Click to edit Master title style</a:t>
            </a:r>
            <a:endParaRPr lang="en-ID" dirty="0"/>
          </a:p>
        </p:txBody>
      </p:sp>
      <p:sp>
        <p:nvSpPr>
          <p:cNvPr id="3" name="Subtitle 2">
            <a:extLst>
              <a:ext uri="{FF2B5EF4-FFF2-40B4-BE49-F238E27FC236}">
                <a16:creationId xmlns:a16="http://schemas.microsoft.com/office/drawing/2014/main" id="{121BDE30-4AD1-438C-A0AB-A7BFE60D1048}"/>
              </a:ext>
            </a:extLst>
          </p:cNvPr>
          <p:cNvSpPr>
            <a:spLocks noGrp="1"/>
          </p:cNvSpPr>
          <p:nvPr>
            <p:ph type="subTitle" idx="1"/>
          </p:nvPr>
        </p:nvSpPr>
        <p:spPr>
          <a:xfrm>
            <a:off x="4921624" y="4338919"/>
            <a:ext cx="4778189" cy="699248"/>
          </a:xfrm>
        </p:spPr>
        <p:txBody>
          <a:bodyPr>
            <a:normAutofit/>
          </a:bodyPr>
          <a:lstStyle>
            <a:lvl1pPr marL="0" indent="0" algn="l">
              <a:buNone/>
              <a:defRPr sz="20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dirty="0"/>
          </a:p>
        </p:txBody>
      </p:sp>
      <p:sp>
        <p:nvSpPr>
          <p:cNvPr id="5" name="Footer Placeholder 4">
            <a:extLst>
              <a:ext uri="{FF2B5EF4-FFF2-40B4-BE49-F238E27FC236}">
                <a16:creationId xmlns:a16="http://schemas.microsoft.com/office/drawing/2014/main" id="{3D3B9524-C52F-4A8E-A505-F1DC2AE028EB}"/>
              </a:ext>
            </a:extLst>
          </p:cNvPr>
          <p:cNvSpPr>
            <a:spLocks noGrp="1"/>
          </p:cNvSpPr>
          <p:nvPr>
            <p:ph type="ftr" sz="quarter" idx="11"/>
          </p:nvPr>
        </p:nvSpPr>
        <p:spPr>
          <a:xfrm>
            <a:off x="3518644" y="398277"/>
            <a:ext cx="2971800" cy="453370"/>
          </a:xfrm>
          <a:prstGeom prst="rect">
            <a:avLst/>
          </a:prstGeom>
        </p:spPr>
        <p:txBody>
          <a:bodyPr/>
          <a:lstStyle>
            <a:lvl1pPr>
              <a:defRPr sz="1400" b="1" spc="30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421258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78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A 1 Col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3EE1DE-2E3F-4FC2-898D-A515B119C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1C6250-4833-4996-9089-4A6D328F9F18}"/>
              </a:ext>
            </a:extLst>
          </p:cNvPr>
          <p:cNvSpPr>
            <a:spLocks noGrp="1"/>
          </p:cNvSpPr>
          <p:nvPr>
            <p:ph type="title"/>
          </p:nvPr>
        </p:nvSpPr>
        <p:spPr>
          <a:xfrm>
            <a:off x="1541928" y="1037478"/>
            <a:ext cx="9744637" cy="809251"/>
          </a:xfrm>
        </p:spPr>
        <p:txBody>
          <a:bodyPr>
            <a:normAutofit/>
          </a:bodyPr>
          <a:lstStyle>
            <a:lvl1pPr>
              <a:defRPr sz="2800"/>
            </a:lvl1pPr>
          </a:lstStyle>
          <a:p>
            <a:r>
              <a:rPr lang="en-US"/>
              <a:t>Click to edit Master title style</a:t>
            </a:r>
            <a:endParaRPr lang="en-ID" dirty="0"/>
          </a:p>
        </p:txBody>
      </p:sp>
      <p:sp>
        <p:nvSpPr>
          <p:cNvPr id="3" name="Content Placeholder 2">
            <a:extLst>
              <a:ext uri="{FF2B5EF4-FFF2-40B4-BE49-F238E27FC236}">
                <a16:creationId xmlns:a16="http://schemas.microsoft.com/office/drawing/2014/main" id="{F30ED9F1-6277-4CCD-AE9B-3CF863F1FD0A}"/>
              </a:ext>
            </a:extLst>
          </p:cNvPr>
          <p:cNvSpPr>
            <a:spLocks noGrp="1"/>
          </p:cNvSpPr>
          <p:nvPr>
            <p:ph idx="1"/>
          </p:nvPr>
        </p:nvSpPr>
        <p:spPr>
          <a:xfrm>
            <a:off x="1541928" y="2034709"/>
            <a:ext cx="9744637" cy="2976563"/>
          </a:xfrm>
        </p:spPr>
        <p:txBody>
          <a:bodyPr>
            <a:normAutofit/>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dirty="0"/>
          </a:p>
        </p:txBody>
      </p:sp>
      <p:sp>
        <p:nvSpPr>
          <p:cNvPr id="5" name="Footer Placeholder 4">
            <a:extLst>
              <a:ext uri="{FF2B5EF4-FFF2-40B4-BE49-F238E27FC236}">
                <a16:creationId xmlns:a16="http://schemas.microsoft.com/office/drawing/2014/main" id="{507CD9FC-0393-4FC8-BABF-3679431B7EAA}"/>
              </a:ext>
            </a:extLst>
          </p:cNvPr>
          <p:cNvSpPr>
            <a:spLocks noGrp="1"/>
          </p:cNvSpPr>
          <p:nvPr>
            <p:ph type="ftr" sz="quarter" idx="11"/>
          </p:nvPr>
        </p:nvSpPr>
        <p:spPr>
          <a:xfrm>
            <a:off x="9148482" y="185738"/>
            <a:ext cx="2743200" cy="495299"/>
          </a:xfrm>
          <a:prstGeom prst="rect">
            <a:avLst/>
          </a:prstGeom>
        </p:spPr>
        <p:txBody>
          <a:bodyPr/>
          <a:lstStyle>
            <a:lvl1pPr algn="r">
              <a:defRPr sz="1200" b="0" i="1">
                <a:solidFill>
                  <a:schemeClr val="bg1"/>
                </a:solidFill>
              </a:defRPr>
            </a:lvl1pPr>
          </a:lstStyle>
          <a:p>
            <a:pPr>
              <a:defRPr/>
            </a:pPr>
            <a:endParaRPr lang="en-US"/>
          </a:p>
        </p:txBody>
      </p:sp>
    </p:spTree>
    <p:extLst>
      <p:ext uri="{BB962C8B-B14F-4D97-AF65-F5344CB8AC3E}">
        <p14:creationId xmlns:p14="http://schemas.microsoft.com/office/powerpoint/2010/main" val="379781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 2 Colo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9016D3-0923-4643-AD2F-8B0493B0B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A4E4E41-BF69-4FAD-9CD8-925F4772F4DB}"/>
              </a:ext>
            </a:extLst>
          </p:cNvPr>
          <p:cNvSpPr>
            <a:spLocks noGrp="1"/>
          </p:cNvSpPr>
          <p:nvPr>
            <p:ph type="body" idx="1"/>
          </p:nvPr>
        </p:nvSpPr>
        <p:spPr>
          <a:xfrm>
            <a:off x="1595719" y="1454598"/>
            <a:ext cx="4012224" cy="750720"/>
          </a:xfrm>
        </p:spPr>
        <p:txBody>
          <a:bodyPr anchor="b"/>
          <a:lstStyle>
            <a:lvl1pPr marL="0" indent="0" algn="l">
              <a:buNone/>
              <a:defRPr sz="2400" b="1">
                <a:latin typeface="Signika" panose="0201000302060000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9962D0-BF8F-4821-9371-62A55079B4BD}"/>
              </a:ext>
            </a:extLst>
          </p:cNvPr>
          <p:cNvSpPr>
            <a:spLocks noGrp="1"/>
          </p:cNvSpPr>
          <p:nvPr>
            <p:ph sz="half" idx="2"/>
          </p:nvPr>
        </p:nvSpPr>
        <p:spPr>
          <a:xfrm>
            <a:off x="1595719" y="2357718"/>
            <a:ext cx="4012224" cy="3693458"/>
          </a:xfrm>
        </p:spPr>
        <p:txBody>
          <a:bodyPr>
            <a:norm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dirty="0"/>
          </a:p>
        </p:txBody>
      </p:sp>
      <p:sp>
        <p:nvSpPr>
          <p:cNvPr id="5" name="Text Placeholder 4">
            <a:extLst>
              <a:ext uri="{FF2B5EF4-FFF2-40B4-BE49-F238E27FC236}">
                <a16:creationId xmlns:a16="http://schemas.microsoft.com/office/drawing/2014/main" id="{0215F5B8-02D8-440E-AF72-BE000AB0F89A}"/>
              </a:ext>
            </a:extLst>
          </p:cNvPr>
          <p:cNvSpPr>
            <a:spLocks noGrp="1"/>
          </p:cNvSpPr>
          <p:nvPr>
            <p:ph type="body" sz="quarter" idx="3"/>
          </p:nvPr>
        </p:nvSpPr>
        <p:spPr>
          <a:xfrm>
            <a:off x="6662911" y="1454598"/>
            <a:ext cx="4031983" cy="750720"/>
          </a:xfrm>
        </p:spPr>
        <p:txBody>
          <a:bodyPr anchor="b"/>
          <a:lstStyle>
            <a:lvl1pPr marL="0" indent="0" algn="l">
              <a:buNone/>
              <a:defRPr sz="2400" b="1">
                <a:latin typeface="Signika" panose="0201000302060000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3E1B84-5506-480C-93B3-C267CE6FD0E3}"/>
              </a:ext>
            </a:extLst>
          </p:cNvPr>
          <p:cNvSpPr>
            <a:spLocks noGrp="1"/>
          </p:cNvSpPr>
          <p:nvPr>
            <p:ph sz="quarter" idx="4"/>
          </p:nvPr>
        </p:nvSpPr>
        <p:spPr>
          <a:xfrm>
            <a:off x="6662911" y="2357718"/>
            <a:ext cx="4031983" cy="3693458"/>
          </a:xfrm>
        </p:spPr>
        <p:txBody>
          <a:bodyPr>
            <a:norm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8" name="Footer Placeholder 7">
            <a:extLst>
              <a:ext uri="{FF2B5EF4-FFF2-40B4-BE49-F238E27FC236}">
                <a16:creationId xmlns:a16="http://schemas.microsoft.com/office/drawing/2014/main" id="{F199E22D-C534-4A7E-8C6C-5498F0C3624F}"/>
              </a:ext>
            </a:extLst>
          </p:cNvPr>
          <p:cNvSpPr>
            <a:spLocks noGrp="1"/>
          </p:cNvSpPr>
          <p:nvPr>
            <p:ph type="ftr" sz="quarter" idx="11"/>
          </p:nvPr>
        </p:nvSpPr>
        <p:spPr>
          <a:xfrm>
            <a:off x="9798421" y="206507"/>
            <a:ext cx="2120153" cy="365125"/>
          </a:xfrm>
          <a:prstGeom prst="rect">
            <a:avLst/>
          </a:prstGeom>
        </p:spPr>
        <p:txBody>
          <a:bodyPr/>
          <a:lstStyle>
            <a:lvl1pPr algn="r">
              <a:defRPr sz="1200" i="1">
                <a:solidFill>
                  <a:schemeClr val="bg1"/>
                </a:solidFill>
              </a:defRPr>
            </a:lvl1pPr>
          </a:lstStyle>
          <a:p>
            <a:pPr>
              <a:defRPr/>
            </a:pPr>
            <a:endParaRPr lang="en-US"/>
          </a:p>
        </p:txBody>
      </p:sp>
    </p:spTree>
    <p:extLst>
      <p:ext uri="{BB962C8B-B14F-4D97-AF65-F5344CB8AC3E}">
        <p14:creationId xmlns:p14="http://schemas.microsoft.com/office/powerpoint/2010/main" val="117001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B 1 Colo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B3501F-31BE-47A9-9E1E-F5FABD537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1C6250-4833-4996-9089-4A6D328F9F18}"/>
              </a:ext>
            </a:extLst>
          </p:cNvPr>
          <p:cNvSpPr>
            <a:spLocks noGrp="1"/>
          </p:cNvSpPr>
          <p:nvPr>
            <p:ph type="title"/>
          </p:nvPr>
        </p:nvSpPr>
        <p:spPr>
          <a:xfrm>
            <a:off x="1541928" y="1243666"/>
            <a:ext cx="9744637" cy="809251"/>
          </a:xfrm>
        </p:spPr>
        <p:txBody>
          <a:bodyPr>
            <a:normAutofit/>
          </a:bodyPr>
          <a:lstStyle>
            <a:lvl1pPr>
              <a:defRPr sz="2800"/>
            </a:lvl1pPr>
          </a:lstStyle>
          <a:p>
            <a:r>
              <a:rPr lang="en-US"/>
              <a:t>Click to edit Master title style</a:t>
            </a:r>
            <a:endParaRPr lang="en-ID" dirty="0"/>
          </a:p>
        </p:txBody>
      </p:sp>
      <p:sp>
        <p:nvSpPr>
          <p:cNvPr id="3" name="Content Placeholder 2">
            <a:extLst>
              <a:ext uri="{FF2B5EF4-FFF2-40B4-BE49-F238E27FC236}">
                <a16:creationId xmlns:a16="http://schemas.microsoft.com/office/drawing/2014/main" id="{F30ED9F1-6277-4CCD-AE9B-3CF863F1FD0A}"/>
              </a:ext>
            </a:extLst>
          </p:cNvPr>
          <p:cNvSpPr>
            <a:spLocks noGrp="1"/>
          </p:cNvSpPr>
          <p:nvPr>
            <p:ph idx="1"/>
          </p:nvPr>
        </p:nvSpPr>
        <p:spPr>
          <a:xfrm>
            <a:off x="1541928" y="2240897"/>
            <a:ext cx="9744637" cy="2976563"/>
          </a:xfrm>
        </p:spPr>
        <p:txBody>
          <a:bodyPr>
            <a:normAutofit/>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Footer Placeholder 4">
            <a:extLst>
              <a:ext uri="{FF2B5EF4-FFF2-40B4-BE49-F238E27FC236}">
                <a16:creationId xmlns:a16="http://schemas.microsoft.com/office/drawing/2014/main" id="{507CD9FC-0393-4FC8-BABF-3679431B7EAA}"/>
              </a:ext>
            </a:extLst>
          </p:cNvPr>
          <p:cNvSpPr>
            <a:spLocks noGrp="1"/>
          </p:cNvSpPr>
          <p:nvPr>
            <p:ph type="ftr" sz="quarter" idx="11"/>
          </p:nvPr>
        </p:nvSpPr>
        <p:spPr>
          <a:xfrm>
            <a:off x="9148482" y="185738"/>
            <a:ext cx="2743200" cy="495299"/>
          </a:xfrm>
          <a:prstGeom prst="rect">
            <a:avLst/>
          </a:prstGeom>
        </p:spPr>
        <p:txBody>
          <a:bodyPr/>
          <a:lstStyle>
            <a:lvl1pPr algn="r">
              <a:defRPr sz="1200" b="0" i="1">
                <a:solidFill>
                  <a:schemeClr val="bg1"/>
                </a:solidFill>
              </a:defRPr>
            </a:lvl1pPr>
          </a:lstStyle>
          <a:p>
            <a:pPr>
              <a:defRPr/>
            </a:pPr>
            <a:endParaRPr lang="en-US"/>
          </a:p>
        </p:txBody>
      </p:sp>
    </p:spTree>
    <p:extLst>
      <p:ext uri="{BB962C8B-B14F-4D97-AF65-F5344CB8AC3E}">
        <p14:creationId xmlns:p14="http://schemas.microsoft.com/office/powerpoint/2010/main" val="231311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B 2 Colo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ED413E-A34E-48E0-B735-82B326ABD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A4E4E41-BF69-4FAD-9CD8-925F4772F4DB}"/>
              </a:ext>
            </a:extLst>
          </p:cNvPr>
          <p:cNvSpPr>
            <a:spLocks noGrp="1"/>
          </p:cNvSpPr>
          <p:nvPr>
            <p:ph type="body" idx="1"/>
          </p:nvPr>
        </p:nvSpPr>
        <p:spPr>
          <a:xfrm>
            <a:off x="1595719" y="1454598"/>
            <a:ext cx="4012224" cy="750720"/>
          </a:xfrm>
        </p:spPr>
        <p:txBody>
          <a:bodyPr anchor="b"/>
          <a:lstStyle>
            <a:lvl1pPr marL="0" indent="0" algn="l">
              <a:buNone/>
              <a:defRPr sz="2400" b="1">
                <a:latin typeface="Signika" panose="0201000302060000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9962D0-BF8F-4821-9371-62A55079B4BD}"/>
              </a:ext>
            </a:extLst>
          </p:cNvPr>
          <p:cNvSpPr>
            <a:spLocks noGrp="1"/>
          </p:cNvSpPr>
          <p:nvPr>
            <p:ph sz="half" idx="2"/>
          </p:nvPr>
        </p:nvSpPr>
        <p:spPr>
          <a:xfrm>
            <a:off x="1595719" y="2357718"/>
            <a:ext cx="4012224" cy="3693458"/>
          </a:xfrm>
        </p:spPr>
        <p:txBody>
          <a:bodyPr>
            <a:norm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dirty="0"/>
          </a:p>
        </p:txBody>
      </p:sp>
      <p:sp>
        <p:nvSpPr>
          <p:cNvPr id="5" name="Text Placeholder 4">
            <a:extLst>
              <a:ext uri="{FF2B5EF4-FFF2-40B4-BE49-F238E27FC236}">
                <a16:creationId xmlns:a16="http://schemas.microsoft.com/office/drawing/2014/main" id="{0215F5B8-02D8-440E-AF72-BE000AB0F89A}"/>
              </a:ext>
            </a:extLst>
          </p:cNvPr>
          <p:cNvSpPr>
            <a:spLocks noGrp="1"/>
          </p:cNvSpPr>
          <p:nvPr>
            <p:ph type="body" sz="quarter" idx="3"/>
          </p:nvPr>
        </p:nvSpPr>
        <p:spPr>
          <a:xfrm>
            <a:off x="6662911" y="1454598"/>
            <a:ext cx="4031983" cy="750720"/>
          </a:xfrm>
        </p:spPr>
        <p:txBody>
          <a:bodyPr anchor="b"/>
          <a:lstStyle>
            <a:lvl1pPr marL="0" indent="0" algn="l">
              <a:buNone/>
              <a:defRPr sz="2400" b="1">
                <a:latin typeface="Signika" panose="0201000302060000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3E1B84-5506-480C-93B3-C267CE6FD0E3}"/>
              </a:ext>
            </a:extLst>
          </p:cNvPr>
          <p:cNvSpPr>
            <a:spLocks noGrp="1"/>
          </p:cNvSpPr>
          <p:nvPr>
            <p:ph sz="quarter" idx="4"/>
          </p:nvPr>
        </p:nvSpPr>
        <p:spPr>
          <a:xfrm>
            <a:off x="6662911" y="2357718"/>
            <a:ext cx="4031983" cy="3693458"/>
          </a:xfrm>
        </p:spPr>
        <p:txBody>
          <a:bodyPr>
            <a:norm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8" name="Footer Placeholder 7">
            <a:extLst>
              <a:ext uri="{FF2B5EF4-FFF2-40B4-BE49-F238E27FC236}">
                <a16:creationId xmlns:a16="http://schemas.microsoft.com/office/drawing/2014/main" id="{F199E22D-C534-4A7E-8C6C-5498F0C3624F}"/>
              </a:ext>
            </a:extLst>
          </p:cNvPr>
          <p:cNvSpPr>
            <a:spLocks noGrp="1"/>
          </p:cNvSpPr>
          <p:nvPr>
            <p:ph type="ftr" sz="quarter" idx="11"/>
          </p:nvPr>
        </p:nvSpPr>
        <p:spPr>
          <a:xfrm>
            <a:off x="9798421" y="206507"/>
            <a:ext cx="2120153" cy="365125"/>
          </a:xfrm>
          <a:prstGeom prst="rect">
            <a:avLst/>
          </a:prstGeom>
        </p:spPr>
        <p:txBody>
          <a:bodyPr/>
          <a:lstStyle>
            <a:lvl1pPr algn="r">
              <a:defRPr sz="1200" i="1">
                <a:solidFill>
                  <a:schemeClr val="bg1"/>
                </a:solidFill>
              </a:defRPr>
            </a:lvl1pPr>
          </a:lstStyle>
          <a:p>
            <a:pPr>
              <a:defRPr/>
            </a:pPr>
            <a:endParaRPr lang="en-US"/>
          </a:p>
        </p:txBody>
      </p:sp>
    </p:spTree>
    <p:extLst>
      <p:ext uri="{BB962C8B-B14F-4D97-AF65-F5344CB8AC3E}">
        <p14:creationId xmlns:p14="http://schemas.microsoft.com/office/powerpoint/2010/main" val="127234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A5B86-0336-447F-83DA-6B00B17B8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9107D6-1562-4144-87BD-913871F31FE8}"/>
              </a:ext>
            </a:extLst>
          </p:cNvPr>
          <p:cNvSpPr>
            <a:spLocks noGrp="1"/>
          </p:cNvSpPr>
          <p:nvPr>
            <p:ph type="title"/>
          </p:nvPr>
        </p:nvSpPr>
        <p:spPr>
          <a:xfrm>
            <a:off x="5163673" y="1709739"/>
            <a:ext cx="4823010" cy="2145086"/>
          </a:xfrm>
        </p:spPr>
        <p:txBody>
          <a:bodyPr anchor="b">
            <a:normAutofit/>
          </a:bodyPr>
          <a:lstStyle>
            <a:lvl1pPr>
              <a:defRPr sz="4800" b="0" i="1">
                <a:solidFill>
                  <a:srgbClr val="FFFF00"/>
                </a:solidFill>
              </a:defRPr>
            </a:lvl1pPr>
          </a:lstStyle>
          <a:p>
            <a:r>
              <a:rPr lang="en-US"/>
              <a:t>Click to edit Master title style</a:t>
            </a:r>
            <a:endParaRPr lang="en-ID" dirty="0"/>
          </a:p>
        </p:txBody>
      </p:sp>
      <p:sp>
        <p:nvSpPr>
          <p:cNvPr id="3" name="Text Placeholder 2">
            <a:extLst>
              <a:ext uri="{FF2B5EF4-FFF2-40B4-BE49-F238E27FC236}">
                <a16:creationId xmlns:a16="http://schemas.microsoft.com/office/drawing/2014/main" id="{3A5E7E98-92DD-47B0-976B-9D83AC3A233D}"/>
              </a:ext>
            </a:extLst>
          </p:cNvPr>
          <p:cNvSpPr>
            <a:spLocks noGrp="1"/>
          </p:cNvSpPr>
          <p:nvPr>
            <p:ph type="body" idx="1"/>
          </p:nvPr>
        </p:nvSpPr>
        <p:spPr>
          <a:xfrm>
            <a:off x="5163673" y="3979864"/>
            <a:ext cx="4310155" cy="1031408"/>
          </a:xfrm>
        </p:spPr>
        <p:txBody>
          <a:bodyPr>
            <a:norm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294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g Picture &amp; Content 2 Colom">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DB9294-B302-467F-8B93-6360B22AD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0"/>
            <a:ext cx="12192000" cy="6858000"/>
          </a:xfrm>
          <a:prstGeom prst="rect">
            <a:avLst/>
          </a:prstGeom>
        </p:spPr>
      </p:pic>
      <p:sp>
        <p:nvSpPr>
          <p:cNvPr id="3" name="Text Placeholder 2">
            <a:extLst>
              <a:ext uri="{FF2B5EF4-FFF2-40B4-BE49-F238E27FC236}">
                <a16:creationId xmlns:a16="http://schemas.microsoft.com/office/drawing/2014/main" id="{BA4E4E41-BF69-4FAD-9CD8-925F4772F4DB}"/>
              </a:ext>
            </a:extLst>
          </p:cNvPr>
          <p:cNvSpPr>
            <a:spLocks noGrp="1"/>
          </p:cNvSpPr>
          <p:nvPr>
            <p:ph type="body" idx="1"/>
          </p:nvPr>
        </p:nvSpPr>
        <p:spPr>
          <a:xfrm>
            <a:off x="1595719" y="4518212"/>
            <a:ext cx="4012224" cy="376518"/>
          </a:xfrm>
        </p:spPr>
        <p:txBody>
          <a:bodyPr anchor="b">
            <a:normAutofit/>
          </a:bodyPr>
          <a:lstStyle>
            <a:lvl1pPr marL="0" indent="0" algn="l">
              <a:buNone/>
              <a:defRPr sz="2000" b="1">
                <a:solidFill>
                  <a:schemeClr val="bg1"/>
                </a:solidFill>
                <a:latin typeface="Signika" panose="0201000302060000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9962D0-BF8F-4821-9371-62A55079B4BD}"/>
              </a:ext>
            </a:extLst>
          </p:cNvPr>
          <p:cNvSpPr>
            <a:spLocks noGrp="1"/>
          </p:cNvSpPr>
          <p:nvPr>
            <p:ph sz="half" idx="2"/>
          </p:nvPr>
        </p:nvSpPr>
        <p:spPr>
          <a:xfrm>
            <a:off x="1595719" y="5047130"/>
            <a:ext cx="4012224" cy="1228164"/>
          </a:xfrm>
        </p:spPr>
        <p:txBody>
          <a:bodyPr>
            <a:normAutofit/>
          </a:bodyPr>
          <a:lstStyle>
            <a:lvl1pPr>
              <a:lnSpc>
                <a:spcPct val="150000"/>
              </a:lnSpc>
              <a:defRPr sz="18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dirty="0"/>
          </a:p>
        </p:txBody>
      </p:sp>
      <p:sp>
        <p:nvSpPr>
          <p:cNvPr id="5" name="Text Placeholder 4">
            <a:extLst>
              <a:ext uri="{FF2B5EF4-FFF2-40B4-BE49-F238E27FC236}">
                <a16:creationId xmlns:a16="http://schemas.microsoft.com/office/drawing/2014/main" id="{0215F5B8-02D8-440E-AF72-BE000AB0F89A}"/>
              </a:ext>
            </a:extLst>
          </p:cNvPr>
          <p:cNvSpPr>
            <a:spLocks noGrp="1"/>
          </p:cNvSpPr>
          <p:nvPr>
            <p:ph type="body" sz="quarter" idx="3"/>
          </p:nvPr>
        </p:nvSpPr>
        <p:spPr>
          <a:xfrm>
            <a:off x="6662911" y="4518212"/>
            <a:ext cx="4031983" cy="376518"/>
          </a:xfrm>
        </p:spPr>
        <p:txBody>
          <a:bodyPr anchor="b">
            <a:normAutofit/>
          </a:bodyPr>
          <a:lstStyle>
            <a:lvl1pPr marL="0" indent="0" algn="l">
              <a:buNone/>
              <a:defRPr sz="2000" b="1">
                <a:solidFill>
                  <a:schemeClr val="bg1"/>
                </a:solidFill>
                <a:latin typeface="Signika" panose="0201000302060000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3E1B84-5506-480C-93B3-C267CE6FD0E3}"/>
              </a:ext>
            </a:extLst>
          </p:cNvPr>
          <p:cNvSpPr>
            <a:spLocks noGrp="1"/>
          </p:cNvSpPr>
          <p:nvPr>
            <p:ph sz="quarter" idx="4"/>
          </p:nvPr>
        </p:nvSpPr>
        <p:spPr>
          <a:xfrm>
            <a:off x="6662911" y="5047130"/>
            <a:ext cx="4031983" cy="1228164"/>
          </a:xfrm>
        </p:spPr>
        <p:txBody>
          <a:bodyPr>
            <a:normAutofit/>
          </a:bodyPr>
          <a:lstStyle>
            <a:lvl1pPr>
              <a:lnSpc>
                <a:spcPct val="150000"/>
              </a:lnSpc>
              <a:defRPr sz="18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dirty="0"/>
          </a:p>
        </p:txBody>
      </p:sp>
      <p:sp>
        <p:nvSpPr>
          <p:cNvPr id="11" name="Picture Placeholder 2">
            <a:extLst>
              <a:ext uri="{FF2B5EF4-FFF2-40B4-BE49-F238E27FC236}">
                <a16:creationId xmlns:a16="http://schemas.microsoft.com/office/drawing/2014/main" id="{EFA99F8C-3B08-4BEC-9E08-213E371E53C8}"/>
              </a:ext>
            </a:extLst>
          </p:cNvPr>
          <p:cNvSpPr>
            <a:spLocks noGrp="1"/>
          </p:cNvSpPr>
          <p:nvPr>
            <p:ph type="pic" idx="12"/>
          </p:nvPr>
        </p:nvSpPr>
        <p:spPr>
          <a:xfrm>
            <a:off x="0" y="1"/>
            <a:ext cx="12192000" cy="42582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D" dirty="0"/>
          </a:p>
        </p:txBody>
      </p:sp>
    </p:spTree>
    <p:extLst>
      <p:ext uri="{BB962C8B-B14F-4D97-AF65-F5344CB8AC3E}">
        <p14:creationId xmlns:p14="http://schemas.microsoft.com/office/powerpoint/2010/main" val="335360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B 1 Colom &amp; pic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BA0156-8B96-4128-9124-96BACAFEA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1C6250-4833-4996-9089-4A6D328F9F18}"/>
              </a:ext>
            </a:extLst>
          </p:cNvPr>
          <p:cNvSpPr>
            <a:spLocks noGrp="1"/>
          </p:cNvSpPr>
          <p:nvPr>
            <p:ph type="title"/>
          </p:nvPr>
        </p:nvSpPr>
        <p:spPr>
          <a:xfrm>
            <a:off x="1541929" y="1243666"/>
            <a:ext cx="3558990" cy="809251"/>
          </a:xfrm>
        </p:spPr>
        <p:txBody>
          <a:bodyPr>
            <a:normAutofit/>
          </a:bodyPr>
          <a:lstStyle>
            <a:lvl1pPr>
              <a:defRPr sz="2800"/>
            </a:lvl1pPr>
          </a:lstStyle>
          <a:p>
            <a:r>
              <a:rPr lang="en-US"/>
              <a:t>Click to edit Master title style</a:t>
            </a:r>
            <a:endParaRPr lang="en-ID" dirty="0"/>
          </a:p>
        </p:txBody>
      </p:sp>
      <p:sp>
        <p:nvSpPr>
          <p:cNvPr id="3" name="Content Placeholder 2">
            <a:extLst>
              <a:ext uri="{FF2B5EF4-FFF2-40B4-BE49-F238E27FC236}">
                <a16:creationId xmlns:a16="http://schemas.microsoft.com/office/drawing/2014/main" id="{F30ED9F1-6277-4CCD-AE9B-3CF863F1FD0A}"/>
              </a:ext>
            </a:extLst>
          </p:cNvPr>
          <p:cNvSpPr>
            <a:spLocks noGrp="1"/>
          </p:cNvSpPr>
          <p:nvPr>
            <p:ph idx="1"/>
          </p:nvPr>
        </p:nvSpPr>
        <p:spPr>
          <a:xfrm>
            <a:off x="1541928" y="2240897"/>
            <a:ext cx="3558991" cy="2976563"/>
          </a:xfrm>
        </p:spPr>
        <p:txBody>
          <a:bodyPr>
            <a:norm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dirty="0"/>
          </a:p>
        </p:txBody>
      </p:sp>
      <p:sp>
        <p:nvSpPr>
          <p:cNvPr id="5" name="Footer Placeholder 4">
            <a:extLst>
              <a:ext uri="{FF2B5EF4-FFF2-40B4-BE49-F238E27FC236}">
                <a16:creationId xmlns:a16="http://schemas.microsoft.com/office/drawing/2014/main" id="{507CD9FC-0393-4FC8-BABF-3679431B7EAA}"/>
              </a:ext>
            </a:extLst>
          </p:cNvPr>
          <p:cNvSpPr>
            <a:spLocks noGrp="1"/>
          </p:cNvSpPr>
          <p:nvPr>
            <p:ph type="ftr" sz="quarter" idx="11"/>
          </p:nvPr>
        </p:nvSpPr>
        <p:spPr>
          <a:xfrm>
            <a:off x="9148482" y="185738"/>
            <a:ext cx="2743200" cy="495299"/>
          </a:xfrm>
          <a:prstGeom prst="rect">
            <a:avLst/>
          </a:prstGeom>
        </p:spPr>
        <p:txBody>
          <a:bodyPr/>
          <a:lstStyle>
            <a:lvl1pPr algn="r">
              <a:defRPr sz="1200" b="0" i="1">
                <a:solidFill>
                  <a:schemeClr val="bg1"/>
                </a:solidFill>
              </a:defRPr>
            </a:lvl1pPr>
          </a:lstStyle>
          <a:p>
            <a:pPr>
              <a:defRPr/>
            </a:pPr>
            <a:endParaRPr lang="en-US"/>
          </a:p>
        </p:txBody>
      </p:sp>
      <p:sp>
        <p:nvSpPr>
          <p:cNvPr id="7" name="Picture Placeholder 2">
            <a:extLst>
              <a:ext uri="{FF2B5EF4-FFF2-40B4-BE49-F238E27FC236}">
                <a16:creationId xmlns:a16="http://schemas.microsoft.com/office/drawing/2014/main" id="{C8B5BE8F-A1C1-47D3-A30E-927B171A2B62}"/>
              </a:ext>
            </a:extLst>
          </p:cNvPr>
          <p:cNvSpPr>
            <a:spLocks noGrp="1"/>
          </p:cNvSpPr>
          <p:nvPr>
            <p:ph type="pic" idx="12"/>
          </p:nvPr>
        </p:nvSpPr>
        <p:spPr>
          <a:xfrm>
            <a:off x="6019800" y="761719"/>
            <a:ext cx="6172200" cy="60962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D" dirty="0"/>
          </a:p>
        </p:txBody>
      </p:sp>
    </p:spTree>
    <p:extLst>
      <p:ext uri="{BB962C8B-B14F-4D97-AF65-F5344CB8AC3E}">
        <p14:creationId xmlns:p14="http://schemas.microsoft.com/office/powerpoint/2010/main" val="425130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c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BE0685-8840-4B76-837F-7546BCD78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A4E4E41-BF69-4FAD-9CD8-925F4772F4DB}"/>
              </a:ext>
            </a:extLst>
          </p:cNvPr>
          <p:cNvSpPr>
            <a:spLocks noGrp="1"/>
          </p:cNvSpPr>
          <p:nvPr>
            <p:ph type="body" idx="1"/>
          </p:nvPr>
        </p:nvSpPr>
        <p:spPr>
          <a:xfrm>
            <a:off x="636496" y="2483224"/>
            <a:ext cx="2348751" cy="1604682"/>
          </a:xfrm>
        </p:spPr>
        <p:txBody>
          <a:bodyPr anchor="b">
            <a:normAutofit/>
          </a:bodyPr>
          <a:lstStyle>
            <a:lvl1pPr marL="0" indent="0" algn="l">
              <a:buNone/>
              <a:defRPr sz="3200" b="1">
                <a:solidFill>
                  <a:schemeClr val="bg1"/>
                </a:solidFill>
                <a:latin typeface="Signika" panose="0201000302060000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215F5B8-02D8-440E-AF72-BE000AB0F89A}"/>
              </a:ext>
            </a:extLst>
          </p:cNvPr>
          <p:cNvSpPr>
            <a:spLocks noGrp="1"/>
          </p:cNvSpPr>
          <p:nvPr>
            <p:ph type="body" sz="quarter" idx="3"/>
          </p:nvPr>
        </p:nvSpPr>
        <p:spPr>
          <a:xfrm>
            <a:off x="4269335" y="1185657"/>
            <a:ext cx="6434524" cy="750720"/>
          </a:xfrm>
        </p:spPr>
        <p:txBody>
          <a:bodyPr anchor="b"/>
          <a:lstStyle>
            <a:lvl1pPr marL="0" indent="0" algn="l">
              <a:buNone/>
              <a:defRPr sz="2400" b="1">
                <a:latin typeface="Signika" panose="0201000302060000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3E1B84-5506-480C-93B3-C267CE6FD0E3}"/>
              </a:ext>
            </a:extLst>
          </p:cNvPr>
          <p:cNvSpPr>
            <a:spLocks noGrp="1"/>
          </p:cNvSpPr>
          <p:nvPr>
            <p:ph sz="quarter" idx="4"/>
          </p:nvPr>
        </p:nvSpPr>
        <p:spPr>
          <a:xfrm>
            <a:off x="4269335" y="2088777"/>
            <a:ext cx="6434524" cy="3693458"/>
          </a:xfrm>
        </p:spPr>
        <p:txBody>
          <a:bodyPr>
            <a:norm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8" name="Footer Placeholder 7">
            <a:extLst>
              <a:ext uri="{FF2B5EF4-FFF2-40B4-BE49-F238E27FC236}">
                <a16:creationId xmlns:a16="http://schemas.microsoft.com/office/drawing/2014/main" id="{F199E22D-C534-4A7E-8C6C-5498F0C3624F}"/>
              </a:ext>
            </a:extLst>
          </p:cNvPr>
          <p:cNvSpPr>
            <a:spLocks noGrp="1"/>
          </p:cNvSpPr>
          <p:nvPr>
            <p:ph type="ftr" sz="quarter" idx="11"/>
          </p:nvPr>
        </p:nvSpPr>
        <p:spPr>
          <a:xfrm>
            <a:off x="9798421" y="206507"/>
            <a:ext cx="2120153" cy="365125"/>
          </a:xfrm>
          <a:prstGeom prst="rect">
            <a:avLst/>
          </a:prstGeom>
        </p:spPr>
        <p:txBody>
          <a:bodyPr/>
          <a:lstStyle>
            <a:lvl1pPr algn="r">
              <a:defRPr sz="1200" i="1">
                <a:solidFill>
                  <a:schemeClr val="bg1"/>
                </a:solidFill>
              </a:defRPr>
            </a:lvl1pPr>
          </a:lstStyle>
          <a:p>
            <a:pPr>
              <a:defRPr/>
            </a:pPr>
            <a:endParaRPr lang="en-US"/>
          </a:p>
        </p:txBody>
      </p:sp>
    </p:spTree>
    <p:extLst>
      <p:ext uri="{BB962C8B-B14F-4D97-AF65-F5344CB8AC3E}">
        <p14:creationId xmlns:p14="http://schemas.microsoft.com/office/powerpoint/2010/main" val="104680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B0C5C4-D863-439C-9BC4-7786132B8F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dirty="0"/>
          </a:p>
        </p:txBody>
      </p:sp>
      <p:sp>
        <p:nvSpPr>
          <p:cNvPr id="3" name="Text Placeholder 2">
            <a:extLst>
              <a:ext uri="{FF2B5EF4-FFF2-40B4-BE49-F238E27FC236}">
                <a16:creationId xmlns:a16="http://schemas.microsoft.com/office/drawing/2014/main" id="{04541C26-F316-4A7E-900E-3989505D9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Tree>
    <p:extLst>
      <p:ext uri="{BB962C8B-B14F-4D97-AF65-F5344CB8AC3E}">
        <p14:creationId xmlns:p14="http://schemas.microsoft.com/office/powerpoint/2010/main" val="426876521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Lst>
  <p:txStyles>
    <p:titleStyle>
      <a:lvl1pPr algn="l" defTabSz="914400" rtl="0" eaLnBrk="1" latinLnBrk="0" hangingPunct="1">
        <a:lnSpc>
          <a:spcPct val="90000"/>
        </a:lnSpc>
        <a:spcBef>
          <a:spcPct val="0"/>
        </a:spcBef>
        <a:buNone/>
        <a:defRPr sz="4400" b="1" kern="1200">
          <a:solidFill>
            <a:schemeClr val="tx1"/>
          </a:solidFill>
          <a:latin typeface="Signika" panose="0201000302060000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F952390-3EA2-43A9-BD75-356C8B4B9C6D}"/>
              </a:ext>
            </a:extLst>
          </p:cNvPr>
          <p:cNvSpPr>
            <a:spLocks noGrp="1" noChangeArrowheads="1"/>
          </p:cNvSpPr>
          <p:nvPr>
            <p:ph type="ctrTitle"/>
          </p:nvPr>
        </p:nvSpPr>
        <p:spPr>
          <a:xfrm>
            <a:off x="1134089" y="1981200"/>
            <a:ext cx="7772400" cy="1676400"/>
          </a:xfrm>
        </p:spPr>
        <p:txBody>
          <a:bodyPr>
            <a:normAutofit fontScale="90000"/>
          </a:bodyPr>
          <a:lstStyle/>
          <a:p>
            <a:pPr eaLnBrk="1" fontAlgn="auto" hangingPunct="1">
              <a:spcAft>
                <a:spcPts val="0"/>
              </a:spcAft>
              <a:defRPr/>
            </a:pPr>
            <a:r>
              <a:rPr lang="en-US" altLang="id-ID" dirty="0" err="1">
                <a:solidFill>
                  <a:schemeClr val="tx1"/>
                </a:solidFill>
                <a:latin typeface="Arial Black" panose="020B0A04020102020204" pitchFamily="34" charset="0"/>
              </a:rPr>
              <a:t>Manajemen</a:t>
            </a:r>
            <a:r>
              <a:rPr lang="en-US" altLang="id-ID" dirty="0">
                <a:solidFill>
                  <a:schemeClr val="tx1"/>
                </a:solidFill>
                <a:latin typeface="Arial Black" panose="020B0A04020102020204" pitchFamily="34" charset="0"/>
              </a:rPr>
              <a:t> </a:t>
            </a:r>
            <a:r>
              <a:rPr lang="en-US" altLang="id-ID" dirty="0" err="1">
                <a:solidFill>
                  <a:schemeClr val="tx1"/>
                </a:solidFill>
                <a:latin typeface="Arial Black" panose="020B0A04020102020204" pitchFamily="34" charset="0"/>
              </a:rPr>
              <a:t>Konflik</a:t>
            </a:r>
            <a:br>
              <a:rPr lang="en-US" altLang="id-ID" dirty="0">
                <a:solidFill>
                  <a:schemeClr val="tx1"/>
                </a:solidFill>
                <a:latin typeface="Arial Black" panose="020B0A04020102020204" pitchFamily="34" charset="0"/>
              </a:rPr>
            </a:br>
            <a:r>
              <a:rPr lang="en-US" altLang="id-ID" dirty="0">
                <a:solidFill>
                  <a:schemeClr val="tx1"/>
                </a:solidFill>
                <a:latin typeface="Arial Black" panose="020B0A04020102020204" pitchFamily="34" charset="0"/>
              </a:rPr>
              <a:t>dan </a:t>
            </a:r>
            <a:r>
              <a:rPr lang="en-US" altLang="id-ID" dirty="0" err="1">
                <a:solidFill>
                  <a:schemeClr val="tx1"/>
                </a:solidFill>
                <a:latin typeface="Arial Black" panose="020B0A04020102020204" pitchFamily="34" charset="0"/>
              </a:rPr>
              <a:t>Negoisasi</a:t>
            </a:r>
            <a:endParaRPr lang="en-US" altLang="id-ID" dirty="0">
              <a:solidFill>
                <a:schemeClr val="tx1"/>
              </a:solidFill>
              <a:latin typeface="Arial Black" panose="020B0A04020102020204" pitchFamily="34" charset="0"/>
            </a:endParaRPr>
          </a:p>
        </p:txBody>
      </p:sp>
      <p:sp>
        <p:nvSpPr>
          <p:cNvPr id="6" name="Title Placeholder 1">
            <a:extLst>
              <a:ext uri="{FF2B5EF4-FFF2-40B4-BE49-F238E27FC236}">
                <a16:creationId xmlns:a16="http://schemas.microsoft.com/office/drawing/2014/main" id="{A888AB9D-1FE4-4B1C-A1C5-224C9B861689}"/>
              </a:ext>
            </a:extLst>
          </p:cNvPr>
          <p:cNvSpPr txBox="1">
            <a:spLocks/>
          </p:cNvSpPr>
          <p:nvPr/>
        </p:nvSpPr>
        <p:spPr>
          <a:xfrm>
            <a:off x="3440113" y="427038"/>
            <a:ext cx="3865562" cy="577850"/>
          </a:xfrm>
          <a:prstGeom prst="rect">
            <a:avLst/>
          </a:prstGeom>
        </p:spPr>
        <p:txBody>
          <a:bodyPr anchor="ctr"/>
          <a:lstStyle>
            <a:lvl1pPr algn="l" defTabSz="914400" rtl="0" eaLnBrk="1" latinLnBrk="0" hangingPunct="1">
              <a:lnSpc>
                <a:spcPct val="90000"/>
              </a:lnSpc>
              <a:spcBef>
                <a:spcPct val="0"/>
              </a:spcBef>
              <a:buNone/>
              <a:defRPr sz="6000" b="1" kern="1200">
                <a:solidFill>
                  <a:srgbClr val="FFFF00"/>
                </a:solidFill>
                <a:latin typeface="Signika" panose="02010003020600000004" pitchFamily="2" charset="0"/>
                <a:ea typeface="+mj-ea"/>
                <a:cs typeface="+mj-cs"/>
              </a:defRPr>
            </a:lvl1pPr>
          </a:lstStyle>
          <a:p>
            <a:pPr fontAlgn="auto">
              <a:lnSpc>
                <a:spcPct val="114000"/>
              </a:lnSpc>
              <a:spcAft>
                <a:spcPts val="0"/>
              </a:spcAft>
              <a:defRPr/>
            </a:pPr>
            <a:r>
              <a:rPr lang="en-US" sz="1200" dirty="0">
                <a:solidFill>
                  <a:schemeClr val="accent2">
                    <a:lumMod val="75000"/>
                  </a:schemeClr>
                </a:solidFill>
                <a:latin typeface="Arial Black" panose="020B0A04020102020204" pitchFamily="34" charset="0"/>
                <a:cs typeface="Arial" panose="020B0604020202020204" pitchFamily="34" charset="0"/>
              </a:rPr>
              <a:t>PROGRAM STUDI</a:t>
            </a:r>
            <a:br>
              <a:rPr lang="en-US" sz="1200" dirty="0">
                <a:solidFill>
                  <a:schemeClr val="accent2">
                    <a:lumMod val="75000"/>
                  </a:schemeClr>
                </a:solidFill>
                <a:latin typeface="Arial Black" panose="020B0A04020102020204" pitchFamily="34" charset="0"/>
                <a:cs typeface="Arial" panose="020B0604020202020204" pitchFamily="34" charset="0"/>
              </a:rPr>
            </a:br>
            <a:r>
              <a:rPr lang="en-US" sz="1200" dirty="0">
                <a:solidFill>
                  <a:schemeClr val="accent2">
                    <a:lumMod val="75000"/>
                  </a:schemeClr>
                </a:solidFill>
                <a:latin typeface="Arial Black" panose="020B0A04020102020204" pitchFamily="34" charset="0"/>
                <a:cs typeface="Arial" panose="020B0604020202020204" pitchFamily="34" charset="0"/>
              </a:rPr>
              <a:t>SISTEM INFORMASI</a:t>
            </a:r>
            <a:endParaRPr lang="en-ID" sz="1200" dirty="0">
              <a:solidFill>
                <a:schemeClr val="accent2">
                  <a:lumMod val="75000"/>
                </a:schemeClr>
              </a:solidFill>
              <a:latin typeface="Arial Black" panose="020B0A04020102020204" pitchFamily="34" charset="0"/>
              <a:cs typeface="Arial" panose="020B0604020202020204" pitchFamily="34" charset="0"/>
            </a:endParaRPr>
          </a:p>
        </p:txBody>
      </p:sp>
      <p:sp>
        <p:nvSpPr>
          <p:cNvPr id="7" name="Subtitle 4">
            <a:extLst>
              <a:ext uri="{FF2B5EF4-FFF2-40B4-BE49-F238E27FC236}">
                <a16:creationId xmlns:a16="http://schemas.microsoft.com/office/drawing/2014/main" id="{9AD516A8-1964-4ECE-9E8A-6CADCA1C2AFB}"/>
              </a:ext>
            </a:extLst>
          </p:cNvPr>
          <p:cNvSpPr txBox="1">
            <a:spLocks/>
          </p:cNvSpPr>
          <p:nvPr/>
        </p:nvSpPr>
        <p:spPr>
          <a:xfrm>
            <a:off x="8513995" y="489441"/>
            <a:ext cx="3105150" cy="67786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pic>
        <p:nvPicPr>
          <p:cNvPr id="9" name="Picture 8">
            <a:extLst>
              <a:ext uri="{FF2B5EF4-FFF2-40B4-BE49-F238E27FC236}">
                <a16:creationId xmlns:a16="http://schemas.microsoft.com/office/drawing/2014/main" id="{A6480F28-8EDF-4429-82F3-F3FDB793B8D7}"/>
              </a:ext>
            </a:extLst>
          </p:cNvPr>
          <p:cNvPicPr>
            <a:picLocks noChangeAspect="1"/>
          </p:cNvPicPr>
          <p:nvPr/>
        </p:nvPicPr>
        <p:blipFill>
          <a:blip r:embed="rId2"/>
          <a:stretch>
            <a:fillRect/>
          </a:stretch>
        </p:blipFill>
        <p:spPr>
          <a:xfrm>
            <a:off x="7325340" y="3335594"/>
            <a:ext cx="3695700" cy="2419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3E50-81AD-4C0F-B080-50F62937CBC3}"/>
              </a:ext>
            </a:extLst>
          </p:cNvPr>
          <p:cNvSpPr>
            <a:spLocks noGrp="1"/>
          </p:cNvSpPr>
          <p:nvPr>
            <p:ph type="title"/>
          </p:nvPr>
        </p:nvSpPr>
        <p:spPr>
          <a:xfrm>
            <a:off x="1447800" y="896784"/>
            <a:ext cx="7772400" cy="840350"/>
          </a:xfrm>
        </p:spPr>
        <p:txBody>
          <a:bodyPr>
            <a:normAutofit fontScale="90000"/>
          </a:bodyPr>
          <a:lstStyle/>
          <a:p>
            <a:pPr eaLnBrk="1" hangingPunct="1">
              <a:defRPr/>
            </a:pPr>
            <a:r>
              <a:rPr lang="id-ID" sz="3200" dirty="0">
                <a:latin typeface="Arial Black" panose="020B0A04020102020204" pitchFamily="34" charset="0"/>
              </a:rPr>
              <a:t>Manajemen Konflik</a:t>
            </a:r>
            <a:br>
              <a:rPr lang="id-ID" dirty="0"/>
            </a:br>
            <a:endParaRPr lang="id-ID" dirty="0"/>
          </a:p>
        </p:txBody>
      </p:sp>
      <p:sp>
        <p:nvSpPr>
          <p:cNvPr id="3" name="Content Placeholder 2">
            <a:extLst>
              <a:ext uri="{FF2B5EF4-FFF2-40B4-BE49-F238E27FC236}">
                <a16:creationId xmlns:a16="http://schemas.microsoft.com/office/drawing/2014/main" id="{FB54E179-F850-451F-B664-D0716F523D33}"/>
              </a:ext>
            </a:extLst>
          </p:cNvPr>
          <p:cNvSpPr>
            <a:spLocks noGrp="1"/>
          </p:cNvSpPr>
          <p:nvPr>
            <p:ph idx="1"/>
          </p:nvPr>
        </p:nvSpPr>
        <p:spPr>
          <a:xfrm>
            <a:off x="1833716" y="1737134"/>
            <a:ext cx="8991600" cy="3215867"/>
          </a:xfrm>
        </p:spPr>
        <p:txBody>
          <a:bodyPr>
            <a:normAutofit/>
          </a:bodyPr>
          <a:lstStyle/>
          <a:p>
            <a:pPr marL="0" indent="0" eaLnBrk="1" hangingPunct="1">
              <a:buNone/>
              <a:defRPr/>
            </a:pPr>
            <a:r>
              <a:rPr lang="id-ID" sz="2400" dirty="0">
                <a:latin typeface="Arial Black" panose="020B0A04020102020204" pitchFamily="34" charset="0"/>
              </a:rPr>
              <a:t>Karena setiap negosiasi memiliki potensi konflik dalam seluruh prosesnya, penting sekali bagi kita untuk memahami cara mengatasi atau menyelesaikan konflik. </a:t>
            </a:r>
            <a:endParaRPr lang="en-US" sz="2400" dirty="0">
              <a:latin typeface="Arial Black" panose="020B0A04020102020204" pitchFamily="34" charset="0"/>
            </a:endParaRPr>
          </a:p>
          <a:p>
            <a:pPr marL="0" indent="0" eaLnBrk="1" hangingPunct="1">
              <a:buNone/>
              <a:defRPr/>
            </a:pPr>
            <a:r>
              <a:rPr lang="id-ID" sz="2400" dirty="0">
                <a:latin typeface="Arial Black" panose="020B0A04020102020204" pitchFamily="34" charset="0"/>
              </a:rPr>
              <a:t>Untuk menjelaskan berbagai alternatif penyelesaian konflik dipandang dari sudut menang – kalah masing-masing pihak, </a:t>
            </a:r>
            <a:endParaRPr lang="en-US" sz="2400" dirty="0">
              <a:latin typeface="Arial Black" panose="020B0A04020102020204" pitchFamily="34" charset="0"/>
            </a:endParaRPr>
          </a:p>
          <a:p>
            <a:pPr marL="0" indent="0" eaLnBrk="1" hangingPunct="1">
              <a:buNone/>
              <a:defRPr/>
            </a:pPr>
            <a:r>
              <a:rPr lang="en-US" sz="2400" dirty="0">
                <a:latin typeface="Arial Black" panose="020B0A04020102020204" pitchFamily="34" charset="0"/>
              </a:rPr>
              <a:t>A</a:t>
            </a:r>
            <a:r>
              <a:rPr lang="id-ID" sz="2400" dirty="0">
                <a:latin typeface="Arial Black" panose="020B0A04020102020204" pitchFamily="34" charset="0"/>
              </a:rPr>
              <a:t>da empat kuadran manajemen konflik:</a:t>
            </a:r>
          </a:p>
          <a:p>
            <a:pPr eaLnBrk="1" hangingPunct="1">
              <a:defRPr/>
            </a:pPr>
            <a:endParaRPr lang="id-ID" dirty="0"/>
          </a:p>
        </p:txBody>
      </p:sp>
      <p:sp>
        <p:nvSpPr>
          <p:cNvPr id="4" name="Subtitle 4">
            <a:extLst>
              <a:ext uri="{FF2B5EF4-FFF2-40B4-BE49-F238E27FC236}">
                <a16:creationId xmlns:a16="http://schemas.microsoft.com/office/drawing/2014/main" id="{2A968FD0-D31D-4D79-9F77-6FB493500D14}"/>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553E9534-16E0-42B3-8FA4-820A75BFBFDA}"/>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7940-1518-41B2-A3DA-C8EBC3F0A0D2}"/>
              </a:ext>
            </a:extLst>
          </p:cNvPr>
          <p:cNvSpPr>
            <a:spLocks noGrp="1"/>
          </p:cNvSpPr>
          <p:nvPr>
            <p:ph type="title"/>
          </p:nvPr>
        </p:nvSpPr>
        <p:spPr>
          <a:xfrm>
            <a:off x="1223681" y="720314"/>
            <a:ext cx="9744637" cy="809251"/>
          </a:xfrm>
        </p:spPr>
        <p:txBody>
          <a:bodyPr>
            <a:normAutofit/>
          </a:bodyPr>
          <a:lstStyle/>
          <a:p>
            <a:pPr eaLnBrk="1" hangingPunct="1">
              <a:defRPr/>
            </a:pPr>
            <a:r>
              <a:rPr lang="id-ID" sz="3200" dirty="0">
                <a:latin typeface="Arial Black" panose="020B0A04020102020204" pitchFamily="34" charset="0"/>
              </a:rPr>
              <a:t>Manajemen Konflik</a:t>
            </a:r>
          </a:p>
        </p:txBody>
      </p:sp>
      <p:pic>
        <p:nvPicPr>
          <p:cNvPr id="16388" name="Picture 2" descr="MATEMATIKA KEHIDUPAN: MENJADI MANUSIA EFEKTIF">
            <a:extLst>
              <a:ext uri="{FF2B5EF4-FFF2-40B4-BE49-F238E27FC236}">
                <a16:creationId xmlns:a16="http://schemas.microsoft.com/office/drawing/2014/main" id="{EBECD050-9B33-4C6D-ABDF-DF38665C6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424" y="1828800"/>
            <a:ext cx="589915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a:extLst>
              <a:ext uri="{FF2B5EF4-FFF2-40B4-BE49-F238E27FC236}">
                <a16:creationId xmlns:a16="http://schemas.microsoft.com/office/drawing/2014/main" id="{F3AD14BA-0DA0-45AB-9A83-7B4076C1719D}"/>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6" name="Subtitle 4">
            <a:extLst>
              <a:ext uri="{FF2B5EF4-FFF2-40B4-BE49-F238E27FC236}">
                <a16:creationId xmlns:a16="http://schemas.microsoft.com/office/drawing/2014/main" id="{598FFD89-EC63-4FFD-9BCB-8C19D3D01CC2}"/>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4DEB-49E7-4986-8345-28C7A72A3F04}"/>
              </a:ext>
            </a:extLst>
          </p:cNvPr>
          <p:cNvSpPr>
            <a:spLocks noGrp="1"/>
          </p:cNvSpPr>
          <p:nvPr>
            <p:ph type="title"/>
          </p:nvPr>
        </p:nvSpPr>
        <p:spPr>
          <a:xfrm>
            <a:off x="1447800" y="533400"/>
            <a:ext cx="7772400" cy="1214283"/>
          </a:xfrm>
        </p:spPr>
        <p:txBody>
          <a:bodyPr>
            <a:normAutofit/>
          </a:bodyPr>
          <a:lstStyle/>
          <a:p>
            <a:pPr eaLnBrk="1" hangingPunct="1">
              <a:defRPr/>
            </a:pPr>
            <a:r>
              <a:rPr lang="id-ID" sz="3200" dirty="0">
                <a:latin typeface="Arial Black" panose="020B0A04020102020204" pitchFamily="34" charset="0"/>
              </a:rPr>
              <a:t>Manajemen Konflik</a:t>
            </a:r>
          </a:p>
        </p:txBody>
      </p:sp>
      <p:sp>
        <p:nvSpPr>
          <p:cNvPr id="3" name="Content Placeholder 2">
            <a:extLst>
              <a:ext uri="{FF2B5EF4-FFF2-40B4-BE49-F238E27FC236}">
                <a16:creationId xmlns:a16="http://schemas.microsoft.com/office/drawing/2014/main" id="{0E942A58-DF1A-4AAF-8DCB-0787364E5582}"/>
              </a:ext>
            </a:extLst>
          </p:cNvPr>
          <p:cNvSpPr>
            <a:spLocks noGrp="1"/>
          </p:cNvSpPr>
          <p:nvPr>
            <p:ph idx="1"/>
          </p:nvPr>
        </p:nvSpPr>
        <p:spPr>
          <a:xfrm>
            <a:off x="1981200" y="1737851"/>
            <a:ext cx="9220200" cy="4557713"/>
          </a:xfrm>
        </p:spPr>
        <p:txBody>
          <a:bodyPr>
            <a:normAutofit/>
          </a:bodyPr>
          <a:lstStyle/>
          <a:p>
            <a:pPr marL="354013" indent="-354013" eaLnBrk="1" hangingPunct="1">
              <a:buNone/>
              <a:defRPr/>
            </a:pPr>
            <a:r>
              <a:rPr lang="id-ID" sz="2000" dirty="0">
                <a:latin typeface="Arial Black" panose="020B0A04020102020204" pitchFamily="34" charset="0"/>
              </a:rPr>
              <a:t>1. Kuadran Kalah-Kalah (Menghindari konflik)</a:t>
            </a:r>
          </a:p>
          <a:p>
            <a:pPr marL="354013" indent="-354013" eaLnBrk="1" hangingPunct="1">
              <a:buNone/>
              <a:defRPr/>
            </a:pPr>
            <a:r>
              <a:rPr lang="en-US" sz="2000" dirty="0">
                <a:latin typeface="Arial Black" panose="020B0A04020102020204" pitchFamily="34" charset="0"/>
              </a:rPr>
              <a:t>	</a:t>
            </a:r>
            <a:r>
              <a:rPr lang="id-ID" sz="2000" dirty="0">
                <a:latin typeface="Arial Black" panose="020B0A04020102020204" pitchFamily="34" charset="0"/>
              </a:rPr>
              <a:t>Kuadran ke</a:t>
            </a:r>
            <a:r>
              <a:rPr lang="en-US" sz="2000" dirty="0">
                <a:latin typeface="Arial Black" panose="020B0A04020102020204" pitchFamily="34" charset="0"/>
              </a:rPr>
              <a:t> </a:t>
            </a:r>
            <a:r>
              <a:rPr lang="en-US" sz="2000" dirty="0" err="1">
                <a:latin typeface="Arial Black" panose="020B0A04020102020204" pitchFamily="34" charset="0"/>
              </a:rPr>
              <a:t>satu</a:t>
            </a:r>
            <a:r>
              <a:rPr lang="en-US" sz="2000" dirty="0">
                <a:latin typeface="Arial Black" panose="020B0A04020102020204" pitchFamily="34" charset="0"/>
              </a:rPr>
              <a:t> </a:t>
            </a:r>
            <a:r>
              <a:rPr lang="id-ID" sz="2000" dirty="0">
                <a:latin typeface="Arial Black" panose="020B0A04020102020204" pitchFamily="34" charset="0"/>
              </a:rPr>
              <a:t>ini menjelaskan cara mengatasi konflik dengan menghindari konflik dan mengabaikan masalah yang timbul. Atau bisa berarti bahwa kedua belah pihak tidak sepakat untuk menyelesaikan konflik atau menemukan kesepakatan untuk mengatasi konflik tersebut. </a:t>
            </a:r>
            <a:endParaRPr lang="en-US" sz="2000" dirty="0">
              <a:latin typeface="Arial Black" panose="020B0A04020102020204" pitchFamily="34" charset="0"/>
            </a:endParaRPr>
          </a:p>
          <a:p>
            <a:pPr marL="354013" indent="-354013" eaLnBrk="1" hangingPunct="1">
              <a:buNone/>
              <a:defRPr/>
            </a:pPr>
            <a:r>
              <a:rPr lang="en-US" sz="2000" dirty="0">
                <a:latin typeface="Arial Black" panose="020B0A04020102020204" pitchFamily="34" charset="0"/>
              </a:rPr>
              <a:t>	</a:t>
            </a:r>
            <a:r>
              <a:rPr lang="id-ID" sz="2000" dirty="0">
                <a:latin typeface="Arial Black" panose="020B0A04020102020204" pitchFamily="34" charset="0"/>
              </a:rPr>
              <a:t>Kita tidak memaksakan keinginan kita dan sebaliknya tidak terlalu menginginkan sesuatu yang dimiliki atau dikuasai pihak lain.</a:t>
            </a:r>
          </a:p>
          <a:p>
            <a:pPr marL="354013" indent="-354013" eaLnBrk="1" hangingPunct="1">
              <a:buNone/>
              <a:defRPr/>
            </a:pPr>
            <a:r>
              <a:rPr lang="en-US" sz="2000" dirty="0">
                <a:latin typeface="Arial Black" panose="020B0A04020102020204" pitchFamily="34" charset="0"/>
              </a:rPr>
              <a:t>	</a:t>
            </a:r>
            <a:r>
              <a:rPr lang="id-ID" sz="2000" dirty="0">
                <a:latin typeface="Arial Black" panose="020B0A04020102020204" pitchFamily="34" charset="0"/>
              </a:rPr>
              <a:t>Cara ini sebetulnya hanya bisa kita lakukan untuk potensi konflik yang ringan dan tidak terlalu penting. Jadi agar tidak menjadi beban dalam pikiran atau kehidupan kita, sebaiknya memang setiap potensi konflik harus dapat segera diselesaikan.</a:t>
            </a:r>
          </a:p>
          <a:p>
            <a:pPr eaLnBrk="1" hangingPunct="1">
              <a:defRPr/>
            </a:pPr>
            <a:endParaRPr lang="id-ID" dirty="0"/>
          </a:p>
        </p:txBody>
      </p:sp>
      <p:sp>
        <p:nvSpPr>
          <p:cNvPr id="4" name="Subtitle 4">
            <a:extLst>
              <a:ext uri="{FF2B5EF4-FFF2-40B4-BE49-F238E27FC236}">
                <a16:creationId xmlns:a16="http://schemas.microsoft.com/office/drawing/2014/main" id="{929FBB84-987A-4889-8516-287F50B94990}"/>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64371246-AD31-4FC1-8B66-71AFB68B9A96}"/>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9361-5265-431C-8F78-145F33C81EA7}"/>
              </a:ext>
            </a:extLst>
          </p:cNvPr>
          <p:cNvSpPr>
            <a:spLocks noGrp="1"/>
          </p:cNvSpPr>
          <p:nvPr>
            <p:ph type="title"/>
          </p:nvPr>
        </p:nvSpPr>
        <p:spPr>
          <a:xfrm>
            <a:off x="1524000" y="685800"/>
            <a:ext cx="7772400" cy="1066799"/>
          </a:xfrm>
        </p:spPr>
        <p:txBody>
          <a:bodyPr>
            <a:normAutofit/>
          </a:bodyPr>
          <a:lstStyle/>
          <a:p>
            <a:pPr eaLnBrk="1" hangingPunct="1">
              <a:defRPr/>
            </a:pPr>
            <a:r>
              <a:rPr lang="id-ID" sz="3200" dirty="0">
                <a:latin typeface="Arial Black" panose="020B0A04020102020204" pitchFamily="34" charset="0"/>
              </a:rPr>
              <a:t>Manajemen Konflik</a:t>
            </a:r>
          </a:p>
        </p:txBody>
      </p:sp>
      <p:sp>
        <p:nvSpPr>
          <p:cNvPr id="3" name="Content Placeholder 2">
            <a:extLst>
              <a:ext uri="{FF2B5EF4-FFF2-40B4-BE49-F238E27FC236}">
                <a16:creationId xmlns:a16="http://schemas.microsoft.com/office/drawing/2014/main" id="{FB3DF08B-152E-4547-9F47-ED8E08AC2BDC}"/>
              </a:ext>
            </a:extLst>
          </p:cNvPr>
          <p:cNvSpPr>
            <a:spLocks noGrp="1"/>
          </p:cNvSpPr>
          <p:nvPr>
            <p:ph idx="1"/>
          </p:nvPr>
        </p:nvSpPr>
        <p:spPr>
          <a:xfrm>
            <a:off x="2057400" y="1752598"/>
            <a:ext cx="9144000" cy="4191001"/>
          </a:xfrm>
        </p:spPr>
        <p:txBody>
          <a:bodyPr>
            <a:normAutofit lnSpcReduction="10000"/>
          </a:bodyPr>
          <a:lstStyle/>
          <a:p>
            <a:pPr marL="0" indent="0" eaLnBrk="1" hangingPunct="1">
              <a:buNone/>
              <a:defRPr/>
            </a:pPr>
            <a:r>
              <a:rPr lang="id-ID" sz="2000" dirty="0">
                <a:latin typeface="Arial Black" panose="020B0A04020102020204" pitchFamily="34" charset="0"/>
              </a:rPr>
              <a:t>2. Kuadran Menang-Kalah (Persaingan)</a:t>
            </a:r>
          </a:p>
          <a:p>
            <a:pPr marL="354013" indent="0" eaLnBrk="1" hangingPunct="1">
              <a:buNone/>
              <a:defRPr/>
            </a:pPr>
            <a:r>
              <a:rPr lang="id-ID" sz="2000" dirty="0">
                <a:latin typeface="Arial Black" panose="020B0A04020102020204" pitchFamily="34" charset="0"/>
              </a:rPr>
              <a:t>Kuadran kedua ini memastikan bahwa kita memenangkan konflik dan pihak lain kalah. Biasanya kita menggunakan kekuasaan atau pengaruh kita untuk memastikan bahwa dalam konflik tersebut kita yang keluar sebagai pemenangnya. Biasanya pihak yang kalah akan lebih mempersiapkan diri dalam pertemuan berikutnya, sehingga terjadilah suatu suasana persaingan atau kompetisi di antara kedua pihak.</a:t>
            </a:r>
          </a:p>
          <a:p>
            <a:pPr marL="354013" indent="0" eaLnBrk="1" hangingPunct="1">
              <a:buNone/>
              <a:defRPr/>
            </a:pPr>
            <a:r>
              <a:rPr lang="id-ID" sz="2000" dirty="0">
                <a:latin typeface="Arial Black" panose="020B0A04020102020204" pitchFamily="34" charset="0"/>
              </a:rPr>
              <a:t>Gaya penyelesaian konflik seperti ini sangat tidak mengenakkan bagi pihak yang merasa terpaksa harus berada dalam posisi kalah, sehingga sebaiknya hanya digunakan dalam keadaan terpaksa yang membutuhkan penyelesaian yang cepat dan tegas.</a:t>
            </a:r>
          </a:p>
          <a:p>
            <a:pPr eaLnBrk="1" hangingPunct="1">
              <a:defRPr/>
            </a:pPr>
            <a:endParaRPr lang="id-ID" dirty="0"/>
          </a:p>
        </p:txBody>
      </p:sp>
      <p:sp>
        <p:nvSpPr>
          <p:cNvPr id="4" name="Subtitle 4">
            <a:extLst>
              <a:ext uri="{FF2B5EF4-FFF2-40B4-BE49-F238E27FC236}">
                <a16:creationId xmlns:a16="http://schemas.microsoft.com/office/drawing/2014/main" id="{B4747B57-EC0E-44B0-BF57-0B0A1AC2A839}"/>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6D612C3E-0A10-4E71-BCB7-B3769288F6CD}"/>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9D14-7D95-4A49-AC2B-CBD95ACDDA4C}"/>
              </a:ext>
            </a:extLst>
          </p:cNvPr>
          <p:cNvSpPr>
            <a:spLocks noGrp="1"/>
          </p:cNvSpPr>
          <p:nvPr>
            <p:ph type="title"/>
          </p:nvPr>
        </p:nvSpPr>
        <p:spPr>
          <a:xfrm>
            <a:off x="1447800" y="553065"/>
            <a:ext cx="7620000" cy="1066799"/>
          </a:xfrm>
        </p:spPr>
        <p:txBody>
          <a:bodyPr>
            <a:normAutofit/>
          </a:bodyPr>
          <a:lstStyle/>
          <a:p>
            <a:pPr eaLnBrk="1" hangingPunct="1">
              <a:defRPr/>
            </a:pPr>
            <a:r>
              <a:rPr lang="id-ID" sz="3200" dirty="0">
                <a:latin typeface="Arial Black" panose="020B0A04020102020204" pitchFamily="34" charset="0"/>
              </a:rPr>
              <a:t>Manajemen Konflik</a:t>
            </a:r>
          </a:p>
        </p:txBody>
      </p:sp>
      <p:sp>
        <p:nvSpPr>
          <p:cNvPr id="3" name="Content Placeholder 2">
            <a:extLst>
              <a:ext uri="{FF2B5EF4-FFF2-40B4-BE49-F238E27FC236}">
                <a16:creationId xmlns:a16="http://schemas.microsoft.com/office/drawing/2014/main" id="{126F01C3-9679-493C-8C77-D8CED71CE47D}"/>
              </a:ext>
            </a:extLst>
          </p:cNvPr>
          <p:cNvSpPr>
            <a:spLocks noGrp="1"/>
          </p:cNvSpPr>
          <p:nvPr>
            <p:ph idx="1"/>
          </p:nvPr>
        </p:nvSpPr>
        <p:spPr>
          <a:xfrm>
            <a:off x="2057400" y="1524000"/>
            <a:ext cx="9144000" cy="4800600"/>
          </a:xfrm>
        </p:spPr>
        <p:txBody>
          <a:bodyPr>
            <a:normAutofit/>
          </a:bodyPr>
          <a:lstStyle/>
          <a:p>
            <a:pPr marL="0" indent="0" eaLnBrk="1" hangingPunct="1">
              <a:buNone/>
              <a:defRPr/>
            </a:pPr>
            <a:r>
              <a:rPr lang="id-ID" sz="2000" dirty="0">
                <a:latin typeface="Arial Black" panose="020B0A04020102020204" pitchFamily="34" charset="0"/>
              </a:rPr>
              <a:t>3. Kuadran Kalah-Menang (Mengakomodasi)</a:t>
            </a:r>
          </a:p>
          <a:p>
            <a:pPr marL="354013" indent="0" eaLnBrk="1" hangingPunct="1">
              <a:buNone/>
              <a:defRPr/>
            </a:pPr>
            <a:r>
              <a:rPr lang="id-ID" sz="2000" dirty="0">
                <a:latin typeface="Arial Black" panose="020B0A04020102020204" pitchFamily="34" charset="0"/>
              </a:rPr>
              <a:t>Agak berbeda dengan kuadran kedua, kuadran ketiga yaitu kita kalah – mereka menang ini berarti kita berada dalam posisi mengalah atau mengakomodasi kepentingan pihak lain. Gaya ini kita gunakan untuk menghindari kesulitan atau masalah yang lebih besar. Gaya ini juga merupakan upaya untuk mengurangi tingkat ketegangan akibat dari konflik tersebut atau menciptakan perdamaian yang kita inginkan.</a:t>
            </a:r>
          </a:p>
          <a:p>
            <a:pPr marL="354013" indent="0" eaLnBrk="1" hangingPunct="1">
              <a:buNone/>
              <a:defRPr/>
            </a:pPr>
            <a:r>
              <a:rPr lang="id-ID" sz="2000" dirty="0">
                <a:latin typeface="Arial Black" panose="020B0A04020102020204" pitchFamily="34" charset="0"/>
              </a:rPr>
              <a:t>Mengalah dalam hal ini bukan berarti kita kalah, tetapi kita menciptakan suasana untuk memungkinkan penyelesaian yang paripurna terhadap konflik yang timbul antara kedua pihak. Mengalah memiliki esensi kebesaran jiwa dan memberi kesempatan kepada pihak lain untuk juga mau mengakomodasi kepentingan kita sehingga selanjutnya kita bersama bisa menuju ke kuadran pertama.</a:t>
            </a:r>
          </a:p>
          <a:p>
            <a:pPr eaLnBrk="1" hangingPunct="1">
              <a:defRPr/>
            </a:pPr>
            <a:endParaRPr lang="id-ID" dirty="0"/>
          </a:p>
        </p:txBody>
      </p:sp>
      <p:sp>
        <p:nvSpPr>
          <p:cNvPr id="4" name="Subtitle 4">
            <a:extLst>
              <a:ext uri="{FF2B5EF4-FFF2-40B4-BE49-F238E27FC236}">
                <a16:creationId xmlns:a16="http://schemas.microsoft.com/office/drawing/2014/main" id="{73FCAF14-01A5-4728-A891-D59B5A4457D0}"/>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396368F6-8D62-4DC5-ACB8-CB4A7D48255D}"/>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DCD5-F164-4EBC-95EF-197075FEBDF1}"/>
              </a:ext>
            </a:extLst>
          </p:cNvPr>
          <p:cNvSpPr>
            <a:spLocks noGrp="1"/>
          </p:cNvSpPr>
          <p:nvPr>
            <p:ph type="title"/>
          </p:nvPr>
        </p:nvSpPr>
        <p:spPr>
          <a:xfrm>
            <a:off x="1447800" y="762000"/>
            <a:ext cx="7772400" cy="958644"/>
          </a:xfrm>
        </p:spPr>
        <p:txBody>
          <a:bodyPr>
            <a:normAutofit/>
          </a:bodyPr>
          <a:lstStyle/>
          <a:p>
            <a:pPr eaLnBrk="1" hangingPunct="1">
              <a:defRPr/>
            </a:pPr>
            <a:r>
              <a:rPr lang="id-ID" sz="3200" dirty="0">
                <a:latin typeface="Arial Black" panose="020B0A04020102020204" pitchFamily="34" charset="0"/>
              </a:rPr>
              <a:t>Manajemen Konflik</a:t>
            </a:r>
          </a:p>
        </p:txBody>
      </p:sp>
      <p:sp>
        <p:nvSpPr>
          <p:cNvPr id="3" name="Content Placeholder 2">
            <a:extLst>
              <a:ext uri="{FF2B5EF4-FFF2-40B4-BE49-F238E27FC236}">
                <a16:creationId xmlns:a16="http://schemas.microsoft.com/office/drawing/2014/main" id="{3F25B4F2-15F6-4A97-B97B-FF527162FED8}"/>
              </a:ext>
            </a:extLst>
          </p:cNvPr>
          <p:cNvSpPr>
            <a:spLocks noGrp="1"/>
          </p:cNvSpPr>
          <p:nvPr>
            <p:ph idx="1"/>
          </p:nvPr>
        </p:nvSpPr>
        <p:spPr>
          <a:xfrm>
            <a:off x="1828800" y="1600200"/>
            <a:ext cx="9220200" cy="4382730"/>
          </a:xfrm>
        </p:spPr>
        <p:txBody>
          <a:bodyPr>
            <a:normAutofit fontScale="92500" lnSpcReduction="10000"/>
          </a:bodyPr>
          <a:lstStyle/>
          <a:p>
            <a:pPr marL="0" indent="0" eaLnBrk="1" hangingPunct="1">
              <a:buNone/>
              <a:defRPr/>
            </a:pPr>
            <a:r>
              <a:rPr lang="id-ID" sz="2000" dirty="0">
                <a:latin typeface="Arial Black" panose="020B0A04020102020204" pitchFamily="34" charset="0"/>
              </a:rPr>
              <a:t>4. Kuadran Menang-Menang (Kolaborasi)</a:t>
            </a:r>
          </a:p>
          <a:p>
            <a:pPr marL="354013" indent="0" eaLnBrk="1" hangingPunct="1">
              <a:buNone/>
              <a:defRPr/>
            </a:pPr>
            <a:r>
              <a:rPr lang="id-ID" sz="2000" dirty="0">
                <a:latin typeface="Arial Black" panose="020B0A04020102020204" pitchFamily="34" charset="0"/>
              </a:rPr>
              <a:t>Kuadran </a:t>
            </a:r>
            <a:r>
              <a:rPr lang="en-US" sz="2000" dirty="0" err="1">
                <a:latin typeface="Arial Black" panose="020B0A04020102020204" pitchFamily="34" charset="0"/>
              </a:rPr>
              <a:t>keempat</a:t>
            </a:r>
            <a:r>
              <a:rPr lang="en-US" sz="2000" dirty="0">
                <a:latin typeface="Arial Black" panose="020B0A04020102020204" pitchFamily="34" charset="0"/>
              </a:rPr>
              <a:t> </a:t>
            </a:r>
            <a:r>
              <a:rPr lang="id-ID" sz="2000" dirty="0">
                <a:latin typeface="Arial Black" panose="020B0A04020102020204" pitchFamily="34" charset="0"/>
              </a:rPr>
              <a:t>ini disebut dengan gaya manajemen konflik kolaborasi atau bekerja sama. Tujuan kita adalah mengatasi konflik dengan menciptakan penyelesaian melalui konsensus atau kesepakatan bersama yang mengikat semua pihak yang bertikai. Proses ini biasanya yang paling lama memakan waktu karena harus dapat mengakomodasi kedua kepentingan yang biasanya berada di kedua ujung ekstrim satu sama lainnya.</a:t>
            </a:r>
          </a:p>
          <a:p>
            <a:pPr marL="354013" indent="0" eaLnBrk="1" hangingPunct="1">
              <a:buNone/>
              <a:defRPr/>
            </a:pPr>
            <a:r>
              <a:rPr lang="id-ID" sz="2000" dirty="0">
                <a:latin typeface="Arial Black" panose="020B0A04020102020204" pitchFamily="34" charset="0"/>
              </a:rPr>
              <a:t>Proses ini memerlukan komitmen yang besar dari kedua pihak untuk menyelesaikannya dan dapat menumbuhkan hubungan jangka panjang yang kokoh . Secara sederhana proses ini dapat dijelaskan bahwa masing-masing pihak memahami dengan sepenuhnya keinginan atau tuntutan pihak lainnya dan berusaha dengan penuh komitmen untuk mencari titik temu kedua kepentingan tersebut.</a:t>
            </a:r>
          </a:p>
          <a:p>
            <a:pPr eaLnBrk="1" hangingPunct="1">
              <a:defRPr/>
            </a:pPr>
            <a:endParaRPr lang="id-ID" dirty="0"/>
          </a:p>
        </p:txBody>
      </p:sp>
      <p:sp>
        <p:nvSpPr>
          <p:cNvPr id="4" name="Subtitle 4">
            <a:extLst>
              <a:ext uri="{FF2B5EF4-FFF2-40B4-BE49-F238E27FC236}">
                <a16:creationId xmlns:a16="http://schemas.microsoft.com/office/drawing/2014/main" id="{DAECEA32-CDC8-441D-89EA-E489CCB9AF71}"/>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0E45121F-CADF-4427-9BFE-CFBE18D70A5E}"/>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E9DC-3C1B-443A-8C13-357181DBA710}"/>
              </a:ext>
            </a:extLst>
          </p:cNvPr>
          <p:cNvSpPr>
            <a:spLocks noGrp="1"/>
          </p:cNvSpPr>
          <p:nvPr>
            <p:ph type="title"/>
          </p:nvPr>
        </p:nvSpPr>
        <p:spPr>
          <a:xfrm>
            <a:off x="1447800" y="914400"/>
            <a:ext cx="7772400" cy="685800"/>
          </a:xfrm>
        </p:spPr>
        <p:txBody>
          <a:bodyPr>
            <a:normAutofit fontScale="90000"/>
          </a:bodyPr>
          <a:lstStyle/>
          <a:p>
            <a:pPr eaLnBrk="1" hangingPunct="1">
              <a:defRPr/>
            </a:pPr>
            <a:r>
              <a:rPr lang="id-ID" sz="3200" dirty="0">
                <a:latin typeface="Arial Black" panose="020B0A04020102020204" pitchFamily="34" charset="0"/>
              </a:rPr>
              <a:t>Negosiasi dengan Hati</a:t>
            </a:r>
            <a:br>
              <a:rPr lang="id-ID" sz="3200" dirty="0">
                <a:latin typeface="Arial Black" panose="020B0A04020102020204" pitchFamily="34" charset="0"/>
              </a:rPr>
            </a:br>
            <a:endParaRPr lang="id-ID" sz="3200" dirty="0">
              <a:latin typeface="Arial Black" panose="020B0A04020102020204" pitchFamily="34" charset="0"/>
            </a:endParaRPr>
          </a:p>
        </p:txBody>
      </p:sp>
      <p:sp>
        <p:nvSpPr>
          <p:cNvPr id="21507" name="Content Placeholder 2">
            <a:extLst>
              <a:ext uri="{FF2B5EF4-FFF2-40B4-BE49-F238E27FC236}">
                <a16:creationId xmlns:a16="http://schemas.microsoft.com/office/drawing/2014/main" id="{EE962BF6-9E2B-4250-AA8C-86A7A817F201}"/>
              </a:ext>
            </a:extLst>
          </p:cNvPr>
          <p:cNvSpPr>
            <a:spLocks noGrp="1" noChangeArrowheads="1"/>
          </p:cNvSpPr>
          <p:nvPr>
            <p:ph idx="1"/>
          </p:nvPr>
        </p:nvSpPr>
        <p:spPr>
          <a:xfrm>
            <a:off x="1981200" y="1403350"/>
            <a:ext cx="9067800" cy="4051300"/>
          </a:xfrm>
        </p:spPr>
        <p:txBody>
          <a:bodyPr>
            <a:normAutofit/>
          </a:bodyPr>
          <a:lstStyle/>
          <a:p>
            <a:pPr marL="0" indent="0" eaLnBrk="1" hangingPunct="1">
              <a:spcAft>
                <a:spcPts val="600"/>
              </a:spcAft>
              <a:buNone/>
            </a:pPr>
            <a:r>
              <a:rPr lang="id-ID" altLang="id-ID" sz="2200" dirty="0">
                <a:latin typeface="Arial Black" panose="020B0A04020102020204" pitchFamily="34" charset="0"/>
              </a:rPr>
              <a:t>Negosiasi sebenarnya melibatkan tiga hal pokok yang </a:t>
            </a:r>
            <a:r>
              <a:rPr lang="en-US" altLang="id-ID" sz="2200" dirty="0">
                <a:latin typeface="Arial Black" panose="020B0A04020102020204" pitchFamily="34" charset="0"/>
              </a:rPr>
              <a:t>di</a:t>
            </a:r>
            <a:r>
              <a:rPr lang="id-ID" altLang="id-ID" sz="2200" dirty="0">
                <a:latin typeface="Arial Black" panose="020B0A04020102020204" pitchFamily="34" charset="0"/>
              </a:rPr>
              <a:t>sebut sebagai Negotiation Triangle, </a:t>
            </a:r>
            <a:endParaRPr lang="en-US" altLang="id-ID" sz="2200" dirty="0">
              <a:latin typeface="Arial Black" panose="020B0A04020102020204" pitchFamily="34" charset="0"/>
            </a:endParaRPr>
          </a:p>
          <a:p>
            <a:pPr marL="0" indent="0" eaLnBrk="1" hangingPunct="1">
              <a:spcAft>
                <a:spcPts val="600"/>
              </a:spcAft>
              <a:buNone/>
            </a:pPr>
            <a:r>
              <a:rPr lang="en-US" altLang="id-ID" sz="2200" dirty="0">
                <a:latin typeface="Arial Black" panose="020B0A04020102020204" pitchFamily="34" charset="0"/>
              </a:rPr>
              <a:t>Y</a:t>
            </a:r>
            <a:r>
              <a:rPr lang="id-ID" altLang="id-ID" sz="2200" dirty="0">
                <a:latin typeface="Arial Black" panose="020B0A04020102020204" pitchFamily="34" charset="0"/>
              </a:rPr>
              <a:t>aitu terdiri dari HEART (yaitu karakter atau apa yang ada di dalam kita yang menjadi dasar dalam kita melakukan negosiasi), </a:t>
            </a:r>
            <a:endParaRPr lang="en-US" altLang="id-ID" sz="2200" dirty="0">
              <a:latin typeface="Arial Black" panose="020B0A04020102020204" pitchFamily="34" charset="0"/>
            </a:endParaRPr>
          </a:p>
          <a:p>
            <a:pPr marL="0" indent="0" eaLnBrk="1" hangingPunct="1">
              <a:spcAft>
                <a:spcPts val="600"/>
              </a:spcAft>
              <a:buNone/>
            </a:pPr>
            <a:r>
              <a:rPr lang="id-ID" altLang="id-ID" sz="2200" dirty="0">
                <a:latin typeface="Arial Black" panose="020B0A04020102020204" pitchFamily="34" charset="0"/>
              </a:rPr>
              <a:t>HEAD (yaitu metoda atau teknik-teknik yang kita gunakan dalam melakukan negosiasi), </a:t>
            </a:r>
            <a:endParaRPr lang="en-US" altLang="id-ID" sz="2200" dirty="0">
              <a:latin typeface="Arial Black" panose="020B0A04020102020204" pitchFamily="34" charset="0"/>
            </a:endParaRPr>
          </a:p>
          <a:p>
            <a:pPr marL="0" indent="0" eaLnBrk="1" hangingPunct="1">
              <a:spcAft>
                <a:spcPts val="600"/>
              </a:spcAft>
              <a:buNone/>
            </a:pPr>
            <a:r>
              <a:rPr lang="id-ID" altLang="id-ID" sz="2200" dirty="0">
                <a:latin typeface="Arial Black" panose="020B0A04020102020204" pitchFamily="34" charset="0"/>
              </a:rPr>
              <a:t>HANDS (yaitu kebiasaan-kebiasaan dan perilaku kita dalam melakukan negosiasi yang semakin menunjukkan jam terbang kita menuju keunggulan atau keahlian dalam bernegosiasi).</a:t>
            </a:r>
          </a:p>
        </p:txBody>
      </p:sp>
      <p:sp>
        <p:nvSpPr>
          <p:cNvPr id="4" name="Subtitle 4">
            <a:extLst>
              <a:ext uri="{FF2B5EF4-FFF2-40B4-BE49-F238E27FC236}">
                <a16:creationId xmlns:a16="http://schemas.microsoft.com/office/drawing/2014/main" id="{5A42BD1A-87C1-48FC-8BEC-78CCAE5A3D20}"/>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F3FCC7AC-63C9-42E4-B571-563A21EE464C}"/>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3FAC-EC7F-49CF-B984-E49CF92EA28B}"/>
              </a:ext>
            </a:extLst>
          </p:cNvPr>
          <p:cNvSpPr>
            <a:spLocks noGrp="1"/>
          </p:cNvSpPr>
          <p:nvPr>
            <p:ph type="title"/>
          </p:nvPr>
        </p:nvSpPr>
        <p:spPr>
          <a:xfrm>
            <a:off x="1447800" y="710382"/>
            <a:ext cx="7772400" cy="914399"/>
          </a:xfrm>
        </p:spPr>
        <p:txBody>
          <a:bodyPr>
            <a:normAutofit/>
          </a:bodyPr>
          <a:lstStyle/>
          <a:p>
            <a:pPr eaLnBrk="1" hangingPunct="1">
              <a:defRPr/>
            </a:pPr>
            <a:r>
              <a:rPr lang="id-ID" sz="3200" dirty="0">
                <a:latin typeface="Arial Black" panose="020B0A04020102020204" pitchFamily="34" charset="0"/>
              </a:rPr>
              <a:t>Negosiasi dengan Hati</a:t>
            </a:r>
          </a:p>
        </p:txBody>
      </p:sp>
      <p:sp>
        <p:nvSpPr>
          <p:cNvPr id="22531" name="Content Placeholder 2">
            <a:extLst>
              <a:ext uri="{FF2B5EF4-FFF2-40B4-BE49-F238E27FC236}">
                <a16:creationId xmlns:a16="http://schemas.microsoft.com/office/drawing/2014/main" id="{CD84FF1B-F322-489B-BA16-03DC3F5FCDB6}"/>
              </a:ext>
            </a:extLst>
          </p:cNvPr>
          <p:cNvSpPr>
            <a:spLocks noGrp="1" noChangeArrowheads="1"/>
          </p:cNvSpPr>
          <p:nvPr>
            <p:ph idx="1"/>
          </p:nvPr>
        </p:nvSpPr>
        <p:spPr>
          <a:xfrm>
            <a:off x="1828800" y="1600200"/>
            <a:ext cx="9220200" cy="4267200"/>
          </a:xfrm>
        </p:spPr>
        <p:txBody>
          <a:bodyPr>
            <a:normAutofit lnSpcReduction="10000"/>
          </a:bodyPr>
          <a:lstStyle/>
          <a:p>
            <a:pPr eaLnBrk="1" hangingPunct="1">
              <a:spcAft>
                <a:spcPts val="600"/>
              </a:spcAft>
              <a:buFont typeface="Wingdings" panose="05000000000000000000" pitchFamily="2" charset="2"/>
              <a:buChar char="§"/>
            </a:pPr>
            <a:r>
              <a:rPr lang="id-ID" altLang="id-ID" sz="2000" dirty="0">
                <a:latin typeface="Arial Black" panose="020B0A04020102020204" pitchFamily="34" charset="0"/>
              </a:rPr>
              <a:t>Jadi sebenarnya tidaklah cukup melakukan negosiasi hanya berdasarkan hal-hal formal, kebijakan dan prosedur, atau teknik-teknik dalam negosiasi. Justru kita perlu menggunakan ketiga komponen tersebut yaitu: karakter, metoda dan perilaku.</a:t>
            </a:r>
          </a:p>
          <a:p>
            <a:pPr eaLnBrk="1" hangingPunct="1">
              <a:spcAft>
                <a:spcPts val="600"/>
              </a:spcAft>
              <a:buFont typeface="Wingdings" panose="05000000000000000000" pitchFamily="2" charset="2"/>
              <a:buChar char="§"/>
            </a:pPr>
            <a:r>
              <a:rPr lang="id-ID" altLang="id-ID" sz="2000" dirty="0">
                <a:latin typeface="Arial Black" panose="020B0A04020102020204" pitchFamily="34" charset="0"/>
              </a:rPr>
              <a:t>Dalam banyak hal, negosiasi justru tidak terselesaikan di meja perundingan atau meja rapat formal, tetapi justru dalam suasana yang lebih informal dan relaks, di mana kedua pihak berbicara dengan hati dan memanfaatkan sisi kemanusiaan pihak lainnya. Karena pada dasarnya selain hal-hal formal yang ada dalam proses negosiasi, setiap manusia memiliki keinginan, hasrat, perasaan, nilai-nilai dan keyakinan yang menjadi dasar bagi setiap langkah pengambilan keputusan yang dilakukannya.</a:t>
            </a:r>
          </a:p>
          <a:p>
            <a:pPr eaLnBrk="1" hangingPunct="1"/>
            <a:endParaRPr lang="id-ID" altLang="id-ID" dirty="0"/>
          </a:p>
        </p:txBody>
      </p:sp>
      <p:sp>
        <p:nvSpPr>
          <p:cNvPr id="4" name="Subtitle 4">
            <a:extLst>
              <a:ext uri="{FF2B5EF4-FFF2-40B4-BE49-F238E27FC236}">
                <a16:creationId xmlns:a16="http://schemas.microsoft.com/office/drawing/2014/main" id="{711E0536-C280-4160-9432-02872CBA0797}"/>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A2928C15-5946-4379-8481-C503ED85C622}"/>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44763-ECFF-4795-8262-51FAE8BC2B38}"/>
              </a:ext>
            </a:extLst>
          </p:cNvPr>
          <p:cNvSpPr>
            <a:spLocks noGrp="1"/>
          </p:cNvSpPr>
          <p:nvPr>
            <p:ph type="title"/>
          </p:nvPr>
        </p:nvSpPr>
        <p:spPr>
          <a:xfrm>
            <a:off x="1447800" y="818536"/>
            <a:ext cx="7772400" cy="990599"/>
          </a:xfrm>
        </p:spPr>
        <p:txBody>
          <a:bodyPr>
            <a:normAutofit fontScale="90000"/>
          </a:bodyPr>
          <a:lstStyle/>
          <a:p>
            <a:pPr eaLnBrk="1" hangingPunct="1">
              <a:defRPr/>
            </a:pPr>
            <a:r>
              <a:rPr lang="id-ID" sz="3600" dirty="0">
                <a:latin typeface="Arial Black" panose="020B0A04020102020204" pitchFamily="34" charset="0"/>
              </a:rPr>
              <a:t>Langkah-langkah </a:t>
            </a:r>
            <a:r>
              <a:rPr lang="en-US" sz="3600" dirty="0">
                <a:latin typeface="Arial Black" panose="020B0A04020102020204" pitchFamily="34" charset="0"/>
              </a:rPr>
              <a:t>B</a:t>
            </a:r>
            <a:r>
              <a:rPr lang="id-ID" sz="3600" dirty="0">
                <a:latin typeface="Arial Black" panose="020B0A04020102020204" pitchFamily="34" charset="0"/>
              </a:rPr>
              <a:t>ernegosiasi</a:t>
            </a:r>
            <a:br>
              <a:rPr lang="id-ID" dirty="0"/>
            </a:br>
            <a:endParaRPr lang="id-ID" dirty="0"/>
          </a:p>
        </p:txBody>
      </p:sp>
      <p:sp>
        <p:nvSpPr>
          <p:cNvPr id="3" name="Content Placeholder 2">
            <a:extLst>
              <a:ext uri="{FF2B5EF4-FFF2-40B4-BE49-F238E27FC236}">
                <a16:creationId xmlns:a16="http://schemas.microsoft.com/office/drawing/2014/main" id="{ABE1848B-4029-42E6-B445-7CA572C2B949}"/>
              </a:ext>
            </a:extLst>
          </p:cNvPr>
          <p:cNvSpPr>
            <a:spLocks noGrp="1"/>
          </p:cNvSpPr>
          <p:nvPr>
            <p:ph idx="1"/>
          </p:nvPr>
        </p:nvSpPr>
        <p:spPr>
          <a:xfrm>
            <a:off x="1905000" y="1600200"/>
            <a:ext cx="9296400" cy="5029200"/>
          </a:xfrm>
        </p:spPr>
        <p:txBody>
          <a:bodyPr>
            <a:normAutofit/>
          </a:bodyPr>
          <a:lstStyle/>
          <a:p>
            <a:pPr marL="0" indent="0" eaLnBrk="1" hangingPunct="1">
              <a:buNone/>
              <a:defRPr/>
            </a:pPr>
            <a:r>
              <a:rPr lang="id-ID" sz="2800" dirty="0">
                <a:latin typeface="Arial Black" panose="020B0A04020102020204" pitchFamily="34" charset="0"/>
              </a:rPr>
              <a:t>Persiapan</a:t>
            </a:r>
          </a:p>
          <a:p>
            <a:pPr eaLnBrk="1" hangingPunct="1">
              <a:buFont typeface="Wingdings" panose="05000000000000000000" pitchFamily="2" charset="2"/>
              <a:buChar char="§"/>
              <a:defRPr/>
            </a:pPr>
            <a:r>
              <a:rPr lang="id-ID" dirty="0">
                <a:latin typeface="Arial Black" panose="020B0A04020102020204" pitchFamily="34" charset="0"/>
              </a:rPr>
              <a:t>Langkah pertama dalam melakukan negosiasi adalah langkah persiapan. Persiapan yang baik merupakan fondasi yang kokoh bagi negosiasi yang akan kita lakukan. Hal tersebut akan memberikan rasa percaya diri yang kita butuhkan dalam melakukan negosiasi. </a:t>
            </a:r>
            <a:endParaRPr lang="en-US" dirty="0">
              <a:latin typeface="Arial Black" panose="020B0A04020102020204" pitchFamily="34" charset="0"/>
            </a:endParaRPr>
          </a:p>
          <a:p>
            <a:pPr eaLnBrk="1" hangingPunct="1">
              <a:buFont typeface="Wingdings" panose="05000000000000000000" pitchFamily="2" charset="2"/>
              <a:buChar char="§"/>
              <a:defRPr/>
            </a:pPr>
            <a:r>
              <a:rPr lang="id-ID" dirty="0">
                <a:latin typeface="Arial Black" panose="020B0A04020102020204" pitchFamily="34" charset="0"/>
              </a:rPr>
              <a:t>Yang pertama harus kita lakukan dalam langkah persiapan adalah menentukan secara jelas apa yang ingin kita capai dalam negosiasi. Tujuan ini harus jelas dan terukur, sehingga kita bisa membangun ruang untuk bernegosiasi. Tanpa tujuan yang terukur, kita tidak memiliki pegangan untuk melakukan tawar-menawar atau berkompromi dengan pihak lainnya.</a:t>
            </a:r>
          </a:p>
          <a:p>
            <a:pPr eaLnBrk="1" hangingPunct="1">
              <a:buFont typeface="Wingdings" panose="05000000000000000000" pitchFamily="2" charset="2"/>
              <a:buChar char="§"/>
              <a:defRPr/>
            </a:pPr>
            <a:r>
              <a:rPr lang="id-ID" dirty="0">
                <a:latin typeface="Arial Black" panose="020B0A04020102020204" pitchFamily="34" charset="0"/>
              </a:rPr>
              <a:t>Hal kedua dalam persiapan negosiasi adalah kesiapan mental kita. Usahakan kita dalam kondisi relaks dan tidak tegang</a:t>
            </a:r>
          </a:p>
        </p:txBody>
      </p:sp>
      <p:sp>
        <p:nvSpPr>
          <p:cNvPr id="4" name="Subtitle 4">
            <a:extLst>
              <a:ext uri="{FF2B5EF4-FFF2-40B4-BE49-F238E27FC236}">
                <a16:creationId xmlns:a16="http://schemas.microsoft.com/office/drawing/2014/main" id="{DDEEA58B-EA8C-47EF-BC80-4AFB5F83179A}"/>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22289A66-86E6-4768-AEE0-5F404C1208F5}"/>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55F8-A3B4-474B-8437-86EB2E40BA06}"/>
              </a:ext>
            </a:extLst>
          </p:cNvPr>
          <p:cNvSpPr>
            <a:spLocks noGrp="1"/>
          </p:cNvSpPr>
          <p:nvPr>
            <p:ph type="title"/>
          </p:nvPr>
        </p:nvSpPr>
        <p:spPr>
          <a:xfrm>
            <a:off x="1524000" y="730045"/>
            <a:ext cx="7772400" cy="946355"/>
          </a:xfrm>
        </p:spPr>
        <p:txBody>
          <a:bodyPr>
            <a:normAutofit/>
          </a:bodyPr>
          <a:lstStyle/>
          <a:p>
            <a:pPr eaLnBrk="1" hangingPunct="1">
              <a:defRPr/>
            </a:pPr>
            <a:r>
              <a:rPr lang="id-ID" sz="3200" dirty="0">
                <a:latin typeface="Arial Black" panose="020B0A04020102020204" pitchFamily="34" charset="0"/>
              </a:rPr>
              <a:t>Langkah-langkah bernegosiasi</a:t>
            </a:r>
          </a:p>
        </p:txBody>
      </p:sp>
      <p:sp>
        <p:nvSpPr>
          <p:cNvPr id="23555" name="Content Placeholder 2">
            <a:extLst>
              <a:ext uri="{FF2B5EF4-FFF2-40B4-BE49-F238E27FC236}">
                <a16:creationId xmlns:a16="http://schemas.microsoft.com/office/drawing/2014/main" id="{B3E73583-939D-4222-A5A2-DD8505E75A23}"/>
              </a:ext>
            </a:extLst>
          </p:cNvPr>
          <p:cNvSpPr>
            <a:spLocks noGrp="1" noChangeArrowheads="1"/>
          </p:cNvSpPr>
          <p:nvPr>
            <p:ph idx="1"/>
          </p:nvPr>
        </p:nvSpPr>
        <p:spPr>
          <a:xfrm>
            <a:off x="1905000" y="1676400"/>
            <a:ext cx="9099755" cy="4724400"/>
          </a:xfrm>
        </p:spPr>
        <p:txBody>
          <a:bodyPr>
            <a:normAutofit/>
          </a:bodyPr>
          <a:lstStyle/>
          <a:p>
            <a:pPr marL="0" indent="0" eaLnBrk="1" hangingPunct="1">
              <a:buNone/>
              <a:defRPr/>
            </a:pPr>
            <a:r>
              <a:rPr lang="id-ID" altLang="id-ID" sz="2800" dirty="0">
                <a:latin typeface="Arial Black" panose="020B0A04020102020204" pitchFamily="34" charset="0"/>
              </a:rPr>
              <a:t>Pembukaan</a:t>
            </a:r>
          </a:p>
          <a:p>
            <a:pPr eaLnBrk="1" hangingPunct="1">
              <a:buFont typeface="Wingdings" panose="05000000000000000000" pitchFamily="2" charset="2"/>
              <a:buChar char="§"/>
              <a:defRPr/>
            </a:pPr>
            <a:r>
              <a:rPr lang="id-ID" altLang="id-ID" dirty="0">
                <a:latin typeface="Arial Black" panose="020B0A04020102020204" pitchFamily="34" charset="0"/>
              </a:rPr>
              <a:t>Mengawali sebuah negosiasi tidaklah semudah yang kita bayangkan. Kita harus mampu menciptakan atmosfir atau suasana yang tepat sebelum proses negosiasi dimulai. Untuk mengawali sebuah negosiasi dengan baik dan benar, kita perlu memiliki rasa percaya diri, ketenangan, dan kejelasan dari tujuan kita melakukan negosiasi. </a:t>
            </a:r>
            <a:endParaRPr lang="en-US" altLang="id-ID" dirty="0">
              <a:latin typeface="Arial Black" panose="020B0A04020102020204" pitchFamily="34" charset="0"/>
            </a:endParaRPr>
          </a:p>
          <a:p>
            <a:pPr eaLnBrk="1" hangingPunct="1">
              <a:buFont typeface="Wingdings" panose="05000000000000000000" pitchFamily="2" charset="2"/>
              <a:buChar char="§"/>
              <a:defRPr/>
            </a:pPr>
            <a:r>
              <a:rPr lang="id-ID" altLang="id-ID" dirty="0">
                <a:latin typeface="Arial Black" panose="020B0A04020102020204" pitchFamily="34" charset="0"/>
              </a:rPr>
              <a:t>Ada tiga sikap yang perlu kita kembangkan dalam mengawali negosiasi yaitu: pleasant (menyenangkan), assertive (tegas, tidak plin-plan), dan firm (teguh dalam pendirian). </a:t>
            </a:r>
            <a:endParaRPr lang="en-US" altLang="id-ID" dirty="0">
              <a:latin typeface="Arial Black" panose="020B0A04020102020204" pitchFamily="34" charset="0"/>
            </a:endParaRPr>
          </a:p>
          <a:p>
            <a:pPr eaLnBrk="1" hangingPunct="1">
              <a:buFont typeface="Wingdings" panose="05000000000000000000" pitchFamily="2" charset="2"/>
              <a:buChar char="§"/>
              <a:defRPr/>
            </a:pPr>
            <a:r>
              <a:rPr lang="id-ID" altLang="id-ID" dirty="0">
                <a:latin typeface="Arial Black" panose="020B0A04020102020204" pitchFamily="34" charset="0"/>
              </a:rPr>
              <a:t>Senyum juga salah satu hal yang kita perlukan dalam mengawali sebuah negosiasi, sehingga hal tersebut akan memberikan perasaan nyaman dan terbuka bagi kedua pihak. </a:t>
            </a:r>
            <a:endParaRPr lang="id-ID" altLang="id-ID" dirty="0"/>
          </a:p>
        </p:txBody>
      </p:sp>
      <p:sp>
        <p:nvSpPr>
          <p:cNvPr id="4" name="Subtitle 4">
            <a:extLst>
              <a:ext uri="{FF2B5EF4-FFF2-40B4-BE49-F238E27FC236}">
                <a16:creationId xmlns:a16="http://schemas.microsoft.com/office/drawing/2014/main" id="{6D7192E2-7029-4F4F-8B32-1648A41066E8}"/>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67A1296B-8096-432A-AF04-3EA9E06447C8}"/>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8F852-9862-41FE-89A4-262875BB5582}"/>
              </a:ext>
            </a:extLst>
          </p:cNvPr>
          <p:cNvSpPr>
            <a:spLocks noGrp="1"/>
          </p:cNvSpPr>
          <p:nvPr>
            <p:ph type="title"/>
          </p:nvPr>
        </p:nvSpPr>
        <p:spPr>
          <a:xfrm>
            <a:off x="1066800" y="842861"/>
            <a:ext cx="7772400" cy="936625"/>
          </a:xfrm>
        </p:spPr>
        <p:txBody>
          <a:bodyPr>
            <a:normAutofit/>
          </a:bodyPr>
          <a:lstStyle/>
          <a:p>
            <a:pPr>
              <a:defRPr/>
            </a:pPr>
            <a:r>
              <a:rPr lang="en-US" sz="3200" dirty="0" err="1">
                <a:latin typeface="Arial Black" panose="020B0A04020102020204" pitchFamily="34" charset="0"/>
              </a:rPr>
              <a:t>Lingkungan</a:t>
            </a:r>
            <a:r>
              <a:rPr lang="en-US" sz="3200" dirty="0">
                <a:latin typeface="Arial Black" panose="020B0A04020102020204" pitchFamily="34" charset="0"/>
              </a:rPr>
              <a:t> </a:t>
            </a:r>
            <a:r>
              <a:rPr lang="en-US" sz="3200" dirty="0" err="1">
                <a:latin typeface="Arial Black" panose="020B0A04020102020204" pitchFamily="34" charset="0"/>
              </a:rPr>
              <a:t>kita</a:t>
            </a:r>
            <a:endParaRPr lang="id-ID" sz="3200" dirty="0">
              <a:latin typeface="Arial Black" panose="020B0A04020102020204" pitchFamily="34" charset="0"/>
            </a:endParaRPr>
          </a:p>
        </p:txBody>
      </p:sp>
      <p:sp>
        <p:nvSpPr>
          <p:cNvPr id="7171" name="Content Placeholder 2">
            <a:extLst>
              <a:ext uri="{FF2B5EF4-FFF2-40B4-BE49-F238E27FC236}">
                <a16:creationId xmlns:a16="http://schemas.microsoft.com/office/drawing/2014/main" id="{0F8E2B4B-790C-4913-8852-63C1B1B73BE4}"/>
              </a:ext>
            </a:extLst>
          </p:cNvPr>
          <p:cNvSpPr>
            <a:spLocks noGrp="1" noChangeArrowheads="1"/>
          </p:cNvSpPr>
          <p:nvPr>
            <p:ph idx="1"/>
          </p:nvPr>
        </p:nvSpPr>
        <p:spPr>
          <a:xfrm>
            <a:off x="1981200" y="1736779"/>
            <a:ext cx="8686800" cy="2916441"/>
          </a:xfrm>
        </p:spPr>
        <p:txBody>
          <a:bodyPr>
            <a:noAutofit/>
          </a:bodyPr>
          <a:lstStyle/>
          <a:p>
            <a:pPr marL="0" indent="0">
              <a:buNone/>
            </a:pPr>
            <a:r>
              <a:rPr lang="id-ID" altLang="id-ID" sz="2400" dirty="0">
                <a:latin typeface="Arial Black" panose="020B0A04020102020204" pitchFamily="34" charset="0"/>
              </a:rPr>
              <a:t>Tanpa kita sadari, setiap hari kita sesungguhnya selalu melakukan negosiasi. Negosiasi adalah sesuatu yang kita lakukan setiap saat dan terjadi hampir di setiap aspek kehidupan kita. Selain itu negosiasi adalah cara yang paling efektif untuk mengatasi dan menyelesaikan konflik atau perbedaan kepentingan.</a:t>
            </a:r>
          </a:p>
        </p:txBody>
      </p:sp>
      <p:sp>
        <p:nvSpPr>
          <p:cNvPr id="4" name="Subtitle 4">
            <a:extLst>
              <a:ext uri="{FF2B5EF4-FFF2-40B4-BE49-F238E27FC236}">
                <a16:creationId xmlns:a16="http://schemas.microsoft.com/office/drawing/2014/main" id="{E884A049-9A02-4042-B4B9-9C85B2217796}"/>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
        <p:nvSpPr>
          <p:cNvPr id="5" name="Subtitle 4">
            <a:extLst>
              <a:ext uri="{FF2B5EF4-FFF2-40B4-BE49-F238E27FC236}">
                <a16:creationId xmlns:a16="http://schemas.microsoft.com/office/drawing/2014/main" id="{0D7F3167-05C9-41D1-962C-5478B740FC9E}"/>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65FE-858C-49E8-8EDC-19865FB747FE}"/>
              </a:ext>
            </a:extLst>
          </p:cNvPr>
          <p:cNvSpPr>
            <a:spLocks noGrp="1"/>
          </p:cNvSpPr>
          <p:nvPr>
            <p:ph type="title"/>
          </p:nvPr>
        </p:nvSpPr>
        <p:spPr>
          <a:xfrm>
            <a:off x="1447800" y="1066800"/>
            <a:ext cx="7772400" cy="665162"/>
          </a:xfrm>
        </p:spPr>
        <p:txBody>
          <a:bodyPr>
            <a:normAutofit fontScale="90000"/>
          </a:bodyPr>
          <a:lstStyle/>
          <a:p>
            <a:pPr eaLnBrk="1" hangingPunct="1">
              <a:defRPr/>
            </a:pPr>
            <a:r>
              <a:rPr lang="id-ID" sz="3600" dirty="0">
                <a:latin typeface="Arial Black" panose="020B0A04020102020204" pitchFamily="34" charset="0"/>
              </a:rPr>
              <a:t>Langkah-langkah bernegosiasi</a:t>
            </a:r>
            <a:br>
              <a:rPr lang="en-US" sz="4000" dirty="0"/>
            </a:br>
            <a:endParaRPr lang="id-ID" sz="3100" dirty="0"/>
          </a:p>
        </p:txBody>
      </p:sp>
      <p:sp>
        <p:nvSpPr>
          <p:cNvPr id="3" name="Content Placeholder 2">
            <a:extLst>
              <a:ext uri="{FF2B5EF4-FFF2-40B4-BE49-F238E27FC236}">
                <a16:creationId xmlns:a16="http://schemas.microsoft.com/office/drawing/2014/main" id="{0C0F741E-E9DD-49D1-8DD8-9257B9142672}"/>
              </a:ext>
            </a:extLst>
          </p:cNvPr>
          <p:cNvSpPr>
            <a:spLocks noGrp="1"/>
          </p:cNvSpPr>
          <p:nvPr>
            <p:ph idx="1"/>
          </p:nvPr>
        </p:nvSpPr>
        <p:spPr>
          <a:xfrm>
            <a:off x="1981200" y="1600200"/>
            <a:ext cx="9220200" cy="4051300"/>
          </a:xfrm>
        </p:spPr>
        <p:txBody>
          <a:bodyPr/>
          <a:lstStyle/>
          <a:p>
            <a:pPr marL="0" indent="0" eaLnBrk="1" hangingPunct="1">
              <a:spcAft>
                <a:spcPts val="600"/>
              </a:spcAft>
              <a:buNone/>
              <a:defRPr/>
            </a:pPr>
            <a:r>
              <a:rPr lang="id-ID" sz="2200" dirty="0">
                <a:latin typeface="Arial Black" panose="020B0A04020102020204" pitchFamily="34" charset="0"/>
              </a:rPr>
              <a:t>Pembukaan</a:t>
            </a:r>
            <a:r>
              <a:rPr lang="en-US" sz="2200" dirty="0">
                <a:latin typeface="Arial Black" panose="020B0A04020102020204" pitchFamily="34" charset="0"/>
              </a:rPr>
              <a:t> :</a:t>
            </a:r>
          </a:p>
          <a:p>
            <a:pPr marL="0" indent="0" eaLnBrk="1" hangingPunct="1">
              <a:spcAft>
                <a:spcPts val="600"/>
              </a:spcAft>
              <a:buNone/>
              <a:defRPr/>
            </a:pPr>
            <a:r>
              <a:rPr lang="id-ID" sz="2200" dirty="0">
                <a:latin typeface="Arial Black" panose="020B0A04020102020204" pitchFamily="34" charset="0"/>
              </a:rPr>
              <a:t>Berikut ada beberapa tahapan dalam mengawali sebuah negosiasi:</a:t>
            </a:r>
          </a:p>
          <a:p>
            <a:pPr marL="354013" indent="-354013" eaLnBrk="1" hangingPunct="1">
              <a:spcAft>
                <a:spcPts val="600"/>
              </a:spcAft>
              <a:buNone/>
              <a:defRPr/>
            </a:pPr>
            <a:r>
              <a:rPr lang="id-ID" sz="2200" dirty="0">
                <a:latin typeface="Arial Black" panose="020B0A04020102020204" pitchFamily="34" charset="0"/>
              </a:rPr>
              <a:t>a. Jangan memegang apa pun di tangan kanan anda ketika memasuki ruangan negosiasi;</a:t>
            </a:r>
          </a:p>
          <a:p>
            <a:pPr marL="354013" indent="-354013" eaLnBrk="1" hangingPunct="1">
              <a:spcAft>
                <a:spcPts val="600"/>
              </a:spcAft>
              <a:buNone/>
              <a:defRPr/>
            </a:pPr>
            <a:r>
              <a:rPr lang="id-ID" sz="2200" dirty="0">
                <a:latin typeface="Arial Black" panose="020B0A04020102020204" pitchFamily="34" charset="0"/>
              </a:rPr>
              <a:t>b. Ulurkan tangan untuk berjabat tangan terlebih dulu;</a:t>
            </a:r>
          </a:p>
          <a:p>
            <a:pPr marL="354013" indent="-354013" eaLnBrk="1" hangingPunct="1">
              <a:spcAft>
                <a:spcPts val="600"/>
              </a:spcAft>
              <a:buNone/>
              <a:defRPr/>
            </a:pPr>
            <a:r>
              <a:rPr lang="id-ID" sz="2200" dirty="0">
                <a:latin typeface="Arial Black" panose="020B0A04020102020204" pitchFamily="34" charset="0"/>
              </a:rPr>
              <a:t>c. Jabat tangan dengan tegas dan singkat;</a:t>
            </a:r>
          </a:p>
          <a:p>
            <a:pPr marL="354013" indent="-354013" eaLnBrk="1" hangingPunct="1">
              <a:spcAft>
                <a:spcPts val="600"/>
              </a:spcAft>
              <a:buNone/>
              <a:defRPr/>
            </a:pPr>
            <a:r>
              <a:rPr lang="id-ID" sz="2200" dirty="0">
                <a:latin typeface="Arial Black" panose="020B0A04020102020204" pitchFamily="34" charset="0"/>
              </a:rPr>
              <a:t>d. Berikan senyum dan katakan sesuatu yang pas untuk mengawali pembicaraan.</a:t>
            </a:r>
          </a:p>
          <a:p>
            <a:pPr eaLnBrk="1" hangingPunct="1">
              <a:defRPr/>
            </a:pPr>
            <a:endParaRPr lang="id-ID" dirty="0"/>
          </a:p>
        </p:txBody>
      </p:sp>
      <p:sp>
        <p:nvSpPr>
          <p:cNvPr id="4" name="Subtitle 4">
            <a:extLst>
              <a:ext uri="{FF2B5EF4-FFF2-40B4-BE49-F238E27FC236}">
                <a16:creationId xmlns:a16="http://schemas.microsoft.com/office/drawing/2014/main" id="{FCD7DE78-9E33-418F-88E1-42C221000142}"/>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C17A952F-A62F-4A6A-99BB-DC486041AF0D}"/>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616C6-BF85-4B6D-A776-B6C195FA4B6E}"/>
              </a:ext>
            </a:extLst>
          </p:cNvPr>
          <p:cNvSpPr>
            <a:spLocks noGrp="1"/>
          </p:cNvSpPr>
          <p:nvPr>
            <p:ph type="title"/>
          </p:nvPr>
        </p:nvSpPr>
        <p:spPr>
          <a:xfrm>
            <a:off x="1524000" y="685800"/>
            <a:ext cx="7772400" cy="970934"/>
          </a:xfrm>
        </p:spPr>
        <p:txBody>
          <a:bodyPr>
            <a:normAutofit/>
          </a:bodyPr>
          <a:lstStyle/>
          <a:p>
            <a:pPr>
              <a:defRPr/>
            </a:pPr>
            <a:r>
              <a:rPr lang="id-ID" sz="3200" dirty="0">
                <a:latin typeface="Arial Black" panose="020B0A04020102020204" pitchFamily="34" charset="0"/>
              </a:rPr>
              <a:t>Langkah-langkah bernegosiasi</a:t>
            </a:r>
          </a:p>
        </p:txBody>
      </p:sp>
      <p:sp>
        <p:nvSpPr>
          <p:cNvPr id="3" name="Content Placeholder 2">
            <a:extLst>
              <a:ext uri="{FF2B5EF4-FFF2-40B4-BE49-F238E27FC236}">
                <a16:creationId xmlns:a16="http://schemas.microsoft.com/office/drawing/2014/main" id="{C0449419-84F7-4437-9F3B-AD7CCBC10ED6}"/>
              </a:ext>
            </a:extLst>
          </p:cNvPr>
          <p:cNvSpPr>
            <a:spLocks noGrp="1"/>
          </p:cNvSpPr>
          <p:nvPr>
            <p:ph idx="1"/>
          </p:nvPr>
        </p:nvSpPr>
        <p:spPr>
          <a:xfrm>
            <a:off x="1828800" y="1656734"/>
            <a:ext cx="9220200" cy="3733800"/>
          </a:xfrm>
        </p:spPr>
        <p:txBody>
          <a:bodyPr>
            <a:normAutofit/>
          </a:bodyPr>
          <a:lstStyle/>
          <a:p>
            <a:pPr>
              <a:spcAft>
                <a:spcPts val="600"/>
              </a:spcAft>
              <a:buFont typeface="Wingdings" panose="05000000000000000000" pitchFamily="2" charset="2"/>
              <a:buChar char="§"/>
              <a:defRPr/>
            </a:pPr>
            <a:r>
              <a:rPr lang="id-ID" sz="2200" dirty="0">
                <a:latin typeface="Arial Black" panose="020B0A04020102020204" pitchFamily="34" charset="0"/>
              </a:rPr>
              <a:t>Memulai proses negosiasi</a:t>
            </a:r>
            <a:endParaRPr lang="en-US" sz="2200" dirty="0">
              <a:latin typeface="Arial Black" panose="020B0A04020102020204" pitchFamily="34" charset="0"/>
            </a:endParaRPr>
          </a:p>
          <a:p>
            <a:pPr marL="265113" indent="0">
              <a:spcAft>
                <a:spcPts val="600"/>
              </a:spcAft>
              <a:buNone/>
              <a:defRPr/>
            </a:pPr>
            <a:r>
              <a:rPr lang="id-ID" sz="2200" dirty="0">
                <a:latin typeface="Arial Black" panose="020B0A04020102020204" pitchFamily="34" charset="0"/>
              </a:rPr>
              <a:t>Langkah pertama dalam memulai proses negosiasi adalah menyampaikan (proposing) apa yang menjadi keinginan atau tuntutan kita. Yang perlu diperhatikan dalam proses penyampaian tujuan kita tersebut adalah:</a:t>
            </a:r>
          </a:p>
          <a:p>
            <a:pPr marL="722313" indent="-368300">
              <a:spcAft>
                <a:spcPts val="600"/>
              </a:spcAft>
              <a:buNone/>
              <a:defRPr/>
            </a:pPr>
            <a:r>
              <a:rPr lang="id-ID" sz="2200" dirty="0">
                <a:latin typeface="Arial Black" panose="020B0A04020102020204" pitchFamily="34" charset="0"/>
              </a:rPr>
              <a:t>a. Tunggu saat yang tepat bagi kedua pihak untuk memulai pembicaraan pada materi pokok negosiasi;</a:t>
            </a:r>
          </a:p>
          <a:p>
            <a:pPr marL="722313" indent="-368300">
              <a:spcAft>
                <a:spcPts val="600"/>
              </a:spcAft>
              <a:buNone/>
              <a:defRPr/>
            </a:pPr>
            <a:r>
              <a:rPr lang="id-ID" sz="2200" dirty="0">
                <a:latin typeface="Arial Black" panose="020B0A04020102020204" pitchFamily="34" charset="0"/>
              </a:rPr>
              <a:t>b. Sampaikan pokok-pokok keinginan atau tuntutan pihak anda secara jelas, singkat dan penuh percaya diri;</a:t>
            </a:r>
          </a:p>
        </p:txBody>
      </p:sp>
      <p:sp>
        <p:nvSpPr>
          <p:cNvPr id="4" name="Subtitle 4">
            <a:extLst>
              <a:ext uri="{FF2B5EF4-FFF2-40B4-BE49-F238E27FC236}">
                <a16:creationId xmlns:a16="http://schemas.microsoft.com/office/drawing/2014/main" id="{693CCDAC-1416-413D-B763-4A074454C91F}"/>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C9AC9885-8813-422C-A79D-92FA2C085745}"/>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90A7-DC83-4894-A77C-6FA4A4724AC7}"/>
              </a:ext>
            </a:extLst>
          </p:cNvPr>
          <p:cNvSpPr>
            <a:spLocks noGrp="1"/>
          </p:cNvSpPr>
          <p:nvPr>
            <p:ph type="title"/>
          </p:nvPr>
        </p:nvSpPr>
        <p:spPr>
          <a:xfrm>
            <a:off x="1066800" y="600075"/>
            <a:ext cx="7772400" cy="990600"/>
          </a:xfrm>
        </p:spPr>
        <p:txBody>
          <a:bodyPr>
            <a:normAutofit/>
          </a:bodyPr>
          <a:lstStyle/>
          <a:p>
            <a:pPr>
              <a:defRPr/>
            </a:pPr>
            <a:r>
              <a:rPr lang="id-ID" sz="3200" dirty="0">
                <a:latin typeface="Arial Black" panose="020B0A04020102020204" pitchFamily="34" charset="0"/>
              </a:rPr>
              <a:t>Langkah-langkah bernegosiasi</a:t>
            </a:r>
          </a:p>
        </p:txBody>
      </p:sp>
      <p:sp>
        <p:nvSpPr>
          <p:cNvPr id="3" name="Content Placeholder 2">
            <a:extLst>
              <a:ext uri="{FF2B5EF4-FFF2-40B4-BE49-F238E27FC236}">
                <a16:creationId xmlns:a16="http://schemas.microsoft.com/office/drawing/2014/main" id="{1C07AE86-F3EA-4E78-B741-747453E3117F}"/>
              </a:ext>
            </a:extLst>
          </p:cNvPr>
          <p:cNvSpPr>
            <a:spLocks noGrp="1"/>
          </p:cNvSpPr>
          <p:nvPr>
            <p:ph idx="1"/>
          </p:nvPr>
        </p:nvSpPr>
        <p:spPr>
          <a:xfrm>
            <a:off x="1600200" y="1590675"/>
            <a:ext cx="9220200" cy="3962400"/>
          </a:xfrm>
        </p:spPr>
        <p:txBody>
          <a:bodyPr>
            <a:noAutofit/>
          </a:bodyPr>
          <a:lstStyle/>
          <a:p>
            <a:pPr>
              <a:buFont typeface="Wingdings" panose="05000000000000000000" pitchFamily="2" charset="2"/>
              <a:buChar char="§"/>
              <a:defRPr/>
            </a:pPr>
            <a:r>
              <a:rPr lang="id-ID" sz="2200" dirty="0">
                <a:latin typeface="Arial Black" panose="020B0A04020102020204" pitchFamily="34" charset="0"/>
              </a:rPr>
              <a:t>Memulai proses negosiasi</a:t>
            </a:r>
            <a:endParaRPr lang="en-US" sz="2200" dirty="0">
              <a:latin typeface="Arial Black" panose="020B0A04020102020204" pitchFamily="34" charset="0"/>
            </a:endParaRPr>
          </a:p>
          <a:p>
            <a:pPr marL="530225" indent="-354013">
              <a:buNone/>
              <a:defRPr/>
            </a:pPr>
            <a:r>
              <a:rPr lang="id-ID" sz="2200" dirty="0">
                <a:latin typeface="Arial Black" panose="020B0A04020102020204" pitchFamily="34" charset="0"/>
              </a:rPr>
              <a:t>c. Tekankan bahwa anda atau organisasi anda berkeinginan untuk mencapai suatu kesepakatan dengan mereka;</a:t>
            </a:r>
          </a:p>
          <a:p>
            <a:pPr marL="530225" indent="-354013">
              <a:buNone/>
              <a:defRPr/>
            </a:pPr>
            <a:r>
              <a:rPr lang="id-ID" sz="2200" dirty="0">
                <a:latin typeface="Arial Black" panose="020B0A04020102020204" pitchFamily="34" charset="0"/>
              </a:rPr>
              <a:t>d. Sediakan ruang untuk manuver atau tawar-menawar dalam negosiasi, jangan membuat hanya dua pilihan ya atau tidak;</a:t>
            </a:r>
          </a:p>
          <a:p>
            <a:pPr marL="530225" indent="-354013">
              <a:buNone/>
              <a:defRPr/>
            </a:pPr>
            <a:r>
              <a:rPr lang="id-ID" sz="2200" dirty="0">
                <a:latin typeface="Arial Black" panose="020B0A04020102020204" pitchFamily="34" charset="0"/>
              </a:rPr>
              <a:t>e. Sampaikan bahwa ”jika mereka memberi anda ini anda akan memberi mereka itu – if you’ll give us this, we’ll give you that.” Sehingga mereka mengerti dengan jelas apa yang harus mereka berikan sebagai kompensasi dari apa yang akan kita berikan.</a:t>
            </a:r>
          </a:p>
        </p:txBody>
      </p:sp>
      <p:sp>
        <p:nvSpPr>
          <p:cNvPr id="4" name="Subtitle 4">
            <a:extLst>
              <a:ext uri="{FF2B5EF4-FFF2-40B4-BE49-F238E27FC236}">
                <a16:creationId xmlns:a16="http://schemas.microsoft.com/office/drawing/2014/main" id="{795741BA-301D-4077-8F62-176C4086A369}"/>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B3F70D33-3BCA-4C5A-AAA2-544A7F886EC6}"/>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6068-D0C7-448B-8675-D4A79F139A71}"/>
              </a:ext>
            </a:extLst>
          </p:cNvPr>
          <p:cNvSpPr>
            <a:spLocks noGrp="1"/>
          </p:cNvSpPr>
          <p:nvPr>
            <p:ph type="title"/>
          </p:nvPr>
        </p:nvSpPr>
        <p:spPr>
          <a:xfrm>
            <a:off x="1295400" y="609600"/>
            <a:ext cx="7772400" cy="1143101"/>
          </a:xfrm>
        </p:spPr>
        <p:txBody>
          <a:bodyPr>
            <a:normAutofit/>
          </a:bodyPr>
          <a:lstStyle/>
          <a:p>
            <a:pPr>
              <a:defRPr/>
            </a:pPr>
            <a:r>
              <a:rPr lang="id-ID" sz="3200" dirty="0">
                <a:latin typeface="Arial Black" panose="020B0A04020102020204" pitchFamily="34" charset="0"/>
              </a:rPr>
              <a:t>Langkah-langkah bernegosiasi</a:t>
            </a:r>
          </a:p>
        </p:txBody>
      </p:sp>
      <p:sp>
        <p:nvSpPr>
          <p:cNvPr id="3" name="Content Placeholder 2">
            <a:extLst>
              <a:ext uri="{FF2B5EF4-FFF2-40B4-BE49-F238E27FC236}">
                <a16:creationId xmlns:a16="http://schemas.microsoft.com/office/drawing/2014/main" id="{546BA591-E8E6-48DB-81B8-6598C0972AF9}"/>
              </a:ext>
            </a:extLst>
          </p:cNvPr>
          <p:cNvSpPr>
            <a:spLocks noGrp="1"/>
          </p:cNvSpPr>
          <p:nvPr>
            <p:ph idx="1"/>
          </p:nvPr>
        </p:nvSpPr>
        <p:spPr>
          <a:xfrm>
            <a:off x="1828800" y="1752701"/>
            <a:ext cx="9067800" cy="4051300"/>
          </a:xfrm>
        </p:spPr>
        <p:txBody>
          <a:bodyPr>
            <a:noAutofit/>
          </a:bodyPr>
          <a:lstStyle/>
          <a:p>
            <a:pPr>
              <a:buFont typeface="Wingdings" panose="05000000000000000000" pitchFamily="2" charset="2"/>
              <a:buChar char="§"/>
              <a:defRPr/>
            </a:pPr>
            <a:r>
              <a:rPr lang="id-ID" sz="2200" dirty="0">
                <a:latin typeface="Arial Black" panose="020B0A04020102020204" pitchFamily="34" charset="0"/>
              </a:rPr>
              <a:t>Memulai proses negosiasi</a:t>
            </a:r>
            <a:endParaRPr lang="en-US" sz="2200" dirty="0">
              <a:latin typeface="Arial Black" panose="020B0A04020102020204" pitchFamily="34" charset="0"/>
            </a:endParaRPr>
          </a:p>
          <a:p>
            <a:pPr marL="530225" indent="-279400">
              <a:buNone/>
              <a:defRPr/>
            </a:pPr>
            <a:r>
              <a:rPr lang="id-ID" sz="2200" dirty="0">
                <a:latin typeface="Arial Black" panose="020B0A04020102020204" pitchFamily="34" charset="0"/>
              </a:rPr>
              <a:t>f. Hal kedua dalam tahap permulaan proses negosiasi adalah mendengarkan dengan efektif apa yang ditawarkan atau yang menjadi tuntutan pihak lain. </a:t>
            </a:r>
            <a:endParaRPr lang="en-US" sz="2200" dirty="0">
              <a:latin typeface="Arial Black" panose="020B0A04020102020204" pitchFamily="34" charset="0"/>
            </a:endParaRPr>
          </a:p>
          <a:p>
            <a:pPr marL="530225" indent="-279400">
              <a:buNone/>
              <a:defRPr/>
            </a:pPr>
            <a:r>
              <a:rPr lang="en-US" sz="2200" dirty="0">
                <a:latin typeface="Arial Black" panose="020B0A04020102020204" pitchFamily="34" charset="0"/>
              </a:rPr>
              <a:t>	</a:t>
            </a:r>
            <a:r>
              <a:rPr lang="id-ID" sz="2200" dirty="0">
                <a:latin typeface="Arial Black" panose="020B0A04020102020204" pitchFamily="34" charset="0"/>
              </a:rPr>
              <a:t>Mendengar dengan efektif memerlukan kebiasaan dan teknik-teknik tertentu. Seperti misalnya bagaimana mengartikan gerakan tubuh dan ekspresi wajah pembicara. </a:t>
            </a:r>
            <a:endParaRPr lang="en-US" sz="2200" dirty="0">
              <a:latin typeface="Arial Black" panose="020B0A04020102020204" pitchFamily="34" charset="0"/>
            </a:endParaRPr>
          </a:p>
          <a:p>
            <a:pPr marL="530225" indent="-279400">
              <a:buNone/>
              <a:defRPr/>
            </a:pPr>
            <a:r>
              <a:rPr lang="en-US" sz="2200" dirty="0">
                <a:latin typeface="Arial Black" panose="020B0A04020102020204" pitchFamily="34" charset="0"/>
              </a:rPr>
              <a:t>	</a:t>
            </a:r>
            <a:r>
              <a:rPr lang="id-ID" sz="2200" dirty="0">
                <a:latin typeface="Arial Black" panose="020B0A04020102020204" pitchFamily="34" charset="0"/>
              </a:rPr>
              <a:t>Usahakan selalu membangun kontak mata dengan pembicara dan kita berada dalam kondisi yang relaks namun penuh perhatian.</a:t>
            </a:r>
          </a:p>
        </p:txBody>
      </p:sp>
      <p:sp>
        <p:nvSpPr>
          <p:cNvPr id="4" name="Subtitle 4">
            <a:extLst>
              <a:ext uri="{FF2B5EF4-FFF2-40B4-BE49-F238E27FC236}">
                <a16:creationId xmlns:a16="http://schemas.microsoft.com/office/drawing/2014/main" id="{2965ACF7-B71A-44A2-BD1E-A72BA895F760}"/>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F5B83BFD-29CD-4EB8-BC6F-ED40DCA63B3D}"/>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24E7-711B-4CD4-BD03-E35E1E6AA5D2}"/>
              </a:ext>
            </a:extLst>
          </p:cNvPr>
          <p:cNvSpPr>
            <a:spLocks noGrp="1"/>
          </p:cNvSpPr>
          <p:nvPr>
            <p:ph type="title"/>
          </p:nvPr>
        </p:nvSpPr>
        <p:spPr>
          <a:xfrm>
            <a:off x="1333500" y="787196"/>
            <a:ext cx="7772400" cy="766967"/>
          </a:xfrm>
        </p:spPr>
        <p:txBody>
          <a:bodyPr>
            <a:normAutofit/>
          </a:bodyPr>
          <a:lstStyle/>
          <a:p>
            <a:pPr>
              <a:defRPr/>
            </a:pPr>
            <a:r>
              <a:rPr lang="id-ID" sz="3200" dirty="0">
                <a:latin typeface="Arial Black" panose="020B0A04020102020204" pitchFamily="34" charset="0"/>
              </a:rPr>
              <a:t>Langkah-langkah bernegosiasi</a:t>
            </a:r>
          </a:p>
        </p:txBody>
      </p:sp>
      <p:sp>
        <p:nvSpPr>
          <p:cNvPr id="3" name="Content Placeholder 2">
            <a:extLst>
              <a:ext uri="{FF2B5EF4-FFF2-40B4-BE49-F238E27FC236}">
                <a16:creationId xmlns:a16="http://schemas.microsoft.com/office/drawing/2014/main" id="{374F5694-4390-4F36-BBA2-6483E42F6B9F}"/>
              </a:ext>
            </a:extLst>
          </p:cNvPr>
          <p:cNvSpPr>
            <a:spLocks noGrp="1"/>
          </p:cNvSpPr>
          <p:nvPr>
            <p:ph idx="1"/>
          </p:nvPr>
        </p:nvSpPr>
        <p:spPr>
          <a:xfrm>
            <a:off x="1905000" y="1744662"/>
            <a:ext cx="8839200" cy="4051300"/>
          </a:xfrm>
        </p:spPr>
        <p:txBody>
          <a:bodyPr>
            <a:normAutofit/>
          </a:bodyPr>
          <a:lstStyle/>
          <a:p>
            <a:pPr marL="0" indent="0">
              <a:spcAft>
                <a:spcPts val="600"/>
              </a:spcAft>
              <a:buNone/>
              <a:defRPr/>
            </a:pPr>
            <a:r>
              <a:rPr lang="id-ID" sz="2200" dirty="0">
                <a:latin typeface="Arial Black" panose="020B0A04020102020204" pitchFamily="34" charset="0"/>
              </a:rPr>
              <a:t>Membangun Kesepakatan</a:t>
            </a:r>
          </a:p>
          <a:p>
            <a:pPr>
              <a:spcAft>
                <a:spcPts val="600"/>
              </a:spcAft>
              <a:defRPr/>
            </a:pPr>
            <a:r>
              <a:rPr lang="id-ID" sz="2200" dirty="0">
                <a:latin typeface="Arial Black" panose="020B0A04020102020204" pitchFamily="34" charset="0"/>
              </a:rPr>
              <a:t>Babak terakhir dalam proses negosiasi adalah membangun kesepakatan dan menutup negosiasi. Ketika tercapai kesepakatan biasanya kedua pihak melakukan jabat tangan sebagai tanda bahwa kesepakatan (deal or agreement) telah dicapai dan kedua pihak memiliki komitmen untuk melaksanakannya.</a:t>
            </a:r>
          </a:p>
        </p:txBody>
      </p:sp>
      <p:pic>
        <p:nvPicPr>
          <p:cNvPr id="29700" name="Picture 3">
            <a:extLst>
              <a:ext uri="{FF2B5EF4-FFF2-40B4-BE49-F238E27FC236}">
                <a16:creationId xmlns:a16="http://schemas.microsoft.com/office/drawing/2014/main" id="{3071C542-67D5-48CC-A40A-F3C3BF5E2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4343400"/>
            <a:ext cx="299803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a:extLst>
              <a:ext uri="{FF2B5EF4-FFF2-40B4-BE49-F238E27FC236}">
                <a16:creationId xmlns:a16="http://schemas.microsoft.com/office/drawing/2014/main" id="{1EFC5B2D-F946-480E-A38F-E9D443FC77F1}"/>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6" name="Subtitle 4">
            <a:extLst>
              <a:ext uri="{FF2B5EF4-FFF2-40B4-BE49-F238E27FC236}">
                <a16:creationId xmlns:a16="http://schemas.microsoft.com/office/drawing/2014/main" id="{63525FD0-C58B-4578-89E4-EA3A713D2209}"/>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C13E-796E-4F7B-926F-05794665F2D9}"/>
              </a:ext>
            </a:extLst>
          </p:cNvPr>
          <p:cNvSpPr>
            <a:spLocks noGrp="1"/>
          </p:cNvSpPr>
          <p:nvPr>
            <p:ph type="title"/>
          </p:nvPr>
        </p:nvSpPr>
        <p:spPr>
          <a:xfrm>
            <a:off x="1182329" y="673664"/>
            <a:ext cx="7772400" cy="929148"/>
          </a:xfrm>
        </p:spPr>
        <p:txBody>
          <a:bodyPr>
            <a:normAutofit/>
          </a:bodyPr>
          <a:lstStyle/>
          <a:p>
            <a:pPr>
              <a:defRPr/>
            </a:pPr>
            <a:r>
              <a:rPr lang="id-ID" sz="3200" dirty="0">
                <a:latin typeface="Arial Black" panose="020B0A04020102020204" pitchFamily="34" charset="0"/>
              </a:rPr>
              <a:t>Langkah-langkah bernegosiasi</a:t>
            </a:r>
          </a:p>
        </p:txBody>
      </p:sp>
      <p:sp>
        <p:nvSpPr>
          <p:cNvPr id="30723" name="Content Placeholder 2">
            <a:extLst>
              <a:ext uri="{FF2B5EF4-FFF2-40B4-BE49-F238E27FC236}">
                <a16:creationId xmlns:a16="http://schemas.microsoft.com/office/drawing/2014/main" id="{34B16004-AFBD-4368-8E2E-7237BD5DB2D1}"/>
              </a:ext>
            </a:extLst>
          </p:cNvPr>
          <p:cNvSpPr>
            <a:spLocks noGrp="1" noChangeArrowheads="1"/>
          </p:cNvSpPr>
          <p:nvPr>
            <p:ph idx="1"/>
          </p:nvPr>
        </p:nvSpPr>
        <p:spPr>
          <a:xfrm>
            <a:off x="1752600" y="1602812"/>
            <a:ext cx="9220200" cy="4343400"/>
          </a:xfrm>
        </p:spPr>
        <p:txBody>
          <a:bodyPr>
            <a:normAutofit fontScale="92500" lnSpcReduction="10000"/>
          </a:bodyPr>
          <a:lstStyle/>
          <a:p>
            <a:pPr>
              <a:lnSpc>
                <a:spcPct val="110000"/>
              </a:lnSpc>
              <a:spcAft>
                <a:spcPts val="600"/>
              </a:spcAft>
              <a:buFont typeface="Wingdings" panose="05000000000000000000" pitchFamily="2" charset="2"/>
              <a:buChar char="§"/>
            </a:pPr>
            <a:r>
              <a:rPr lang="id-ID" altLang="id-ID" sz="2000" dirty="0">
                <a:latin typeface="Arial Black" panose="020B0A04020102020204" pitchFamily="34" charset="0"/>
              </a:rPr>
              <a:t>Yang perlu kita ketahui dalam negosiasi tidak akan pernah tercapai kesepakatan kalau sejak awal masing-masing atau salah satu pihak tidak memiliki niat untuk mencapai kesepakatan. Kesepakatan harus dibangun dari keinginan atau niat dari kedua belah pihak, sehingga kita tidak bertepuk sebelah tangan.</a:t>
            </a:r>
          </a:p>
          <a:p>
            <a:pPr>
              <a:lnSpc>
                <a:spcPct val="110000"/>
              </a:lnSpc>
              <a:spcAft>
                <a:spcPts val="600"/>
              </a:spcAft>
              <a:buFont typeface="Wingdings" panose="05000000000000000000" pitchFamily="2" charset="2"/>
              <a:buChar char="§"/>
            </a:pPr>
            <a:r>
              <a:rPr lang="id-ID" altLang="id-ID" sz="2000" dirty="0">
                <a:latin typeface="Arial Black" panose="020B0A04020102020204" pitchFamily="34" charset="0"/>
              </a:rPr>
              <a:t>Karena itu, penting sekali dalam awal-awal negosiasi kita memahami dan mengetahui sikap dari pihak lain, melalui apa yang disampaikan secara lisan, bahasa gerak tubuh maupun ekspresi wajah. Karena jika sejak awal salah satu pihak ada yang tidak memiliki niat atau keinginan untuk mencapai kesepakatan, maka hal tersebut berarti membuang waktu dan energi kita. Untuk itu perlu dicari jalan lain, seperti misalnya: conciliation, mediation dan arbitration melalui pihak ketiga.</a:t>
            </a:r>
          </a:p>
          <a:p>
            <a:endParaRPr lang="id-ID" altLang="id-ID" dirty="0"/>
          </a:p>
        </p:txBody>
      </p:sp>
      <p:sp>
        <p:nvSpPr>
          <p:cNvPr id="4" name="Subtitle 4">
            <a:extLst>
              <a:ext uri="{FF2B5EF4-FFF2-40B4-BE49-F238E27FC236}">
                <a16:creationId xmlns:a16="http://schemas.microsoft.com/office/drawing/2014/main" id="{53DB60C1-A5D7-4ED3-BFE5-4B87A2543597}"/>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BCB7E47E-3504-4086-99D4-0A9B481D4387}"/>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C6CCA7B-9FA9-4114-A162-AEA23E0D79B2}"/>
              </a:ext>
            </a:extLst>
          </p:cNvPr>
          <p:cNvPicPr>
            <a:picLocks noGrp="1" noChangeAspect="1"/>
          </p:cNvPicPr>
          <p:nvPr>
            <p:ph idx="1"/>
          </p:nvPr>
        </p:nvPicPr>
        <p:blipFill>
          <a:blip r:embed="rId2"/>
          <a:stretch>
            <a:fillRect/>
          </a:stretch>
        </p:blipFill>
        <p:spPr>
          <a:xfrm>
            <a:off x="1828800" y="1295400"/>
            <a:ext cx="8915400" cy="4709464"/>
          </a:xfrm>
        </p:spPr>
      </p:pic>
      <p:sp>
        <p:nvSpPr>
          <p:cNvPr id="5" name="Subtitle 4">
            <a:extLst>
              <a:ext uri="{FF2B5EF4-FFF2-40B4-BE49-F238E27FC236}">
                <a16:creationId xmlns:a16="http://schemas.microsoft.com/office/drawing/2014/main" id="{DD776AAA-1703-4831-81D9-687A51633AC0}"/>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6" name="Subtitle 4">
            <a:extLst>
              <a:ext uri="{FF2B5EF4-FFF2-40B4-BE49-F238E27FC236}">
                <a16:creationId xmlns:a16="http://schemas.microsoft.com/office/drawing/2014/main" id="{A4E18452-041E-476A-A4C8-ADC7F7B4004A}"/>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CD16-07C7-46F5-9C29-CFB3C53A5F73}"/>
              </a:ext>
            </a:extLst>
          </p:cNvPr>
          <p:cNvSpPr>
            <a:spLocks noGrp="1"/>
          </p:cNvSpPr>
          <p:nvPr>
            <p:ph type="title"/>
          </p:nvPr>
        </p:nvSpPr>
        <p:spPr>
          <a:xfrm>
            <a:off x="1219200" y="816077"/>
            <a:ext cx="7772400" cy="966709"/>
          </a:xfrm>
        </p:spPr>
        <p:txBody>
          <a:bodyPr>
            <a:normAutofit/>
          </a:bodyPr>
          <a:lstStyle/>
          <a:p>
            <a:pPr eaLnBrk="1" hangingPunct="1">
              <a:defRPr/>
            </a:pPr>
            <a:r>
              <a:rPr lang="en-US" sz="3200" dirty="0" err="1">
                <a:latin typeface="Arial Black" panose="020B0A04020102020204" pitchFamily="34" charset="0"/>
              </a:rPr>
              <a:t>Lingkungan</a:t>
            </a:r>
            <a:r>
              <a:rPr lang="en-US" sz="3200" dirty="0">
                <a:latin typeface="Arial Black" panose="020B0A04020102020204" pitchFamily="34" charset="0"/>
              </a:rPr>
              <a:t> </a:t>
            </a:r>
            <a:r>
              <a:rPr lang="en-US" sz="3200" dirty="0" err="1">
                <a:latin typeface="Arial Black" panose="020B0A04020102020204" pitchFamily="34" charset="0"/>
              </a:rPr>
              <a:t>kita</a:t>
            </a:r>
            <a:endParaRPr lang="id-ID" sz="3200" dirty="0">
              <a:latin typeface="Arial Black" panose="020B0A04020102020204" pitchFamily="34" charset="0"/>
            </a:endParaRPr>
          </a:p>
        </p:txBody>
      </p:sp>
      <p:sp>
        <p:nvSpPr>
          <p:cNvPr id="8195" name="Content Placeholder 2">
            <a:extLst>
              <a:ext uri="{FF2B5EF4-FFF2-40B4-BE49-F238E27FC236}">
                <a16:creationId xmlns:a16="http://schemas.microsoft.com/office/drawing/2014/main" id="{79077288-9AE3-47EF-B464-D9648DB1EC29}"/>
              </a:ext>
            </a:extLst>
          </p:cNvPr>
          <p:cNvSpPr>
            <a:spLocks noGrp="1" noChangeArrowheads="1"/>
          </p:cNvSpPr>
          <p:nvPr>
            <p:ph idx="1"/>
          </p:nvPr>
        </p:nvSpPr>
        <p:spPr>
          <a:xfrm>
            <a:off x="1905000" y="1804909"/>
            <a:ext cx="9067800" cy="3376691"/>
          </a:xfrm>
        </p:spPr>
        <p:txBody>
          <a:bodyPr>
            <a:normAutofit/>
          </a:bodyPr>
          <a:lstStyle/>
          <a:p>
            <a:pPr marL="0" indent="0" eaLnBrk="1" hangingPunct="1">
              <a:buNone/>
            </a:pPr>
            <a:r>
              <a:rPr lang="en-US" altLang="id-ID" sz="2600" dirty="0">
                <a:latin typeface="Arial Black" panose="020B0A04020102020204" pitchFamily="34" charset="0"/>
              </a:rPr>
              <a:t>K</a:t>
            </a:r>
            <a:r>
              <a:rPr lang="id-ID" altLang="id-ID" sz="2600" dirty="0">
                <a:latin typeface="Arial Black" panose="020B0A04020102020204" pitchFamily="34" charset="0"/>
              </a:rPr>
              <a:t>onflik yang terjadi di sekitar kita adalah hal yang sulit, kompleks, dan seringkali salah urus. </a:t>
            </a:r>
            <a:endParaRPr lang="en-US" altLang="id-ID" sz="2600" dirty="0">
              <a:latin typeface="Arial Black" panose="020B0A04020102020204" pitchFamily="34" charset="0"/>
            </a:endParaRPr>
          </a:p>
          <a:p>
            <a:pPr marL="0" indent="0" eaLnBrk="1" hangingPunct="1">
              <a:buNone/>
            </a:pPr>
            <a:r>
              <a:rPr lang="en-US" altLang="id-ID" sz="2600" dirty="0">
                <a:latin typeface="Arial Black" panose="020B0A04020102020204" pitchFamily="34" charset="0"/>
              </a:rPr>
              <a:t>T</a:t>
            </a:r>
            <a:r>
              <a:rPr lang="id-ID" altLang="id-ID" sz="2600" dirty="0">
                <a:latin typeface="Arial Black" panose="020B0A04020102020204" pitchFamily="34" charset="0"/>
              </a:rPr>
              <a:t>idak nyaman bahkan merasa takut ketika berhadapan dengan konflik. </a:t>
            </a:r>
            <a:endParaRPr lang="en-US" altLang="id-ID" sz="2600" dirty="0">
              <a:latin typeface="Arial Black" panose="020B0A04020102020204" pitchFamily="34" charset="0"/>
            </a:endParaRPr>
          </a:p>
          <a:p>
            <a:pPr marL="0" indent="0" eaLnBrk="1" hangingPunct="1">
              <a:buNone/>
            </a:pPr>
            <a:r>
              <a:rPr lang="en-US" altLang="id-ID" sz="2600" dirty="0">
                <a:latin typeface="Arial Black" panose="020B0A04020102020204" pitchFamily="34" charset="0"/>
              </a:rPr>
              <a:t>A</a:t>
            </a:r>
            <a:r>
              <a:rPr lang="id-ID" altLang="id-ID" sz="2600" dirty="0">
                <a:latin typeface="Arial Black" panose="020B0A04020102020204" pitchFamily="34" charset="0"/>
              </a:rPr>
              <a:t>danya kecenderungan untuk lebih memilih agresi, penghindaran, atau kompromi alih- alih komunikasi yang efekti</a:t>
            </a:r>
            <a:r>
              <a:rPr lang="id-ID" altLang="id-ID" sz="2800" dirty="0">
                <a:latin typeface="Arial Black" panose="020B0A04020102020204" pitchFamily="34" charset="0"/>
              </a:rPr>
              <a:t>f.</a:t>
            </a:r>
          </a:p>
        </p:txBody>
      </p:sp>
      <p:sp>
        <p:nvSpPr>
          <p:cNvPr id="5" name="Subtitle 4">
            <a:extLst>
              <a:ext uri="{FF2B5EF4-FFF2-40B4-BE49-F238E27FC236}">
                <a16:creationId xmlns:a16="http://schemas.microsoft.com/office/drawing/2014/main" id="{D66757A5-BB03-45CE-9CB4-395012FCDB12}"/>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6" name="Subtitle 4">
            <a:extLst>
              <a:ext uri="{FF2B5EF4-FFF2-40B4-BE49-F238E27FC236}">
                <a16:creationId xmlns:a16="http://schemas.microsoft.com/office/drawing/2014/main" id="{5D0A02F7-82E0-4F18-8079-BF97C6034360}"/>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78162-5FFE-4D50-B64D-F9701C58CADA}"/>
              </a:ext>
            </a:extLst>
          </p:cNvPr>
          <p:cNvSpPr>
            <a:spLocks noGrp="1"/>
          </p:cNvSpPr>
          <p:nvPr>
            <p:ph type="title"/>
          </p:nvPr>
        </p:nvSpPr>
        <p:spPr>
          <a:xfrm>
            <a:off x="1600200" y="765177"/>
            <a:ext cx="7772400" cy="944561"/>
          </a:xfrm>
        </p:spPr>
        <p:txBody>
          <a:bodyPr>
            <a:normAutofit/>
          </a:bodyPr>
          <a:lstStyle/>
          <a:p>
            <a:pPr eaLnBrk="1" hangingPunct="1">
              <a:defRPr/>
            </a:pPr>
            <a:r>
              <a:rPr lang="en-US" sz="3200" dirty="0" err="1">
                <a:latin typeface="Arial Black" panose="020B0A04020102020204" pitchFamily="34" charset="0"/>
              </a:rPr>
              <a:t>Lingkungan</a:t>
            </a:r>
            <a:r>
              <a:rPr lang="en-US" sz="3200" dirty="0">
                <a:latin typeface="Arial Black" panose="020B0A04020102020204" pitchFamily="34" charset="0"/>
              </a:rPr>
              <a:t> </a:t>
            </a:r>
            <a:r>
              <a:rPr lang="en-US" sz="3200" dirty="0" err="1">
                <a:latin typeface="Arial Black" panose="020B0A04020102020204" pitchFamily="34" charset="0"/>
              </a:rPr>
              <a:t>kita</a:t>
            </a:r>
            <a:endParaRPr lang="id-ID" sz="3200" dirty="0">
              <a:latin typeface="Arial Black" panose="020B0A04020102020204" pitchFamily="34" charset="0"/>
            </a:endParaRPr>
          </a:p>
        </p:txBody>
      </p:sp>
      <p:sp>
        <p:nvSpPr>
          <p:cNvPr id="9219" name="Content Placeholder 2">
            <a:extLst>
              <a:ext uri="{FF2B5EF4-FFF2-40B4-BE49-F238E27FC236}">
                <a16:creationId xmlns:a16="http://schemas.microsoft.com/office/drawing/2014/main" id="{189940C5-5675-4479-B5CB-84B8BE390B7B}"/>
              </a:ext>
            </a:extLst>
          </p:cNvPr>
          <p:cNvSpPr>
            <a:spLocks noGrp="1" noChangeArrowheads="1"/>
          </p:cNvSpPr>
          <p:nvPr>
            <p:ph idx="1"/>
          </p:nvPr>
        </p:nvSpPr>
        <p:spPr>
          <a:xfrm>
            <a:off x="1752599" y="1828800"/>
            <a:ext cx="9153525" cy="2709862"/>
          </a:xfrm>
        </p:spPr>
        <p:txBody>
          <a:bodyPr>
            <a:normAutofit/>
          </a:bodyPr>
          <a:lstStyle/>
          <a:p>
            <a:pPr marL="0" indent="0" eaLnBrk="1" hangingPunct="1">
              <a:buNone/>
            </a:pPr>
            <a:r>
              <a:rPr lang="id-ID" altLang="id-ID" sz="2400" dirty="0">
                <a:latin typeface="Arial Black" panose="020B0A04020102020204" pitchFamily="34" charset="0"/>
              </a:rPr>
              <a:t>Padahal kita tahu, pendekatan kita terhadap konfilk sangat mempengaruhi kondisi hubungan sosial kita dan kualitas kehidupan sosial</a:t>
            </a:r>
          </a:p>
        </p:txBody>
      </p:sp>
      <p:pic>
        <p:nvPicPr>
          <p:cNvPr id="4" name="Picture 3">
            <a:extLst>
              <a:ext uri="{FF2B5EF4-FFF2-40B4-BE49-F238E27FC236}">
                <a16:creationId xmlns:a16="http://schemas.microsoft.com/office/drawing/2014/main" id="{BDDE6118-FE3F-4AE4-8472-86FAC0CD63D7}"/>
              </a:ext>
            </a:extLst>
          </p:cNvPr>
          <p:cNvPicPr>
            <a:picLocks noChangeAspect="1"/>
          </p:cNvPicPr>
          <p:nvPr/>
        </p:nvPicPr>
        <p:blipFill>
          <a:blip r:embed="rId2"/>
          <a:stretch>
            <a:fillRect/>
          </a:stretch>
        </p:blipFill>
        <p:spPr>
          <a:xfrm>
            <a:off x="7543800" y="3328986"/>
            <a:ext cx="3362325" cy="2657475"/>
          </a:xfrm>
          <a:prstGeom prst="rect">
            <a:avLst/>
          </a:prstGeom>
        </p:spPr>
      </p:pic>
      <p:sp>
        <p:nvSpPr>
          <p:cNvPr id="7" name="Subtitle 4">
            <a:extLst>
              <a:ext uri="{FF2B5EF4-FFF2-40B4-BE49-F238E27FC236}">
                <a16:creationId xmlns:a16="http://schemas.microsoft.com/office/drawing/2014/main" id="{149F0E28-80D5-4B5C-B00F-9A15F139F2D0}"/>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8" name="Subtitle 4">
            <a:extLst>
              <a:ext uri="{FF2B5EF4-FFF2-40B4-BE49-F238E27FC236}">
                <a16:creationId xmlns:a16="http://schemas.microsoft.com/office/drawing/2014/main" id="{E0F4B3AB-7047-44B5-BB8F-47278652D0DE}"/>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F481-7A4C-440B-AE2A-56A4C19B6C66}"/>
              </a:ext>
            </a:extLst>
          </p:cNvPr>
          <p:cNvSpPr>
            <a:spLocks noGrp="1"/>
          </p:cNvSpPr>
          <p:nvPr>
            <p:ph type="title"/>
          </p:nvPr>
        </p:nvSpPr>
        <p:spPr>
          <a:xfrm>
            <a:off x="1447800" y="762000"/>
            <a:ext cx="7772400" cy="990600"/>
          </a:xfrm>
        </p:spPr>
        <p:txBody>
          <a:bodyPr>
            <a:normAutofit/>
          </a:bodyPr>
          <a:lstStyle/>
          <a:p>
            <a:pPr eaLnBrk="1" hangingPunct="1">
              <a:defRPr/>
            </a:pPr>
            <a:r>
              <a:rPr lang="en-US" sz="3200" dirty="0" err="1">
                <a:latin typeface="Arial Black" panose="020B0A04020102020204" pitchFamily="34" charset="0"/>
              </a:rPr>
              <a:t>Lingkungan</a:t>
            </a:r>
            <a:r>
              <a:rPr lang="en-US" sz="3200" dirty="0">
                <a:latin typeface="Arial Black" panose="020B0A04020102020204" pitchFamily="34" charset="0"/>
              </a:rPr>
              <a:t> </a:t>
            </a:r>
            <a:r>
              <a:rPr lang="en-US" sz="3200" dirty="0" err="1">
                <a:latin typeface="Arial Black" panose="020B0A04020102020204" pitchFamily="34" charset="0"/>
              </a:rPr>
              <a:t>kita</a:t>
            </a:r>
            <a:endParaRPr lang="id-ID" sz="3200" dirty="0"/>
          </a:p>
        </p:txBody>
      </p:sp>
      <p:sp>
        <p:nvSpPr>
          <p:cNvPr id="3" name="Content Placeholder 2">
            <a:extLst>
              <a:ext uri="{FF2B5EF4-FFF2-40B4-BE49-F238E27FC236}">
                <a16:creationId xmlns:a16="http://schemas.microsoft.com/office/drawing/2014/main" id="{AF053BBC-002B-4107-A0B3-3CF4BB44528A}"/>
              </a:ext>
            </a:extLst>
          </p:cNvPr>
          <p:cNvSpPr>
            <a:spLocks noGrp="1"/>
          </p:cNvSpPr>
          <p:nvPr>
            <p:ph idx="1"/>
          </p:nvPr>
        </p:nvSpPr>
        <p:spPr>
          <a:xfrm>
            <a:off x="1828800" y="1752600"/>
            <a:ext cx="9220200" cy="2362200"/>
          </a:xfrm>
        </p:spPr>
        <p:txBody>
          <a:bodyPr/>
          <a:lstStyle/>
          <a:p>
            <a:pPr marL="0" indent="0" eaLnBrk="1" hangingPunct="1">
              <a:buNone/>
              <a:defRPr/>
            </a:pPr>
            <a:r>
              <a:rPr lang="id-ID" sz="2400" dirty="0">
                <a:latin typeface="Arial Black" panose="020B0A04020102020204" pitchFamily="34" charset="0"/>
              </a:rPr>
              <a:t>Faktanya kebanyakan konflik sebenarnya mudah diselesaikan jika masing-masing pihak benar-benar berkomunikasi, tetapi hal ini jarang dilakukan.</a:t>
            </a:r>
          </a:p>
          <a:p>
            <a:pPr eaLnBrk="1" hangingPunct="1">
              <a:defRPr/>
            </a:pPr>
            <a:endParaRPr lang="id-ID" dirty="0"/>
          </a:p>
        </p:txBody>
      </p:sp>
      <p:pic>
        <p:nvPicPr>
          <p:cNvPr id="5" name="Picture 4">
            <a:extLst>
              <a:ext uri="{FF2B5EF4-FFF2-40B4-BE49-F238E27FC236}">
                <a16:creationId xmlns:a16="http://schemas.microsoft.com/office/drawing/2014/main" id="{375D6458-66E7-4DEC-AFA3-CBA8DE0193A2}"/>
              </a:ext>
            </a:extLst>
          </p:cNvPr>
          <p:cNvPicPr>
            <a:picLocks noChangeAspect="1"/>
          </p:cNvPicPr>
          <p:nvPr/>
        </p:nvPicPr>
        <p:blipFill>
          <a:blip r:embed="rId2"/>
          <a:stretch>
            <a:fillRect/>
          </a:stretch>
        </p:blipFill>
        <p:spPr>
          <a:xfrm>
            <a:off x="7427349" y="3124200"/>
            <a:ext cx="2943225" cy="3305175"/>
          </a:xfrm>
          <a:prstGeom prst="rect">
            <a:avLst/>
          </a:prstGeom>
        </p:spPr>
      </p:pic>
      <p:sp>
        <p:nvSpPr>
          <p:cNvPr id="7" name="Subtitle 4">
            <a:extLst>
              <a:ext uri="{FF2B5EF4-FFF2-40B4-BE49-F238E27FC236}">
                <a16:creationId xmlns:a16="http://schemas.microsoft.com/office/drawing/2014/main" id="{69626C1D-D58A-4C62-B222-9684D14BCCB8}"/>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8" name="Subtitle 4">
            <a:extLst>
              <a:ext uri="{FF2B5EF4-FFF2-40B4-BE49-F238E27FC236}">
                <a16:creationId xmlns:a16="http://schemas.microsoft.com/office/drawing/2014/main" id="{F819F70C-C9B9-41ED-985E-26DE95022D8B}"/>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40B0-FB3D-4E8B-858A-9437DFA6E27B}"/>
              </a:ext>
            </a:extLst>
          </p:cNvPr>
          <p:cNvSpPr>
            <a:spLocks noGrp="1"/>
          </p:cNvSpPr>
          <p:nvPr>
            <p:ph type="title"/>
          </p:nvPr>
        </p:nvSpPr>
        <p:spPr>
          <a:xfrm>
            <a:off x="1181100" y="914400"/>
            <a:ext cx="8686800" cy="968374"/>
          </a:xfrm>
        </p:spPr>
        <p:txBody>
          <a:bodyPr>
            <a:normAutofit fontScale="90000"/>
          </a:bodyPr>
          <a:lstStyle/>
          <a:p>
            <a:pPr eaLnBrk="1" hangingPunct="1">
              <a:defRPr/>
            </a:pPr>
            <a:r>
              <a:rPr lang="id-ID" sz="3600" dirty="0">
                <a:latin typeface="Arial Black" panose="020B0A04020102020204" pitchFamily="34" charset="0"/>
              </a:rPr>
              <a:t>Berbagai Jalan Menghadapi Konflik</a:t>
            </a:r>
            <a:br>
              <a:rPr lang="en-US" sz="5400" dirty="0">
                <a:latin typeface="Arial Black" panose="020B0A04020102020204" pitchFamily="34" charset="0"/>
              </a:rPr>
            </a:br>
            <a:endParaRPr lang="id-ID" sz="5400" dirty="0"/>
          </a:p>
        </p:txBody>
      </p:sp>
      <p:sp>
        <p:nvSpPr>
          <p:cNvPr id="11267" name="Content Placeholder 2">
            <a:extLst>
              <a:ext uri="{FF2B5EF4-FFF2-40B4-BE49-F238E27FC236}">
                <a16:creationId xmlns:a16="http://schemas.microsoft.com/office/drawing/2014/main" id="{166714B2-D89C-48F3-902E-2ABFD606C130}"/>
              </a:ext>
            </a:extLst>
          </p:cNvPr>
          <p:cNvSpPr>
            <a:spLocks noGrp="1" noChangeArrowheads="1"/>
          </p:cNvSpPr>
          <p:nvPr>
            <p:ph idx="1"/>
          </p:nvPr>
        </p:nvSpPr>
        <p:spPr>
          <a:xfrm>
            <a:off x="2667000" y="1636764"/>
            <a:ext cx="5715000" cy="3365502"/>
          </a:xfrm>
        </p:spPr>
        <p:txBody>
          <a:bodyPr>
            <a:normAutofit lnSpcReduction="10000"/>
          </a:bodyPr>
          <a:lstStyle/>
          <a:p>
            <a:pPr eaLnBrk="1" hangingPunct="1">
              <a:spcAft>
                <a:spcPts val="600"/>
              </a:spcAft>
              <a:buFont typeface="Wingdings" panose="05000000000000000000" pitchFamily="2" charset="2"/>
              <a:buChar char="§"/>
            </a:pPr>
            <a:r>
              <a:rPr lang="id-ID" altLang="id-ID" sz="2400" dirty="0">
                <a:latin typeface="Arial Black" panose="020B0A04020102020204" pitchFamily="34" charset="0"/>
              </a:rPr>
              <a:t>Lumping it</a:t>
            </a:r>
            <a:r>
              <a:rPr lang="en-US" altLang="id-ID" sz="2400" dirty="0">
                <a:latin typeface="Arial Black" panose="020B0A04020102020204" pitchFamily="34" charset="0"/>
              </a:rPr>
              <a:t> (</a:t>
            </a:r>
            <a:r>
              <a:rPr lang="en-US" altLang="id-ID" sz="2400" dirty="0" err="1">
                <a:latin typeface="Arial Black" panose="020B0A04020102020204" pitchFamily="34" charset="0"/>
              </a:rPr>
              <a:t>Menghadapinya</a:t>
            </a:r>
            <a:r>
              <a:rPr lang="en-US" altLang="id-ID" sz="2400" dirty="0">
                <a:latin typeface="Arial Black" panose="020B0A04020102020204" pitchFamily="34" charset="0"/>
              </a:rPr>
              <a:t>)</a:t>
            </a:r>
          </a:p>
          <a:p>
            <a:pPr eaLnBrk="1" hangingPunct="1">
              <a:spcAft>
                <a:spcPts val="600"/>
              </a:spcAft>
              <a:buFont typeface="Wingdings" panose="05000000000000000000" pitchFamily="2" charset="2"/>
              <a:buChar char="§"/>
            </a:pPr>
            <a:r>
              <a:rPr lang="id-ID" altLang="id-ID" sz="2400" dirty="0">
                <a:latin typeface="Arial Black" panose="020B0A04020102020204" pitchFamily="34" charset="0"/>
              </a:rPr>
              <a:t>Avoidance</a:t>
            </a:r>
            <a:r>
              <a:rPr lang="en-US" altLang="id-ID" sz="2400" dirty="0">
                <a:latin typeface="Arial Black" panose="020B0A04020102020204" pitchFamily="34" charset="0"/>
              </a:rPr>
              <a:t> (</a:t>
            </a:r>
            <a:r>
              <a:rPr lang="en-US" altLang="id-ID" sz="2400" dirty="0" err="1">
                <a:latin typeface="Arial Black" panose="020B0A04020102020204" pitchFamily="34" charset="0"/>
              </a:rPr>
              <a:t>Menghindari</a:t>
            </a:r>
            <a:r>
              <a:rPr lang="en-US" altLang="id-ID" sz="2400" dirty="0">
                <a:latin typeface="Arial Black" panose="020B0A04020102020204" pitchFamily="34" charset="0"/>
              </a:rPr>
              <a:t>)</a:t>
            </a:r>
          </a:p>
          <a:p>
            <a:pPr eaLnBrk="1" hangingPunct="1">
              <a:spcAft>
                <a:spcPts val="600"/>
              </a:spcAft>
              <a:buFont typeface="Wingdings" panose="05000000000000000000" pitchFamily="2" charset="2"/>
              <a:buChar char="§"/>
            </a:pPr>
            <a:r>
              <a:rPr lang="id-ID" altLang="id-ID" sz="2400" dirty="0">
                <a:latin typeface="Arial Black" panose="020B0A04020102020204" pitchFamily="34" charset="0"/>
              </a:rPr>
              <a:t>Coercion</a:t>
            </a:r>
            <a:r>
              <a:rPr lang="en-US" altLang="id-ID" sz="2400" dirty="0">
                <a:latin typeface="Arial Black" panose="020B0A04020102020204" pitchFamily="34" charset="0"/>
              </a:rPr>
              <a:t> (</a:t>
            </a:r>
            <a:r>
              <a:rPr lang="en-US" altLang="id-ID" sz="2400" dirty="0" err="1">
                <a:latin typeface="Arial Black" panose="020B0A04020102020204" pitchFamily="34" charset="0"/>
              </a:rPr>
              <a:t>Pemaksaan</a:t>
            </a:r>
            <a:r>
              <a:rPr lang="en-US" altLang="id-ID" sz="2400" dirty="0">
                <a:latin typeface="Arial Black" panose="020B0A04020102020204" pitchFamily="34" charset="0"/>
              </a:rPr>
              <a:t>)</a:t>
            </a:r>
          </a:p>
          <a:p>
            <a:pPr eaLnBrk="1" hangingPunct="1">
              <a:spcAft>
                <a:spcPts val="600"/>
              </a:spcAft>
              <a:buFont typeface="Wingdings" panose="05000000000000000000" pitchFamily="2" charset="2"/>
              <a:buChar char="§"/>
            </a:pPr>
            <a:r>
              <a:rPr lang="id-ID" altLang="id-ID" sz="2400" dirty="0">
                <a:latin typeface="Arial Black" panose="020B0A04020102020204" pitchFamily="34" charset="0"/>
              </a:rPr>
              <a:t>Negotiation</a:t>
            </a:r>
            <a:endParaRPr lang="en-US" altLang="id-ID" sz="2400" dirty="0">
              <a:latin typeface="Arial Black" panose="020B0A04020102020204" pitchFamily="34" charset="0"/>
            </a:endParaRPr>
          </a:p>
          <a:p>
            <a:pPr eaLnBrk="1" hangingPunct="1">
              <a:spcAft>
                <a:spcPts val="600"/>
              </a:spcAft>
              <a:buFont typeface="Wingdings" panose="05000000000000000000" pitchFamily="2" charset="2"/>
              <a:buChar char="§"/>
            </a:pPr>
            <a:r>
              <a:rPr lang="id-ID" altLang="id-ID" sz="2400" dirty="0">
                <a:latin typeface="Arial Black" panose="020B0A04020102020204" pitchFamily="34" charset="0"/>
              </a:rPr>
              <a:t>Mediation</a:t>
            </a:r>
            <a:r>
              <a:rPr lang="en-US" altLang="id-ID" sz="2400" dirty="0">
                <a:latin typeface="Arial Black" panose="020B0A04020102020204" pitchFamily="34" charset="0"/>
              </a:rPr>
              <a:t> </a:t>
            </a:r>
          </a:p>
          <a:p>
            <a:pPr eaLnBrk="1" hangingPunct="1">
              <a:spcAft>
                <a:spcPts val="600"/>
              </a:spcAft>
              <a:buFont typeface="Wingdings" panose="05000000000000000000" pitchFamily="2" charset="2"/>
              <a:buChar char="§"/>
            </a:pPr>
            <a:r>
              <a:rPr lang="id-ID" altLang="id-ID" sz="2400" dirty="0">
                <a:latin typeface="Arial Black" panose="020B0A04020102020204" pitchFamily="34" charset="0"/>
              </a:rPr>
              <a:t>Conciliation</a:t>
            </a:r>
            <a:r>
              <a:rPr lang="en-US" altLang="id-ID" sz="2400" dirty="0">
                <a:latin typeface="Arial Black" panose="020B0A04020102020204" pitchFamily="34" charset="0"/>
              </a:rPr>
              <a:t> (</a:t>
            </a:r>
            <a:r>
              <a:rPr lang="en-US" altLang="id-ID" sz="2400" dirty="0" err="1">
                <a:latin typeface="Arial Black" panose="020B0A04020102020204" pitchFamily="34" charset="0"/>
              </a:rPr>
              <a:t>Konsiliasi</a:t>
            </a:r>
            <a:r>
              <a:rPr lang="en-US" altLang="id-ID" sz="2400" dirty="0">
                <a:latin typeface="Arial Black" panose="020B0A04020102020204" pitchFamily="34" charset="0"/>
              </a:rPr>
              <a:t>)</a:t>
            </a:r>
          </a:p>
          <a:p>
            <a:pPr eaLnBrk="1" hangingPunct="1">
              <a:spcAft>
                <a:spcPts val="600"/>
              </a:spcAft>
              <a:buFont typeface="Wingdings" panose="05000000000000000000" pitchFamily="2" charset="2"/>
              <a:buChar char="§"/>
            </a:pPr>
            <a:r>
              <a:rPr lang="id-ID" altLang="id-ID" sz="2400" dirty="0">
                <a:latin typeface="Arial Black" panose="020B0A04020102020204" pitchFamily="34" charset="0"/>
              </a:rPr>
              <a:t>Arbitration</a:t>
            </a:r>
            <a:r>
              <a:rPr lang="en-US" altLang="id-ID" sz="2400" dirty="0">
                <a:latin typeface="Arial Black" panose="020B0A04020102020204" pitchFamily="34" charset="0"/>
              </a:rPr>
              <a:t> (</a:t>
            </a:r>
            <a:r>
              <a:rPr lang="en-US" altLang="id-ID" sz="2400" dirty="0" err="1">
                <a:latin typeface="Arial Black" panose="020B0A04020102020204" pitchFamily="34" charset="0"/>
              </a:rPr>
              <a:t>Abritasi</a:t>
            </a:r>
            <a:r>
              <a:rPr lang="en-US" altLang="id-ID" sz="2400" dirty="0">
                <a:latin typeface="Arial Black" panose="020B0A04020102020204" pitchFamily="34" charset="0"/>
              </a:rPr>
              <a:t>)</a:t>
            </a:r>
          </a:p>
          <a:p>
            <a:pPr eaLnBrk="1" hangingPunct="1">
              <a:spcAft>
                <a:spcPts val="600"/>
              </a:spcAft>
              <a:buFont typeface="Wingdings" panose="05000000000000000000" pitchFamily="2" charset="2"/>
              <a:buChar char="§"/>
            </a:pPr>
            <a:r>
              <a:rPr lang="id-ID" altLang="id-ID" sz="2400" dirty="0">
                <a:latin typeface="Arial Black" panose="020B0A04020102020204" pitchFamily="34" charset="0"/>
              </a:rPr>
              <a:t>Adjudication</a:t>
            </a:r>
            <a:r>
              <a:rPr lang="en-US" altLang="id-ID" sz="2400" dirty="0">
                <a:latin typeface="Arial Black" panose="020B0A04020102020204" pitchFamily="34" charset="0"/>
              </a:rPr>
              <a:t> (</a:t>
            </a:r>
            <a:r>
              <a:rPr lang="en-US" altLang="id-ID" sz="2400" dirty="0" err="1">
                <a:latin typeface="Arial Black" panose="020B0A04020102020204" pitchFamily="34" charset="0"/>
              </a:rPr>
              <a:t>Ajudifikasi</a:t>
            </a:r>
            <a:r>
              <a:rPr lang="en-US" altLang="id-ID" sz="2400" dirty="0">
                <a:latin typeface="Arial Black" panose="020B0A04020102020204" pitchFamily="34" charset="0"/>
              </a:rPr>
              <a:t>)</a:t>
            </a:r>
            <a:endParaRPr lang="id-ID" altLang="id-ID" sz="2400" dirty="0">
              <a:latin typeface="Arial Black" panose="020B0A04020102020204" pitchFamily="34" charset="0"/>
            </a:endParaRPr>
          </a:p>
        </p:txBody>
      </p:sp>
      <p:sp>
        <p:nvSpPr>
          <p:cNvPr id="4" name="Subtitle 4">
            <a:extLst>
              <a:ext uri="{FF2B5EF4-FFF2-40B4-BE49-F238E27FC236}">
                <a16:creationId xmlns:a16="http://schemas.microsoft.com/office/drawing/2014/main" id="{610AF7DA-955B-49AB-B403-8B84742A1D70}"/>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5" name="Subtitle 4">
            <a:extLst>
              <a:ext uri="{FF2B5EF4-FFF2-40B4-BE49-F238E27FC236}">
                <a16:creationId xmlns:a16="http://schemas.microsoft.com/office/drawing/2014/main" id="{229552E9-825B-43EF-BF2C-634799C8B49F}"/>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6BFD9-DFF5-435D-8519-6A65CF1D598D}"/>
              </a:ext>
            </a:extLst>
          </p:cNvPr>
          <p:cNvSpPr>
            <a:spLocks noGrp="1"/>
          </p:cNvSpPr>
          <p:nvPr>
            <p:ph type="title"/>
          </p:nvPr>
        </p:nvSpPr>
        <p:spPr>
          <a:xfrm>
            <a:off x="1447800" y="838200"/>
            <a:ext cx="7772400" cy="773112"/>
          </a:xfrm>
        </p:spPr>
        <p:txBody>
          <a:bodyPr>
            <a:normAutofit/>
          </a:bodyPr>
          <a:lstStyle/>
          <a:p>
            <a:pPr eaLnBrk="1" hangingPunct="1">
              <a:defRPr/>
            </a:pPr>
            <a:r>
              <a:rPr lang="en-US" sz="3200" dirty="0" err="1">
                <a:latin typeface="Arial Black" panose="020B0A04020102020204" pitchFamily="34" charset="0"/>
              </a:rPr>
              <a:t>Negoisasi</a:t>
            </a:r>
            <a:endParaRPr lang="id-ID" sz="3200" dirty="0">
              <a:latin typeface="Arial Black" panose="020B0A04020102020204" pitchFamily="34" charset="0"/>
            </a:endParaRPr>
          </a:p>
        </p:txBody>
      </p:sp>
      <p:sp>
        <p:nvSpPr>
          <p:cNvPr id="12291" name="Content Placeholder 2">
            <a:extLst>
              <a:ext uri="{FF2B5EF4-FFF2-40B4-BE49-F238E27FC236}">
                <a16:creationId xmlns:a16="http://schemas.microsoft.com/office/drawing/2014/main" id="{9DE41EBF-1202-40F3-8397-76E904105E74}"/>
              </a:ext>
            </a:extLst>
          </p:cNvPr>
          <p:cNvSpPr>
            <a:spLocks noGrp="1" noChangeArrowheads="1"/>
          </p:cNvSpPr>
          <p:nvPr>
            <p:ph idx="1"/>
          </p:nvPr>
        </p:nvSpPr>
        <p:spPr>
          <a:xfrm>
            <a:off x="1638300" y="1611312"/>
            <a:ext cx="9410700" cy="4051300"/>
          </a:xfrm>
        </p:spPr>
        <p:txBody>
          <a:bodyPr>
            <a:noAutofit/>
          </a:bodyPr>
          <a:lstStyle/>
          <a:p>
            <a:pPr marL="0" indent="0" eaLnBrk="1" hangingPunct="1">
              <a:buNone/>
            </a:pPr>
            <a:r>
              <a:rPr lang="id-ID" altLang="id-ID" sz="2400" dirty="0">
                <a:latin typeface="Arial Black" panose="020B0A04020102020204" pitchFamily="34" charset="0"/>
              </a:rPr>
              <a:t>Dalam buku Teach Yourself Negotiating, karangan Phil Baguley, dijelaskan tentang</a:t>
            </a:r>
            <a:r>
              <a:rPr lang="en-US" altLang="id-ID" sz="2400" dirty="0">
                <a:latin typeface="Arial Black" panose="020B0A04020102020204" pitchFamily="34" charset="0"/>
              </a:rPr>
              <a:t>,</a:t>
            </a:r>
          </a:p>
          <a:p>
            <a:pPr marL="0" indent="0" eaLnBrk="1" hangingPunct="1">
              <a:buNone/>
            </a:pPr>
            <a:r>
              <a:rPr lang="en-US" altLang="id-ID" sz="2400" dirty="0">
                <a:latin typeface="Arial Black" panose="020B0A04020102020204" pitchFamily="34" charset="0"/>
              </a:rPr>
              <a:t>D</a:t>
            </a:r>
            <a:r>
              <a:rPr lang="id-ID" altLang="id-ID" sz="2400" dirty="0">
                <a:latin typeface="Arial Black" panose="020B0A04020102020204" pitchFamily="34" charset="0"/>
              </a:rPr>
              <a:t>efinisi NEGOSIASI</a:t>
            </a:r>
            <a:r>
              <a:rPr lang="en-US" altLang="id-ID" sz="2400" dirty="0">
                <a:latin typeface="Arial Black" panose="020B0A04020102020204" pitchFamily="34" charset="0"/>
              </a:rPr>
              <a:t> </a:t>
            </a:r>
            <a:r>
              <a:rPr lang="id-ID" altLang="id-ID" sz="2400" dirty="0">
                <a:latin typeface="Arial Black" panose="020B0A04020102020204" pitchFamily="34" charset="0"/>
              </a:rPr>
              <a:t>yaitu suatu cara untuk menetapkan keputusan yang dapat disepakati dan diterima oleh dua pihak dan menyetujui apa dan bagaimana tindakan yang akan dilakukan di masa mendatang. Sedangkan negosiasi memiliki sejumlah karakteristik utama, yaitu:</a:t>
            </a:r>
          </a:p>
        </p:txBody>
      </p:sp>
      <p:pic>
        <p:nvPicPr>
          <p:cNvPr id="4" name="Picture 3">
            <a:extLst>
              <a:ext uri="{FF2B5EF4-FFF2-40B4-BE49-F238E27FC236}">
                <a16:creationId xmlns:a16="http://schemas.microsoft.com/office/drawing/2014/main" id="{88721A8B-1DFF-4CBE-90AD-7E92AAAF6221}"/>
              </a:ext>
            </a:extLst>
          </p:cNvPr>
          <p:cNvPicPr>
            <a:picLocks noChangeAspect="1"/>
          </p:cNvPicPr>
          <p:nvPr/>
        </p:nvPicPr>
        <p:blipFill>
          <a:blip r:embed="rId2"/>
          <a:stretch>
            <a:fillRect/>
          </a:stretch>
        </p:blipFill>
        <p:spPr>
          <a:xfrm>
            <a:off x="8305800" y="4268121"/>
            <a:ext cx="3048000" cy="2504625"/>
          </a:xfrm>
          <a:prstGeom prst="rect">
            <a:avLst/>
          </a:prstGeom>
        </p:spPr>
      </p:pic>
      <p:sp>
        <p:nvSpPr>
          <p:cNvPr id="7" name="Subtitle 4">
            <a:extLst>
              <a:ext uri="{FF2B5EF4-FFF2-40B4-BE49-F238E27FC236}">
                <a16:creationId xmlns:a16="http://schemas.microsoft.com/office/drawing/2014/main" id="{75FEBF47-F3E3-41C3-93E1-FCA579F34449}"/>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8" name="Subtitle 4">
            <a:extLst>
              <a:ext uri="{FF2B5EF4-FFF2-40B4-BE49-F238E27FC236}">
                <a16:creationId xmlns:a16="http://schemas.microsoft.com/office/drawing/2014/main" id="{8F0585F7-CD74-461C-BB2F-C6EC631E4BC1}"/>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9ED6-AAFD-4A15-BA33-673A4638B521}"/>
              </a:ext>
            </a:extLst>
          </p:cNvPr>
          <p:cNvSpPr>
            <a:spLocks noGrp="1"/>
          </p:cNvSpPr>
          <p:nvPr>
            <p:ph type="title"/>
          </p:nvPr>
        </p:nvSpPr>
        <p:spPr>
          <a:xfrm>
            <a:off x="1524000" y="762000"/>
            <a:ext cx="7772400" cy="1066800"/>
          </a:xfrm>
        </p:spPr>
        <p:txBody>
          <a:bodyPr>
            <a:normAutofit/>
          </a:bodyPr>
          <a:lstStyle/>
          <a:p>
            <a:pPr eaLnBrk="1" hangingPunct="1">
              <a:defRPr/>
            </a:pPr>
            <a:r>
              <a:rPr lang="en-US" sz="3200" dirty="0" err="1">
                <a:latin typeface="Arial Black" panose="020B0A04020102020204" pitchFamily="34" charset="0"/>
              </a:rPr>
              <a:t>Negoisasi</a:t>
            </a:r>
            <a:endParaRPr lang="id-ID" sz="32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E4184001-FD5F-47D5-83AE-16D9FCB12D55}"/>
              </a:ext>
            </a:extLst>
          </p:cNvPr>
          <p:cNvSpPr>
            <a:spLocks noGrp="1"/>
          </p:cNvSpPr>
          <p:nvPr>
            <p:ph idx="1"/>
          </p:nvPr>
        </p:nvSpPr>
        <p:spPr>
          <a:xfrm>
            <a:off x="2209800" y="1676400"/>
            <a:ext cx="8799512" cy="3881439"/>
          </a:xfrm>
        </p:spPr>
        <p:txBody>
          <a:bodyPr>
            <a:normAutofit/>
          </a:bodyPr>
          <a:lstStyle/>
          <a:p>
            <a:pPr marL="354013" indent="-354013" eaLnBrk="1" hangingPunct="1">
              <a:buNone/>
              <a:defRPr/>
            </a:pPr>
            <a:r>
              <a:rPr lang="id-ID" sz="2200" dirty="0">
                <a:latin typeface="Arial Black" panose="020B0A04020102020204" pitchFamily="34" charset="0"/>
              </a:rPr>
              <a:t>1. </a:t>
            </a:r>
            <a:r>
              <a:rPr lang="en-US" sz="2400" dirty="0">
                <a:latin typeface="Arial Black" panose="020B0A04020102020204" pitchFamily="34" charset="0"/>
              </a:rPr>
              <a:t>S</a:t>
            </a:r>
            <a:r>
              <a:rPr lang="id-ID" sz="2400" dirty="0">
                <a:latin typeface="Arial Black" panose="020B0A04020102020204" pitchFamily="34" charset="0"/>
              </a:rPr>
              <a:t>enantiasa melibatkan orang – baik sebagai individual, perwakilan organisasi atau perusahaan, sendiri atau dalam kelompok;</a:t>
            </a:r>
          </a:p>
          <a:p>
            <a:pPr marL="354013" indent="-354013" eaLnBrk="1" hangingPunct="1">
              <a:buNone/>
              <a:defRPr/>
            </a:pPr>
            <a:r>
              <a:rPr lang="id-ID" sz="2400" dirty="0">
                <a:latin typeface="Arial Black" panose="020B0A04020102020204" pitchFamily="34" charset="0"/>
              </a:rPr>
              <a:t>2. </a:t>
            </a:r>
            <a:r>
              <a:rPr lang="en-US" sz="2400" dirty="0">
                <a:latin typeface="Arial Black" panose="020B0A04020102020204" pitchFamily="34" charset="0"/>
              </a:rPr>
              <a:t>M</a:t>
            </a:r>
            <a:r>
              <a:rPr lang="id-ID" sz="2400" dirty="0">
                <a:latin typeface="Arial Black" panose="020B0A04020102020204" pitchFamily="34" charset="0"/>
              </a:rPr>
              <a:t>emiliki ancaman terjadinya atau di dalamnya mengandung konflik yang terjadi mulai dari awal sampai terjadi kesepakatan dalam akhir negosiasi;</a:t>
            </a:r>
          </a:p>
          <a:p>
            <a:pPr marL="354013" indent="-354013" eaLnBrk="1" hangingPunct="1">
              <a:buNone/>
              <a:defRPr/>
            </a:pPr>
            <a:r>
              <a:rPr lang="id-ID" sz="2400" dirty="0">
                <a:latin typeface="Arial Black" panose="020B0A04020102020204" pitchFamily="34" charset="0"/>
              </a:rPr>
              <a:t>3. </a:t>
            </a:r>
            <a:r>
              <a:rPr lang="en-US" sz="2400" dirty="0">
                <a:latin typeface="Arial Black" panose="020B0A04020102020204" pitchFamily="34" charset="0"/>
              </a:rPr>
              <a:t>M</a:t>
            </a:r>
            <a:r>
              <a:rPr lang="id-ID" sz="2400" dirty="0">
                <a:latin typeface="Arial Black" panose="020B0A04020102020204" pitchFamily="34" charset="0"/>
              </a:rPr>
              <a:t>enggunakan cara-cara pertukaran sesuatu –baik berupa tawar menawar (bargain) maupun tukar menukar (barter);</a:t>
            </a:r>
          </a:p>
          <a:p>
            <a:pPr eaLnBrk="1" hangingPunct="1">
              <a:defRPr/>
            </a:pPr>
            <a:endParaRPr lang="id-ID" dirty="0"/>
          </a:p>
        </p:txBody>
      </p:sp>
      <p:sp>
        <p:nvSpPr>
          <p:cNvPr id="5" name="Subtitle 4">
            <a:extLst>
              <a:ext uri="{FF2B5EF4-FFF2-40B4-BE49-F238E27FC236}">
                <a16:creationId xmlns:a16="http://schemas.microsoft.com/office/drawing/2014/main" id="{279C101E-9BD5-4CA5-8B74-9113F3527B46}"/>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6" name="Subtitle 4">
            <a:extLst>
              <a:ext uri="{FF2B5EF4-FFF2-40B4-BE49-F238E27FC236}">
                <a16:creationId xmlns:a16="http://schemas.microsoft.com/office/drawing/2014/main" id="{30B0262A-B91E-423C-A24C-224FAEA07335}"/>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F6606-2712-464B-BC3A-B058C1E21BB1}"/>
              </a:ext>
            </a:extLst>
          </p:cNvPr>
          <p:cNvSpPr>
            <a:spLocks noGrp="1"/>
          </p:cNvSpPr>
          <p:nvPr>
            <p:ph type="title"/>
          </p:nvPr>
        </p:nvSpPr>
        <p:spPr>
          <a:xfrm>
            <a:off x="1295400" y="762000"/>
            <a:ext cx="7772400" cy="860323"/>
          </a:xfrm>
        </p:spPr>
        <p:txBody>
          <a:bodyPr>
            <a:normAutofit/>
          </a:bodyPr>
          <a:lstStyle/>
          <a:p>
            <a:pPr eaLnBrk="1" hangingPunct="1">
              <a:defRPr/>
            </a:pPr>
            <a:r>
              <a:rPr lang="en-US" sz="3200" dirty="0" err="1">
                <a:latin typeface="Arial Black" panose="020B0A04020102020204" pitchFamily="34" charset="0"/>
              </a:rPr>
              <a:t>Negoisasi</a:t>
            </a:r>
            <a:endParaRPr lang="id-ID" sz="3200" dirty="0"/>
          </a:p>
        </p:txBody>
      </p:sp>
      <p:sp>
        <p:nvSpPr>
          <p:cNvPr id="3" name="Content Placeholder 2">
            <a:extLst>
              <a:ext uri="{FF2B5EF4-FFF2-40B4-BE49-F238E27FC236}">
                <a16:creationId xmlns:a16="http://schemas.microsoft.com/office/drawing/2014/main" id="{FD7C0E36-5DA2-4199-AD98-640DEC467789}"/>
              </a:ext>
            </a:extLst>
          </p:cNvPr>
          <p:cNvSpPr>
            <a:spLocks noGrp="1"/>
          </p:cNvSpPr>
          <p:nvPr>
            <p:ph idx="1"/>
          </p:nvPr>
        </p:nvSpPr>
        <p:spPr>
          <a:xfrm>
            <a:off x="2057400" y="1650590"/>
            <a:ext cx="8915400" cy="3556819"/>
          </a:xfrm>
        </p:spPr>
        <p:txBody>
          <a:bodyPr>
            <a:normAutofit/>
          </a:bodyPr>
          <a:lstStyle/>
          <a:p>
            <a:pPr marL="354013" indent="-354013" eaLnBrk="1" hangingPunct="1">
              <a:buNone/>
              <a:defRPr/>
            </a:pPr>
            <a:r>
              <a:rPr lang="id-ID" dirty="0">
                <a:latin typeface="Arial Black" panose="020B0A04020102020204" pitchFamily="34" charset="0"/>
              </a:rPr>
              <a:t>4. </a:t>
            </a:r>
            <a:r>
              <a:rPr lang="en-US" sz="2200" dirty="0">
                <a:latin typeface="Arial Black" panose="020B0A04020102020204" pitchFamily="34" charset="0"/>
              </a:rPr>
              <a:t>H</a:t>
            </a:r>
            <a:r>
              <a:rPr lang="id-ID" sz="2200" dirty="0">
                <a:latin typeface="Arial Black" panose="020B0A04020102020204" pitchFamily="34" charset="0"/>
              </a:rPr>
              <a:t>ampir selalu berbentuk tatap-muka –yang menggunakan bahasa lisan, gerak tubuh maupun ekspresi wajah;</a:t>
            </a:r>
          </a:p>
          <a:p>
            <a:pPr marL="354013" indent="-354013" eaLnBrk="1" hangingPunct="1">
              <a:buNone/>
              <a:defRPr/>
            </a:pPr>
            <a:r>
              <a:rPr lang="id-ID" sz="2200" dirty="0">
                <a:latin typeface="Arial Black" panose="020B0A04020102020204" pitchFamily="34" charset="0"/>
              </a:rPr>
              <a:t>5. </a:t>
            </a:r>
            <a:r>
              <a:rPr lang="en-US" sz="2200" dirty="0">
                <a:latin typeface="Arial Black" panose="020B0A04020102020204" pitchFamily="34" charset="0"/>
              </a:rPr>
              <a:t>N</a:t>
            </a:r>
            <a:r>
              <a:rPr lang="id-ID" sz="2200" dirty="0">
                <a:latin typeface="Arial Black" panose="020B0A04020102020204" pitchFamily="34" charset="0"/>
              </a:rPr>
              <a:t>egosiasi biasanya menyangkut hal-hal di masa depan atau sesuatu yang belum terjadi dan kita inginkan terjadi;</a:t>
            </a:r>
          </a:p>
          <a:p>
            <a:pPr marL="354013" indent="-354013" eaLnBrk="1" hangingPunct="1">
              <a:buNone/>
              <a:defRPr/>
            </a:pPr>
            <a:r>
              <a:rPr lang="id-ID" sz="2200" dirty="0">
                <a:latin typeface="Arial Black" panose="020B0A04020102020204" pitchFamily="34" charset="0"/>
              </a:rPr>
              <a:t>6. </a:t>
            </a:r>
            <a:r>
              <a:rPr lang="en-US" sz="2200" dirty="0">
                <a:latin typeface="Arial Black" panose="020B0A04020102020204" pitchFamily="34" charset="0"/>
              </a:rPr>
              <a:t>U</a:t>
            </a:r>
            <a:r>
              <a:rPr lang="id-ID" sz="2200" dirty="0">
                <a:latin typeface="Arial Black" panose="020B0A04020102020204" pitchFamily="34" charset="0"/>
              </a:rPr>
              <a:t>jung dari negosiasi adalah adanya kesepakatan yang diambil oleh kedua belah pihak, meskipun kesepakatan itu misalnya kedua belah pihak sepakat untuk tidak sepakat.</a:t>
            </a:r>
          </a:p>
          <a:p>
            <a:pPr marL="0" indent="0" eaLnBrk="1" hangingPunct="1">
              <a:buNone/>
              <a:defRPr/>
            </a:pPr>
            <a:endParaRPr lang="id-ID" dirty="0">
              <a:latin typeface="Arial Black" panose="020B0A04020102020204" pitchFamily="34" charset="0"/>
            </a:endParaRPr>
          </a:p>
          <a:p>
            <a:pPr eaLnBrk="1" hangingPunct="1">
              <a:defRPr/>
            </a:pPr>
            <a:endParaRPr lang="id-ID" dirty="0"/>
          </a:p>
        </p:txBody>
      </p:sp>
      <p:sp>
        <p:nvSpPr>
          <p:cNvPr id="5" name="Subtitle 4">
            <a:extLst>
              <a:ext uri="{FF2B5EF4-FFF2-40B4-BE49-F238E27FC236}">
                <a16:creationId xmlns:a16="http://schemas.microsoft.com/office/drawing/2014/main" id="{4006839F-B9E0-417F-B1A4-CB7137E928B0}"/>
              </a:ext>
            </a:extLst>
          </p:cNvPr>
          <p:cNvSpPr txBox="1">
            <a:spLocks/>
          </p:cNvSpPr>
          <p:nvPr/>
        </p:nvSpPr>
        <p:spPr>
          <a:xfrm>
            <a:off x="8839200" y="304800"/>
            <a:ext cx="3105150" cy="6794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1200" dirty="0"/>
              <a:t>MATA KULIAH</a:t>
            </a:r>
          </a:p>
          <a:p>
            <a:pPr algn="r" fontAlgn="auto">
              <a:spcBef>
                <a:spcPts val="0"/>
              </a:spcBef>
              <a:spcAft>
                <a:spcPts val="0"/>
              </a:spcAft>
              <a:defRPr/>
            </a:pPr>
            <a:r>
              <a:rPr lang="en-ID" sz="1200" dirty="0">
                <a:latin typeface="Arial Black" panose="020B0A04020102020204" pitchFamily="34" charset="0"/>
              </a:rPr>
              <a:t>Interpersonal Skill</a:t>
            </a:r>
            <a:endParaRPr lang="en-ID" sz="1200" b="1" dirty="0">
              <a:solidFill>
                <a:schemeClr val="accent5">
                  <a:lumMod val="75000"/>
                </a:schemeClr>
              </a:solidFill>
            </a:endParaRPr>
          </a:p>
        </p:txBody>
      </p:sp>
      <p:sp>
        <p:nvSpPr>
          <p:cNvPr id="6" name="Subtitle 4">
            <a:extLst>
              <a:ext uri="{FF2B5EF4-FFF2-40B4-BE49-F238E27FC236}">
                <a16:creationId xmlns:a16="http://schemas.microsoft.com/office/drawing/2014/main" id="{3454A4E6-0B73-455D-ABDC-748CD81F74D1}"/>
              </a:ext>
            </a:extLst>
          </p:cNvPr>
          <p:cNvSpPr txBox="1">
            <a:spLocks/>
          </p:cNvSpPr>
          <p:nvPr/>
        </p:nvSpPr>
        <p:spPr>
          <a:xfrm>
            <a:off x="4948238" y="304800"/>
            <a:ext cx="2295525" cy="5095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Bef>
                <a:spcPts val="0"/>
              </a:spcBef>
              <a:spcAft>
                <a:spcPts val="0"/>
              </a:spcAft>
              <a:defRPr/>
            </a:pPr>
            <a:r>
              <a:rPr lang="en-US" sz="900" dirty="0"/>
              <a:t>PROGRAM STUDI</a:t>
            </a:r>
          </a:p>
          <a:p>
            <a:pPr algn="r" fontAlgn="auto">
              <a:spcBef>
                <a:spcPts val="0"/>
              </a:spcBef>
              <a:spcAft>
                <a:spcPts val="0"/>
              </a:spcAft>
              <a:defRPr/>
            </a:pPr>
            <a:r>
              <a:rPr lang="en-US" sz="1200" b="1" dirty="0">
                <a:solidFill>
                  <a:schemeClr val="accent5">
                    <a:lumMod val="75000"/>
                  </a:schemeClr>
                </a:solidFill>
              </a:rPr>
              <a:t>SISTEM INFORMASI</a:t>
            </a:r>
            <a:endParaRPr lang="en-ID" sz="1050" b="1" dirty="0">
              <a:solidFill>
                <a:schemeClr val="accent5">
                  <a:lumMod val="75000"/>
                </a:schemeClr>
              </a:solidFill>
            </a:endParaRP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ppt materi online FIK</Template>
  <TotalTime>558</TotalTime>
  <Words>1929</Words>
  <Application>Microsoft Office PowerPoint</Application>
  <PresentationFormat>Widescreen</PresentationFormat>
  <Paragraphs>202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Calibri</vt:lpstr>
      <vt:lpstr>Signika</vt:lpstr>
      <vt:lpstr>Wingdings</vt:lpstr>
      <vt:lpstr>1_Custom Design</vt:lpstr>
      <vt:lpstr>Manajemen Konflik dan Negoisasi</vt:lpstr>
      <vt:lpstr>Lingkungan kita</vt:lpstr>
      <vt:lpstr>Lingkungan kita</vt:lpstr>
      <vt:lpstr>Lingkungan kita</vt:lpstr>
      <vt:lpstr>Lingkungan kita</vt:lpstr>
      <vt:lpstr>Berbagai Jalan Menghadapi Konflik </vt:lpstr>
      <vt:lpstr>Negoisasi</vt:lpstr>
      <vt:lpstr>Negoisasi</vt:lpstr>
      <vt:lpstr>Negoisasi</vt:lpstr>
      <vt:lpstr>Manajemen Konflik </vt:lpstr>
      <vt:lpstr>Manajemen Konflik</vt:lpstr>
      <vt:lpstr>Manajemen Konflik</vt:lpstr>
      <vt:lpstr>Manajemen Konflik</vt:lpstr>
      <vt:lpstr>Manajemen Konflik</vt:lpstr>
      <vt:lpstr>Manajemen Konflik</vt:lpstr>
      <vt:lpstr>Negosiasi dengan Hati </vt:lpstr>
      <vt:lpstr>Negosiasi dengan Hati</vt:lpstr>
      <vt:lpstr>Langkah-langkah Bernegosiasi </vt:lpstr>
      <vt:lpstr>Langkah-langkah bernegosiasi</vt:lpstr>
      <vt:lpstr>Langkah-langkah bernegosiasi </vt:lpstr>
      <vt:lpstr>Langkah-langkah bernegosiasi</vt:lpstr>
      <vt:lpstr>Langkah-langkah bernegosiasi</vt:lpstr>
      <vt:lpstr>Langkah-langkah bernegosiasi</vt:lpstr>
      <vt:lpstr>Langkah-langkah bernegosiasi</vt:lpstr>
      <vt:lpstr>Langkah-langkah bernegosiasi</vt:lpstr>
      <vt:lpstr>PowerPoint Presentation</vt:lpstr>
    </vt:vector>
  </TitlesOfParts>
  <Company>Yayasan Kemala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KONFLIK</dc:title>
  <dc:creator>Heruph</dc:creator>
  <cp:lastModifiedBy>Heru PH</cp:lastModifiedBy>
  <cp:revision>38</cp:revision>
  <dcterms:created xsi:type="dcterms:W3CDTF">2007-03-21T03:33:55Z</dcterms:created>
  <dcterms:modified xsi:type="dcterms:W3CDTF">2021-02-26T14:08:40Z</dcterms:modified>
</cp:coreProperties>
</file>