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70" r:id="rId11"/>
    <p:sldId id="271" r:id="rId12"/>
    <p:sldId id="263" r:id="rId13"/>
    <p:sldId id="264" r:id="rId14"/>
    <p:sldId id="265" r:id="rId15"/>
    <p:sldId id="274" r:id="rId16"/>
    <p:sldId id="277" r:id="rId17"/>
    <p:sldId id="272" r:id="rId18"/>
    <p:sldId id="276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3" autoAdjust="0"/>
    <p:restoredTop sz="92460" autoAdjust="0"/>
  </p:normalViewPr>
  <p:slideViewPr>
    <p:cSldViewPr snapToGrid="0" snapToObjects="1">
      <p:cViewPr varScale="1">
        <p:scale>
          <a:sx n="65" d="100"/>
          <a:sy n="65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-7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1AE4A-C6F6-2F4A-B028-5322EFED439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DD423-5392-3949-AC71-3F023A35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9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http://web.if.unila.ac.id/resalinaoktaria/2016/06/29/push-down-automata-ekivalensi-pda-dan-cfg-serta-deterministic-pda/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2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</a:t>
                </a:r>
                <a:r>
                  <a:rPr lang="en-US" dirty="0" smtClean="0">
                    <a:sym typeface="Wingdings" panose="05000000000000000000" pitchFamily="2" charset="2"/>
                  </a:rPr>
                  <a:t>=</a:t>
                </a:r>
                <a:r>
                  <a:rPr lang="en-US" baseline="0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</a:t>
                </a:r>
                <a:r>
                  <a:rPr lang="en-US" dirty="0" smtClean="0">
                    <a:sym typeface="Wingdings" panose="05000000000000000000" pitchFamily="2" charset="2"/>
                  </a:rPr>
                  <a:t>=</a:t>
                </a:r>
                <a:r>
                  <a:rPr lang="en-US" baseline="0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3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-----</a:t>
                </a:r>
              </a:p>
              <a:p>
                <a:pPr marL="0" indent="0">
                  <a:buNone/>
                </a:pPr>
                <a:r>
                  <a:rPr lang="el-G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,𝑍)={(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𝑞_1,𝐴𝑍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)}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𝑞_1</a:t>
                </a:r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D423-5392-3949-AC71-3F023A354E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9B44E-34A8-D744-A4FE-242B7036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B30490-3558-6149-A4B1-2937BB039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E6D41-682C-5D46-B7D2-9C56BA4E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8556A5-EC48-224E-9165-53A31B4D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D5B700-7666-B549-A5BB-7559210A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6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BDBE6-B5A8-8349-BC07-37AB915A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26351C-581B-474A-B397-631E716F1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FD9127-9AA7-F34A-885D-26274436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853DA2-B66C-474E-8237-68D546E3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F8ED61-5BA6-E641-A3CD-04E8503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47A873-DC7D-A543-A494-B8497469B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ED1368-4AB8-8D48-813C-7115F72B2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66E29-2002-D74D-8CAB-14EF1B7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093A77-6912-2940-B4B8-FBFAAFE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7BAD71-5ADB-9B4C-BD81-479767B7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3712A-55E7-F14F-9DB8-BE9F8700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69382E-7091-BD47-9A13-49FB6487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3C8A63-3073-FB4F-9E49-108B61DA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38DB4A-2BA7-324A-9DB9-0735A6E7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73093-27B1-8F44-8A96-CECA8268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B1F44-12F7-6544-BC8A-191B6547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CF9334-900B-6E44-85C9-74B37855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2009C-78E9-1149-83C5-BD6BA052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DA53E-BDEC-EF46-9CFD-D70D0D10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D7FD1A-E4B6-6445-B02B-710E5FE6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1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98509-8081-D34E-9624-F3AA0F29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8406D1-A293-544C-9614-C4B0C0480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6A6EC4-C8F2-EE4B-9726-AB102833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183ECB-CAE0-5742-800F-676AE197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939568-BD4D-D14C-954C-EE1580AD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9258A7-3AA9-6D48-BE20-A0D1DB27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D8C77-4845-8645-B0E9-BBC495AE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BC5073-48AB-3047-B9F4-66CBC38A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967BAC-106D-B14F-A755-44F454FC5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B228BB-00A1-6D4B-B3EF-A8ACD35FF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15A69D-1A4D-4448-A2BE-430009811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5CFB76-0549-6C4B-9256-B7429383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6E6F47-219F-4D47-9C97-EC1FEDB7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ABDA88-DD7B-B04B-92B5-0CD15C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9AA1B-4793-7D42-A8D9-0B7926B8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41AD74-0C11-3E4A-B509-C31C0700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29A41C-4085-0A49-A9EC-5BCACF1F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FFFCFE-459B-F34B-8E2E-F241172A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B110AB-CFEF-6642-BBD1-81998488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EAA10B-2ABC-C843-9BD0-937F486C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74D58D-6403-7042-876C-396F3286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B467-4079-B742-A136-241651B7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6230E1-4AD2-5F47-8BD3-CBBB6A4D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1B4EFC-7B8D-FB4F-B7AA-744043C09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C4269C-4CB0-4F43-B773-7F3AADFF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EE573A-D5CA-C54C-969E-FB0BA682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984FD6-FF16-8544-9605-2D84307D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6F3F8-BEAB-FA40-B5C4-922B5036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BC9D12-5AF9-6A48-86D8-7ABAFF312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C4BEB3-B83D-F149-B057-FF30E6CC4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1779EE-51B7-AD49-A556-EAC6E038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7721C-B45F-C145-91A9-CE1DE5F1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498FE7-863F-E34C-AB44-2C88207C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A43AD1-A90A-0F41-800F-7585A9F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15FDD-82D1-C84A-B5C1-DCA9C190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35C6AE-DF9E-114A-84F0-0939E9C28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F198-DE4D-7F4D-B8F2-D44F3029F891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EFCA1-D0B9-3A44-B2D4-3EDDCB5A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BFBE78-9BE2-EA4D-9B73-F6F9C55F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DC63-4A58-1A40-AFFE-6BC0603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CCF2-CA6E-454A-9E2F-E1D9352F1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Push Down Automata (PDA)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7CD62-CDB3-BB44-B581-2AC67FC26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Galuh</a:t>
            </a:r>
            <a:r>
              <a:rPr lang="en-US" dirty="0"/>
              <a:t> </a:t>
            </a:r>
            <a:r>
              <a:rPr lang="en-US" dirty="0" err="1"/>
              <a:t>Wilujeng</a:t>
            </a:r>
            <a:r>
              <a:rPr lang="en-US" dirty="0"/>
              <a:t> </a:t>
            </a:r>
            <a:r>
              <a:rPr lang="en-US" dirty="0" err="1"/>
              <a:t>Saraswati</a:t>
            </a:r>
            <a:r>
              <a:rPr lang="en-US" dirty="0"/>
              <a:t>, </a:t>
            </a:r>
            <a:r>
              <a:rPr lang="en-US" dirty="0" smtClean="0"/>
              <a:t>M.Cs</a:t>
            </a:r>
          </a:p>
          <a:p>
            <a:r>
              <a:rPr lang="en-US" dirty="0" err="1" smtClean="0"/>
              <a:t>Nurul</a:t>
            </a:r>
            <a:r>
              <a:rPr lang="en-US" dirty="0" smtClean="0"/>
              <a:t> </a:t>
            </a:r>
            <a:r>
              <a:rPr lang="en-US" dirty="0" err="1" smtClean="0"/>
              <a:t>Anisa</a:t>
            </a:r>
            <a:r>
              <a:rPr lang="en-US" dirty="0" smtClean="0"/>
              <a:t> Sri </a:t>
            </a:r>
            <a:r>
              <a:rPr lang="en-US" dirty="0" err="1" smtClean="0"/>
              <a:t>Winarsih</a:t>
            </a:r>
            <a:r>
              <a:rPr lang="en-US" dirty="0" smtClean="0"/>
              <a:t>, M.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/>
          </a:bodyPr>
          <a:lstStyle/>
          <a:p>
            <a:r>
              <a:rPr lang="en-US" sz="2000" dirty="0" err="1"/>
              <a:t>Misal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apakh</a:t>
            </a:r>
            <a:r>
              <a:rPr lang="en-US" sz="2000" dirty="0"/>
              <a:t> string </a:t>
            </a:r>
            <a:r>
              <a:rPr lang="en-US" sz="2000" dirty="0" smtClean="0"/>
              <a:t>‘</a:t>
            </a:r>
            <a:r>
              <a:rPr lang="en-US" sz="2000" b="1" dirty="0" smtClean="0"/>
              <a:t>020</a:t>
            </a:r>
            <a:r>
              <a:rPr lang="en-US" sz="2000" dirty="0" smtClean="0"/>
              <a:t>’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PDA (FSA + stack) </a:t>
            </a:r>
            <a:r>
              <a:rPr lang="en-US" sz="2000" b="1" dirty="0"/>
              <a:t>stack </a:t>
            </a:r>
            <a:r>
              <a:rPr lang="en-US" sz="2000" b="1" dirty="0" err="1"/>
              <a:t>kosong</a:t>
            </a:r>
            <a:r>
              <a:rPr lang="en-US" sz="2000" dirty="0"/>
              <a:t>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A4E95B5-F7E0-4549-B739-D13DB2A97F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8602860"/>
              </p:ext>
            </p:extLst>
          </p:nvPr>
        </p:nvGraphicFramePr>
        <p:xfrm>
          <a:off x="838201" y="914399"/>
          <a:ext cx="11014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759D1-39CC-634C-ADB3-51EE427CB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𝐺𝑍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759D1-39CC-634C-ADB3-51EE427C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  <a:blipFill rotWithShape="0">
                <a:blip r:embed="rId3"/>
                <a:stretch>
                  <a:fillRect l="-105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142673B-394A-F448-8B2D-0EA8DADAE3EE}"/>
                  </a:ext>
                </a:extLst>
              </p:cNvPr>
              <p:cNvSpPr/>
              <p:nvPr/>
            </p:nvSpPr>
            <p:spPr>
              <a:xfrm>
                <a:off x="775854" y="1422401"/>
                <a:ext cx="5320146" cy="966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en-US" dirty="0" err="1" smtClean="0"/>
                  <a:t>Konfigurasi</a:t>
                </a:r>
                <a:r>
                  <a:rPr lang="en-US" dirty="0" smtClean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top stack Z, </a:t>
                </a:r>
                <a:r>
                  <a:rPr lang="en-US" dirty="0" smtClean="0"/>
                  <a:t>membaca</a:t>
                </a:r>
                <a:r>
                  <a:rPr lang="en-US" dirty="0"/>
                  <a:t> input </a:t>
                </a:r>
                <a:r>
                  <a:rPr lang="en-US" dirty="0" smtClean="0"/>
                  <a:t>‘0’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𝐵𝑍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42673B-394A-F448-8B2D-0EA8DADA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4" y="1422401"/>
                <a:ext cx="5320146" cy="966838"/>
              </a:xfrm>
              <a:prstGeom prst="rect">
                <a:avLst/>
              </a:prstGeom>
              <a:blipFill rotWithShape="0">
                <a:blip r:embed="rId4"/>
                <a:stretch>
                  <a:fillRect l="-800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3AE99E09-590C-9D49-8C0C-29BB9FDC0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666052"/>
              </p:ext>
            </p:extLst>
          </p:nvPr>
        </p:nvGraphicFramePr>
        <p:xfrm>
          <a:off x="838201" y="2319251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9094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3295775"/>
                <a:ext cx="5458691" cy="8098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2. </a:t>
                </a:r>
                <a:r>
                  <a:rPr lang="en-US" dirty="0" err="1" smtClean="0"/>
                  <a:t>Membaca</a:t>
                </a:r>
                <a:r>
                  <a:rPr lang="en-US" dirty="0" smtClean="0"/>
                  <a:t> </a:t>
                </a:r>
                <a:r>
                  <a:rPr lang="en-US" dirty="0"/>
                  <a:t>input </a:t>
                </a:r>
                <a:r>
                  <a:rPr lang="en-US" dirty="0" smtClean="0"/>
                  <a:t>’2’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3295775"/>
                <a:ext cx="5458691" cy="809875"/>
              </a:xfrm>
              <a:prstGeom prst="rect">
                <a:avLst/>
              </a:prstGeom>
              <a:blipFill rotWithShape="0">
                <a:blip r:embed="rId5"/>
                <a:stretch>
                  <a:fillRect l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327169"/>
              </p:ext>
            </p:extLst>
          </p:nvPr>
        </p:nvGraphicFramePr>
        <p:xfrm>
          <a:off x="706581" y="4105650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C2896154-B72F-A04E-92A7-C6A9697F9F9F}"/>
                  </a:ext>
                </a:extLst>
              </p:cNvPr>
              <p:cNvSpPr/>
              <p:nvPr/>
            </p:nvSpPr>
            <p:spPr>
              <a:xfrm>
                <a:off x="637309" y="5198628"/>
                <a:ext cx="5458691" cy="9670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3. </a:t>
                </a:r>
                <a:r>
                  <a:rPr lang="en-US" dirty="0" err="1" smtClean="0"/>
                  <a:t>Membaca</a:t>
                </a:r>
                <a:r>
                  <a:rPr lang="en-US" dirty="0" smtClean="0"/>
                  <a:t> </a:t>
                </a:r>
                <a:r>
                  <a:rPr lang="en-US" dirty="0"/>
                  <a:t>input </a:t>
                </a:r>
                <a:r>
                  <a:rPr lang="en-US" dirty="0" smtClean="0"/>
                  <a:t>‘0’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2896154-B72F-A04E-92A7-C6A9697F9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5198628"/>
                <a:ext cx="5458691" cy="967059"/>
              </a:xfrm>
              <a:prstGeom prst="rect">
                <a:avLst/>
              </a:prstGeom>
              <a:blipFill rotWithShape="0">
                <a:blip r:embed="rId6"/>
                <a:stretch>
                  <a:fillRect l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xmlns="" id="{7CC50A97-8270-5248-B19C-0B5C61A89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372971"/>
              </p:ext>
            </p:extLst>
          </p:nvPr>
        </p:nvGraphicFramePr>
        <p:xfrm>
          <a:off x="804246" y="6149987"/>
          <a:ext cx="11014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2881655-6FD0-CF49-8C22-220762EB24BA}"/>
                  </a:ext>
                </a:extLst>
              </p:cNvPr>
              <p:cNvSpPr/>
              <p:nvPr/>
            </p:nvSpPr>
            <p:spPr>
              <a:xfrm>
                <a:off x="6369625" y="4857517"/>
                <a:ext cx="5572991" cy="10917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4. </a:t>
                </a:r>
                <a:r>
                  <a:rPr lang="en-US" dirty="0" err="1" smtClean="0"/>
                  <a:t>Tanpa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membaca</a:t>
                </a:r>
                <a:r>
                  <a:rPr lang="en-US" dirty="0" smtClean="0"/>
                  <a:t>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, Z di pop, stack </a:t>
                </a:r>
                <a:r>
                  <a:rPr lang="en-US" dirty="0" err="1" smtClean="0"/>
                  <a:t>kosong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881655-6FD0-CF49-8C22-220762EB2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625" y="4857517"/>
                <a:ext cx="5572991" cy="1091737"/>
              </a:xfrm>
              <a:prstGeom prst="rect">
                <a:avLst/>
              </a:prstGeom>
              <a:blipFill rotWithShape="0">
                <a:blip r:embed="rId7"/>
                <a:stretch>
                  <a:fillRect l="-873" t="-7182" b="-1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44146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PDA (FSA + stack) </a:t>
            </a:r>
            <a:r>
              <a:rPr lang="en-US" sz="2000" dirty="0" smtClean="0"/>
              <a:t>jwb#2</a:t>
            </a:r>
            <a:endParaRPr lang="en-US" sz="20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6559257" y="5950738"/>
            <a:ext cx="5155625" cy="8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Kesimpulan</a:t>
            </a:r>
            <a:r>
              <a:rPr lang="en-US" sz="2000" dirty="0" smtClean="0"/>
              <a:t>: </a:t>
            </a:r>
            <a:r>
              <a:rPr lang="en-US" sz="2000" dirty="0" err="1" smtClean="0"/>
              <a:t>Semua</a:t>
            </a:r>
            <a:r>
              <a:rPr lang="en-US" sz="2000" dirty="0" smtClean="0"/>
              <a:t> input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selesai</a:t>
            </a:r>
            <a:r>
              <a:rPr lang="en-US" sz="2000" dirty="0" smtClean="0"/>
              <a:t> </a:t>
            </a:r>
            <a:r>
              <a:rPr lang="en-US" sz="2000" dirty="0" err="1" smtClean="0"/>
              <a:t>dibaca</a:t>
            </a:r>
            <a:r>
              <a:rPr lang="en-US" sz="2000" dirty="0" smtClean="0"/>
              <a:t>. Stack </a:t>
            </a:r>
            <a:r>
              <a:rPr lang="en-US" sz="2000" dirty="0" err="1" smtClean="0"/>
              <a:t>kosong</a:t>
            </a:r>
            <a:r>
              <a:rPr lang="en-US" sz="2000" dirty="0" smtClean="0"/>
              <a:t>,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string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PDA </a:t>
            </a:r>
            <a:r>
              <a:rPr lang="en-US" sz="2000" dirty="0" err="1" smtClean="0"/>
              <a:t>ini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30994" y="1052946"/>
            <a:ext cx="3644127" cy="1129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66968" y="2319251"/>
            <a:ext cx="3508153" cy="1521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1"/>
          </p:cNvCxnSpPr>
          <p:nvPr/>
        </p:nvCxnSpPr>
        <p:spPr>
          <a:xfrm flipH="1">
            <a:off x="4478736" y="2875784"/>
            <a:ext cx="3796385" cy="2867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62684" y="3199684"/>
            <a:ext cx="812438" cy="1733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PDA </a:t>
            </a:r>
            <a:r>
              <a:rPr lang="en-US" dirty="0" err="1" smtClean="0"/>
              <a:t>untuk</a:t>
            </a:r>
            <a:r>
              <a:rPr lang="en-US" dirty="0" smtClean="0"/>
              <a:t> Tata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/>
              <a:t>/ Context Free Grammar (CFG)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PDA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3022B-71D4-B542-B55C-53CF4528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Push Down Automata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Konteks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8ABA48F-BF8C-2845-8575-A57F8E4AE9B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7067"/>
                <a:ext cx="5181600" cy="466989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err="1"/>
                  <a:t>Definisi</a:t>
                </a:r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State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input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stack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State </a:t>
                </a:r>
                <a:r>
                  <a:rPr lang="en-US" dirty="0" err="1"/>
                  <a:t>awal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Final State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ABA48F-BF8C-2845-8575-A57F8E4AE9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7067"/>
                <a:ext cx="5181600" cy="4669896"/>
              </a:xfrm>
              <a:blipFill rotWithShape="0">
                <a:blip r:embed="rId2"/>
                <a:stretch>
                  <a:fillRect l="-1882"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5BEAC9-5231-C342-A4A9-22AB3F3F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7067"/>
            <a:ext cx="5181600" cy="4669896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mem-push Z </a:t>
            </a:r>
            <a:r>
              <a:rPr lang="en-US" dirty="0" err="1"/>
              <a:t>pada</a:t>
            </a:r>
            <a:r>
              <a:rPr lang="en-US" dirty="0"/>
              <a:t> top stack.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Jika</a:t>
            </a:r>
            <a:r>
              <a:rPr lang="en-US" dirty="0"/>
              <a:t> top stack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stack </a:t>
            </a:r>
            <a:r>
              <a:rPr lang="en-US" dirty="0" err="1"/>
              <a:t>adl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variable (missal A),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menggantinya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ruas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 missal A-&gt;w, </a:t>
            </a:r>
            <a:r>
              <a:rPr lang="en-US" dirty="0" err="1"/>
              <a:t>maka</a:t>
            </a:r>
            <a:r>
              <a:rPr lang="en-US" dirty="0"/>
              <a:t> di </a:t>
            </a:r>
            <a:r>
              <a:rPr lang="en-US" dirty="0" err="1"/>
              <a:t>ganti</a:t>
            </a:r>
            <a:r>
              <a:rPr lang="en-US" dirty="0"/>
              <a:t> w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top stack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adl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terminal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menyamai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pop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4414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6E894-9A14-524C-86E0-DD0DCA46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Lanjutan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A6BFACB-1652-D449-85F2-E430EF26194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270000"/>
                <a:ext cx="5181600" cy="4906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mempush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S </a:t>
                </a:r>
                <a:r>
                  <a:rPr lang="en-US" dirty="0" err="1"/>
                  <a:t>ke</a:t>
                </a:r>
                <a:r>
                  <a:rPr lang="en-US" dirty="0"/>
                  <a:t> stack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adl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tata </a:t>
                </a:r>
                <a:r>
                  <a:rPr lang="en-US" dirty="0" err="1"/>
                  <a:t>bahasa</a:t>
                </a:r>
                <a:r>
                  <a:rPr lang="en-US" dirty="0"/>
                  <a:t> </a:t>
                </a:r>
                <a:r>
                  <a:rPr lang="en-US" dirty="0" err="1"/>
                  <a:t>bebas</a:t>
                </a:r>
                <a:r>
                  <a:rPr lang="en-US" dirty="0"/>
                  <a:t> </a:t>
                </a:r>
                <a:r>
                  <a:rPr lang="en-US" dirty="0" err="1"/>
                  <a:t>kontek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variable A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terminal (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mempop</a:t>
                </a:r>
                <a:r>
                  <a:rPr lang="en-US" dirty="0"/>
                  <a:t> </a:t>
                </a:r>
                <a:r>
                  <a:rPr lang="en-US" dirty="0" err="1"/>
                  <a:t>pembandingan</a:t>
                </a:r>
                <a:r>
                  <a:rPr lang="en-US" dirty="0"/>
                  <a:t> terminal)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bila</a:t>
                </a:r>
                <a:r>
                  <a:rPr lang="en-US" dirty="0"/>
                  <a:t> </a:t>
                </a:r>
                <a:r>
                  <a:rPr lang="en-US" dirty="0" err="1"/>
                  <a:t>selesai</a:t>
                </a:r>
                <a:r>
                  <a:rPr lang="en-US" dirty="0"/>
                  <a:t> </a:t>
                </a:r>
                <a:r>
                  <a:rPr lang="en-US" dirty="0" err="1"/>
                  <a:t>membaca</a:t>
                </a:r>
                <a:r>
                  <a:rPr lang="en-US" dirty="0"/>
                  <a:t> string. Top stack </a:t>
                </a:r>
                <a:r>
                  <a:rPr lang="en-US" dirty="0" err="1"/>
                  <a:t>adl</a:t>
                </a:r>
                <a:r>
                  <a:rPr lang="en-US" dirty="0"/>
                  <a:t> Z </a:t>
                </a:r>
                <a:r>
                  <a:rPr lang="en-US" dirty="0" err="1"/>
                  <a:t>berarti</a:t>
                </a:r>
                <a:r>
                  <a:rPr lang="en-US" dirty="0"/>
                  <a:t> string input </a:t>
                </a:r>
                <a:r>
                  <a:rPr lang="en-US" dirty="0" err="1"/>
                  <a:t>sukses</a:t>
                </a:r>
                <a:r>
                  <a:rPr lang="en-US" dirty="0"/>
                  <a:t> </a:t>
                </a:r>
                <a:r>
                  <a:rPr lang="en-US" dirty="0" err="1"/>
                  <a:t>diterima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 PDA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BFACB-1652-D449-85F2-E430EF261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270000"/>
                <a:ext cx="5181600" cy="4906963"/>
              </a:xfrm>
              <a:blipFill>
                <a:blip r:embed="rId3"/>
                <a:stretch>
                  <a:fillRect l="-1711" t="-1809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17534A7C-6D2F-7F4C-89B6-6338B3DC32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083733"/>
                <a:ext cx="5181600" cy="509323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Contoh</a:t>
                </a:r>
                <a:r>
                  <a:rPr lang="en-US" dirty="0"/>
                  <a:t> </a:t>
                </a:r>
                <a:r>
                  <a:rPr lang="en-US" dirty="0" err="1" smtClean="0"/>
                  <a:t>penerapan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tata </a:t>
                </a:r>
                <a:r>
                  <a:rPr lang="en-US" dirty="0" err="1"/>
                  <a:t>bahasa</a:t>
                </a:r>
                <a:r>
                  <a:rPr lang="en-US" dirty="0"/>
                  <a:t> </a:t>
                </a:r>
                <a:r>
                  <a:rPr lang="en-US" dirty="0" err="1"/>
                  <a:t>bebas</a:t>
                </a:r>
                <a:r>
                  <a:rPr lang="en-US" dirty="0"/>
                  <a:t> </a:t>
                </a:r>
                <a:r>
                  <a:rPr lang="en-US" dirty="0" err="1"/>
                  <a:t>konteks</a:t>
                </a:r>
                <a:r>
                  <a:rPr lang="en-US" dirty="0"/>
                  <a:t> </a:t>
                </a:r>
                <a:r>
                  <a:rPr lang="en-US" dirty="0" err="1"/>
                  <a:t>dgn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D:</a:t>
                </a:r>
              </a:p>
              <a:p>
                <a:pPr marL="0" indent="0">
                  <a:buNone/>
                </a:pPr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aDa|bDb|c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 smtClean="0"/>
                  <a:t>dikonstruksi</a:t>
                </a:r>
                <a:r>
                  <a:rPr lang="en-US" dirty="0" smtClean="0"/>
                  <a:t> PDA-</a:t>
                </a:r>
                <a:r>
                  <a:rPr lang="en-US" dirty="0" err="1" smtClean="0"/>
                  <a:t>nya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Jawab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 err="1"/>
                  <a:t>D,a,b,c,</a:t>
                </a:r>
                <a:r>
                  <a:rPr lang="en-US" dirty="0" err="1">
                    <a:solidFill>
                      <a:srgbClr val="002060"/>
                    </a:solidFill>
                  </a:rPr>
                  <a:t>Z</a:t>
                </a:r>
                <a:r>
                  <a:rPr lang="en-US" dirty="0"/>
                  <a:t>}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534A7C-6D2F-7F4C-89B6-6338B3DC3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083733"/>
                <a:ext cx="5181600" cy="5093230"/>
              </a:xfrm>
              <a:blipFill rotWithShape="0">
                <a:blip r:embed="rId4"/>
                <a:stretch>
                  <a:fillRect l="-2118" t="-1796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4414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 soal#1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10220486" y="3881406"/>
            <a:ext cx="1133314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10220486" y="4188847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</a:rPr>
              <a:t>s</a:t>
            </a:r>
            <a:r>
              <a:rPr lang="en-US" sz="2000" dirty="0" err="1" smtClean="0">
                <a:solidFill>
                  <a:srgbClr val="002060"/>
                </a:solidFill>
              </a:rPr>
              <a:t>imbol</a:t>
            </a:r>
            <a:r>
              <a:rPr lang="en-US" sz="2000" dirty="0" smtClean="0">
                <a:solidFill>
                  <a:srgbClr val="002060"/>
                </a:solidFill>
              </a:rPr>
              <a:t> terminal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10220486" y="5103145"/>
            <a:ext cx="1133314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10216630" y="5515800"/>
            <a:ext cx="1133314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10220486" y="4646251"/>
            <a:ext cx="1430740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</a:rPr>
              <a:t>l</a:t>
            </a:r>
            <a:r>
              <a:rPr lang="en-US" sz="2000" dirty="0" err="1" smtClean="0">
                <a:solidFill>
                  <a:srgbClr val="002060"/>
                </a:solidFill>
              </a:rPr>
              <a:t>ihat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soal</a:t>
            </a:r>
            <a:r>
              <a:rPr lang="en-US" sz="2000" dirty="0" smtClean="0">
                <a:solidFill>
                  <a:srgbClr val="002060"/>
                </a:solidFill>
              </a:rPr>
              <a:t> + Z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1563329"/>
            <a:ext cx="5334000" cy="18582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38A87E77-2476-0349-9A14-114ABF2452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Soal#1) </a:t>
                </a:r>
                <a:r>
                  <a:rPr lang="en-US" dirty="0"/>
                  <a:t>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aDa|bDb|c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/>
                  <a:t>dikontruksi</a:t>
                </a:r>
                <a:r>
                  <a:rPr lang="en-US" dirty="0"/>
                  <a:t> </a:t>
                </a:r>
                <a:r>
                  <a:rPr lang="en-US" dirty="0" smtClean="0"/>
                  <a:t>PDA-</a:t>
                </a:r>
                <a:r>
                  <a:rPr lang="en-US" dirty="0" err="1" smtClean="0"/>
                  <a:t>nya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38A87E77-2476-0349-9A14-114ABF245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04EF671-0E55-DB44-A8A9-1A5A8419C0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Jawaban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:r>
                  <a:rPr lang="en-US" dirty="0" err="1"/>
                  <a:t>D,a,b,c,Z</a:t>
                </a:r>
                <a:r>
                  <a:rPr lang="en-US" dirty="0"/>
                  <a:t>}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Fungsi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transisinya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𝑎𝐷𝑎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𝑏𝐷𝑏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4EF671-0E55-DB44-A8A9-1A5A8419C0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6286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 soal+jwb#1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8" y="4417546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Simbol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awal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8" y="4842889"/>
            <a:ext cx="2595862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Lihat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soal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penerapan</a:t>
            </a:r>
            <a:r>
              <a:rPr lang="en-US" sz="2000" dirty="0" smtClean="0">
                <a:solidFill>
                  <a:srgbClr val="002060"/>
                </a:solidFill>
              </a:rPr>
              <a:t> w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8" y="5268232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Pola</a:t>
            </a:r>
            <a:r>
              <a:rPr lang="en-US" sz="2000" dirty="0" smtClean="0">
                <a:solidFill>
                  <a:srgbClr val="002060"/>
                </a:solidFill>
              </a:rPr>
              <a:t> terminal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8" y="5693575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string ‘</a:t>
            </a:r>
            <a:r>
              <a:rPr lang="en-US" sz="2000" b="1" dirty="0" err="1" smtClean="0"/>
              <a:t>a</a:t>
            </a:r>
            <a:r>
              <a:rPr lang="en-US" sz="2000" dirty="0" err="1" smtClean="0"/>
              <a:t>ca</a:t>
            </a:r>
            <a:r>
              <a:rPr lang="en-US" sz="2000" dirty="0" smtClean="0"/>
              <a:t>’: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 </a:t>
            </a:r>
            <a:r>
              <a:rPr lang="en-US" sz="2000" dirty="0"/>
              <a:t>=&gt;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/>
              <a:t>=&gt; </a:t>
            </a:r>
            <a:r>
              <a:rPr lang="en-US" sz="2000" dirty="0" err="1" smtClean="0"/>
              <a:t>aca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PDA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string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A4E95B5-F7E0-4549-B739-D13DB2A97F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3443658"/>
              </p:ext>
            </p:extLst>
          </p:nvPr>
        </p:nvGraphicFramePr>
        <p:xfrm>
          <a:off x="706581" y="1165233"/>
          <a:ext cx="11014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759D1-39CC-634C-ADB3-51EE427CB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𝐷𝑍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𝑎𝐷𝑎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𝑏𝐷𝑏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=</a:t>
                </a:r>
                <a:r>
                  <a:rPr lang="el-GR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)={(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759D1-39CC-634C-ADB3-51EE427C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  <a:blipFill rotWithShape="0">
                <a:blip r:embed="rId3"/>
                <a:stretch>
                  <a:fillRect l="-1228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3589770"/>
                <a:ext cx="5458691" cy="13153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2. input :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𝑎𝐷𝑎</m:t>
                        </m:r>
                      </m:e>
                    </m:d>
                  </m:oMath>
                </a14:m>
                <a:r>
                  <a:rPr lang="en-US" dirty="0" smtClean="0"/>
                  <a:t>} </a:t>
                </a:r>
              </a:p>
              <a:p>
                <a:r>
                  <a:rPr lang="en-US" dirty="0" err="1" smtClean="0"/>
                  <a:t>konfigurasi</a:t>
                </a:r>
                <a:r>
                  <a:rPr lang="en-US" dirty="0" smtClean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stack, push ‘</a:t>
                </a:r>
                <a:r>
                  <a:rPr lang="en-US" dirty="0" err="1" smtClean="0"/>
                  <a:t>aDa</a:t>
                </a:r>
                <a:r>
                  <a:rPr lang="en-US" dirty="0" smtClean="0"/>
                  <a:t>’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3589770"/>
                <a:ext cx="5458691" cy="1315331"/>
              </a:xfrm>
              <a:prstGeom prst="rect">
                <a:avLst/>
              </a:prstGeom>
              <a:blipFill rotWithShape="0">
                <a:blip r:embed="rId4"/>
                <a:stretch>
                  <a:fillRect l="-892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308424"/>
              </p:ext>
            </p:extLst>
          </p:nvPr>
        </p:nvGraphicFramePr>
        <p:xfrm>
          <a:off x="706581" y="4907629"/>
          <a:ext cx="11014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4630994" y="1639932"/>
            <a:ext cx="3704162" cy="2491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6"/>
            <a:ext cx="2318657" cy="5560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 </a:t>
            </a:r>
            <a:r>
              <a:rPr lang="en-US" sz="2000" dirty="0" err="1" smtClean="0">
                <a:solidFill>
                  <a:schemeClr val="bg1"/>
                </a:solidFill>
              </a:rPr>
              <a:t>soal</a:t>
            </a:r>
            <a:r>
              <a:rPr lang="en-US" sz="2000" dirty="0" smtClean="0">
                <a:solidFill>
                  <a:schemeClr val="bg1"/>
                </a:solidFill>
              </a:rPr>
              <a:t> stack +jwb#1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6142673B-394A-F448-8B2D-0EA8DADAE3EE}"/>
                  </a:ext>
                </a:extLst>
              </p:cNvPr>
              <p:cNvSpPr/>
              <p:nvPr/>
            </p:nvSpPr>
            <p:spPr>
              <a:xfrm>
                <a:off x="706581" y="1644259"/>
                <a:ext cx="5320146" cy="10390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1. </a:t>
                </a: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: state q1,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n-US" dirty="0"/>
                  <a:t>top of stack Z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: state q2, </a:t>
                </a:r>
                <a:r>
                  <a:rPr lang="en-US" dirty="0" smtClean="0"/>
                  <a:t>D </a:t>
                </a:r>
                <a:r>
                  <a:rPr lang="en-US" dirty="0"/>
                  <a:t>di push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42673B-394A-F448-8B2D-0EA8DADA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1644259"/>
                <a:ext cx="5320146" cy="1039091"/>
              </a:xfrm>
              <a:prstGeom prst="rect">
                <a:avLst/>
              </a:prstGeom>
              <a:blipFill rotWithShape="0">
                <a:blip r:embed="rId5"/>
                <a:stretch>
                  <a:fillRect l="-914" t="-9884" b="-1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43570"/>
              </p:ext>
            </p:extLst>
          </p:nvPr>
        </p:nvGraphicFramePr>
        <p:xfrm>
          <a:off x="706581" y="2698098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4630993" y="1111938"/>
            <a:ext cx="3644128" cy="1210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3. input : </a:t>
                </a:r>
                <a:r>
                  <a:rPr lang="en-US" dirty="0" err="1"/>
                  <a:t>menerima</a:t>
                </a:r>
                <a:r>
                  <a:rPr lang="en-US" dirty="0"/>
                  <a:t> input ‘a’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  <a:blipFill rotWithShape="0">
                <a:blip r:embed="rId6"/>
                <a:stretch>
                  <a:fillRect l="-892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019020"/>
              </p:ext>
            </p:extLst>
          </p:nvPr>
        </p:nvGraphicFramePr>
        <p:xfrm>
          <a:off x="6483075" y="4590407"/>
          <a:ext cx="11014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7554493" y="2036470"/>
            <a:ext cx="750646" cy="1687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7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string ‘</a:t>
            </a:r>
            <a:r>
              <a:rPr lang="en-US" sz="2000" b="1" dirty="0" err="1"/>
              <a:t>aca</a:t>
            </a:r>
            <a:r>
              <a:rPr lang="en-US" sz="2000" dirty="0"/>
              <a:t>’:</a:t>
            </a:r>
            <a:br>
              <a:rPr lang="en-US" sz="2000" dirty="0"/>
            </a:br>
            <a:r>
              <a:rPr lang="en-US" sz="2000" dirty="0"/>
              <a:t>D =&gt; </a:t>
            </a:r>
            <a:r>
              <a:rPr lang="en-US" sz="2000" dirty="0" err="1"/>
              <a:t>aDa</a:t>
            </a:r>
            <a:r>
              <a:rPr lang="en-US" sz="2000" dirty="0"/>
              <a:t> =&gt; </a:t>
            </a:r>
            <a:r>
              <a:rPr lang="en-US" sz="2000" dirty="0" err="1"/>
              <a:t>aca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PDA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string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759D1-39CC-634C-ADB3-51EE427CB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𝐷𝑍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𝑎𝐷𝑎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𝑏𝐷𝑏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=</a:t>
                </a:r>
                <a:r>
                  <a:rPr lang="el-GR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)={(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759D1-39CC-634C-ADB3-51EE427C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  <a:blipFill rotWithShape="0">
                <a:blip r:embed="rId3"/>
                <a:stretch>
                  <a:fillRect l="-1228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3507936"/>
                <a:ext cx="5458691" cy="1064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5. input : </a:t>
                </a:r>
                <a:r>
                  <a:rPr lang="en-US" dirty="0" err="1"/>
                  <a:t>menerima</a:t>
                </a:r>
                <a:r>
                  <a:rPr lang="en-US" dirty="0"/>
                  <a:t> input ‘c’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3507936"/>
                <a:ext cx="5458691" cy="1064065"/>
              </a:xfrm>
              <a:prstGeom prst="rect">
                <a:avLst/>
              </a:prstGeom>
              <a:blipFill rotWithShape="0">
                <a:blip r:embed="rId4"/>
                <a:stretch>
                  <a:fillRect l="-892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35069"/>
              </p:ext>
            </p:extLst>
          </p:nvPr>
        </p:nvGraphicFramePr>
        <p:xfrm>
          <a:off x="706581" y="4572001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4457084" y="2366849"/>
            <a:ext cx="3818037" cy="1715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6"/>
            <a:ext cx="2318657" cy="5560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 </a:t>
            </a:r>
            <a:r>
              <a:rPr lang="en-US" sz="2000" dirty="0" err="1" smtClean="0">
                <a:solidFill>
                  <a:schemeClr val="bg1"/>
                </a:solidFill>
              </a:rPr>
              <a:t>soal</a:t>
            </a:r>
            <a:r>
              <a:rPr lang="en-US" sz="2000" dirty="0" smtClean="0">
                <a:solidFill>
                  <a:schemeClr val="bg1"/>
                </a:solidFill>
              </a:rPr>
              <a:t> stack +jwb#1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6142673B-394A-F448-8B2D-0EA8DADAE3EE}"/>
                  </a:ext>
                </a:extLst>
              </p:cNvPr>
              <p:cNvSpPr/>
              <p:nvPr/>
            </p:nvSpPr>
            <p:spPr>
              <a:xfrm>
                <a:off x="706581" y="1199789"/>
                <a:ext cx="5320146" cy="10390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4. input :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}</a:t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stack, push ‘c’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42673B-394A-F448-8B2D-0EA8DADA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1199789"/>
                <a:ext cx="5320146" cy="1039091"/>
              </a:xfrm>
              <a:prstGeom prst="rect">
                <a:avLst/>
              </a:prstGeom>
              <a:blipFill rotWithShape="0">
                <a:blip r:embed="rId5"/>
                <a:stretch>
                  <a:fillRect l="-914" t="-988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4781550" y="1415845"/>
            <a:ext cx="3523590" cy="186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7. input :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q3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  <a:blipFill rotWithShape="0">
                <a:blip r:embed="rId6"/>
                <a:stretch>
                  <a:fillRect l="-892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617109"/>
              </p:ext>
            </p:extLst>
          </p:nvPr>
        </p:nvGraphicFramePr>
        <p:xfrm>
          <a:off x="706581" y="2259766"/>
          <a:ext cx="11014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5444492"/>
                <a:ext cx="5458691" cy="1064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6. input : </a:t>
                </a:r>
                <a:r>
                  <a:rPr lang="en-US" dirty="0" err="1"/>
                  <a:t>menerima</a:t>
                </a:r>
                <a:r>
                  <a:rPr lang="en-US" dirty="0"/>
                  <a:t> input </a:t>
                </a:r>
                <a:r>
                  <a:rPr lang="en-US" dirty="0" smtClean="0"/>
                  <a:t>‘a’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5444492"/>
                <a:ext cx="5458691" cy="1064065"/>
              </a:xfrm>
              <a:prstGeom prst="rect">
                <a:avLst/>
              </a:prstGeom>
              <a:blipFill rotWithShape="0">
                <a:blip r:embed="rId7"/>
                <a:stretch>
                  <a:fillRect l="-892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268238"/>
              </p:ext>
            </p:extLst>
          </p:nvPr>
        </p:nvGraphicFramePr>
        <p:xfrm>
          <a:off x="706581" y="6454140"/>
          <a:ext cx="11014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4457084" y="2380838"/>
            <a:ext cx="3818037" cy="368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987336" y="3048020"/>
            <a:ext cx="230848" cy="634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6517285" y="4640896"/>
            <a:ext cx="5155625" cy="8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transisi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q3,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state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string input </a:t>
            </a:r>
            <a:r>
              <a:rPr lang="en-US" sz="2000" dirty="0" err="1"/>
              <a:t>selesai</a:t>
            </a:r>
            <a:r>
              <a:rPr lang="en-US" sz="2000" dirty="0"/>
              <a:t> </a:t>
            </a:r>
            <a:r>
              <a:rPr lang="en-US" sz="2000" dirty="0" err="1"/>
              <a:t>dibaca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string ‘</a:t>
            </a:r>
            <a:r>
              <a:rPr lang="en-US" sz="2000" dirty="0" err="1" smtClean="0"/>
              <a:t>aca</a:t>
            </a:r>
            <a:r>
              <a:rPr lang="en-US" sz="2000" dirty="0" smtClean="0"/>
              <a:t>’ </a:t>
            </a:r>
            <a:r>
              <a:rPr lang="en-US" sz="2000" b="1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PDA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9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7" grpId="0" animBg="1"/>
      <p:bldP spid="18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38A87E77-2476-0349-9A14-114ABF2452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Soal#2) 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aBc|Bac</a:t>
                </a:r>
                <a:r>
                  <a:rPr lang="en-US" dirty="0"/>
                  <a:t> </a:t>
                </a:r>
                <a:r>
                  <a:rPr lang="en-US" dirty="0" smtClean="0"/>
                  <a:t>, 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b|c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/>
                  <a:t>dikontruksi</a:t>
                </a:r>
                <a:r>
                  <a:rPr lang="en-US" dirty="0"/>
                  <a:t> </a:t>
                </a:r>
                <a:r>
                  <a:rPr lang="en-US" dirty="0" smtClean="0"/>
                  <a:t>PDA-</a:t>
                </a:r>
                <a:r>
                  <a:rPr lang="en-US" dirty="0" err="1" smtClean="0"/>
                  <a:t>nya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38A87E77-2476-0349-9A14-114ABF245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04EF671-0E55-DB44-A8A9-1A5A8419C0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0852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Jawaban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{</a:t>
                </a:r>
                <a:r>
                  <a:rPr lang="en-US" dirty="0" err="1" smtClean="0"/>
                  <a:t>S,B,a,b,c,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Z</a:t>
                </a:r>
                <a:r>
                  <a:rPr lang="en-US" dirty="0" smtClean="0"/>
                  <a:t>}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Fungsi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transisinya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𝑎𝐵𝑐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𝐵𝑎𝑐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4EF671-0E55-DB44-A8A9-1A5A8419C0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08525"/>
              </a:xfrm>
              <a:blipFill rotWithShape="0">
                <a:blip r:embed="rId4"/>
                <a:stretch>
                  <a:fillRect l="-928" t="-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6"/>
            <a:ext cx="2318657" cy="5560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 soal+jwb#2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7197066" y="2101150"/>
            <a:ext cx="1133314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7197066" y="2408591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</a:rPr>
              <a:t>s</a:t>
            </a:r>
            <a:r>
              <a:rPr lang="en-US" sz="2000" dirty="0" err="1" smtClean="0">
                <a:solidFill>
                  <a:srgbClr val="002060"/>
                </a:solidFill>
              </a:rPr>
              <a:t>imbol</a:t>
            </a:r>
            <a:r>
              <a:rPr lang="en-US" sz="2000" dirty="0" smtClean="0">
                <a:solidFill>
                  <a:srgbClr val="002060"/>
                </a:solidFill>
              </a:rPr>
              <a:t> terminal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7197066" y="3322889"/>
            <a:ext cx="1133314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7193210" y="3735544"/>
            <a:ext cx="1133314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7197066" y="2865995"/>
            <a:ext cx="1504482" cy="47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</a:rPr>
              <a:t>l</a:t>
            </a:r>
            <a:r>
              <a:rPr lang="en-US" sz="2000" dirty="0" err="1" smtClean="0">
                <a:solidFill>
                  <a:srgbClr val="002060"/>
                </a:solidFill>
              </a:rPr>
              <a:t>ihat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soal+Z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8" y="4417546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Simbol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awal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7" y="4842889"/>
            <a:ext cx="2551617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Lihat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soal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penerapan</a:t>
            </a:r>
            <a:r>
              <a:rPr lang="en-US" sz="2000" dirty="0" smtClean="0">
                <a:solidFill>
                  <a:srgbClr val="002060"/>
                </a:solidFill>
              </a:rPr>
              <a:t> w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8" y="5617773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Pola</a:t>
            </a:r>
            <a:r>
              <a:rPr lang="en-US" sz="2000" dirty="0" smtClean="0">
                <a:solidFill>
                  <a:srgbClr val="002060"/>
                </a:solidFill>
              </a:rPr>
              <a:t> terminal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8" y="5958184"/>
            <a:ext cx="1722130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Pasti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202846" y="5263176"/>
            <a:ext cx="2551617" cy="545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rgbClr val="002060"/>
                </a:solidFill>
              </a:rPr>
              <a:t>Lihat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soal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penerapan</a:t>
            </a:r>
            <a:r>
              <a:rPr lang="en-US" sz="2000" dirty="0" smtClean="0">
                <a:solidFill>
                  <a:srgbClr val="002060"/>
                </a:solidFill>
              </a:rPr>
              <a:t> w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string ‘</a:t>
            </a:r>
            <a:r>
              <a:rPr lang="en-US" sz="2000" b="1" dirty="0" err="1"/>
              <a:t>a</a:t>
            </a:r>
            <a:r>
              <a:rPr lang="en-US" sz="2000" dirty="0" err="1"/>
              <a:t>cc</a:t>
            </a:r>
            <a:r>
              <a:rPr lang="en-US" sz="2000" dirty="0"/>
              <a:t>’:</a:t>
            </a:r>
            <a:br>
              <a:rPr lang="en-US" sz="2000" dirty="0"/>
            </a:br>
            <a:r>
              <a:rPr lang="en-US" sz="2000" dirty="0"/>
              <a:t>S =&gt; </a:t>
            </a:r>
            <a:r>
              <a:rPr lang="en-US" sz="2000" dirty="0" err="1"/>
              <a:t>aBc</a:t>
            </a:r>
            <a:r>
              <a:rPr lang="en-US" sz="2000" dirty="0"/>
              <a:t> =&gt; </a:t>
            </a:r>
            <a:r>
              <a:rPr lang="en-US" sz="2000" dirty="0" err="1"/>
              <a:t>acc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PDA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string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A4E95B5-F7E0-4549-B739-D13DB2A97F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3443658"/>
              </p:ext>
            </p:extLst>
          </p:nvPr>
        </p:nvGraphicFramePr>
        <p:xfrm>
          <a:off x="706581" y="1165233"/>
          <a:ext cx="11014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759D1-39CC-634C-ADB3-51EE427CB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𝑆𝑍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𝑎𝐵𝑐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𝐵𝑎𝑐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=</a:t>
                </a:r>
                <a:r>
                  <a:rPr lang="el-GR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)={(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759D1-39CC-634C-ADB3-51EE427C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  <a:blipFill rotWithShape="0">
                <a:blip r:embed="rId3"/>
                <a:stretch>
                  <a:fillRect l="-1228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3589770"/>
                <a:ext cx="5458691" cy="13153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2. input :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𝑎𝐵𝑐</m:t>
                        </m:r>
                      </m:e>
                    </m:d>
                  </m:oMath>
                </a14:m>
                <a:r>
                  <a:rPr lang="en-US" dirty="0" smtClean="0"/>
                  <a:t>} </a:t>
                </a:r>
              </a:p>
              <a:p>
                <a:r>
                  <a:rPr lang="en-US" dirty="0" err="1" smtClean="0"/>
                  <a:t>konfigurasi</a:t>
                </a:r>
                <a:r>
                  <a:rPr lang="en-US" dirty="0" smtClean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stack, push ‘</a:t>
                </a:r>
                <a:r>
                  <a:rPr lang="en-US" dirty="0" err="1"/>
                  <a:t>aBc</a:t>
                </a:r>
                <a:r>
                  <a:rPr lang="en-US" dirty="0"/>
                  <a:t>’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3589770"/>
                <a:ext cx="5458691" cy="1315331"/>
              </a:xfrm>
              <a:prstGeom prst="rect">
                <a:avLst/>
              </a:prstGeom>
              <a:blipFill rotWithShape="0">
                <a:blip r:embed="rId4"/>
                <a:stretch>
                  <a:fillRect l="-892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947290"/>
              </p:ext>
            </p:extLst>
          </p:nvPr>
        </p:nvGraphicFramePr>
        <p:xfrm>
          <a:off x="706581" y="4907629"/>
          <a:ext cx="11014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4630994" y="1639932"/>
            <a:ext cx="3704162" cy="2491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6"/>
            <a:ext cx="2318657" cy="5560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 </a:t>
            </a:r>
            <a:r>
              <a:rPr lang="en-US" sz="2000" dirty="0" err="1" smtClean="0">
                <a:solidFill>
                  <a:schemeClr val="bg1"/>
                </a:solidFill>
              </a:rPr>
              <a:t>soal</a:t>
            </a:r>
            <a:r>
              <a:rPr lang="en-US" sz="2000" dirty="0" smtClean="0">
                <a:solidFill>
                  <a:schemeClr val="bg1"/>
                </a:solidFill>
              </a:rPr>
              <a:t> stack +jwb#2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6142673B-394A-F448-8B2D-0EA8DADAE3EE}"/>
                  </a:ext>
                </a:extLst>
              </p:cNvPr>
              <p:cNvSpPr/>
              <p:nvPr/>
            </p:nvSpPr>
            <p:spPr>
              <a:xfrm>
                <a:off x="706581" y="1644259"/>
                <a:ext cx="5320146" cy="10390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: state q1,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n-US" dirty="0"/>
                  <a:t>top of stack Z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𝑆𝑍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: state q2, S di push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42673B-394A-F448-8B2D-0EA8DADA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1644259"/>
                <a:ext cx="5320146" cy="1039091"/>
              </a:xfrm>
              <a:prstGeom prst="rect">
                <a:avLst/>
              </a:prstGeom>
              <a:blipFill rotWithShape="0">
                <a:blip r:embed="rId5"/>
                <a:stretch>
                  <a:fillRect l="-914" t="-9884" b="-1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101825"/>
              </p:ext>
            </p:extLst>
          </p:nvPr>
        </p:nvGraphicFramePr>
        <p:xfrm>
          <a:off x="706581" y="2683350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4630993" y="1111938"/>
            <a:ext cx="3644128" cy="1210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3. input : </a:t>
                </a:r>
                <a:r>
                  <a:rPr lang="en-US" dirty="0" err="1"/>
                  <a:t>menerima</a:t>
                </a:r>
                <a:r>
                  <a:rPr lang="en-US" dirty="0"/>
                  <a:t> input ‘a’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  <a:blipFill rotWithShape="0">
                <a:blip r:embed="rId6"/>
                <a:stretch>
                  <a:fillRect l="-892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732276"/>
              </p:ext>
            </p:extLst>
          </p:nvPr>
        </p:nvGraphicFramePr>
        <p:xfrm>
          <a:off x="6483075" y="4590407"/>
          <a:ext cx="11014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7554493" y="2036470"/>
            <a:ext cx="750646" cy="1687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string ‘</a:t>
            </a:r>
            <a:r>
              <a:rPr lang="en-US" sz="2000" b="1" dirty="0" err="1"/>
              <a:t>acc</a:t>
            </a:r>
            <a:r>
              <a:rPr lang="en-US" sz="2000" dirty="0"/>
              <a:t>’:</a:t>
            </a:r>
            <a:br>
              <a:rPr lang="en-US" sz="2000" dirty="0"/>
            </a:br>
            <a:r>
              <a:rPr lang="en-US" sz="2000" dirty="0"/>
              <a:t>S =&gt; </a:t>
            </a:r>
            <a:r>
              <a:rPr lang="en-US" sz="2000" dirty="0" err="1"/>
              <a:t>aBc</a:t>
            </a:r>
            <a:r>
              <a:rPr lang="en-US" sz="2000" dirty="0"/>
              <a:t> =&gt; </a:t>
            </a:r>
            <a:r>
              <a:rPr lang="en-US" sz="2000" dirty="0" err="1"/>
              <a:t>acc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PDA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string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759D1-39CC-634C-ADB3-51EE427CB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𝑆𝑍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𝑎𝐵𝑐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𝐵𝑎𝑐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=</a:t>
                </a:r>
                <a:r>
                  <a:rPr lang="el-GR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)={(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759D1-39CC-634C-ADB3-51EE427C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75121" y="914398"/>
                <a:ext cx="3470564" cy="3922772"/>
              </a:xfrm>
              <a:blipFill rotWithShape="0">
                <a:blip r:embed="rId3"/>
                <a:stretch>
                  <a:fillRect l="-1228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3507936"/>
                <a:ext cx="5458691" cy="1064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5. input : </a:t>
                </a:r>
                <a:r>
                  <a:rPr lang="en-US" dirty="0" err="1"/>
                  <a:t>menerima</a:t>
                </a:r>
                <a:r>
                  <a:rPr lang="en-US" dirty="0"/>
                  <a:t> input ‘c’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3507936"/>
                <a:ext cx="5458691" cy="1064065"/>
              </a:xfrm>
              <a:prstGeom prst="rect">
                <a:avLst/>
              </a:prstGeom>
              <a:blipFill rotWithShape="0">
                <a:blip r:embed="rId4"/>
                <a:stretch>
                  <a:fillRect l="-892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18285"/>
              </p:ext>
            </p:extLst>
          </p:nvPr>
        </p:nvGraphicFramePr>
        <p:xfrm>
          <a:off x="706581" y="4572001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4457084" y="2366849"/>
            <a:ext cx="3818037" cy="1715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6"/>
            <a:ext cx="2318657" cy="5560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PDA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CFG </a:t>
            </a:r>
            <a:r>
              <a:rPr lang="en-US" sz="2000" dirty="0" err="1" smtClean="0">
                <a:solidFill>
                  <a:schemeClr val="bg1"/>
                </a:solidFill>
              </a:rPr>
              <a:t>soal</a:t>
            </a:r>
            <a:r>
              <a:rPr lang="en-US" sz="2000" dirty="0" smtClean="0">
                <a:solidFill>
                  <a:schemeClr val="bg1"/>
                </a:solidFill>
              </a:rPr>
              <a:t> stack +jwb#2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6142673B-394A-F448-8B2D-0EA8DADAE3EE}"/>
                  </a:ext>
                </a:extLst>
              </p:cNvPr>
              <p:cNvSpPr/>
              <p:nvPr/>
            </p:nvSpPr>
            <p:spPr>
              <a:xfrm>
                <a:off x="706581" y="1199789"/>
                <a:ext cx="5320146" cy="10390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4. input :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}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stack, push ‘c’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42673B-394A-F448-8B2D-0EA8DADA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1199789"/>
                <a:ext cx="5320146" cy="1039091"/>
              </a:xfrm>
              <a:prstGeom prst="rect">
                <a:avLst/>
              </a:prstGeom>
              <a:blipFill rotWithShape="0">
                <a:blip r:embed="rId5"/>
                <a:stretch>
                  <a:fillRect l="-914" t="-988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4781550" y="1602218"/>
            <a:ext cx="3523590" cy="412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7. input :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menerima</a:t>
                </a:r>
                <a:r>
                  <a:rPr lang="en-US" dirty="0"/>
                  <a:t>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q3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7" y="3592299"/>
                <a:ext cx="5458691" cy="979702"/>
              </a:xfrm>
              <a:prstGeom prst="rect">
                <a:avLst/>
              </a:prstGeom>
              <a:blipFill rotWithShape="0">
                <a:blip r:embed="rId6"/>
                <a:stretch>
                  <a:fillRect l="-892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756454"/>
              </p:ext>
            </p:extLst>
          </p:nvPr>
        </p:nvGraphicFramePr>
        <p:xfrm>
          <a:off x="706581" y="2259766"/>
          <a:ext cx="11014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5444492"/>
                <a:ext cx="5458691" cy="1064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6. input : </a:t>
                </a:r>
                <a:r>
                  <a:rPr lang="en-US" dirty="0" err="1"/>
                  <a:t>menerima</a:t>
                </a:r>
                <a:r>
                  <a:rPr lang="en-US" dirty="0"/>
                  <a:t> input ‘c’</a:t>
                </a:r>
                <a:br>
                  <a:rPr lang="en-US" dirty="0"/>
                </a:b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q2, pop top of stack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5444492"/>
                <a:ext cx="5458691" cy="1064065"/>
              </a:xfrm>
              <a:prstGeom prst="rect">
                <a:avLst/>
              </a:prstGeom>
              <a:blipFill rotWithShape="0">
                <a:blip r:embed="rId7"/>
                <a:stretch>
                  <a:fillRect l="-892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268238"/>
              </p:ext>
            </p:extLst>
          </p:nvPr>
        </p:nvGraphicFramePr>
        <p:xfrm>
          <a:off x="706581" y="6454140"/>
          <a:ext cx="11014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4457084" y="2380838"/>
            <a:ext cx="3818037" cy="3681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987336" y="3048020"/>
            <a:ext cx="230848" cy="634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6517285" y="4640896"/>
            <a:ext cx="5155625" cy="8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transisi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q3,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state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string input </a:t>
            </a:r>
            <a:r>
              <a:rPr lang="en-US" sz="2000" dirty="0" err="1"/>
              <a:t>selesai</a:t>
            </a:r>
            <a:r>
              <a:rPr lang="en-US" sz="2000" dirty="0"/>
              <a:t> </a:t>
            </a:r>
            <a:r>
              <a:rPr lang="en-US" sz="2000" dirty="0" err="1"/>
              <a:t>dibaca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string ‘</a:t>
            </a:r>
            <a:r>
              <a:rPr lang="en-US" sz="2000" dirty="0" err="1"/>
              <a:t>acc</a:t>
            </a:r>
            <a:r>
              <a:rPr lang="en-US" sz="2000" dirty="0"/>
              <a:t>’ </a:t>
            </a:r>
            <a:r>
              <a:rPr lang="en-US" sz="2000" b="1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PDA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5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7" grpId="0" animBg="1"/>
      <p:bldP spid="18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45020-F934-2449-9AC6-5DB48C20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127"/>
            <a:ext cx="10515600" cy="515498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/>
              <a:t>PDA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/>
              <a:t>mesih</a:t>
            </a:r>
            <a:r>
              <a:rPr lang="en-US" sz="3200" dirty="0"/>
              <a:t> </a:t>
            </a:r>
            <a:r>
              <a:rPr lang="en-US" sz="3200" dirty="0" err="1"/>
              <a:t>otomata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accent1"/>
                </a:solidFill>
              </a:rPr>
              <a:t>bebas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konteks</a:t>
            </a:r>
            <a:r>
              <a:rPr lang="en-US" sz="3200" dirty="0"/>
              <a:t>.</a:t>
            </a:r>
          </a:p>
          <a:p>
            <a:pPr>
              <a:buFontTx/>
              <a:buChar char="-"/>
            </a:pP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memori</a:t>
            </a:r>
            <a:r>
              <a:rPr lang="en-US" sz="3200" dirty="0"/>
              <a:t> </a:t>
            </a:r>
            <a:r>
              <a:rPr lang="en-US" sz="3200" dirty="0" err="1"/>
              <a:t>penyimpanan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terbatas</a:t>
            </a:r>
            <a:r>
              <a:rPr lang="en-US" sz="3200" dirty="0"/>
              <a:t> </a:t>
            </a:r>
            <a:r>
              <a:rPr lang="en-US" sz="3200" dirty="0" err="1" smtClean="0"/>
              <a:t>berupa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accent1"/>
                </a:solidFill>
              </a:rPr>
              <a:t>stack/</a:t>
            </a:r>
            <a:r>
              <a:rPr lang="en-US" sz="3200" dirty="0" err="1">
                <a:solidFill>
                  <a:schemeClr val="accent1"/>
                </a:solidFill>
              </a:rPr>
              <a:t>tumpukan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3200" dirty="0"/>
              <a:t>Stack/</a:t>
            </a:r>
            <a:r>
              <a:rPr lang="en-US" sz="3200" dirty="0" err="1"/>
              <a:t>tumpukan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ciri</a:t>
            </a:r>
            <a:r>
              <a:rPr lang="en-US" sz="3200" dirty="0"/>
              <a:t> </a:t>
            </a:r>
            <a:r>
              <a:rPr lang="en-US" sz="3200" dirty="0" err="1"/>
              <a:t>ciri</a:t>
            </a:r>
            <a:r>
              <a:rPr lang="en-US" sz="3200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Memiliki</a:t>
            </a:r>
            <a:r>
              <a:rPr lang="en-US" dirty="0"/>
              <a:t> Top of Stack/</a:t>
            </a:r>
            <a:r>
              <a:rPr lang="en-US" dirty="0" err="1"/>
              <a:t>puncak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pengenisian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LIFO(Last In First Out)</a:t>
            </a:r>
          </a:p>
          <a:p>
            <a:pPr marL="514350" indent="-514350">
              <a:buAutoNum type="arabicPeriod"/>
            </a:pPr>
            <a:r>
              <a:rPr lang="en-US" dirty="0"/>
              <a:t>Pop: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stack</a:t>
            </a:r>
          </a:p>
          <a:p>
            <a:pPr marL="514350" indent="-514350">
              <a:buAutoNum type="arabicPeriod"/>
            </a:pPr>
            <a:r>
              <a:rPr lang="en-US" dirty="0"/>
              <a:t>Push: </a:t>
            </a:r>
            <a:r>
              <a:rPr lang="en-US" dirty="0" err="1"/>
              <a:t>memasukan</a:t>
            </a:r>
            <a:r>
              <a:rPr lang="en-US" dirty="0"/>
              <a:t> element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stack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F8FB1B-059D-5D4C-9842-AF429951EB32}"/>
              </a:ext>
            </a:extLst>
          </p:cNvPr>
          <p:cNvSpPr/>
          <p:nvPr/>
        </p:nvSpPr>
        <p:spPr>
          <a:xfrm>
            <a:off x="1582873" y="231886"/>
            <a:ext cx="825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Push Down Automata (PDA)</a:t>
            </a:r>
          </a:p>
        </p:txBody>
      </p:sp>
    </p:spTree>
    <p:extLst>
      <p:ext uri="{BB962C8B-B14F-4D97-AF65-F5344CB8AC3E}">
        <p14:creationId xmlns:p14="http://schemas.microsoft.com/office/powerpoint/2010/main" val="21635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090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Alhamdulillah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11E3F60-7001-8641-969C-F57538338E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263032"/>
              </p:ext>
            </p:extLst>
          </p:nvPr>
        </p:nvGraphicFramePr>
        <p:xfrm>
          <a:off x="969820" y="1993434"/>
          <a:ext cx="1655618" cy="88880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55618">
                  <a:extLst>
                    <a:ext uri="{9D8B030D-6E8A-4147-A177-3AD203B41FA5}">
                      <a16:colId xmlns:a16="http://schemas.microsoft.com/office/drawing/2014/main" xmlns="" val="3147983960"/>
                    </a:ext>
                  </a:extLst>
                </a:gridCol>
              </a:tblGrid>
              <a:tr h="444404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107522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483397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1D4285D-81A9-5F4D-BC88-8F159C6C2F94}"/>
              </a:ext>
            </a:extLst>
          </p:cNvPr>
          <p:cNvCxnSpPr/>
          <p:nvPr/>
        </p:nvCxnSpPr>
        <p:spPr>
          <a:xfrm>
            <a:off x="2625438" y="2228962"/>
            <a:ext cx="4017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EF44CD-EB5F-5B40-836E-9DD1BC72DAFC}"/>
              </a:ext>
            </a:extLst>
          </p:cNvPr>
          <p:cNvSpPr/>
          <p:nvPr/>
        </p:nvSpPr>
        <p:spPr>
          <a:xfrm>
            <a:off x="3061857" y="2017967"/>
            <a:ext cx="1330037" cy="4188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Top of Stack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2A7D4B-3C5B-9B48-AE0A-CB6CFCDA8D4E}"/>
              </a:ext>
            </a:extLst>
          </p:cNvPr>
          <p:cNvSpPr/>
          <p:nvPr/>
        </p:nvSpPr>
        <p:spPr>
          <a:xfrm>
            <a:off x="1932710" y="3510834"/>
            <a:ext cx="4828308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Opreasi</a:t>
            </a:r>
            <a:r>
              <a:rPr lang="en-US" dirty="0"/>
              <a:t> Pop, </a:t>
            </a:r>
            <a:r>
              <a:rPr lang="en-US" dirty="0" err="1"/>
              <a:t>konsidi</a:t>
            </a:r>
            <a:r>
              <a:rPr lang="en-US" dirty="0"/>
              <a:t> stack </a:t>
            </a:r>
            <a:r>
              <a:rPr lang="en-US" dirty="0" err="1"/>
              <a:t>menjadi</a:t>
            </a:r>
            <a:r>
              <a:rPr lang="en-US" dirty="0"/>
              <a:t> 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xmlns="" id="{BCFAF2B6-E8B3-AC41-B675-B5B1BD06D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62992"/>
              </p:ext>
            </p:extLst>
          </p:nvPr>
        </p:nvGraphicFramePr>
        <p:xfrm>
          <a:off x="3061857" y="4728735"/>
          <a:ext cx="1655618" cy="88880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55618">
                  <a:extLst>
                    <a:ext uri="{9D8B030D-6E8A-4147-A177-3AD203B41FA5}">
                      <a16:colId xmlns:a16="http://schemas.microsoft.com/office/drawing/2014/main" xmlns="" val="3147983960"/>
                    </a:ext>
                  </a:extLst>
                </a:gridCol>
              </a:tblGrid>
              <a:tr h="444404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483397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482755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8352BBB-2E31-404F-B573-4D863C05E31D}"/>
              </a:ext>
            </a:extLst>
          </p:cNvPr>
          <p:cNvCxnSpPr/>
          <p:nvPr/>
        </p:nvCxnSpPr>
        <p:spPr>
          <a:xfrm>
            <a:off x="4717475" y="4984461"/>
            <a:ext cx="4017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9829E0-9694-AD49-8172-301D85A6C352}"/>
              </a:ext>
            </a:extLst>
          </p:cNvPr>
          <p:cNvSpPr/>
          <p:nvPr/>
        </p:nvSpPr>
        <p:spPr>
          <a:xfrm>
            <a:off x="5119257" y="4754336"/>
            <a:ext cx="1330037" cy="4188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Top of Stack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9DB2F3E-85CA-DE4C-AE6C-45B689A7AA94}"/>
              </a:ext>
            </a:extLst>
          </p:cNvPr>
          <p:cNvSpPr/>
          <p:nvPr/>
        </p:nvSpPr>
        <p:spPr>
          <a:xfrm>
            <a:off x="6421583" y="1271433"/>
            <a:ext cx="4828308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Opreasi</a:t>
            </a:r>
            <a:r>
              <a:rPr lang="en-US" dirty="0"/>
              <a:t> Push, </a:t>
            </a:r>
            <a:r>
              <a:rPr lang="en-US" dirty="0" err="1"/>
              <a:t>konsidi</a:t>
            </a:r>
            <a:r>
              <a:rPr lang="en-US" dirty="0"/>
              <a:t> stack </a:t>
            </a:r>
            <a:r>
              <a:rPr lang="en-US" dirty="0" err="1"/>
              <a:t>menjadi</a:t>
            </a:r>
            <a:r>
              <a:rPr lang="en-US" dirty="0"/>
              <a:t> </a:t>
            </a:r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xmlns="" id="{A48A0678-4115-074F-83C4-566844100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93529"/>
              </p:ext>
            </p:extLst>
          </p:nvPr>
        </p:nvGraphicFramePr>
        <p:xfrm>
          <a:off x="7793182" y="2057968"/>
          <a:ext cx="1655618" cy="13332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55618">
                  <a:extLst>
                    <a:ext uri="{9D8B030D-6E8A-4147-A177-3AD203B41FA5}">
                      <a16:colId xmlns:a16="http://schemas.microsoft.com/office/drawing/2014/main" xmlns="" val="3147983960"/>
                    </a:ext>
                  </a:extLst>
                </a:gridCol>
              </a:tblGrid>
              <a:tr h="444404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107522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483397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482755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FFF935E-DBB6-4E4C-A15E-9F164DE797B7}"/>
              </a:ext>
            </a:extLst>
          </p:cNvPr>
          <p:cNvCxnSpPr/>
          <p:nvPr/>
        </p:nvCxnSpPr>
        <p:spPr>
          <a:xfrm>
            <a:off x="9448800" y="2267382"/>
            <a:ext cx="4017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9DA9BAE-73A8-DA41-A096-C1B16F22F247}"/>
              </a:ext>
            </a:extLst>
          </p:cNvPr>
          <p:cNvSpPr/>
          <p:nvPr/>
        </p:nvSpPr>
        <p:spPr>
          <a:xfrm>
            <a:off x="9926783" y="2057980"/>
            <a:ext cx="1330037" cy="4188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Top of Stack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A869CF-3756-1349-A935-0CCE10D52362}"/>
              </a:ext>
            </a:extLst>
          </p:cNvPr>
          <p:cNvSpPr/>
          <p:nvPr/>
        </p:nvSpPr>
        <p:spPr>
          <a:xfrm>
            <a:off x="608371" y="416805"/>
            <a:ext cx="1865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Stack </a:t>
            </a:r>
          </a:p>
        </p:txBody>
      </p:sp>
    </p:spTree>
    <p:extLst>
      <p:ext uri="{BB962C8B-B14F-4D97-AF65-F5344CB8AC3E}">
        <p14:creationId xmlns:p14="http://schemas.microsoft.com/office/powerpoint/2010/main" val="5734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BF655-DC37-3440-90F5-244D22CA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tuple 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FF7ACCB-63DD-7A42-8E3F-E56AF65D55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State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input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stack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State </a:t>
                </a:r>
                <a:r>
                  <a:rPr lang="en-US" dirty="0" err="1"/>
                  <a:t>awal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Final State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awal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tumpukan</a:t>
                </a:r>
                <a:r>
                  <a:rPr lang="en-US" dirty="0">
                    <a:solidFill>
                      <a:srgbClr val="FF0000"/>
                    </a:solidFill>
                  </a:rPr>
                  <a:t>/top of stack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F7ACCB-63DD-7A42-8E3F-E56AF65D5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C4B92BDF-79C8-2A42-9A3C-AE67D1F2F3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Komponen yang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FSA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</a:t>
                </a:r>
                <a:r>
                  <a:rPr lang="el-GR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Tuple </a:t>
                </a:r>
                <a:r>
                  <a:rPr lang="en-US" dirty="0" err="1"/>
                  <a:t>baru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kemiripan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FSA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B92BDF-79C8-2A42-9A3C-AE67D1F2F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00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5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PDA </a:t>
            </a:r>
            <a:r>
              <a:rPr lang="en-US" dirty="0" err="1" smtClean="0"/>
              <a:t>Finate</a:t>
            </a:r>
            <a:r>
              <a:rPr lang="en-US" dirty="0" smtClean="0"/>
              <a:t> State Automata (FSA)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PDA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FSA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3457-1644-EB4B-BD30-C8B971DB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Transisi</a:t>
            </a:r>
            <a:r>
              <a:rPr lang="en-US" dirty="0"/>
              <a:t> PDA </a:t>
            </a:r>
            <a:r>
              <a:rPr lang="en-US" dirty="0" smtClean="0"/>
              <a:t>(FSA + stack)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en-US" dirty="0" err="1"/>
              <a:t>jenis</a:t>
            </a:r>
            <a:r>
              <a:rPr lang="en-US" dirty="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AAA9A-40F1-EB4B-AE1B-61DEACA76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4509"/>
            <a:ext cx="5181600" cy="508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input.</a:t>
            </a:r>
          </a:p>
          <a:p>
            <a:pPr>
              <a:buFontTx/>
              <a:buChar char="-"/>
            </a:pP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top stack </a:t>
            </a:r>
            <a:r>
              <a:rPr lang="en-US" dirty="0" err="1"/>
              <a:t>dan</a:t>
            </a:r>
            <a:r>
              <a:rPr lang="en-US" dirty="0"/>
              <a:t> state</a:t>
            </a:r>
          </a:p>
          <a:p>
            <a:pPr>
              <a:buFontTx/>
              <a:buChar char="-"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bergerak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state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symbol (</a:t>
            </a:r>
            <a:r>
              <a:rPr lang="en-US" dirty="0" err="1"/>
              <a:t>satu</a:t>
            </a:r>
            <a:r>
              <a:rPr lang="en-US" dirty="0" smtClean="0"/>
              <a:t>,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top of stack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ADB6A3C8-E77A-3D41-A69C-CC67D69A3D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094509"/>
                <a:ext cx="5181600" cy="50824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en-US" dirty="0" err="1"/>
                  <a:t>transisi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dirty="0" err="1"/>
                  <a:t>Mirip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yang </a:t>
                </a:r>
                <a:r>
                  <a:rPr lang="en-US" dirty="0" err="1"/>
                  <a:t>pertama</a:t>
                </a:r>
                <a:r>
                  <a:rPr lang="en-US" dirty="0"/>
                  <a:t> (</a:t>
                </a:r>
                <a:r>
                  <a:rPr lang="en-US" dirty="0" err="1"/>
                  <a:t>kecuali</a:t>
                </a:r>
                <a:r>
                  <a:rPr lang="en-US" dirty="0"/>
                  <a:t> </a:t>
                </a:r>
                <a:r>
                  <a:rPr lang="en-US" dirty="0" err="1"/>
                  <a:t>dikalukan</a:t>
                </a:r>
                <a:r>
                  <a:rPr lang="en-US" dirty="0"/>
                  <a:t>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membaca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input)</a:t>
                </a:r>
              </a:p>
              <a:p>
                <a:pPr>
                  <a:buFontTx/>
                  <a:buChar char="-"/>
                </a:pPr>
                <a:r>
                  <a:rPr lang="en-US" dirty="0" err="1"/>
                  <a:t>Memungkinkan</a:t>
                </a:r>
                <a:r>
                  <a:rPr lang="en-US" dirty="0"/>
                  <a:t> PDA </a:t>
                </a:r>
                <a:r>
                  <a:rPr lang="en-US" dirty="0" err="1"/>
                  <a:t>memanipulasi</a:t>
                </a:r>
                <a:r>
                  <a:rPr lang="en-US" dirty="0"/>
                  <a:t> </a:t>
                </a:r>
                <a:r>
                  <a:rPr lang="en-US" dirty="0" err="1"/>
                  <a:t>isi</a:t>
                </a:r>
                <a:r>
                  <a:rPr lang="en-US" dirty="0"/>
                  <a:t> stack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berpindah</a:t>
                </a:r>
                <a:r>
                  <a:rPr lang="en-US" dirty="0"/>
                  <a:t> state </a:t>
                </a:r>
                <a:r>
                  <a:rPr lang="en-US" dirty="0" err="1"/>
                  <a:t>tanpa</a:t>
                </a:r>
                <a:r>
                  <a:rPr lang="en-US" dirty="0"/>
                  <a:t> </a:t>
                </a:r>
                <a:r>
                  <a:rPr lang="en-US" dirty="0" err="1"/>
                  <a:t>mebaca</a:t>
                </a:r>
                <a:r>
                  <a:rPr lang="en-US" dirty="0"/>
                  <a:t> input.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B6A3C8-E77A-3D41-A69C-CC67D69A3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094509"/>
                <a:ext cx="5181600" cy="5082454"/>
              </a:xfrm>
              <a:blipFill rotWithShape="0">
                <a:blip r:embed="rId2"/>
                <a:stretch>
                  <a:fillRect l="-2471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44146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PDA (FSA + stack)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3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2F1D42DC-149C-A74A-8561-28C5D325AF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</p:spPr>
            <p:txBody>
              <a:bodyPr/>
              <a:lstStyle/>
              <a:p>
                <a:r>
                  <a:rPr lang="en-US" dirty="0" smtClean="0"/>
                  <a:t>Contoh</a:t>
                </a:r>
                <a:r>
                  <a:rPr lang="en-US" dirty="0"/>
                  <a:t> </a:t>
                </a:r>
                <a:r>
                  <a:rPr lang="en-US" dirty="0" smtClean="0"/>
                  <a:t>1 </a:t>
                </a:r>
                <a:r>
                  <a:rPr lang="en-US" dirty="0" err="1" smtClean="0"/>
                  <a:t>sebuah</a:t>
                </a:r>
                <a:r>
                  <a:rPr lang="en-US" dirty="0" smtClean="0"/>
                  <a:t> </a:t>
                </a:r>
                <a:r>
                  <a:rPr lang="en-US" dirty="0"/>
                  <a:t>PDA (FSA + stack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null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stack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2F1D42DC-149C-A74A-8561-28C5D325A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  <a:blipFill rotWithShape="0">
                <a:blip r:embed="rId3"/>
                <a:stretch>
                  <a:fillRect l="-2202"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5EE9FC92-153B-1F45-BFDC-8F50F3D3AA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//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simbol-simbol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stack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 //</a:t>
                </a:r>
                <a:r>
                  <a:rPr lang="en-US" dirty="0">
                    <a:solidFill>
                      <a:srgbClr val="FF0000"/>
                    </a:solidFill>
                  </a:rPr>
                  <a:t> top of stack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E9FC92-153B-1F45-BFDC-8F50F3D3A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2E3BF796-8F28-8449-967C-E263DA6010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482436"/>
                <a:ext cx="5770416" cy="526670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Memiliki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Kita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membaca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 </a:t>
                </a:r>
                <a:r>
                  <a:rPr lang="en-US" dirty="0" err="1"/>
                  <a:t>tsb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top stack Z </a:t>
                </a:r>
                <a:r>
                  <a:rPr lang="en-US" dirty="0" err="1"/>
                  <a:t>membaca</a:t>
                </a:r>
                <a:r>
                  <a:rPr lang="en-US" dirty="0"/>
                  <a:t> input ‘a</a:t>
                </a:r>
                <a:r>
                  <a:rPr lang="en-US" dirty="0" smtClean="0"/>
                  <a:t>’ = </a:t>
                </a:r>
                <a:r>
                  <a:rPr lang="en-US" dirty="0"/>
                  <a:t>Konfigurasi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3BF796-8F28-8449-967C-E263DA601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482436"/>
                <a:ext cx="5770416" cy="5266707"/>
              </a:xfrm>
              <a:blipFill rotWithShape="0">
                <a:blip r:embed="rId5"/>
                <a:stretch>
                  <a:fillRect l="-1903" t="-2315" r="-2220" b="-2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44146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PDA (FSA + stack) soal#1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2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E1C69B0C-D30E-D94A-A8D5-C9C478659B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8782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Misal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ingin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mengetahui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apakah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string ‘</a:t>
                </a:r>
                <a:r>
                  <a:rPr lang="en-US" sz="2000" b="1" dirty="0" err="1"/>
                  <a:t>abba</a:t>
                </a:r>
                <a:r>
                  <a:rPr lang="en-US" sz="2000" dirty="0"/>
                  <a:t>’ </a:t>
                </a:r>
                <a:r>
                  <a:rPr lang="en-US" sz="2000" dirty="0" err="1"/>
                  <a:t>diterima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oleh</a:t>
                </a:r>
                <a:r>
                  <a:rPr lang="en-US" sz="2000" dirty="0"/>
                  <a:t> PDA (FSA + stack</a:t>
                </a:r>
                <a:r>
                  <a:rPr lang="en-US" sz="2000" dirty="0" smtClean="0"/>
                  <a:t>) </a:t>
                </a:r>
                <a:r>
                  <a:rPr lang="en-US" sz="2000" b="1" dirty="0" smtClean="0"/>
                  <a:t>null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stack</a:t>
                </a:r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C69B0C-D30E-D94A-A8D5-C9C478659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87820"/>
              </a:xfrm>
              <a:blipFill rotWithShape="0"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A4E95B5-F7E0-4549-B739-D13DB2A97F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6327979"/>
              </p:ext>
            </p:extLst>
          </p:nvPr>
        </p:nvGraphicFramePr>
        <p:xfrm>
          <a:off x="838201" y="914399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759D1-39CC-634C-ADB3-51EE427CB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275121" y="914399"/>
                <a:ext cx="3470564" cy="2305793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𝐴𝑍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759D1-39CC-634C-ADB3-51EE427C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75121" y="914399"/>
                <a:ext cx="3470564" cy="2305793"/>
              </a:xfrm>
              <a:blipFill rotWithShape="0">
                <a:blip r:embed="rId4"/>
                <a:stretch>
                  <a:fillRect l="-1579" t="-4762" b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142673B-394A-F448-8B2D-0EA8DADAE3EE}"/>
                  </a:ext>
                </a:extLst>
              </p:cNvPr>
              <p:cNvSpPr/>
              <p:nvPr/>
            </p:nvSpPr>
            <p:spPr>
              <a:xfrm>
                <a:off x="775854" y="1745673"/>
                <a:ext cx="5320146" cy="10390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1. </a:t>
                </a:r>
                <a:r>
                  <a:rPr lang="en-US" dirty="0" err="1" smtClean="0"/>
                  <a:t>Konfigurasi</a:t>
                </a:r>
                <a:r>
                  <a:rPr lang="en-US" dirty="0" smtClean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top stack Z, </a:t>
                </a:r>
                <a:r>
                  <a:rPr lang="en-US" dirty="0" err="1"/>
                  <a:t>membaca</a:t>
                </a:r>
                <a:r>
                  <a:rPr lang="en-US" dirty="0"/>
                  <a:t> input ‘a’ </a:t>
                </a:r>
                <a:endParaRPr lang="en-US" dirty="0" smtClean="0"/>
              </a:p>
              <a:p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/>
                  <a:t>transisinya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𝐴𝑍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 di </a:t>
                </a:r>
                <a:r>
                  <a:rPr lang="en-US" dirty="0" smtClean="0"/>
                  <a:t>push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42673B-394A-F448-8B2D-0EA8DADAE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4" y="1745673"/>
                <a:ext cx="5320146" cy="1039091"/>
              </a:xfrm>
              <a:prstGeom prst="rect">
                <a:avLst/>
              </a:prstGeom>
              <a:blipFill rotWithShape="0">
                <a:blip r:embed="rId5"/>
                <a:stretch>
                  <a:fillRect l="-800" t="-9249" b="-1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3AE99E09-590C-9D49-8C0C-29BB9FDC0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921104"/>
              </p:ext>
            </p:extLst>
          </p:nvPr>
        </p:nvGraphicFramePr>
        <p:xfrm>
          <a:off x="838201" y="2784764"/>
          <a:ext cx="11014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909454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6D1EE3C-FCD5-E44C-86EE-C4D7FC103DE4}"/>
                  </a:ext>
                </a:extLst>
              </p:cNvPr>
              <p:cNvSpPr/>
              <p:nvPr/>
            </p:nvSpPr>
            <p:spPr>
              <a:xfrm>
                <a:off x="706581" y="4045529"/>
                <a:ext cx="5458691" cy="10390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  <a:p>
                <a:r>
                  <a:rPr lang="en-US" dirty="0" smtClean="0"/>
                  <a:t>2. </a:t>
                </a:r>
                <a:r>
                  <a:rPr lang="en-US" dirty="0" err="1" smtClean="0"/>
                  <a:t>Membaca</a:t>
                </a:r>
                <a:r>
                  <a:rPr lang="en-US" dirty="0" smtClean="0"/>
                  <a:t> </a:t>
                </a:r>
                <a:r>
                  <a:rPr lang="en-US" dirty="0"/>
                  <a:t>input b </a:t>
                </a:r>
              </a:p>
              <a:p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transisinya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top stack di Pop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1EE3C-FCD5-E44C-86EE-C4D7FC10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" y="4045529"/>
                <a:ext cx="5458691" cy="1039091"/>
              </a:xfrm>
              <a:prstGeom prst="rect">
                <a:avLst/>
              </a:prstGeom>
              <a:blipFill rotWithShape="0">
                <a:blip r:embed="rId6"/>
                <a:stretch>
                  <a:fillRect l="-892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xmlns="" id="{DC46DB07-EA1E-F143-8F1C-C547C726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11600"/>
              </p:ext>
            </p:extLst>
          </p:nvPr>
        </p:nvGraphicFramePr>
        <p:xfrm>
          <a:off x="706581" y="5035933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C2896154-B72F-A04E-92A7-C6A9697F9F9F}"/>
                  </a:ext>
                </a:extLst>
              </p:cNvPr>
              <p:cNvSpPr/>
              <p:nvPr/>
            </p:nvSpPr>
            <p:spPr>
              <a:xfrm>
                <a:off x="637309" y="5868786"/>
                <a:ext cx="5458691" cy="9031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/>
              </a:p>
              <a:p>
                <a:r>
                  <a:rPr lang="en-US" dirty="0" smtClean="0"/>
                  <a:t>3. </a:t>
                </a:r>
                <a:r>
                  <a:rPr lang="en-US" dirty="0" err="1" smtClean="0"/>
                  <a:t>Membaca</a:t>
                </a:r>
                <a:r>
                  <a:rPr lang="en-US" dirty="0" smtClean="0"/>
                  <a:t> </a:t>
                </a:r>
                <a:r>
                  <a:rPr lang="en-US" dirty="0"/>
                  <a:t>input b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2896154-B72F-A04E-92A7-C6A9697F9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5868786"/>
                <a:ext cx="5458691" cy="903147"/>
              </a:xfrm>
              <a:prstGeom prst="rect">
                <a:avLst/>
              </a:prstGeom>
              <a:blipFill rotWithShape="0">
                <a:blip r:embed="rId7"/>
                <a:stretch>
                  <a:fillRect l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xmlns="" id="{672BD2FC-C7C2-8344-9636-D172E81BA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568265"/>
              </p:ext>
            </p:extLst>
          </p:nvPr>
        </p:nvGraphicFramePr>
        <p:xfrm>
          <a:off x="5249139" y="5607673"/>
          <a:ext cx="11014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909454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67C78B4-7ADD-864F-AA40-6BC11922D839}"/>
                  </a:ext>
                </a:extLst>
              </p:cNvPr>
              <p:cNvSpPr/>
              <p:nvPr/>
            </p:nvSpPr>
            <p:spPr>
              <a:xfrm>
                <a:off x="6617275" y="3394484"/>
                <a:ext cx="5458691" cy="8176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  <a:p>
                <a:r>
                  <a:rPr lang="en-US" dirty="0" smtClean="0"/>
                  <a:t>4. </a:t>
                </a:r>
                <a:r>
                  <a:rPr lang="en-US" dirty="0" err="1" smtClean="0"/>
                  <a:t>Membaca</a:t>
                </a:r>
                <a:r>
                  <a:rPr lang="en-US" dirty="0" smtClean="0"/>
                  <a:t> </a:t>
                </a:r>
                <a:r>
                  <a:rPr lang="en-US" dirty="0"/>
                  <a:t>input 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7C78B4-7ADD-864F-AA40-6BC11922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275" y="3394484"/>
                <a:ext cx="5458691" cy="817699"/>
              </a:xfrm>
              <a:prstGeom prst="rect">
                <a:avLst/>
              </a:prstGeom>
              <a:blipFill rotWithShape="0">
                <a:blip r:embed="rId8"/>
                <a:stretch>
                  <a:fillRect l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xmlns="" id="{7CC50A97-8270-5248-B19C-0B5C61A89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30039"/>
              </p:ext>
            </p:extLst>
          </p:nvPr>
        </p:nvGraphicFramePr>
        <p:xfrm>
          <a:off x="6617275" y="4045529"/>
          <a:ext cx="11014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xmlns="" val="1320263319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377886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75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2881655-6FD0-CF49-8C22-220762EB24BA}"/>
                  </a:ext>
                </a:extLst>
              </p:cNvPr>
              <p:cNvSpPr/>
              <p:nvPr/>
            </p:nvSpPr>
            <p:spPr>
              <a:xfrm>
                <a:off x="6483925" y="4876153"/>
                <a:ext cx="5572991" cy="10917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5. </a:t>
                </a:r>
                <a:r>
                  <a:rPr lang="en-US" dirty="0" err="1" smtClean="0"/>
                  <a:t>Semua</a:t>
                </a:r>
                <a:r>
                  <a:rPr lang="en-US" dirty="0" smtClean="0"/>
                  <a:t> </a:t>
                </a:r>
                <a:r>
                  <a:rPr lang="en-US" dirty="0"/>
                  <a:t>input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selesai</a:t>
                </a:r>
                <a:r>
                  <a:rPr lang="en-US" dirty="0"/>
                  <a:t> di </a:t>
                </a:r>
                <a:r>
                  <a:rPr lang="en-US" dirty="0" err="1"/>
                  <a:t>baca</a:t>
                </a:r>
                <a:r>
                  <a:rPr lang="en-US" dirty="0"/>
                  <a:t> </a:t>
                </a:r>
              </a:p>
              <a:p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transisinya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Konfigurasi</a:t>
                </a:r>
                <a:r>
                  <a:rPr lang="en-US" dirty="0"/>
                  <a:t> </a:t>
                </a:r>
                <a:r>
                  <a:rPr lang="en-US" dirty="0" err="1"/>
                  <a:t>mesin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881655-6FD0-CF49-8C22-220762EB2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25" y="4876153"/>
                <a:ext cx="5572991" cy="1091737"/>
              </a:xfrm>
              <a:prstGeom prst="rect">
                <a:avLst/>
              </a:prstGeom>
              <a:blipFill rotWithShape="0">
                <a:blip r:embed="rId9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44146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PDA (FSA + stack) </a:t>
            </a:r>
            <a:r>
              <a:rPr lang="en-US" sz="2000" dirty="0" smtClean="0"/>
              <a:t>jwb#1</a:t>
            </a:r>
            <a:endParaRPr lang="en-US" sz="20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6552042" y="6084113"/>
            <a:ext cx="4939147" cy="68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Kesimpulan</a:t>
            </a:r>
            <a:r>
              <a:rPr lang="en-US" sz="2000" dirty="0" smtClean="0"/>
              <a:t>: </a:t>
            </a:r>
            <a:r>
              <a:rPr lang="en-US" sz="2000" dirty="0"/>
              <a:t>State q2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F (final state), </a:t>
            </a:r>
            <a:r>
              <a:rPr lang="en-US" sz="2000" dirty="0" err="1"/>
              <a:t>maka</a:t>
            </a:r>
            <a:r>
              <a:rPr lang="en-US" sz="2000" dirty="0"/>
              <a:t> ‘</a:t>
            </a:r>
            <a:r>
              <a:rPr lang="en-US" sz="2000" dirty="0" err="1"/>
              <a:t>abba</a:t>
            </a:r>
            <a:r>
              <a:rPr lang="en-US" sz="2000" dirty="0"/>
              <a:t>’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PDA </a:t>
            </a:r>
            <a:r>
              <a:rPr lang="en-US" sz="2000" dirty="0" err="1" smtClean="0"/>
              <a:t>ini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1401097"/>
            <a:ext cx="3245921" cy="1032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675239" y="2433484"/>
            <a:ext cx="3599882" cy="2182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75239" y="1745673"/>
            <a:ext cx="3599882" cy="4787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75121" y="2711952"/>
            <a:ext cx="452003" cy="1035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652160" y="1052946"/>
            <a:ext cx="1622961" cy="3982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6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D42DC-149C-A74A-8561-28C5D325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4416" cy="132556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/>
              <a:t>PDA (FSA + stack</a:t>
            </a:r>
            <a:r>
              <a:rPr lang="en-US" dirty="0" smtClean="0"/>
              <a:t>) </a:t>
            </a:r>
            <a:r>
              <a:rPr lang="en-US" b="1" dirty="0" smtClean="0"/>
              <a:t>stack </a:t>
            </a:r>
            <a:r>
              <a:rPr lang="en-US" b="1" dirty="0" err="1" smtClean="0"/>
              <a:t>kosong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5EE9FC92-153B-1F45-BFDC-8F50F3D3AA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Ø 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E9FC92-153B-1F45-BFDC-8F50F3D3A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2E3BF796-8F28-8449-967C-E263DA6010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482436"/>
                <a:ext cx="5181600" cy="526670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Memiliki</a:t>
                </a:r>
                <a:r>
                  <a:rPr lang="en-US" dirty="0" smtClean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3BF796-8F28-8449-967C-E263DA601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482436"/>
                <a:ext cx="5181600" cy="5266707"/>
              </a:xfrm>
              <a:blipFill rotWithShape="0">
                <a:blip r:embed="rId4"/>
                <a:stretch>
                  <a:fillRect t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C69B0C-D30E-D94A-A8D5-C9C478659B65}"/>
              </a:ext>
            </a:extLst>
          </p:cNvPr>
          <p:cNvSpPr txBox="1">
            <a:spLocks/>
          </p:cNvSpPr>
          <p:nvPr/>
        </p:nvSpPr>
        <p:spPr>
          <a:xfrm>
            <a:off x="9623959" y="140617"/>
            <a:ext cx="2318657" cy="44146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PDA (FSA + stack) soal#2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03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1152</Words>
  <Application>Microsoft Office PowerPoint</Application>
  <PresentationFormat>Widescreen</PresentationFormat>
  <Paragraphs>366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Push Down Automata (PDA)</vt:lpstr>
      <vt:lpstr>PowerPoint Presentation</vt:lpstr>
      <vt:lpstr>PowerPoint Presentation</vt:lpstr>
      <vt:lpstr>7 tuple PDA</vt:lpstr>
      <vt:lpstr>PDA Finate State Automata (FSA)</vt:lpstr>
      <vt:lpstr>Transisi PDA (FSA + stack) ada 2 jenis :</vt:lpstr>
      <vt:lpstr>Contoh 1 sebuah PDA (FSA + stack) null (ε) stack:</vt:lpstr>
      <vt:lpstr>Misal ingin mengetahui apakah string ‘abba’ diterima oleh PDA (FSA + stack) null (ε) stack?</vt:lpstr>
      <vt:lpstr>Contoh 2 sebuah PDA (FSA + stack) stack kosong:</vt:lpstr>
      <vt:lpstr>Misal ingin mengetahui apakh string ‘020’ diterima oleh PDA (FSA + stack) stack kosong?</vt:lpstr>
      <vt:lpstr>PDA untuk Tata Bahasa Bebas Konteks/ Context Free Grammar (CFG)</vt:lpstr>
      <vt:lpstr>Push Down Automata Bebas Konteks</vt:lpstr>
      <vt:lpstr>#Lanjutan </vt:lpstr>
      <vt:lpstr>Soal#1) D → aDa|bDb|c  Dapat dikontruksi PDA-nya</vt:lpstr>
      <vt:lpstr>Berdasarkan aturan produksi, tata bahasa tersebut dapat menurunkan string ‘aca’: D =&gt; aDa =&gt; aca Langkah-langkah pada PDA ketika menerima string tersebut adalah sebagai berikut:</vt:lpstr>
      <vt:lpstr>Berdasarkan aturan produksi, tata bahasa tersebut dapat menurunkan string ‘aca’: D =&gt; aDa =&gt; aca Langkah-langkah pada PDA ketika menerima string tersebut adalah sebagai berikut:</vt:lpstr>
      <vt:lpstr>Soal#2) S → aBc|Bac , B → b|c Dapat dikontruksi PDA-nya</vt:lpstr>
      <vt:lpstr>Berdasarkan aturan produksi, tata bahasa tersebut dapat menurunkan string ‘acc’: S =&gt; aBc =&gt; acc Langkah-langkah pada PDA ketika menerima string tersebut adalah sebagai berikut:</vt:lpstr>
      <vt:lpstr>Berdasarkan aturan produksi, tata bahasa tersebut dapat menurunkan string ‘acc’: S =&gt; aBc =&gt; acc Langkah-langkah pada PDA ketika menerima string tersebut adalah sebagai berikut:</vt:lpstr>
      <vt:lpstr>Alhamdulillah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128</cp:revision>
  <dcterms:created xsi:type="dcterms:W3CDTF">2019-06-16T04:22:40Z</dcterms:created>
  <dcterms:modified xsi:type="dcterms:W3CDTF">2019-06-25T12:45:26Z</dcterms:modified>
</cp:coreProperties>
</file>