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61" r:id="rId4"/>
    <p:sldId id="278" r:id="rId5"/>
    <p:sldId id="272" r:id="rId6"/>
    <p:sldId id="273" r:id="rId7"/>
    <p:sldId id="274" r:id="rId8"/>
    <p:sldId id="275" r:id="rId9"/>
    <p:sldId id="276" r:id="rId10"/>
    <p:sldId id="277" r:id="rId11"/>
    <p:sldId id="279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7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3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22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6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652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30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5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7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7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1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4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6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9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2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7D2E1-4CBC-422C-A853-83E54559A3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4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nang.wu@dsn.dinus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Struct</a:t>
            </a:r>
            <a:r>
              <a:rPr lang="en-US" dirty="0" smtClean="0"/>
              <a:t> &amp; ADT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 smtClean="0"/>
              <a:t>Defri</a:t>
            </a:r>
            <a:r>
              <a:rPr lang="en-US" dirty="0" smtClean="0"/>
              <a:t> Kurniawan</a:t>
            </a:r>
          </a:p>
          <a:p>
            <a:pPr algn="r"/>
            <a:r>
              <a:rPr lang="en-US" dirty="0" smtClean="0">
                <a:hlinkClick r:id="rId2"/>
              </a:rPr>
              <a:t>Defri.kurniawan@dsn.dinus.ac.id</a:t>
            </a:r>
            <a:endParaRPr lang="en-US" dirty="0" smtClean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Buat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structure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sepeda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member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Merk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= “Polygon”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Type = “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Sepeda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Gunung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Tahun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= 2013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Harga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= “2.000.000”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Lakukan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akses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member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menggunakan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pointer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structure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&amp;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Structure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dapat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dimanfaatkan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melalui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fungsi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cara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Passing structure by value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Passing structure by reference</a:t>
            </a:r>
          </a:p>
        </p:txBody>
      </p:sp>
    </p:spTree>
    <p:extLst>
      <p:ext uri="{BB962C8B-B14F-4D97-AF65-F5344CB8AC3E}">
        <p14:creationId xmlns:p14="http://schemas.microsoft.com/office/powerpoint/2010/main" val="25600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Data Type (ADT)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Type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sekumpulan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primitif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operasi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dasar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terhadap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type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tersebut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err="1">
                <a:latin typeface="Calibri" pitchFamily="34" charset="0"/>
                <a:cs typeface="Calibri" pitchFamily="34" charset="0"/>
              </a:rPr>
              <a:t>Definisi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type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ADT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mengandung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definisi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ADT lain.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:</a:t>
            </a:r>
          </a:p>
          <a:p>
            <a:pPr lvl="1">
              <a:buFontTx/>
              <a:buChar char="-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ADT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Waktu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;  ADT Jam,  ADT Date</a:t>
            </a:r>
          </a:p>
          <a:p>
            <a:pPr lvl="1">
              <a:buFontTx/>
              <a:buChar char="-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ADT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Garis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 ;  2 Point</a:t>
            </a:r>
          </a:p>
          <a:p>
            <a:pPr lvl="1">
              <a:buFontTx/>
              <a:buChar char="-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ADT Segi4  ;  2 Point (Top/Left) ,  (Bottom/Right)</a:t>
            </a:r>
          </a:p>
          <a:p>
            <a:pPr marL="273050" indent="-273050">
              <a:buFontTx/>
              <a:buChar char="-"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Data Type (ADT)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err="1">
                <a:latin typeface="Calibri" pitchFamily="34" charset="0"/>
                <a:cs typeface="Calibri" pitchFamily="34" charset="0"/>
              </a:rPr>
              <a:t>Primitif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konteks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prosedural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diterjemahkan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prosedur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FontTx/>
              <a:buChar char="-"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Konstruktor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Selektor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Prosedur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Destruktor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Operator : arithmetic, relational</a:t>
            </a:r>
          </a:p>
          <a:p>
            <a:pPr lvl="1">
              <a:buFontTx/>
              <a:buChar char="-"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Predikat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lain</a:t>
            </a:r>
          </a:p>
          <a:p>
            <a:pPr lvl="1">
              <a:buFontTx/>
              <a:buChar char="-"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Operasi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lain</a:t>
            </a:r>
          </a:p>
          <a:p>
            <a:pPr>
              <a:buFontTx/>
              <a:buChar char="-"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: Date, Time, Point, Line, Rectangle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42585382"/>
              </p:ext>
            </p:extLst>
          </p:nvPr>
        </p:nvGraphicFramePr>
        <p:xfrm>
          <a:off x="2794000" y="928914"/>
          <a:ext cx="8229600" cy="516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100" b="1" dirty="0" smtClean="0">
                          <a:latin typeface="Calibri" pitchFamily="34" charset="0"/>
                          <a:cs typeface="Calibri" pitchFamily="34" charset="0"/>
                        </a:rPr>
                        <a:t>{*</a:t>
                      </a:r>
                      <a:r>
                        <a:rPr lang="en-US" sz="2100" b="1" dirty="0" err="1" smtClean="0">
                          <a:latin typeface="Calibri" pitchFamily="34" charset="0"/>
                          <a:cs typeface="Calibri" pitchFamily="34" charset="0"/>
                        </a:rPr>
                        <a:t>Definisi</a:t>
                      </a:r>
                      <a:r>
                        <a:rPr lang="en-US" sz="2100" b="1" dirty="0" smtClean="0">
                          <a:latin typeface="Calibri" pitchFamily="34" charset="0"/>
                          <a:cs typeface="Calibri" pitchFamily="34" charset="0"/>
                        </a:rPr>
                        <a:t> Abstract Data Type POINT*}</a:t>
                      </a:r>
                    </a:p>
                    <a:p>
                      <a:r>
                        <a:rPr lang="en-US" sz="2100" b="1" dirty="0" smtClean="0">
                          <a:latin typeface="Calibri" pitchFamily="34" charset="0"/>
                          <a:cs typeface="Calibri" pitchFamily="34" charset="0"/>
                        </a:rPr>
                        <a:t>type point</a:t>
                      </a:r>
                      <a:r>
                        <a:rPr lang="en-US" sz="2100" b="1" baseline="0" dirty="0" smtClean="0"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en-US" sz="2100" b="0" baseline="0" dirty="0" smtClean="0">
                          <a:latin typeface="Calibri" pitchFamily="34" charset="0"/>
                          <a:cs typeface="Calibri" pitchFamily="34" charset="0"/>
                        </a:rPr>
                        <a:t>&lt;x: </a:t>
                      </a:r>
                      <a:r>
                        <a:rPr lang="en-US" sz="2100" b="0" u="sng" baseline="0" dirty="0" smtClean="0">
                          <a:latin typeface="Calibri" pitchFamily="34" charset="0"/>
                          <a:cs typeface="Calibri" pitchFamily="34" charset="0"/>
                        </a:rPr>
                        <a:t>integer</a:t>
                      </a:r>
                      <a:r>
                        <a:rPr lang="en-US" sz="2100" b="0" baseline="0" dirty="0" smtClean="0">
                          <a:latin typeface="Calibri" pitchFamily="34" charset="0"/>
                          <a:cs typeface="Calibri" pitchFamily="34" charset="0"/>
                        </a:rPr>
                        <a:t>, {</a:t>
                      </a:r>
                      <a:r>
                        <a:rPr lang="en-US" sz="2100" b="0" baseline="0" dirty="0" err="1" smtClean="0">
                          <a:latin typeface="Calibri" pitchFamily="34" charset="0"/>
                          <a:cs typeface="Calibri" pitchFamily="34" charset="0"/>
                        </a:rPr>
                        <a:t>absis</a:t>
                      </a:r>
                      <a:r>
                        <a:rPr lang="en-US" sz="2100" b="0" baseline="0" dirty="0" smtClean="0">
                          <a:latin typeface="Calibri" pitchFamily="34" charset="0"/>
                          <a:cs typeface="Calibri" pitchFamily="34" charset="0"/>
                        </a:rPr>
                        <a:t>}</a:t>
                      </a:r>
                    </a:p>
                    <a:p>
                      <a:pPr marL="1257300" indent="171450"/>
                      <a:r>
                        <a:rPr lang="en-US" sz="2100" b="0" dirty="0" smtClean="0"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  <a:r>
                        <a:rPr lang="en-US" sz="2100" b="0" baseline="0" dirty="0" smtClean="0"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en-US" sz="2100" b="0" u="sng" baseline="0" dirty="0" smtClean="0">
                          <a:latin typeface="Calibri" pitchFamily="34" charset="0"/>
                          <a:cs typeface="Calibri" pitchFamily="34" charset="0"/>
                        </a:rPr>
                        <a:t>integer</a:t>
                      </a:r>
                      <a:r>
                        <a:rPr lang="en-US" sz="2100" b="0" baseline="0" dirty="0" smtClean="0">
                          <a:latin typeface="Calibri" pitchFamily="34" charset="0"/>
                          <a:cs typeface="Calibri" pitchFamily="34" charset="0"/>
                        </a:rPr>
                        <a:t> {</a:t>
                      </a:r>
                      <a:r>
                        <a:rPr lang="en-US" sz="2100" b="0" baseline="0" dirty="0" err="1" smtClean="0">
                          <a:latin typeface="Calibri" pitchFamily="34" charset="0"/>
                          <a:cs typeface="Calibri" pitchFamily="34" charset="0"/>
                        </a:rPr>
                        <a:t>ordinat</a:t>
                      </a:r>
                      <a:r>
                        <a:rPr lang="en-US" sz="2100" b="0" baseline="0" dirty="0" smtClean="0">
                          <a:latin typeface="Calibri" pitchFamily="34" charset="0"/>
                          <a:cs typeface="Calibri" pitchFamily="34" charset="0"/>
                        </a:rPr>
                        <a:t>}&gt;</a:t>
                      </a:r>
                      <a:endParaRPr lang="id-ID" sz="2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{*</a:t>
                      </a:r>
                      <a:r>
                        <a:rPr lang="en-US" sz="2100" b="1" u="none" dirty="0" err="1" smtClean="0">
                          <a:latin typeface="Calibri" pitchFamily="34" charset="0"/>
                          <a:cs typeface="Calibri" pitchFamily="34" charset="0"/>
                        </a:rPr>
                        <a:t>Konstruktor</a:t>
                      </a:r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 POINT*}</a:t>
                      </a:r>
                    </a:p>
                    <a:p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Function </a:t>
                      </a:r>
                      <a:r>
                        <a:rPr lang="en-US" sz="2100" b="1" u="none" dirty="0" err="1" smtClean="0">
                          <a:latin typeface="Calibri" pitchFamily="34" charset="0"/>
                          <a:cs typeface="Calibri" pitchFamily="34" charset="0"/>
                        </a:rPr>
                        <a:t>MakePoint</a:t>
                      </a:r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100" b="0" u="none" dirty="0" smtClean="0">
                          <a:latin typeface="Calibri" pitchFamily="34" charset="0"/>
                          <a:cs typeface="Calibri" pitchFamily="34" charset="0"/>
                        </a:rPr>
                        <a:t>(x:integer,</a:t>
                      </a:r>
                      <a:r>
                        <a:rPr lang="en-US" sz="2100" b="0" u="none" baseline="0" dirty="0" smtClean="0">
                          <a:latin typeface="Calibri" pitchFamily="34" charset="0"/>
                          <a:cs typeface="Calibri" pitchFamily="34" charset="0"/>
                        </a:rPr>
                        <a:t> y:integer</a:t>
                      </a:r>
                      <a:r>
                        <a:rPr lang="en-US" sz="2100" b="0" u="none" dirty="0" smtClean="0">
                          <a:latin typeface="Calibri" pitchFamily="34" charset="0"/>
                          <a:cs typeface="Calibri" pitchFamily="34" charset="0"/>
                        </a:rPr>
                        <a:t>) </a:t>
                      </a:r>
                      <a:r>
                        <a:rPr lang="en-US" sz="2100" b="0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 point</a:t>
                      </a:r>
                      <a:endParaRPr lang="en-US" sz="2100" u="none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{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membentuk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sebuah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point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dari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x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dengan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x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sebagai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absis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sebagai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ordinat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}</a:t>
                      </a:r>
                      <a:endParaRPr lang="id-ID" sz="2100" i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{*</a:t>
                      </a:r>
                      <a:r>
                        <a:rPr lang="en-US" sz="2100" b="1" u="none" dirty="0" err="1" smtClean="0">
                          <a:latin typeface="Calibri" pitchFamily="34" charset="0"/>
                          <a:cs typeface="Calibri" pitchFamily="34" charset="0"/>
                        </a:rPr>
                        <a:t>Selektor</a:t>
                      </a:r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 POINT*}</a:t>
                      </a:r>
                    </a:p>
                    <a:p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Function</a:t>
                      </a:r>
                      <a:r>
                        <a:rPr lang="en-US" sz="2100" b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100" b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Get</a:t>
                      </a:r>
                      <a:r>
                        <a:rPr lang="en-US" sz="2100" b="1" u="none" dirty="0" err="1" smtClean="0">
                          <a:latin typeface="Calibri" pitchFamily="34" charset="0"/>
                          <a:cs typeface="Calibri" pitchFamily="34" charset="0"/>
                        </a:rPr>
                        <a:t>Absis</a:t>
                      </a:r>
                      <a:r>
                        <a:rPr lang="en-US" sz="2100" b="0" u="none" baseline="0" dirty="0" smtClean="0">
                          <a:latin typeface="Calibri" pitchFamily="34" charset="0"/>
                          <a:cs typeface="Calibri" pitchFamily="34" charset="0"/>
                        </a:rPr>
                        <a:t> (P: point) </a:t>
                      </a:r>
                      <a:r>
                        <a:rPr lang="en-US" sz="2100" b="0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 </a:t>
                      </a:r>
                      <a:r>
                        <a:rPr lang="en-US" sz="2100" b="0" u="sng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integer</a:t>
                      </a:r>
                    </a:p>
                    <a:p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{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mengirimkan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komponen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absis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dari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P}</a:t>
                      </a:r>
                    </a:p>
                    <a:p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Function</a:t>
                      </a:r>
                      <a:r>
                        <a:rPr lang="en-US" sz="2100" b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100" b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Get</a:t>
                      </a:r>
                      <a:r>
                        <a:rPr lang="en-US" sz="2100" b="1" u="none" dirty="0" err="1" smtClean="0">
                          <a:latin typeface="Calibri" pitchFamily="34" charset="0"/>
                          <a:cs typeface="Calibri" pitchFamily="34" charset="0"/>
                        </a:rPr>
                        <a:t>Ordinat</a:t>
                      </a:r>
                      <a:r>
                        <a:rPr lang="en-US" sz="2100" b="0" u="none" baseline="0" dirty="0" smtClean="0">
                          <a:latin typeface="Calibri" pitchFamily="34" charset="0"/>
                          <a:cs typeface="Calibri" pitchFamily="34" charset="0"/>
                        </a:rPr>
                        <a:t> (P: point) </a:t>
                      </a:r>
                      <a:r>
                        <a:rPr lang="en-US" sz="2100" b="0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 </a:t>
                      </a:r>
                      <a:r>
                        <a:rPr lang="en-US" sz="2100" b="0" u="sng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integer</a:t>
                      </a:r>
                    </a:p>
                    <a:p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{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mengirimkan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komponen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ordinat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dari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P}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{*</a:t>
                      </a:r>
                      <a:r>
                        <a:rPr lang="en-US" sz="2100" b="1" u="none" dirty="0" err="1" smtClean="0">
                          <a:latin typeface="Calibri" pitchFamily="34" charset="0"/>
                          <a:cs typeface="Calibri" pitchFamily="34" charset="0"/>
                        </a:rPr>
                        <a:t>Predikat</a:t>
                      </a:r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*}</a:t>
                      </a:r>
                      <a:endParaRPr lang="en-US" sz="2100" b="1" u="none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2100" b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Function </a:t>
                      </a:r>
                      <a:r>
                        <a:rPr lang="en-US" sz="2100" b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IsOrigin</a:t>
                      </a:r>
                      <a:r>
                        <a:rPr lang="en-US" sz="2100" u="none" baseline="0" dirty="0" smtClean="0">
                          <a:latin typeface="Calibri" pitchFamily="34" charset="0"/>
                          <a:cs typeface="Calibri" pitchFamily="34" charset="0"/>
                        </a:rPr>
                        <a:t> ?(P: point) </a:t>
                      </a:r>
                      <a:r>
                        <a:rPr lang="en-US" sz="2100" b="0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 </a:t>
                      </a:r>
                      <a:r>
                        <a:rPr lang="en-US" sz="2100" b="0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boolean</a:t>
                      </a:r>
                      <a:endParaRPr lang="en-US" sz="2100" b="0" u="none" baseline="0" dirty="0" smtClean="0">
                        <a:latin typeface="Calibri" pitchFamily="34" charset="0"/>
                        <a:cs typeface="Calibri" pitchFamily="34" charset="0"/>
                        <a:sym typeface="Symbol"/>
                      </a:endParaRPr>
                    </a:p>
                    <a:p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{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mengirimkan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nilai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benar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jika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P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adalah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titik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origin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yaitu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titik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&lt;0,0&gt;}</a:t>
                      </a:r>
                      <a:endParaRPr lang="id-ID" sz="2100" i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6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ADT Jam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Suatu</a:t>
            </a:r>
            <a:r>
              <a:rPr lang="en-US" dirty="0"/>
              <a:t> </a:t>
            </a:r>
            <a:r>
              <a:rPr lang="en-US" dirty="0" smtClean="0"/>
              <a:t>data jam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abstrak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jam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elemen-elemen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detik</a:t>
            </a:r>
            <a:r>
              <a:rPr lang="en-US" dirty="0" smtClean="0"/>
              <a:t>,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jam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 Serta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memuat</a:t>
            </a:r>
            <a:r>
              <a:rPr lang="en-US" dirty="0" smtClean="0"/>
              <a:t> </a:t>
            </a:r>
            <a:r>
              <a:rPr lang="en-US" dirty="0" err="1" smtClean="0"/>
              <a:t>fungsi-fungsi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 data jam.</a:t>
            </a:r>
          </a:p>
          <a:p>
            <a:r>
              <a:rPr lang="en-US" dirty="0" smtClean="0"/>
              <a:t>Program ADT Jam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403" t="62252" r="24566" b="22074"/>
          <a:stretch/>
        </p:blipFill>
        <p:spPr>
          <a:xfrm>
            <a:off x="2881312" y="4022411"/>
            <a:ext cx="8331200" cy="11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 Jam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18" t="18403" r="30813" b="9573"/>
          <a:stretch/>
        </p:blipFill>
        <p:spPr>
          <a:xfrm>
            <a:off x="2589212" y="1262744"/>
            <a:ext cx="7417281" cy="53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Pustaka</a:t>
            </a:r>
            <a:r>
              <a:rPr lang="en-US" dirty="0" smtClean="0"/>
              <a:t> Jam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64" t="19593" r="30814" b="29018"/>
          <a:stretch/>
        </p:blipFill>
        <p:spPr>
          <a:xfrm>
            <a:off x="2589212" y="1731648"/>
            <a:ext cx="89154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57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/>
              <a:t>Jam</a:t>
            </a:r>
            <a:r>
              <a:rPr lang="en-US" dirty="0" smtClean="0"/>
              <a:t> (</a:t>
            </a:r>
            <a:r>
              <a:rPr lang="en-US" dirty="0" err="1" smtClean="0"/>
              <a:t>Lanjut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27" t="18403" r="31705" b="7788"/>
          <a:stretch/>
        </p:blipFill>
        <p:spPr>
          <a:xfrm>
            <a:off x="2690812" y="1299024"/>
            <a:ext cx="6554788" cy="534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73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Jam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092" t="26736" r="31482" b="28621"/>
          <a:stretch/>
        </p:blipFill>
        <p:spPr>
          <a:xfrm>
            <a:off x="2589212" y="1538514"/>
            <a:ext cx="8746445" cy="426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6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351630" cy="424144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Michael Vine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–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 Programming for 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the Absolute Beginner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nd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(2008)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Ivor Horton – Beginning C 5</a:t>
            </a:r>
            <a:r>
              <a:rPr lang="en-US" sz="2400" baseline="30000" dirty="0" smtClean="0">
                <a:latin typeface="Calibri" pitchFamily="34" charset="0"/>
              </a:rPr>
              <a:t>th </a:t>
            </a:r>
            <a:r>
              <a:rPr lang="en-US" sz="2400" dirty="0" smtClean="0">
                <a:latin typeface="Calibri" pitchFamily="34" charset="0"/>
              </a:rPr>
              <a:t>(2013)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065" y="3988652"/>
            <a:ext cx="2236076" cy="2759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065" y="1223493"/>
            <a:ext cx="2236076" cy="26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6862" y="2762003"/>
            <a:ext cx="8911687" cy="1280890"/>
          </a:xfrm>
        </p:spPr>
        <p:txBody>
          <a:bodyPr/>
          <a:lstStyle/>
          <a:p>
            <a:pPr algn="ctr"/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2935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RENCANA KEGIATAN PERKULIAHAN SEMESTER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61194"/>
              </p:ext>
            </p:extLst>
          </p:nvPr>
        </p:nvGraphicFramePr>
        <p:xfrm>
          <a:off x="2713845" y="2133600"/>
          <a:ext cx="4055923" cy="3362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19651"/>
                <a:gridCol w="353627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Pokok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Bahasan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Review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Fungsi</a:t>
                      </a:r>
                      <a:endParaRPr lang="id-ID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Parameter &amp; </a:t>
                      </a: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Tipe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Kembalian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Fungsi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Sorting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Searching</a:t>
                      </a:r>
                      <a:endParaRPr lang="id-ID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Review 1-6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Ujian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Tengah Semester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977250"/>
              </p:ext>
            </p:extLst>
          </p:nvPr>
        </p:nvGraphicFramePr>
        <p:xfrm>
          <a:off x="7411457" y="2133600"/>
          <a:ext cx="4143404" cy="3362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55869"/>
                <a:gridCol w="358753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Pokok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Bahasan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Analisa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Rekuren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Pointer</a:t>
                      </a:r>
                      <a:endParaRPr lang="id-ID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Struct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&amp; ADT</a:t>
                      </a:r>
                      <a:endParaRPr lang="id-ID" sz="18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id-ID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Presentasi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Proyek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Akhir</a:t>
                      </a:r>
                      <a:endParaRPr lang="id-ID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Ujian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Akhir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Semester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1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ARRAY OF STRUCTURE</a:t>
            </a:r>
          </a:p>
          <a:p>
            <a:r>
              <a:rPr lang="en-US" sz="2400" dirty="0" smtClean="0"/>
              <a:t>POINTER OF STUCTURES</a:t>
            </a:r>
          </a:p>
          <a:p>
            <a:r>
              <a:rPr lang="en-US" sz="2400" dirty="0" smtClean="0"/>
              <a:t>STRUCTURE &amp; FUNCTION</a:t>
            </a:r>
          </a:p>
          <a:p>
            <a:r>
              <a:rPr lang="en-US" sz="2400" dirty="0" smtClean="0"/>
              <a:t>ADT</a:t>
            </a:r>
          </a:p>
        </p:txBody>
      </p:sp>
    </p:spTree>
    <p:extLst>
      <p:ext uri="{BB962C8B-B14F-4D97-AF65-F5344CB8AC3E}">
        <p14:creationId xmlns:p14="http://schemas.microsoft.com/office/powerpoint/2010/main" val="385380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of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573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Proses pembuatan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kerja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array of structure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prinsipnya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sama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kerja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array yang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didalamnya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terdapat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tipe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seperti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integer, character, float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Proses pembuatan array of structure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menentukan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jumlah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elemen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array yang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diletakkan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setelah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definisi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structure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Contoh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: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98" y="4726546"/>
            <a:ext cx="3724096" cy="1631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pekerja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id;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[20];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 err="1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2000" b="1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data[2];</a:t>
            </a:r>
            <a:endParaRPr lang="en-US" sz="2000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9212" y="2133600"/>
            <a:ext cx="8915400" cy="424731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pekerja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id;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nama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[20];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data[2];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(data[0].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nama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“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Maxidena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ata[0].id = 0001;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(data[1].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nama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“Rhyne”);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data[1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 = 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0002;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for(x=0;x&lt;3;x++){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(“%d %s”, data[x].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id,data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[x].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nama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74017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Cetak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berikut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menggunakan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array of structure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102194"/>
              </p:ext>
            </p:extLst>
          </p:nvPr>
        </p:nvGraphicFramePr>
        <p:xfrm>
          <a:off x="2589212" y="2806044"/>
          <a:ext cx="8369618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3618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NIM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Nama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alibri" panose="020F0502020204030204" pitchFamily="34" charset="0"/>
                        </a:rPr>
                        <a:t>Jurusan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alibri" panose="020F0502020204030204" pitchFamily="34" charset="0"/>
                        </a:rPr>
                        <a:t>Tahun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 Lulus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A11.2020.01234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Andi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Broadcasting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2023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A11.2010.01234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Budi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anose="020F0502020204030204" pitchFamily="34" charset="0"/>
                        </a:rPr>
                        <a:t>Sistem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</a:rPr>
                        <a:t>Informasi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2013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A11.2000.01234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Ali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DKV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2003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A11.1990.01234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anose="020F0502020204030204" pitchFamily="34" charset="0"/>
                        </a:rPr>
                        <a:t>Siti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anose="020F0502020204030204" pitchFamily="34" charset="0"/>
                        </a:rPr>
                        <a:t>Kesehatan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1993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3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 of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Sama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seperti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materi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pointer,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penggunaan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pointer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structure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digunakan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mengakses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alamat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ada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structure</a:t>
            </a:r>
          </a:p>
          <a:p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Pointer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pdata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menyimpan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alamat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jumlah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5039" y="3314525"/>
            <a:ext cx="4031873" cy="7078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hitung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jumlah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={10,20,30};</a:t>
            </a:r>
          </a:p>
          <a:p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pdata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jumlah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89212" y="2133600"/>
            <a:ext cx="8915400" cy="39703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pekerja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id;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nama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[20];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data={0,0};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pdata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	    </a:t>
            </a:r>
            <a:r>
              <a:rPr lang="en-US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//create a pointer of structure type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pdata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=&amp;data;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//assign address to pointer of structure type</a:t>
            </a:r>
          </a:p>
          <a:p>
            <a:endParaRPr lang="en-US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pdata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nama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“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Maxidena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pdata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-&gt;id = 0001;</a:t>
            </a:r>
          </a:p>
          <a:p>
            <a:endParaRPr lang="en-US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rintf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(“%d %s”, 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pdata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id,pdata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nama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19751" y="4752304"/>
            <a:ext cx="3052294" cy="10687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 -&gt;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digunakan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untuk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mengakses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member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dalam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structure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</TotalTime>
  <Words>551</Words>
  <Application>Microsoft Office PowerPoint</Application>
  <PresentationFormat>Widescreen</PresentationFormat>
  <Paragraphs>170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Symbol</vt:lpstr>
      <vt:lpstr>Wingdings 3</vt:lpstr>
      <vt:lpstr>Wisp</vt:lpstr>
      <vt:lpstr>Struct &amp; ADT</vt:lpstr>
      <vt:lpstr>Referensi</vt:lpstr>
      <vt:lpstr>RENCANA KEGIATAN PERKULIAHAN SEMESTER</vt:lpstr>
      <vt:lpstr>Objective</vt:lpstr>
      <vt:lpstr>Array of Structure</vt:lpstr>
      <vt:lpstr>Contoh</vt:lpstr>
      <vt:lpstr>Latihan 4</vt:lpstr>
      <vt:lpstr>Pointers of Structures</vt:lpstr>
      <vt:lpstr>Contoh</vt:lpstr>
      <vt:lpstr>Latihan 5</vt:lpstr>
      <vt:lpstr>Structure &amp; Functions</vt:lpstr>
      <vt:lpstr>Abstract Data Type (ADT)</vt:lpstr>
      <vt:lpstr>Abstract Data Type (ADT)</vt:lpstr>
      <vt:lpstr>PowerPoint Presentation</vt:lpstr>
      <vt:lpstr>Contoh ADT Jam</vt:lpstr>
      <vt:lpstr>Header Jam</vt:lpstr>
      <vt:lpstr>Pustaka Jam</vt:lpstr>
      <vt:lpstr>Pustaka Jam (Lanjut)</vt:lpstr>
      <vt:lpstr>Driver Jam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SEQUENTIAL SEARCH</dc:title>
  <dc:creator>asus</dc:creator>
  <cp:lastModifiedBy>Dave Kurniawan</cp:lastModifiedBy>
  <cp:revision>112</cp:revision>
  <dcterms:created xsi:type="dcterms:W3CDTF">2016-02-18T02:56:38Z</dcterms:created>
  <dcterms:modified xsi:type="dcterms:W3CDTF">2018-06-27T09:44:45Z</dcterms:modified>
</cp:coreProperties>
</file>