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3" r:id="rId4"/>
    <p:sldId id="264" r:id="rId5"/>
    <p:sldId id="283" r:id="rId6"/>
    <p:sldId id="271" r:id="rId7"/>
    <p:sldId id="284" r:id="rId8"/>
    <p:sldId id="285" r:id="rId9"/>
    <p:sldId id="257" r:id="rId10"/>
    <p:sldId id="274" r:id="rId11"/>
    <p:sldId id="275" r:id="rId12"/>
    <p:sldId id="276" r:id="rId13"/>
    <p:sldId id="277" r:id="rId14"/>
    <p:sldId id="278" r:id="rId15"/>
    <p:sldId id="258" r:id="rId16"/>
    <p:sldId id="259" r:id="rId17"/>
    <p:sldId id="262" r:id="rId18"/>
    <p:sldId id="279" r:id="rId19"/>
    <p:sldId id="263" r:id="rId20"/>
    <p:sldId id="286" r:id="rId21"/>
    <p:sldId id="287" r:id="rId22"/>
    <p:sldId id="280" r:id="rId23"/>
    <p:sldId id="281" r:id="rId24"/>
    <p:sldId id="266" r:id="rId25"/>
    <p:sldId id="268" r:id="rId26"/>
    <p:sldId id="267" r:id="rId27"/>
    <p:sldId id="265" r:id="rId28"/>
    <p:sldId id="288" r:id="rId29"/>
    <p:sldId id="289" r:id="rId30"/>
    <p:sldId id="290" r:id="rId31"/>
    <p:sldId id="291" r:id="rId32"/>
    <p:sldId id="292" r:id="rId33"/>
    <p:sldId id="269" r:id="rId34"/>
    <p:sldId id="272" r:id="rId35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5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43000" y="152384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4414" y="3786190"/>
            <a:ext cx="6858000" cy="1143008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4400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4400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13/09/2017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13/09/2017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13/09/2017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13/09/2017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13/09/2017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13/09/2017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13/09/2017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13/09/2017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7C9E7E21-6213-4286-A317-05CF58EB4244}" type="datetimeFigureOut">
              <a:rPr lang="id-ID" smtClean="0"/>
              <a:pPr/>
              <a:t>13/09/2017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7A4194C8-1563-42B9-B61C-B778B18BAAE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extBox 11"/>
          <p:cNvSpPr txBox="1"/>
          <p:nvPr/>
        </p:nvSpPr>
        <p:spPr>
          <a:xfrm>
            <a:off x="6143636" y="641725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Danang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Wahyu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Utomo</a:t>
            </a:r>
            <a:endParaRPr lang="id-ID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INF108-M15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 err="1" smtClean="0"/>
              <a:t>Pertemuan</a:t>
            </a:r>
            <a:r>
              <a:rPr lang="en-US" b="1" dirty="0" smtClean="0"/>
              <a:t> I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</a:t>
            </a:r>
            <a:r>
              <a:rPr lang="id-ID" b="1" dirty="0" smtClean="0"/>
              <a:t>efri Kurniawan, M.Kom</a:t>
            </a:r>
            <a:endParaRPr lang="en-US" b="1" dirty="0" smtClean="0"/>
          </a:p>
          <a:p>
            <a:r>
              <a:rPr lang="id-ID" dirty="0" smtClean="0"/>
              <a:t>defri</a:t>
            </a:r>
            <a:r>
              <a:rPr lang="en-US" dirty="0" smtClean="0"/>
              <a:t>.</a:t>
            </a:r>
            <a:r>
              <a:rPr lang="id-ID" dirty="0" smtClean="0"/>
              <a:t>kurniawan</a:t>
            </a:r>
            <a:r>
              <a:rPr lang="en-US" dirty="0" smtClean="0"/>
              <a:t>@dsn.dinus.ac.id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687" t="17516" r="28970" b="22438"/>
          <a:stretch/>
        </p:blipFill>
        <p:spPr>
          <a:xfrm>
            <a:off x="971599" y="1219200"/>
            <a:ext cx="720080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133" t="17516" r="28416" b="11610"/>
          <a:stretch/>
        </p:blipFill>
        <p:spPr>
          <a:xfrm>
            <a:off x="899591" y="1095792"/>
            <a:ext cx="734481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76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94" t="17516" r="28416" b="16532"/>
          <a:stretch/>
        </p:blipFill>
        <p:spPr>
          <a:xfrm>
            <a:off x="1007603" y="1275812"/>
            <a:ext cx="712879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8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Data Type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0180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240" t="20469" r="31184" b="20469"/>
          <a:stretch/>
        </p:blipFill>
        <p:spPr>
          <a:xfrm>
            <a:off x="1151620" y="1219200"/>
            <a:ext cx="68407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97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Data Type (ADT)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Type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sekumpulan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primitif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operasi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dasar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type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tersebut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Definisi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type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dari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ADT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mengandung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definisi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ADT lain. 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:</a:t>
            </a:r>
          </a:p>
          <a:p>
            <a:pPr lvl="1">
              <a:buFontTx/>
              <a:buChar char="-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ADT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Waktu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;  ADT Jam,  ADT Date</a:t>
            </a:r>
          </a:p>
          <a:p>
            <a:pPr lvl="1">
              <a:buFontTx/>
              <a:buChar char="-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ADT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Garis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;  2 Point</a:t>
            </a:r>
          </a:p>
          <a:p>
            <a:pPr lvl="1">
              <a:buFontTx/>
              <a:buChar char="-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ADT Segi4  ;  2 Point (Top/Left) ,  (Bottom/Right)</a:t>
            </a:r>
          </a:p>
          <a:p>
            <a:pPr marL="273050" indent="-273050">
              <a:buFontTx/>
              <a:buChar char="-"/>
            </a:pP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Data Type (ADT)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Primitif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konteks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prosedural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diterjemahkan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menjadi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atau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prosedur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Konstruktor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Selektor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Prosedur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Destruktor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Operator : arithmetic, relational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Predikat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lain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Operasi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lain</a:t>
            </a:r>
          </a:p>
          <a:p>
            <a:pPr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Contoh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: Date, Time, Point, Line, Rectangle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516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100" b="1" dirty="0" smtClean="0">
                          <a:latin typeface="Calibri" pitchFamily="34" charset="0"/>
                          <a:cs typeface="Calibri" pitchFamily="34" charset="0"/>
                        </a:rPr>
                        <a:t>{*</a:t>
                      </a:r>
                      <a:r>
                        <a:rPr lang="en-US" sz="2100" b="1" dirty="0" err="1" smtClean="0">
                          <a:latin typeface="Calibri" pitchFamily="34" charset="0"/>
                          <a:cs typeface="Calibri" pitchFamily="34" charset="0"/>
                        </a:rPr>
                        <a:t>Definisi</a:t>
                      </a:r>
                      <a:r>
                        <a:rPr lang="en-US" sz="2100" b="1" dirty="0" smtClean="0">
                          <a:latin typeface="Calibri" pitchFamily="34" charset="0"/>
                          <a:cs typeface="Calibri" pitchFamily="34" charset="0"/>
                        </a:rPr>
                        <a:t> Abstract Data Type POINT*}</a:t>
                      </a:r>
                    </a:p>
                    <a:p>
                      <a:r>
                        <a:rPr lang="en-US" sz="2100" b="1" dirty="0" smtClean="0">
                          <a:latin typeface="Calibri" pitchFamily="34" charset="0"/>
                          <a:cs typeface="Calibri" pitchFamily="34" charset="0"/>
                        </a:rPr>
                        <a:t>type point</a:t>
                      </a:r>
                      <a:r>
                        <a:rPr lang="en-US" sz="2100" b="1" baseline="0" dirty="0" smtClean="0"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en-US" sz="2100" b="0" baseline="0" dirty="0" smtClean="0">
                          <a:latin typeface="Calibri" pitchFamily="34" charset="0"/>
                          <a:cs typeface="Calibri" pitchFamily="34" charset="0"/>
                        </a:rPr>
                        <a:t>&lt;x: </a:t>
                      </a:r>
                      <a:r>
                        <a:rPr lang="en-US" sz="2100" b="0" u="sng" baseline="0" dirty="0" smtClean="0">
                          <a:latin typeface="Calibri" pitchFamily="34" charset="0"/>
                          <a:cs typeface="Calibri" pitchFamily="34" charset="0"/>
                        </a:rPr>
                        <a:t>integer</a:t>
                      </a:r>
                      <a:r>
                        <a:rPr lang="en-US" sz="2100" b="0" baseline="0" dirty="0" smtClean="0">
                          <a:latin typeface="Calibri" pitchFamily="34" charset="0"/>
                          <a:cs typeface="Calibri" pitchFamily="34" charset="0"/>
                        </a:rPr>
                        <a:t>, {</a:t>
                      </a:r>
                      <a:r>
                        <a:rPr lang="en-US" sz="2100" b="0" baseline="0" dirty="0" err="1" smtClean="0">
                          <a:latin typeface="Calibri" pitchFamily="34" charset="0"/>
                          <a:cs typeface="Calibri" pitchFamily="34" charset="0"/>
                        </a:rPr>
                        <a:t>absis</a:t>
                      </a:r>
                      <a:r>
                        <a:rPr lang="en-US" sz="2100" b="0" baseline="0" dirty="0" smtClean="0">
                          <a:latin typeface="Calibri" pitchFamily="34" charset="0"/>
                          <a:cs typeface="Calibri" pitchFamily="34" charset="0"/>
                        </a:rPr>
                        <a:t>}</a:t>
                      </a:r>
                    </a:p>
                    <a:p>
                      <a:pPr marL="1257300" indent="171450"/>
                      <a:r>
                        <a:rPr lang="en-US" sz="2100" b="0" dirty="0" smtClean="0"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  <a:r>
                        <a:rPr lang="en-US" sz="2100" b="0" baseline="0" dirty="0" smtClean="0"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en-US" sz="2100" b="0" u="sng" baseline="0" dirty="0" smtClean="0">
                          <a:latin typeface="Calibri" pitchFamily="34" charset="0"/>
                          <a:cs typeface="Calibri" pitchFamily="34" charset="0"/>
                        </a:rPr>
                        <a:t>integer</a:t>
                      </a:r>
                      <a:r>
                        <a:rPr lang="en-US" sz="2100" b="0" baseline="0" dirty="0" smtClean="0">
                          <a:latin typeface="Calibri" pitchFamily="34" charset="0"/>
                          <a:cs typeface="Calibri" pitchFamily="34" charset="0"/>
                        </a:rPr>
                        <a:t> {</a:t>
                      </a:r>
                      <a:r>
                        <a:rPr lang="en-US" sz="2100" b="0" baseline="0" dirty="0" err="1" smtClean="0">
                          <a:latin typeface="Calibri" pitchFamily="34" charset="0"/>
                          <a:cs typeface="Calibri" pitchFamily="34" charset="0"/>
                        </a:rPr>
                        <a:t>ordinat</a:t>
                      </a:r>
                      <a:r>
                        <a:rPr lang="en-US" sz="2100" b="0" baseline="0" dirty="0" smtClean="0">
                          <a:latin typeface="Calibri" pitchFamily="34" charset="0"/>
                          <a:cs typeface="Calibri" pitchFamily="34" charset="0"/>
                        </a:rPr>
                        <a:t>}&gt;</a:t>
                      </a:r>
                      <a:endParaRPr lang="id-ID" sz="21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{*</a:t>
                      </a:r>
                      <a:r>
                        <a:rPr lang="en-US" sz="2100" b="1" u="none" dirty="0" err="1" smtClean="0">
                          <a:latin typeface="Calibri" pitchFamily="34" charset="0"/>
                          <a:cs typeface="Calibri" pitchFamily="34" charset="0"/>
                        </a:rPr>
                        <a:t>Konstruktor</a:t>
                      </a:r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 POINT*}</a:t>
                      </a:r>
                    </a:p>
                    <a:p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Function </a:t>
                      </a:r>
                      <a:r>
                        <a:rPr lang="en-US" sz="2100" b="1" u="none" dirty="0" err="1" smtClean="0">
                          <a:latin typeface="Calibri" pitchFamily="34" charset="0"/>
                          <a:cs typeface="Calibri" pitchFamily="34" charset="0"/>
                        </a:rPr>
                        <a:t>MakePoint</a:t>
                      </a:r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b="0" u="none" dirty="0" smtClean="0">
                          <a:latin typeface="Calibri" pitchFamily="34" charset="0"/>
                          <a:cs typeface="Calibri" pitchFamily="34" charset="0"/>
                        </a:rPr>
                        <a:t>(x:integer,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</a:rPr>
                        <a:t> y:integer</a:t>
                      </a:r>
                      <a:r>
                        <a:rPr lang="en-US" sz="2100" b="0" u="none" dirty="0" smtClean="0">
                          <a:latin typeface="Calibri" pitchFamily="34" charset="0"/>
                          <a:cs typeface="Calibri" pitchFamily="34" charset="0"/>
                        </a:rPr>
                        <a:t>) 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 point</a:t>
                      </a:r>
                      <a:endParaRPr lang="en-US" sz="2100" u="none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{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membentuk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sebuah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point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dari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x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dengan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x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sebagai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absis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y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sebagai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i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ordinat</a:t>
                      </a:r>
                      <a:r>
                        <a:rPr lang="en-US" sz="2100" i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}</a:t>
                      </a:r>
                      <a:endParaRPr lang="id-ID" sz="2100" i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{*</a:t>
                      </a:r>
                      <a:r>
                        <a:rPr lang="en-US" sz="2100" b="1" u="none" dirty="0" err="1" smtClean="0">
                          <a:latin typeface="Calibri" pitchFamily="34" charset="0"/>
                          <a:cs typeface="Calibri" pitchFamily="34" charset="0"/>
                        </a:rPr>
                        <a:t>Selektor</a:t>
                      </a:r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 POINT*}</a:t>
                      </a:r>
                    </a:p>
                    <a:p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Function</a:t>
                      </a:r>
                      <a:r>
                        <a:rPr lang="en-US" sz="2100" b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b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Get</a:t>
                      </a:r>
                      <a:r>
                        <a:rPr lang="en-US" sz="2100" b="1" u="none" dirty="0" err="1" smtClean="0">
                          <a:latin typeface="Calibri" pitchFamily="34" charset="0"/>
                          <a:cs typeface="Calibri" pitchFamily="34" charset="0"/>
                        </a:rPr>
                        <a:t>Absis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</a:rPr>
                        <a:t> (P: point) 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 </a:t>
                      </a:r>
                      <a:r>
                        <a:rPr lang="en-US" sz="2100" b="0" u="sng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integer</a:t>
                      </a:r>
                    </a:p>
                    <a:p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{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mengirimkan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komponen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absis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dari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P}</a:t>
                      </a:r>
                    </a:p>
                    <a:p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Function</a:t>
                      </a:r>
                      <a:r>
                        <a:rPr lang="en-US" sz="2100" b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100" b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Get</a:t>
                      </a:r>
                      <a:r>
                        <a:rPr lang="en-US" sz="2100" b="1" u="none" dirty="0" err="1" smtClean="0">
                          <a:latin typeface="Calibri" pitchFamily="34" charset="0"/>
                          <a:cs typeface="Calibri" pitchFamily="34" charset="0"/>
                        </a:rPr>
                        <a:t>Ordinat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</a:rPr>
                        <a:t> (P: point) 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 </a:t>
                      </a:r>
                      <a:r>
                        <a:rPr lang="en-US" sz="2100" b="0" u="sng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integer</a:t>
                      </a:r>
                    </a:p>
                    <a:p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{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mengirimkan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komponen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ordinat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dari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P}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{*</a:t>
                      </a:r>
                      <a:r>
                        <a:rPr lang="en-US" sz="2100" b="1" u="none" dirty="0" err="1" smtClean="0">
                          <a:latin typeface="Calibri" pitchFamily="34" charset="0"/>
                          <a:cs typeface="Calibri" pitchFamily="34" charset="0"/>
                        </a:rPr>
                        <a:t>Predikat</a:t>
                      </a:r>
                      <a:r>
                        <a:rPr lang="en-US" sz="2100" b="1" u="none" dirty="0" smtClean="0">
                          <a:latin typeface="Calibri" pitchFamily="34" charset="0"/>
                          <a:cs typeface="Calibri" pitchFamily="34" charset="0"/>
                        </a:rPr>
                        <a:t>*}</a:t>
                      </a:r>
                      <a:endParaRPr lang="en-US" sz="2100" b="1" u="none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en-US" sz="2100" b="1" u="none" baseline="0" dirty="0" smtClean="0">
                          <a:latin typeface="Calibri" pitchFamily="34" charset="0"/>
                          <a:cs typeface="Calibri" pitchFamily="34" charset="0"/>
                        </a:rPr>
                        <a:t>Function </a:t>
                      </a:r>
                      <a:r>
                        <a:rPr lang="en-US" sz="2100" b="1" u="none" baseline="0" dirty="0" err="1" smtClean="0">
                          <a:latin typeface="Calibri" pitchFamily="34" charset="0"/>
                          <a:cs typeface="Calibri" pitchFamily="34" charset="0"/>
                        </a:rPr>
                        <a:t>IsOrigin</a:t>
                      </a:r>
                      <a:r>
                        <a:rPr lang="en-US" sz="2100" u="none" baseline="0" dirty="0" smtClean="0">
                          <a:latin typeface="Calibri" pitchFamily="34" charset="0"/>
                          <a:cs typeface="Calibri" pitchFamily="34" charset="0"/>
                        </a:rPr>
                        <a:t> ?(P: point) </a:t>
                      </a:r>
                      <a:r>
                        <a:rPr lang="en-US" sz="2100" b="0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 </a:t>
                      </a:r>
                      <a:r>
                        <a:rPr lang="en-US" sz="2100" b="0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boolean</a:t>
                      </a:r>
                      <a:endParaRPr lang="en-US" sz="2100" b="0" u="none" baseline="0" dirty="0" smtClean="0">
                        <a:latin typeface="Calibri" pitchFamily="34" charset="0"/>
                        <a:cs typeface="Calibri" pitchFamily="34" charset="0"/>
                        <a:sym typeface="Symbol"/>
                      </a:endParaRPr>
                    </a:p>
                    <a:p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{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mengirimkan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nilai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benar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jika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P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adalah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titik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origin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yaitu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</a:t>
                      </a:r>
                      <a:r>
                        <a:rPr lang="en-US" sz="2100" b="0" i="1" u="none" baseline="0" dirty="0" err="1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titik</a:t>
                      </a:r>
                      <a:r>
                        <a:rPr lang="en-US" sz="2100" b="0" i="1" u="none" baseline="0" dirty="0" smtClean="0">
                          <a:latin typeface="Calibri" pitchFamily="34" charset="0"/>
                          <a:cs typeface="Calibri" pitchFamily="34" charset="0"/>
                          <a:sym typeface="Symbol"/>
                        </a:rPr>
                        <a:t> &lt;0,0&gt;}</a:t>
                      </a:r>
                      <a:endParaRPr lang="id-ID" sz="2100" i="1" u="none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4584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Pointer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merupakan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struktur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data yang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dinamis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Variable yang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deklarasikan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menunjuk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pada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lokasi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alamat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memori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RAM</a:t>
            </a:r>
            <a:endParaRPr lang="id-ID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RENCANA KEGIATAN PERKULIAHAN SEMESTER</a:t>
            </a:r>
            <a:endParaRPr lang="id-ID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68811005"/>
              </p:ext>
            </p:extLst>
          </p:nvPr>
        </p:nvGraphicFramePr>
        <p:xfrm>
          <a:off x="457200" y="1571612"/>
          <a:ext cx="3757610" cy="3566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16596"/>
                <a:gridCol w="33410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Review + ADT 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Stack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ADT Queue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3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List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Linear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4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List Linear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List Linear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6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Representasi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Fisik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List Linear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7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Variasi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List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Linear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8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Tengah Semester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/>
        </p:nvGraphicFramePr>
        <p:xfrm>
          <a:off x="4597111" y="1571612"/>
          <a:ext cx="4118293" cy="3566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9593"/>
                <a:gridCol w="3568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Pokok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Bahasan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Variasi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List Linear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Variasi</a:t>
                      </a:r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 List Linear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11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Stack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dengan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Representasi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List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12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Queue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dengan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Representasi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List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List </a:t>
                      </a:r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Rekursif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alibri" pitchFamily="34" charset="0"/>
                          <a:cs typeface="Calibri" pitchFamily="34" charset="0"/>
                        </a:rPr>
                        <a:t>Pohon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dan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Pohon</a:t>
                      </a:r>
                      <a:r>
                        <a:rPr lang="en-US" sz="20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alibri" pitchFamily="34" charset="0"/>
                          <a:cs typeface="Calibri" pitchFamily="34" charset="0"/>
                        </a:rPr>
                        <a:t>Biner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  <a:cs typeface="Calibri" pitchFamily="34" charset="0"/>
                        </a:rPr>
                        <a:t>Multi List</a:t>
                      </a:r>
                      <a:endParaRPr lang="id-ID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16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Ujian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Akhir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 Semester</a:t>
                      </a:r>
                      <a:endParaRPr lang="id-ID" sz="20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61" t="28344" r="38931" b="23422"/>
          <a:stretch/>
        </p:blipFill>
        <p:spPr>
          <a:xfrm>
            <a:off x="457200" y="647699"/>
            <a:ext cx="8229600" cy="537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05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901" t="26375" r="37271" b="23422"/>
          <a:stretch/>
        </p:blipFill>
        <p:spPr>
          <a:xfrm>
            <a:off x="457200" y="476672"/>
            <a:ext cx="823432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79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10" t="20672" r="30267" b="18298"/>
          <a:stretch/>
        </p:blipFill>
        <p:spPr>
          <a:xfrm>
            <a:off x="1187623" y="1219200"/>
            <a:ext cx="676875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97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241" t="21454" r="29523" b="18500"/>
          <a:stretch/>
        </p:blipFill>
        <p:spPr>
          <a:xfrm>
            <a:off x="1043607" y="1340768"/>
            <a:ext cx="705678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</p:nvPr>
        </p:nvGraphicFramePr>
        <p:xfrm>
          <a:off x="4893330" y="-24"/>
          <a:ext cx="346488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616256"/>
                <a:gridCol w="630299"/>
                <a:gridCol w="630299"/>
                <a:gridCol w="630299"/>
                <a:gridCol w="47746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1082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1084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1086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14678" y="35715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=15, j, *p, *q; </a:t>
            </a:r>
            <a:endParaRPr lang="id-ID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8214545"/>
              </p:ext>
            </p:extLst>
          </p:nvPr>
        </p:nvGraphicFramePr>
        <p:xfrm>
          <a:off x="4893330" y="2457754"/>
          <a:ext cx="346488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616256"/>
                <a:gridCol w="630299"/>
                <a:gridCol w="630299"/>
                <a:gridCol w="630299"/>
                <a:gridCol w="47746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1082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1084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1086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8992" y="28149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 = &amp;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;</a:t>
            </a:r>
            <a:endParaRPr lang="id-ID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4929190" y="3401382"/>
          <a:ext cx="1303569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274437"/>
                <a:gridCol w="54887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5286380" y="3927492"/>
            <a:ext cx="411653" cy="1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1000108"/>
            <a:ext cx="228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&amp; operator difference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Mengambil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alamat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variabel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2571744"/>
            <a:ext cx="228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* Operator reference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Mengambil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alamat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variabel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3998" y="34502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(1)</a:t>
            </a:r>
            <a:endParaRPr lang="id-ID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2591" y="1139595"/>
            <a:ext cx="3335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=15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dimasukkan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Sesuai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variabel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endParaRPr lang="id-ID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43966" y="278605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(2)</a:t>
            </a:r>
            <a:endParaRPr lang="id-ID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942" y="4357694"/>
            <a:ext cx="3169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mengarah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alamat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variabel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Yaitu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1080.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</p:nvPr>
        </p:nvGraphicFramePr>
        <p:xfrm>
          <a:off x="4893330" y="-24"/>
          <a:ext cx="346488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616256"/>
                <a:gridCol w="630299"/>
                <a:gridCol w="630299"/>
                <a:gridCol w="630299"/>
                <a:gridCol w="47746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1082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1084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1086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14678" y="357152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int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=15, j, *p, *q; </a:t>
            </a:r>
            <a:endParaRPr lang="id-ID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893330" y="2457754"/>
          <a:ext cx="346488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616256"/>
                <a:gridCol w="630299"/>
                <a:gridCol w="630299"/>
                <a:gridCol w="630299"/>
                <a:gridCol w="47746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1082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1084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1086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28992" y="28149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 = &amp;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;</a:t>
            </a:r>
            <a:endParaRPr lang="id-ID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4929190" y="3401382"/>
          <a:ext cx="1303569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274437"/>
                <a:gridCol w="54887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5286380" y="3927492"/>
            <a:ext cx="411653" cy="1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0" y="1000108"/>
            <a:ext cx="228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&amp; operator difference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Mengambil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alamat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variabel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2571744"/>
            <a:ext cx="228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* Operator reference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Mengambil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alamat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variabel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3998" y="34502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(1)</a:t>
            </a:r>
            <a:endParaRPr lang="id-ID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72591" y="1139595"/>
            <a:ext cx="3335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=15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dimasukkan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dalam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 </a:t>
            </a:r>
          </a:p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Sesuai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dengan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variabel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 </a:t>
            </a:r>
            <a:endParaRPr lang="id-ID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43966" y="278605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(2)</a:t>
            </a:r>
            <a:endParaRPr lang="id-ID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4942" y="4357694"/>
            <a:ext cx="3169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mengarah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alamat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variabel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endParaRPr lang="en-US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Yaitu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1080.  </a:t>
            </a:r>
          </a:p>
        </p:txBody>
      </p:sp>
    </p:spTree>
    <p:extLst>
      <p:ext uri="{BB962C8B-B14F-4D97-AF65-F5344CB8AC3E}">
        <p14:creationId xmlns:p14="http://schemas.microsoft.com/office/powerpoint/2010/main" val="19787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0" y="1000108"/>
            <a:ext cx="228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&amp; operator difference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Mengambil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alamat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variabel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2571744"/>
            <a:ext cx="228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* Operator reference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Mengambil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alamat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variabel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43998" y="34502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(3)</a:t>
            </a:r>
            <a:endParaRPr lang="id-ID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6476" y="1782537"/>
            <a:ext cx="3578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20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diarahkan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alamat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p. 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Karena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juga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mengarah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alamat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Maka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nilai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dari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20</a:t>
            </a:r>
            <a:endParaRPr lang="id-ID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43966" y="328612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(4)</a:t>
            </a:r>
            <a:endParaRPr lang="id-ID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Content Placeholder 4"/>
          <p:cNvGraphicFramePr>
            <a:graphicFrameLocks/>
          </p:cNvGraphicFramePr>
          <p:nvPr/>
        </p:nvGraphicFramePr>
        <p:xfrm>
          <a:off x="4893330" y="38088"/>
          <a:ext cx="346488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616256"/>
                <a:gridCol w="630299"/>
                <a:gridCol w="630299"/>
                <a:gridCol w="630299"/>
                <a:gridCol w="47746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id-ID" sz="16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1082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1084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1086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286116" y="36479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*p = 20;</a:t>
            </a:r>
            <a:endParaRPr lang="id-ID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4929190" y="972490"/>
          <a:ext cx="1303569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274437"/>
                <a:gridCol w="54887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5286380" y="1472556"/>
            <a:ext cx="411653" cy="1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4893330" y="2994664"/>
          <a:ext cx="346488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616256"/>
                <a:gridCol w="630299"/>
                <a:gridCol w="630299"/>
                <a:gridCol w="630299"/>
                <a:gridCol w="47746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id-ID" sz="16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1082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1084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1086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86116" y="335184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j = 2 * *p; </a:t>
            </a:r>
            <a:endParaRPr lang="id-ID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/>
        </p:nvGraphicFramePr>
        <p:xfrm>
          <a:off x="4893330" y="4280548"/>
          <a:ext cx="346488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616256"/>
                <a:gridCol w="630299"/>
                <a:gridCol w="630299"/>
                <a:gridCol w="630299"/>
                <a:gridCol w="47746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1082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1084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1086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428992" y="463130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q = &amp;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id-ID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43998" y="457200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(5)</a:t>
            </a:r>
            <a:endParaRPr lang="id-ID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" name="Content Placeholder 4"/>
          <p:cNvGraphicFramePr>
            <a:graphicFrameLocks/>
          </p:cNvGraphicFramePr>
          <p:nvPr/>
        </p:nvGraphicFramePr>
        <p:xfrm>
          <a:off x="4857752" y="5214950"/>
          <a:ext cx="1303569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274437"/>
                <a:gridCol w="54887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algn="just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   q 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5214942" y="5715016"/>
            <a:ext cx="411653" cy="1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5357818" y="5929330"/>
            <a:ext cx="50006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500826" y="5506066"/>
            <a:ext cx="2643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mengarah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ke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alamat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variabel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Yaitu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1080.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</p:nvPr>
        </p:nvGraphicFramePr>
        <p:xfrm>
          <a:off x="4893330" y="-24"/>
          <a:ext cx="346488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616256"/>
                <a:gridCol w="630299"/>
                <a:gridCol w="630299"/>
                <a:gridCol w="630299"/>
                <a:gridCol w="47746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1082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1084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1086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14612" y="35715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=15, j, *p, *q; </a:t>
            </a:r>
            <a:endParaRPr lang="id-ID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893330" y="957556"/>
          <a:ext cx="346488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616256"/>
                <a:gridCol w="630299"/>
                <a:gridCol w="630299"/>
                <a:gridCol w="630299"/>
                <a:gridCol w="47746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1082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1084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1086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86050" y="135569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&amp;</a:t>
            </a:r>
            <a:r>
              <a:rPr lang="en-US" dirty="0" err="1" smtClean="0"/>
              <a:t>i</a:t>
            </a:r>
            <a:r>
              <a:rPr lang="en-US" dirty="0" smtClean="0"/>
              <a:t>;</a:t>
            </a:r>
            <a:endParaRPr lang="id-ID" dirty="0"/>
          </a:p>
        </p:txBody>
      </p:sp>
      <p:graphicFrame>
        <p:nvGraphicFramePr>
          <p:cNvPr id="12" name="Content Placeholder 4"/>
          <p:cNvGraphicFramePr>
            <a:graphicFrameLocks/>
          </p:cNvGraphicFramePr>
          <p:nvPr/>
        </p:nvGraphicFramePr>
        <p:xfrm>
          <a:off x="4929190" y="1901184"/>
          <a:ext cx="1303569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274437"/>
                <a:gridCol w="54887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>
            <a:off x="5286380" y="2427294"/>
            <a:ext cx="411653" cy="1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5" name="Content Placeholder 4"/>
          <p:cNvGraphicFramePr>
            <a:graphicFrameLocks/>
          </p:cNvGraphicFramePr>
          <p:nvPr/>
        </p:nvGraphicFramePr>
        <p:xfrm>
          <a:off x="4893330" y="2637474"/>
          <a:ext cx="346488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616256"/>
                <a:gridCol w="630299"/>
                <a:gridCol w="630299"/>
                <a:gridCol w="630299"/>
                <a:gridCol w="47746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id-ID" sz="16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1082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1084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1086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86050" y="296417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 = 20;</a:t>
            </a:r>
            <a:endParaRPr lang="id-ID" dirty="0"/>
          </a:p>
        </p:txBody>
      </p:sp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4929190" y="3571876"/>
          <a:ext cx="1303569" cy="67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274437"/>
                <a:gridCol w="54887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5286380" y="4071942"/>
            <a:ext cx="411653" cy="1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9" name="Content Placeholder 4"/>
          <p:cNvGraphicFramePr>
            <a:graphicFrameLocks/>
          </p:cNvGraphicFramePr>
          <p:nvPr/>
        </p:nvGraphicFramePr>
        <p:xfrm>
          <a:off x="4893330" y="4286256"/>
          <a:ext cx="346488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616256"/>
                <a:gridCol w="630299"/>
                <a:gridCol w="630299"/>
                <a:gridCol w="630299"/>
                <a:gridCol w="47746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?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1082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1084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1086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857488" y="464343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= 2 * *p; </a:t>
            </a:r>
            <a:endParaRPr lang="id-ID" dirty="0"/>
          </a:p>
        </p:txBody>
      </p:sp>
      <p:graphicFrame>
        <p:nvGraphicFramePr>
          <p:cNvPr id="21" name="Content Placeholder 4"/>
          <p:cNvGraphicFramePr>
            <a:graphicFrameLocks/>
          </p:cNvGraphicFramePr>
          <p:nvPr/>
        </p:nvGraphicFramePr>
        <p:xfrm>
          <a:off x="4893330" y="5286388"/>
          <a:ext cx="3464882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261"/>
                <a:gridCol w="616256"/>
                <a:gridCol w="630299"/>
                <a:gridCol w="630299"/>
                <a:gridCol w="630299"/>
                <a:gridCol w="47746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Calibri" pitchFamily="34" charset="0"/>
                          <a:cs typeface="Calibri" pitchFamily="34" charset="0"/>
                        </a:rPr>
                        <a:t>i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j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q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40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solidFill>
                          <a:srgbClr val="FF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1080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1082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1084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alibri" pitchFamily="34" charset="0"/>
                          <a:cs typeface="Calibri" pitchFamily="34" charset="0"/>
                        </a:rPr>
                        <a:t>1086</a:t>
                      </a:r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d-ID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857488" y="564356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 = &amp;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1000108"/>
            <a:ext cx="228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&amp; operator difference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Mengambil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alamat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variabel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2571744"/>
            <a:ext cx="228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* Operator reference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Mengambil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nilai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dari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alamat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suatu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variabel</a:t>
            </a:r>
            <a:endParaRPr lang="id-ID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3981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241" t="20469" r="27863" b="17516"/>
          <a:stretch/>
        </p:blipFill>
        <p:spPr>
          <a:xfrm>
            <a:off x="683568" y="908720"/>
            <a:ext cx="727280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4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Kemampuan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id-ID" dirty="0"/>
              <a:t>Mahasiswa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id-ID" dirty="0"/>
              <a:t> akan pentingnya memahami struktur data array, struktur, pointer serta penggunaanya dalam fungsi dan prosedur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ADT Stack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mengimplementasikannya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tabel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50374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47" t="19485" r="29523" b="16531"/>
          <a:stretch/>
        </p:blipFill>
        <p:spPr>
          <a:xfrm>
            <a:off x="1115615" y="980728"/>
            <a:ext cx="691276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31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48" t="19484" r="29523" b="17516"/>
          <a:stretch/>
        </p:blipFill>
        <p:spPr>
          <a:xfrm>
            <a:off x="971600" y="1143000"/>
            <a:ext cx="691276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28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94" t="19485" r="29523" b="19485"/>
          <a:stretch/>
        </p:blipFill>
        <p:spPr>
          <a:xfrm>
            <a:off x="1079611" y="1224956"/>
            <a:ext cx="698477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3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id-ID" sz="3600" dirty="0" smtClean="0">
                <a:solidFill>
                  <a:srgbClr val="FF0000"/>
                </a:solidFill>
              </a:rPr>
              <a:t>TERIMA KASIH</a:t>
            </a:r>
            <a:endParaRPr lang="id-ID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7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TEST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/>
              <a:t>tipe-tipe</a:t>
            </a:r>
            <a:r>
              <a:rPr lang="en-US" dirty="0"/>
              <a:t> data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 smtClean="0"/>
              <a:t>ketahui</a:t>
            </a:r>
            <a:r>
              <a:rPr lang="en-US" dirty="0" smtClean="0"/>
              <a:t>?!</a:t>
            </a:r>
          </a:p>
          <a:p>
            <a:pPr marL="514350" lvl="0" indent="-514350">
              <a:buAutoNum type="arabicPeriod"/>
            </a:pPr>
            <a:endParaRPr lang="en-US" dirty="0"/>
          </a:p>
          <a:p>
            <a:pPr marL="0" lvl="0" indent="0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ketahui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bentukan</a:t>
            </a:r>
            <a:r>
              <a:rPr lang="en-US" dirty="0" smtClean="0"/>
              <a:t>?!</a:t>
            </a:r>
            <a:r>
              <a:rPr lang="en-US" i="1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contohnya</a:t>
            </a:r>
            <a:r>
              <a:rPr lang="en-US" dirty="0" smtClean="0"/>
              <a:t>!</a:t>
            </a:r>
          </a:p>
          <a:p>
            <a:pPr marL="0" lvl="0" indent="0">
              <a:buNone/>
            </a:pPr>
            <a:endParaRPr lang="en-US" i="1" dirty="0"/>
          </a:p>
          <a:p>
            <a:pPr marL="0" lv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Jelaskan</a:t>
            </a:r>
            <a:r>
              <a:rPr lang="en-US" dirty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r>
              <a:rPr lang="en-US" dirty="0" smtClean="0"/>
              <a:t>?!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pahami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: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   a.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 smtClean="0"/>
              <a:t>statis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    b.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/>
              <a:t>data </a:t>
            </a:r>
            <a:r>
              <a:rPr lang="en-US" dirty="0" err="1" smtClean="0"/>
              <a:t>dinamis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5.Jelaskan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data pointer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contohnya</a:t>
            </a:r>
            <a:r>
              <a:rPr lang="en-US" dirty="0" smtClean="0"/>
              <a:t>!</a:t>
            </a:r>
            <a:endParaRPr lang="id-ID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962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dikuasai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Array</a:t>
            </a:r>
          </a:p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Struktur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Pointer</a:t>
            </a:r>
          </a:p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Fungsi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Prosedur</a:t>
            </a:r>
            <a:endParaRPr lang="id-ID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4797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Data (Review)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dasar</a:t>
            </a:r>
            <a:endParaRPr lang="en-US" dirty="0" smtClean="0"/>
          </a:p>
          <a:p>
            <a:pPr lvl="1"/>
            <a:r>
              <a:rPr lang="en-US" dirty="0" err="1" smtClean="0"/>
              <a:t>Bilangan</a:t>
            </a:r>
            <a:r>
              <a:rPr lang="en-US" dirty="0" smtClean="0"/>
              <a:t> Boolean</a:t>
            </a:r>
          </a:p>
          <a:p>
            <a:pPr lvl="1"/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endParaRPr lang="en-US" dirty="0" smtClean="0"/>
          </a:p>
          <a:p>
            <a:pPr lvl="1"/>
            <a:r>
              <a:rPr lang="en-US" dirty="0" err="1" smtClean="0"/>
              <a:t>Bilangan</a:t>
            </a:r>
            <a:r>
              <a:rPr lang="en-US" dirty="0" smtClean="0"/>
              <a:t> </a:t>
            </a:r>
            <a:r>
              <a:rPr lang="en-US" dirty="0" err="1" smtClean="0"/>
              <a:t>Riil</a:t>
            </a:r>
            <a:endParaRPr lang="en-US" dirty="0" smtClean="0"/>
          </a:p>
          <a:p>
            <a:pPr lvl="1"/>
            <a:r>
              <a:rPr lang="en-US" dirty="0" err="1" smtClean="0"/>
              <a:t>Karakter</a:t>
            </a:r>
            <a:endParaRPr lang="en-US" dirty="0" smtClean="0"/>
          </a:p>
          <a:p>
            <a:r>
              <a:rPr lang="en-US" dirty="0" smtClean="0"/>
              <a:t>String</a:t>
            </a:r>
          </a:p>
          <a:p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Enumerasi</a:t>
            </a:r>
            <a:endParaRPr lang="en-US" dirty="0" smtClean="0"/>
          </a:p>
          <a:p>
            <a:r>
              <a:rPr lang="en-US" dirty="0" err="1" smtClean="0"/>
              <a:t>Tipe</a:t>
            </a:r>
            <a:r>
              <a:rPr lang="en-US" dirty="0" smtClean="0"/>
              <a:t> data </a:t>
            </a:r>
            <a:r>
              <a:rPr lang="en-US" dirty="0" err="1" smtClean="0"/>
              <a:t>Bentukan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31220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008" t="26375" r="36164" b="15547"/>
          <a:stretch/>
        </p:blipFill>
        <p:spPr>
          <a:xfrm>
            <a:off x="457200" y="1252234"/>
            <a:ext cx="7283152" cy="530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1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Struktrur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sz="2800" i="1" dirty="0" smtClean="0"/>
              <a:t>Struct</a:t>
            </a:r>
            <a:r>
              <a:rPr lang="en-US" sz="2800" i="1" dirty="0" smtClean="0"/>
              <a:t> </a:t>
            </a:r>
            <a:r>
              <a:rPr lang="id-ID" sz="2800" dirty="0" smtClean="0"/>
              <a:t>merupakan </a:t>
            </a:r>
            <a:r>
              <a:rPr lang="id-ID" sz="2800" dirty="0"/>
              <a:t>perintah yang dapat digunakan untuk membuat struktur dari suatu record. </a:t>
            </a:r>
            <a:endParaRPr lang="en-US" sz="2800" dirty="0" smtClean="0"/>
          </a:p>
          <a:p>
            <a:r>
              <a:rPr lang="id-ID" sz="2800" dirty="0" smtClean="0"/>
              <a:t>Sebuah </a:t>
            </a:r>
            <a:r>
              <a:rPr lang="id-ID" sz="2800" dirty="0"/>
              <a:t>record </a:t>
            </a:r>
            <a:r>
              <a:rPr lang="id-ID" sz="2800" dirty="0" smtClean="0"/>
              <a:t>bisa</a:t>
            </a:r>
            <a:r>
              <a:rPr lang="en-US" sz="2800" dirty="0" smtClean="0"/>
              <a:t> </a:t>
            </a:r>
            <a:r>
              <a:rPr lang="id-ID" sz="2800" dirty="0" smtClean="0"/>
              <a:t>memiliki </a:t>
            </a:r>
            <a:r>
              <a:rPr lang="id-ID" sz="2800" dirty="0"/>
              <a:t>domain yang heterogen. Sebagai contoh, sebuah record yang merepresentasikan tentang </a:t>
            </a:r>
            <a:r>
              <a:rPr lang="id-ID" sz="2800" dirty="0" smtClean="0"/>
              <a:t>seseorang</a:t>
            </a:r>
            <a:r>
              <a:rPr lang="en-US" sz="2800" dirty="0" smtClean="0"/>
              <a:t> </a:t>
            </a:r>
            <a:r>
              <a:rPr lang="id-ID" sz="2800" dirty="0" smtClean="0"/>
              <a:t>memiliki </a:t>
            </a:r>
            <a:r>
              <a:rPr lang="id-ID" sz="2800" dirty="0"/>
              <a:t>atribut berupa nama yang bertipe string, umur yang bertipe integer, dan tinggi yang bertipe </a:t>
            </a:r>
            <a:r>
              <a:rPr lang="id-ID" sz="2800" dirty="0" smtClean="0"/>
              <a:t>double</a:t>
            </a:r>
            <a:endParaRPr lang="en-US" sz="2800" dirty="0" smtClean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Materi</a:t>
            </a:r>
            <a:r>
              <a:rPr lang="en-US" sz="2800" dirty="0" smtClean="0"/>
              <a:t> </a:t>
            </a:r>
            <a:r>
              <a:rPr lang="en-US" sz="2800" dirty="0" err="1" smtClean="0"/>
              <a:t>Struct</a:t>
            </a:r>
            <a:endParaRPr lang="en-US" sz="2800" dirty="0"/>
          </a:p>
          <a:p>
            <a:r>
              <a:rPr lang="id-ID" sz="2800" dirty="0" smtClean="0">
                <a:hlinkClick r:id="rId2" action="ppaction://hlinkfile"/>
              </a:rPr>
              <a:t>INF108-M15.pdf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333547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err="1" smtClean="0"/>
              <a:t>Bentukan</a:t>
            </a:r>
            <a:r>
              <a:rPr lang="en-US" dirty="0" smtClean="0"/>
              <a:t> (Review)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Type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himpunan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nilai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sekumpulan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operator yang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terdefinisi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konteks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fungsional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mendefinisikan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type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mendefinisikan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: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Nama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struktur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type</a:t>
            </a: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Selektor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Konstruktor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Predikat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fungsi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lain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Presentation10</Template>
  <TotalTime>1156</TotalTime>
  <Words>938</Words>
  <Application>Microsoft Office PowerPoint</Application>
  <PresentationFormat>On-screen Show (4:3)</PresentationFormat>
  <Paragraphs>334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Bookman Old Style</vt:lpstr>
      <vt:lpstr>Calibri</vt:lpstr>
      <vt:lpstr>Gill Sans MT</vt:lpstr>
      <vt:lpstr>Symbol</vt:lpstr>
      <vt:lpstr>Wingdings</vt:lpstr>
      <vt:lpstr>Wingdings 3</vt:lpstr>
      <vt:lpstr>Presentation10</vt:lpstr>
      <vt:lpstr>Pertemuan I</vt:lpstr>
      <vt:lpstr>RENCANA KEGIATAN PERKULIAHAN SEMESTER</vt:lpstr>
      <vt:lpstr>Kemampuan yang Diharapkan</vt:lpstr>
      <vt:lpstr>Materi yang harus dikuasai</vt:lpstr>
      <vt:lpstr>Review</vt:lpstr>
      <vt:lpstr>Type Data (Review)</vt:lpstr>
      <vt:lpstr>Array</vt:lpstr>
      <vt:lpstr>Struktrur</vt:lpstr>
      <vt:lpstr>Type Bentukan (Review)</vt:lpstr>
      <vt:lpstr>PowerPoint Presentation</vt:lpstr>
      <vt:lpstr>PowerPoint Presentation</vt:lpstr>
      <vt:lpstr>PowerPoint Presentation</vt:lpstr>
      <vt:lpstr>Abstract Data Type</vt:lpstr>
      <vt:lpstr>PowerPoint Presentation</vt:lpstr>
      <vt:lpstr>Abstract Data Type (ADT)</vt:lpstr>
      <vt:lpstr>Abstract Data Type (ADT)</vt:lpstr>
      <vt:lpstr>PowerPoint Presentation</vt:lpstr>
      <vt:lpstr>Pointer</vt:lpstr>
      <vt:lpstr>Pointer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Stack</vt:lpstr>
      <vt:lpstr>PowerPoint Presentation</vt:lpstr>
      <vt:lpstr>PowerPoint Presentation</vt:lpstr>
      <vt:lpstr>PowerPoint Presentation</vt:lpstr>
      <vt:lpstr>PowerPoint Presentation</vt:lpstr>
      <vt:lpstr>TERIMA KASIH</vt:lpstr>
      <vt:lpstr>POST TEST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DATA TYPE (ADT)</dc:title>
  <dc:creator>asus</dc:creator>
  <cp:lastModifiedBy>Microsoft account</cp:lastModifiedBy>
  <cp:revision>90</cp:revision>
  <dcterms:created xsi:type="dcterms:W3CDTF">2014-09-09T15:31:59Z</dcterms:created>
  <dcterms:modified xsi:type="dcterms:W3CDTF">2017-09-13T06:00:03Z</dcterms:modified>
</cp:coreProperties>
</file>