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56" r:id="rId2"/>
    <p:sldId id="299" r:id="rId3"/>
    <p:sldId id="261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25" r:id="rId12"/>
    <p:sldId id="326" r:id="rId13"/>
    <p:sldId id="327" r:id="rId14"/>
    <p:sldId id="328" r:id="rId15"/>
    <p:sldId id="309" r:id="rId16"/>
    <p:sldId id="324" r:id="rId17"/>
    <p:sldId id="313" r:id="rId18"/>
    <p:sldId id="314" r:id="rId19"/>
    <p:sldId id="315" r:id="rId20"/>
    <p:sldId id="331" r:id="rId21"/>
    <p:sldId id="316" r:id="rId22"/>
    <p:sldId id="317" r:id="rId23"/>
    <p:sldId id="318" r:id="rId24"/>
    <p:sldId id="319" r:id="rId25"/>
    <p:sldId id="320" r:id="rId26"/>
    <p:sldId id="329" r:id="rId27"/>
    <p:sldId id="321" r:id="rId28"/>
    <p:sldId id="322" r:id="rId29"/>
    <p:sldId id="330" r:id="rId30"/>
    <p:sldId id="32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D08EB-A984-4829-8D70-D85065A77FAC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541A-39B3-4DD6-824D-1DAED03C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0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7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22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6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52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7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1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4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2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7D2E1-4CBC-422C-A853-83E54559A3C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9D8B70-84E0-4B6D-80AB-1F026AE34B6E}" type="slidenum">
              <a:rPr lang="en-US" smtClean="0"/>
              <a:t>‹#›</a:t>
            </a:fld>
            <a:endParaRPr lang="en-US"/>
          </a:p>
        </p:txBody>
      </p:sp>
      <p:sp>
        <p:nvSpPr>
          <p:cNvPr id="36" name="TextBox 35"/>
          <p:cNvSpPr txBox="1"/>
          <p:nvPr userDrawn="1"/>
        </p:nvSpPr>
        <p:spPr>
          <a:xfrm>
            <a:off x="7796464" y="6173302"/>
            <a:ext cx="370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Tim </a:t>
            </a:r>
            <a:r>
              <a:rPr lang="en-US" b="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Algoritma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Pemrograman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TI</a:t>
            </a:r>
            <a:r>
              <a:rPr lang="en-US" b="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– S1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Universitas</a:t>
            </a:r>
            <a:r>
              <a:rPr lang="en-US" b="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Dian </a:t>
            </a:r>
            <a:r>
              <a:rPr lang="en-US" b="0" baseline="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Nuswantoro</a:t>
            </a:r>
            <a:endParaRPr lang="en-US" b="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4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nang.wu@dsn.dinus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/>
              <a:t>Defri</a:t>
            </a:r>
            <a:r>
              <a:rPr lang="en-US" dirty="0" smtClean="0"/>
              <a:t> </a:t>
            </a:r>
            <a:r>
              <a:rPr lang="en-US" dirty="0" err="1" smtClean="0"/>
              <a:t>Kurniawan</a:t>
            </a:r>
            <a:endParaRPr lang="en-US" dirty="0" smtClean="0"/>
          </a:p>
          <a:p>
            <a:pPr algn="r"/>
            <a:r>
              <a:rPr lang="en-US" dirty="0" smtClean="0">
                <a:hlinkClick r:id="rId2"/>
              </a:rPr>
              <a:t>Defri.kurniawan@dsn.dinus.ac.id</a:t>
            </a:r>
            <a:endParaRPr lang="en-US" dirty="0" smtClean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Hal-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:</a:t>
            </a:r>
            <a:endParaRPr lang="id-ID" dirty="0"/>
          </a:p>
          <a:p>
            <a:pPr marL="971550" lvl="1" indent="-514350" algn="just">
              <a:buFont typeface="+mj-lt"/>
              <a:buAutoNum type="arabicPeriod" startAt="4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</a:t>
            </a:r>
            <a:endParaRPr lang="id-ID" sz="2400" dirty="0"/>
          </a:p>
          <a:p>
            <a:pPr marL="914400" lvl="1" indent="-457200" algn="just">
              <a:buFont typeface="+mj-lt"/>
              <a:buAutoNum type="arabicPeriod" startAt="4"/>
            </a:pPr>
            <a:r>
              <a:rPr lang="en-US" sz="2400" dirty="0" err="1"/>
              <a:t>Algoritma-algoritma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gagasan-gagasan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kecepatan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823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/>
              <a:t>gaji</a:t>
            </a:r>
            <a:r>
              <a:rPr lang="en-US" dirty="0"/>
              <a:t> total,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total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tunjangan</a:t>
            </a:r>
            <a:r>
              <a:rPr lang="en-US" dirty="0"/>
              <a:t>. </a:t>
            </a:r>
            <a:r>
              <a:rPr lang="en-US" dirty="0" err="1"/>
              <a:t>tunjangan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3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tunjangan</a:t>
            </a:r>
            <a:r>
              <a:rPr lang="en-US" dirty="0"/>
              <a:t> 20%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tunjangan</a:t>
            </a:r>
            <a:r>
              <a:rPr lang="en-US" dirty="0"/>
              <a:t> 10%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6391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Algoritma</a:t>
            </a:r>
            <a:r>
              <a:rPr lang="en-US" sz="3200" dirty="0"/>
              <a:t> </a:t>
            </a:r>
            <a:r>
              <a:rPr lang="en-US" sz="3200" dirty="0" err="1"/>
              <a:t>Menghitung</a:t>
            </a:r>
            <a:r>
              <a:rPr lang="en-US" sz="3200" dirty="0"/>
              <a:t> </a:t>
            </a:r>
            <a:r>
              <a:rPr lang="en-US" sz="3200" dirty="0" err="1"/>
              <a:t>Gaji</a:t>
            </a:r>
            <a:r>
              <a:rPr lang="en-US" sz="3200" dirty="0"/>
              <a:t> Total </a:t>
            </a:r>
            <a:r>
              <a:rPr lang="en-US" sz="3200" dirty="0" err="1"/>
              <a:t>Pegawai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93838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700" b="1" dirty="0" err="1" smtClean="0"/>
              <a:t>Bahasa</a:t>
            </a:r>
            <a:r>
              <a:rPr lang="en-US" sz="2700" b="1" dirty="0" smtClean="0"/>
              <a:t> Natural</a:t>
            </a:r>
            <a:r>
              <a:rPr lang="en-US" sz="2700" b="1" dirty="0"/>
              <a:t>:</a:t>
            </a:r>
          </a:p>
          <a:p>
            <a:pPr marL="514350" indent="-514350">
              <a:buAutoNum type="arabicPeriod"/>
            </a:pPr>
            <a:r>
              <a:rPr lang="en-US" sz="2700" dirty="0"/>
              <a:t>Read </a:t>
            </a:r>
            <a:r>
              <a:rPr lang="en-US" sz="2700" dirty="0" err="1"/>
              <a:t>masa</a:t>
            </a:r>
            <a:r>
              <a:rPr lang="en-US" sz="2700" dirty="0"/>
              <a:t> </a:t>
            </a:r>
            <a:r>
              <a:rPr lang="en-US" sz="2700" dirty="0" err="1"/>
              <a:t>kerja</a:t>
            </a:r>
            <a:r>
              <a:rPr lang="en-US" sz="2700" dirty="0"/>
              <a:t>, </a:t>
            </a:r>
            <a:r>
              <a:rPr lang="en-US" sz="2700" dirty="0" err="1"/>
              <a:t>gaji</a:t>
            </a:r>
            <a:r>
              <a:rPr lang="en-US" sz="2700" dirty="0"/>
              <a:t> </a:t>
            </a:r>
            <a:r>
              <a:rPr lang="en-US" sz="2700" dirty="0" err="1"/>
              <a:t>pokok</a:t>
            </a:r>
            <a:endParaRPr lang="en-US" sz="2700" dirty="0"/>
          </a:p>
          <a:p>
            <a:pPr marL="514350" indent="-514350">
              <a:buAutoNum type="arabicPeriod"/>
            </a:pPr>
            <a:r>
              <a:rPr lang="en-US" sz="2700" u="sng" dirty="0" err="1"/>
              <a:t>Jika</a:t>
            </a:r>
            <a:r>
              <a:rPr lang="en-US" sz="2700" dirty="0"/>
              <a:t> </a:t>
            </a:r>
            <a:r>
              <a:rPr lang="en-US" sz="2700" dirty="0" err="1"/>
              <a:t>masa</a:t>
            </a:r>
            <a:r>
              <a:rPr lang="en-US" sz="2700" dirty="0"/>
              <a:t> </a:t>
            </a:r>
            <a:r>
              <a:rPr lang="en-US" sz="2700" dirty="0" err="1"/>
              <a:t>kerja</a:t>
            </a:r>
            <a:r>
              <a:rPr lang="en-US" sz="2700" dirty="0"/>
              <a:t> </a:t>
            </a:r>
            <a:r>
              <a:rPr lang="en-US" sz="2700" dirty="0" err="1"/>
              <a:t>lebih</a:t>
            </a:r>
            <a:r>
              <a:rPr lang="en-US" sz="2700" dirty="0"/>
              <a:t> </a:t>
            </a:r>
            <a:r>
              <a:rPr lang="en-US" sz="2700" dirty="0" err="1"/>
              <a:t>dari</a:t>
            </a:r>
            <a:r>
              <a:rPr lang="en-US" sz="2700" dirty="0"/>
              <a:t> </a:t>
            </a:r>
            <a:r>
              <a:rPr lang="en-US" sz="2700" dirty="0" err="1"/>
              <a:t>sama</a:t>
            </a:r>
            <a:r>
              <a:rPr lang="en-US" sz="2700" dirty="0"/>
              <a:t> </a:t>
            </a:r>
            <a:r>
              <a:rPr lang="en-US" sz="2700" dirty="0" err="1"/>
              <a:t>dengan</a:t>
            </a:r>
            <a:r>
              <a:rPr lang="en-US" sz="2700" dirty="0"/>
              <a:t> 3thn </a:t>
            </a:r>
            <a:r>
              <a:rPr lang="en-US" sz="2700" u="sng" dirty="0" err="1"/>
              <a:t>maka</a:t>
            </a:r>
            <a:r>
              <a:rPr lang="en-US" sz="2700" dirty="0"/>
              <a:t> </a:t>
            </a:r>
            <a:r>
              <a:rPr lang="en-US" sz="2700" dirty="0" err="1"/>
              <a:t>tunjangan</a:t>
            </a:r>
            <a:r>
              <a:rPr lang="en-US" sz="2700" dirty="0"/>
              <a:t> 20% </a:t>
            </a:r>
            <a:r>
              <a:rPr lang="en-US" sz="2700" dirty="0" err="1"/>
              <a:t>dari</a:t>
            </a:r>
            <a:r>
              <a:rPr lang="en-US" sz="2700" dirty="0"/>
              <a:t> </a:t>
            </a:r>
            <a:r>
              <a:rPr lang="en-US" sz="2700" dirty="0" err="1"/>
              <a:t>gaji</a:t>
            </a:r>
            <a:r>
              <a:rPr lang="en-US" sz="2700" dirty="0"/>
              <a:t> </a:t>
            </a:r>
            <a:r>
              <a:rPr lang="en-US" sz="2700" dirty="0" err="1"/>
              <a:t>pokok</a:t>
            </a:r>
            <a:endParaRPr lang="en-US" sz="2700" dirty="0"/>
          </a:p>
          <a:p>
            <a:pPr marL="514350" indent="-514350">
              <a:buAutoNum type="arabicPeriod"/>
            </a:pPr>
            <a:r>
              <a:rPr lang="en-US" sz="2700" u="sng" dirty="0" err="1"/>
              <a:t>Jika</a:t>
            </a:r>
            <a:r>
              <a:rPr lang="en-US" sz="2700" u="sng" dirty="0"/>
              <a:t> </a:t>
            </a:r>
            <a:r>
              <a:rPr lang="en-US" sz="2700" u="sng" dirty="0" err="1"/>
              <a:t>tidak</a:t>
            </a:r>
            <a:r>
              <a:rPr lang="en-US" sz="2700" u="sng" dirty="0"/>
              <a:t>, </a:t>
            </a:r>
            <a:r>
              <a:rPr lang="en-US" sz="2700" dirty="0" err="1"/>
              <a:t>tunjangan</a:t>
            </a:r>
            <a:r>
              <a:rPr lang="en-US" sz="2700" dirty="0"/>
              <a:t> 10% </a:t>
            </a:r>
            <a:r>
              <a:rPr lang="en-US" sz="2700" dirty="0" err="1"/>
              <a:t>dari</a:t>
            </a:r>
            <a:r>
              <a:rPr lang="en-US" sz="2700" dirty="0"/>
              <a:t> </a:t>
            </a:r>
            <a:r>
              <a:rPr lang="en-US" sz="2700" dirty="0" err="1"/>
              <a:t>gaji</a:t>
            </a:r>
            <a:r>
              <a:rPr lang="en-US" sz="2700" dirty="0"/>
              <a:t> </a:t>
            </a:r>
            <a:r>
              <a:rPr lang="en-US" sz="2700" dirty="0" err="1"/>
              <a:t>pokok</a:t>
            </a:r>
            <a:endParaRPr lang="en-US" sz="2700" dirty="0"/>
          </a:p>
          <a:p>
            <a:pPr marL="514350" indent="-514350">
              <a:buAutoNum type="arabicPeriod"/>
            </a:pPr>
            <a:r>
              <a:rPr lang="en-US" sz="2700" dirty="0" err="1"/>
              <a:t>Jumlahkan</a:t>
            </a:r>
            <a:r>
              <a:rPr lang="en-US" sz="2700" dirty="0"/>
              <a:t> </a:t>
            </a:r>
            <a:r>
              <a:rPr lang="en-US" sz="2700" dirty="0" err="1"/>
              <a:t>tunjangan</a:t>
            </a:r>
            <a:r>
              <a:rPr lang="en-US" sz="2700" dirty="0"/>
              <a:t> yang </a:t>
            </a:r>
            <a:r>
              <a:rPr lang="en-US" sz="2700" dirty="0" err="1"/>
              <a:t>didapat</a:t>
            </a:r>
            <a:r>
              <a:rPr lang="en-US" sz="2700" dirty="0"/>
              <a:t> </a:t>
            </a:r>
            <a:r>
              <a:rPr lang="en-US" sz="2700" dirty="0" err="1"/>
              <a:t>dengan</a:t>
            </a:r>
            <a:r>
              <a:rPr lang="en-US" sz="2700" dirty="0"/>
              <a:t> </a:t>
            </a:r>
            <a:r>
              <a:rPr lang="en-US" sz="2700" dirty="0" err="1"/>
              <a:t>gaji</a:t>
            </a:r>
            <a:r>
              <a:rPr lang="en-US" sz="2700" dirty="0"/>
              <a:t> </a:t>
            </a:r>
            <a:r>
              <a:rPr lang="en-US" sz="2700" dirty="0" err="1"/>
              <a:t>pokok</a:t>
            </a:r>
            <a:r>
              <a:rPr lang="en-US" sz="2700" dirty="0"/>
              <a:t> </a:t>
            </a:r>
            <a:r>
              <a:rPr lang="en-US" sz="2700" dirty="0" err="1"/>
              <a:t>sebagai</a:t>
            </a:r>
            <a:r>
              <a:rPr lang="en-US" sz="2700" dirty="0"/>
              <a:t> </a:t>
            </a:r>
            <a:r>
              <a:rPr lang="en-US" sz="2700" dirty="0" err="1"/>
              <a:t>gaji</a:t>
            </a:r>
            <a:r>
              <a:rPr lang="en-US" sz="2700" dirty="0"/>
              <a:t> total</a:t>
            </a:r>
          </a:p>
          <a:p>
            <a:pPr marL="514350" indent="-514350">
              <a:buAutoNum type="arabicPeriod"/>
            </a:pPr>
            <a:r>
              <a:rPr lang="en-US" sz="2700" dirty="0" err="1"/>
              <a:t>Cetak</a:t>
            </a:r>
            <a:r>
              <a:rPr lang="en-US" sz="2700" dirty="0"/>
              <a:t> </a:t>
            </a:r>
            <a:r>
              <a:rPr lang="en-US" sz="2700" dirty="0" err="1"/>
              <a:t>gaji</a:t>
            </a:r>
            <a:r>
              <a:rPr lang="en-US" sz="2700" dirty="0"/>
              <a:t> total</a:t>
            </a:r>
          </a:p>
          <a:p>
            <a:pPr marL="514350" indent="-514350">
              <a:buNone/>
            </a:pPr>
            <a:endParaRPr lang="en-US" sz="2500" b="1" dirty="0"/>
          </a:p>
          <a:p>
            <a:pPr lvl="2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752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Algoritma</a:t>
            </a:r>
            <a:r>
              <a:rPr lang="en-US" sz="3200" dirty="0" smtClean="0"/>
              <a:t> </a:t>
            </a:r>
            <a:r>
              <a:rPr lang="en-US" sz="3200" dirty="0" err="1" smtClean="0"/>
              <a:t>Menghitung</a:t>
            </a:r>
            <a:r>
              <a:rPr lang="en-US" sz="3200" dirty="0" smtClean="0"/>
              <a:t> </a:t>
            </a:r>
            <a:r>
              <a:rPr lang="en-US" sz="3200" dirty="0" err="1"/>
              <a:t>Gaji</a:t>
            </a:r>
            <a:r>
              <a:rPr lang="en-US" sz="3200" dirty="0"/>
              <a:t> Total </a:t>
            </a:r>
            <a:r>
              <a:rPr lang="en-US" sz="3200" dirty="0" err="1" smtClean="0"/>
              <a:t>Pegawai</a:t>
            </a:r>
            <a:endParaRPr lang="en-US" sz="3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720307"/>
              </p:ext>
            </p:extLst>
          </p:nvPr>
        </p:nvGraphicFramePr>
        <p:xfrm>
          <a:off x="2174544" y="2242784"/>
          <a:ext cx="8229600" cy="275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8149"/>
                <a:gridCol w="6091451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Nama</a:t>
                      </a:r>
                      <a:r>
                        <a:rPr lang="en-US" dirty="0" smtClean="0"/>
                        <a:t> Program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Gaji_pegawai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Kamus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Tjg, mk, gapok, gatot : double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Algoritma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Read (mk, gapok )</a:t>
                      </a:r>
                    </a:p>
                    <a:p>
                      <a:r>
                        <a:rPr lang="id-ID" dirty="0" smtClean="0"/>
                        <a:t>If(mk&gt;</a:t>
                      </a:r>
                      <a:r>
                        <a:rPr lang="en-US" dirty="0" smtClean="0"/>
                        <a:t>=</a:t>
                      </a:r>
                      <a:r>
                        <a:rPr lang="id-ID" dirty="0" smtClean="0"/>
                        <a:t>3) then</a:t>
                      </a:r>
                    </a:p>
                    <a:p>
                      <a:r>
                        <a:rPr lang="id-ID" dirty="0" smtClean="0"/>
                        <a:t>                  tjg </a:t>
                      </a:r>
                      <a:r>
                        <a:rPr lang="id-ID" dirty="0" smtClean="0">
                          <a:sym typeface="Wingdings" pitchFamily="2" charset="2"/>
                        </a:rPr>
                        <a:t> 0.2 * gapok</a:t>
                      </a:r>
                    </a:p>
                    <a:p>
                      <a:r>
                        <a:rPr lang="id-ID" dirty="0" smtClean="0">
                          <a:sym typeface="Wingdings" pitchFamily="2" charset="2"/>
                        </a:rPr>
                        <a:t>Else</a:t>
                      </a:r>
                    </a:p>
                    <a:p>
                      <a:r>
                        <a:rPr lang="id-ID" dirty="0" smtClean="0">
                          <a:sym typeface="Wingdings" pitchFamily="2" charset="2"/>
                        </a:rPr>
                        <a:t>                  tjf</a:t>
                      </a:r>
                      <a:r>
                        <a:rPr lang="id-ID" baseline="0" dirty="0" smtClean="0">
                          <a:sym typeface="Wingdings" pitchFamily="2" charset="2"/>
                        </a:rPr>
                        <a:t>  0.1 * gapok</a:t>
                      </a:r>
                    </a:p>
                    <a:p>
                      <a:r>
                        <a:rPr lang="id-ID" baseline="0" dirty="0" smtClean="0">
                          <a:sym typeface="Wingdings" pitchFamily="2" charset="2"/>
                        </a:rPr>
                        <a:t>Gatot  gapok + tjg</a:t>
                      </a:r>
                    </a:p>
                    <a:p>
                      <a:r>
                        <a:rPr lang="id-ID" baseline="0" dirty="0" smtClean="0">
                          <a:sym typeface="Wingdings" pitchFamily="2" charset="2"/>
                        </a:rPr>
                        <a:t>Write(‘gaji total’,gatot )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2657" y="176127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Notasi</a:t>
            </a:r>
            <a:r>
              <a:rPr lang="en-US" b="1" dirty="0" smtClean="0"/>
              <a:t> </a:t>
            </a:r>
            <a:r>
              <a:rPr lang="en-US" b="1" dirty="0" err="1" smtClean="0"/>
              <a:t>Algoritmik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05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Algoritma</a:t>
            </a:r>
            <a:r>
              <a:rPr lang="en-US" sz="3200" dirty="0"/>
              <a:t> </a:t>
            </a:r>
            <a:r>
              <a:rPr lang="en-US" sz="3200" dirty="0" err="1"/>
              <a:t>Menghitung</a:t>
            </a:r>
            <a:r>
              <a:rPr lang="en-US" sz="3200" dirty="0"/>
              <a:t> </a:t>
            </a:r>
            <a:r>
              <a:rPr lang="en-US" sz="3200" dirty="0" err="1"/>
              <a:t>Gaji</a:t>
            </a:r>
            <a:r>
              <a:rPr lang="en-US" sz="3200" dirty="0"/>
              <a:t> Total </a:t>
            </a:r>
            <a:r>
              <a:rPr lang="en-US" sz="3200" dirty="0" err="1"/>
              <a:t>Pegawai</a:t>
            </a:r>
            <a:endParaRPr lang="en-US" sz="3200" dirty="0"/>
          </a:p>
        </p:txBody>
      </p:sp>
      <p:pic>
        <p:nvPicPr>
          <p:cNvPr id="7" name="Picture 6" descr="gat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362076"/>
            <a:ext cx="3962400" cy="5495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6794" y="1905000"/>
            <a:ext cx="175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Flowchart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07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Sorting Brute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19550"/>
          </a:xfrm>
        </p:spPr>
        <p:txBody>
          <a:bodyPr>
            <a:normAutofit/>
          </a:bodyPr>
          <a:lstStyle/>
          <a:p>
            <a:pPr algn="just"/>
            <a:r>
              <a:rPr lang="en-US" i="1" dirty="0"/>
              <a:t>Brute force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yang ‘</a:t>
            </a:r>
            <a:r>
              <a:rPr lang="en-US" dirty="0" err="1"/>
              <a:t>mudah</a:t>
            </a:r>
            <a:r>
              <a:rPr lang="en-US" dirty="0"/>
              <a:t>’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Kata </a:t>
            </a:r>
            <a:r>
              <a:rPr lang="en-US" i="1" dirty="0"/>
              <a:t>force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computer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cerdas</a:t>
            </a:r>
            <a:r>
              <a:rPr lang="en-US" dirty="0"/>
              <a:t>. </a:t>
            </a:r>
          </a:p>
          <a:p>
            <a:pPr algn="just"/>
            <a:r>
              <a:rPr lang="en-US" i="1" dirty="0"/>
              <a:t>Brute force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yang paling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diimplementasikan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pengurutan</a:t>
            </a:r>
            <a:r>
              <a:rPr lang="en-US" dirty="0"/>
              <a:t> </a:t>
            </a:r>
            <a:r>
              <a:rPr lang="en-US" i="1" dirty="0"/>
              <a:t>brute force</a:t>
            </a:r>
            <a:r>
              <a:rPr lang="en-US" dirty="0"/>
              <a:t> yang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i="1" dirty="0" smtClean="0"/>
              <a:t>Bubble Sort </a:t>
            </a:r>
            <a:r>
              <a:rPr lang="en-US" i="1" dirty="0" err="1" smtClean="0"/>
              <a:t>dan</a:t>
            </a:r>
            <a:r>
              <a:rPr lang="en-US" b="1" i="1" dirty="0"/>
              <a:t> Selection Sort</a:t>
            </a:r>
            <a:endParaRPr lang="id-ID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Bubble Sort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231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57650"/>
          </a:xfrm>
        </p:spPr>
        <p:txBody>
          <a:bodyPr/>
          <a:lstStyle/>
          <a:p>
            <a:pPr algn="just"/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pengurutan</a:t>
            </a:r>
            <a:r>
              <a:rPr lang="en-US" dirty="0"/>
              <a:t> lain yang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i="1" dirty="0"/>
              <a:t>brute force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Bubble Sort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bubble sort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yang </a:t>
            </a:r>
            <a:r>
              <a:rPr lang="en-US" dirty="0" err="1"/>
              <a:t>berdekatan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menukarnya</a:t>
            </a:r>
            <a:r>
              <a:rPr lang="en-US" dirty="0" smtClean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urut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mem-</a:t>
            </a:r>
            <a:r>
              <a:rPr lang="en-US" i="1" dirty="0"/>
              <a:t>bubble up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68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iterasi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mem-</a:t>
            </a:r>
            <a:r>
              <a:rPr lang="en-US" i="1" dirty="0"/>
              <a:t>bubble up 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ke-2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n – 1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terurut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Proses </a:t>
            </a:r>
            <a:r>
              <a:rPr lang="en-US" dirty="0" err="1"/>
              <a:t>iterasi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(0 ≤ </a:t>
            </a:r>
            <a:r>
              <a:rPr lang="en-US" i="1" dirty="0" err="1"/>
              <a:t>i</a:t>
            </a:r>
            <a:r>
              <a:rPr lang="en-US" dirty="0"/>
              <a:t> ≤ </a:t>
            </a:r>
            <a:r>
              <a:rPr lang="en-US" i="1" dirty="0"/>
              <a:t>n-2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bubble sort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  <a:endParaRPr lang="id-ID" dirty="0"/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id-ID" dirty="0"/>
              <a:t> </a:t>
            </a:r>
            <a:r>
              <a:rPr lang="en-US" b="1" i="1" dirty="0"/>
              <a:t>A</a:t>
            </a:r>
            <a:r>
              <a:rPr lang="en-US" b="1" i="1" baseline="-25000" dirty="0"/>
              <a:t>0</a:t>
            </a:r>
            <a:r>
              <a:rPr lang="en-US" b="1" dirty="0"/>
              <a:t>, . . ., </a:t>
            </a:r>
            <a:r>
              <a:rPr lang="en-US" b="1" i="1" dirty="0" err="1"/>
              <a:t>A</a:t>
            </a:r>
            <a:r>
              <a:rPr lang="en-US" b="1" i="1" baseline="-25000" dirty="0" err="1"/>
              <a:t>j</a:t>
            </a:r>
            <a:r>
              <a:rPr lang="en-US" b="1" i="1" baseline="-25000" dirty="0"/>
              <a:t> </a:t>
            </a:r>
            <a:r>
              <a:rPr lang="en-US" b="1" dirty="0">
                <a:sym typeface="Symbol"/>
              </a:rPr>
              <a:t></a:t>
            </a:r>
            <a:r>
              <a:rPr lang="en-US" b="1" dirty="0"/>
              <a:t> </a:t>
            </a:r>
            <a:r>
              <a:rPr lang="en-US" b="1" i="1" dirty="0"/>
              <a:t>A</a:t>
            </a:r>
            <a:r>
              <a:rPr lang="en-US" b="1" i="1" baseline="-25000" dirty="0"/>
              <a:t>j</a:t>
            </a:r>
            <a:r>
              <a:rPr lang="en-US" b="1" baseline="-25000" dirty="0"/>
              <a:t>+1</a:t>
            </a:r>
            <a:r>
              <a:rPr lang="en-US" b="1" dirty="0"/>
              <a:t>, . . ., </a:t>
            </a:r>
            <a:r>
              <a:rPr lang="en-US" b="1" i="1" dirty="0"/>
              <a:t>A</a:t>
            </a:r>
            <a:r>
              <a:rPr lang="en-US" b="1" i="1" baseline="-25000" dirty="0"/>
              <a:t>n-i-</a:t>
            </a:r>
            <a:r>
              <a:rPr lang="en-US" b="1" baseline="-25000" dirty="0"/>
              <a:t>1</a:t>
            </a:r>
            <a:r>
              <a:rPr lang="en-US" b="1" dirty="0"/>
              <a:t> | </a:t>
            </a:r>
            <a:r>
              <a:rPr lang="en-US" b="1" i="1" dirty="0"/>
              <a:t> A</a:t>
            </a:r>
            <a:r>
              <a:rPr lang="en-US" b="1" i="1" baseline="-25000" dirty="0"/>
              <a:t>n-</a:t>
            </a:r>
            <a:r>
              <a:rPr lang="en-US" b="1" i="1" baseline="-25000" dirty="0" err="1"/>
              <a:t>i</a:t>
            </a:r>
            <a:r>
              <a:rPr lang="en-US" b="1" dirty="0"/>
              <a:t> ≤ . . .</a:t>
            </a:r>
            <a:r>
              <a:rPr lang="en-US" b="1" i="1" dirty="0"/>
              <a:t> </a:t>
            </a:r>
            <a:r>
              <a:rPr lang="en-US" b="1" dirty="0"/>
              <a:t>≤ </a:t>
            </a:r>
            <a:r>
              <a:rPr lang="en-US" b="1" i="1" dirty="0"/>
              <a:t> A</a:t>
            </a:r>
            <a:r>
              <a:rPr lang="en-US" b="1" i="1" baseline="-25000" dirty="0"/>
              <a:t>n-</a:t>
            </a:r>
            <a:r>
              <a:rPr lang="en-US" b="1" baseline="-25000" dirty="0"/>
              <a:t>1</a:t>
            </a:r>
            <a:endParaRPr lang="id-ID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76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Algoritma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BubbleSort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 …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-1])</a:t>
            </a:r>
            <a:endParaRPr lang="id-ID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354013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Mengurutkan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array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diberikan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354013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//Input: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sebuah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array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 …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elemen-elemen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diurutkan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354013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//Output: array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 …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-1]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diurutkan</a:t>
            </a:r>
            <a:endParaRPr lang="id-ID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47675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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id-ID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6350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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j&lt;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id-ID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801688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+ 1] &lt;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swap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and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351630" cy="377762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Anany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Levitin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introduction to the Design &amp; Analysis of Algorithm3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rd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Edition (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2012)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208" y="2133600"/>
            <a:ext cx="3249254" cy="40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76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=1;i&lt;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for(j=0;j&lt;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n-i;j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if(data[j+1]&lt;data[j]){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temp=data[j];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data[j]=data[j+1];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data[j+1]=temp;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 smtClean="0"/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 smtClean="0">
                <a:solidFill>
                  <a:srgbClr val="FF0000"/>
                </a:solidFill>
              </a:rPr>
              <a:t>	90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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/>
              <a:t>		70		95		30		35		15</a:t>
            </a:r>
            <a:endParaRPr lang="id-ID" dirty="0"/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50		</a:t>
            </a:r>
            <a:r>
              <a:rPr lang="en-US" dirty="0">
                <a:solidFill>
                  <a:srgbClr val="FF0000"/>
                </a:solidFill>
              </a:rPr>
              <a:t>90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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70</a:t>
            </a:r>
            <a:r>
              <a:rPr lang="en-US" dirty="0"/>
              <a:t>		95		30		35		15</a:t>
            </a:r>
            <a:endParaRPr lang="id-ID" dirty="0"/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50		70		90	</a:t>
            </a:r>
            <a:r>
              <a:rPr lang="en-US" dirty="0">
                <a:sym typeface="Symbol"/>
              </a:rPr>
              <a:t>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95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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en-US" dirty="0"/>
              <a:t>		35		15</a:t>
            </a:r>
            <a:endParaRPr lang="id-ID" dirty="0"/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50		70		90		30		</a:t>
            </a:r>
            <a:r>
              <a:rPr lang="en-US" dirty="0">
                <a:solidFill>
                  <a:srgbClr val="FF0000"/>
                </a:solidFill>
              </a:rPr>
              <a:t>95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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35</a:t>
            </a:r>
            <a:r>
              <a:rPr lang="en-US" dirty="0"/>
              <a:t>		15</a:t>
            </a:r>
            <a:endParaRPr lang="id-ID" dirty="0"/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50		70		90		30		35		</a:t>
            </a:r>
            <a:r>
              <a:rPr lang="en-US" dirty="0">
                <a:solidFill>
                  <a:srgbClr val="FF0000"/>
                </a:solidFill>
              </a:rPr>
              <a:t>95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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15</a:t>
            </a:r>
            <a:endParaRPr lang="id-ID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50		70		90		30		35		15	|	95</a:t>
            </a:r>
          </a:p>
        </p:txBody>
      </p:sp>
    </p:spTree>
    <p:extLst>
      <p:ext uri="{BB962C8B-B14F-4D97-AF65-F5344CB8AC3E}">
        <p14:creationId xmlns:p14="http://schemas.microsoft.com/office/powerpoint/2010/main" val="86725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 smtClean="0"/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 smtClean="0"/>
              <a:t>	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</a:t>
            </a:r>
            <a:r>
              <a:rPr lang="en-US" dirty="0" smtClean="0"/>
              <a:t>50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 </a:t>
            </a:r>
            <a:r>
              <a:rPr lang="en-US" dirty="0"/>
              <a:t>	70	</a:t>
            </a:r>
            <a:r>
              <a:rPr lang="en-US" dirty="0">
                <a:sym typeface="Symbol"/>
              </a:rPr>
              <a:t> 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90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</a:t>
            </a:r>
            <a:r>
              <a:rPr lang="en-US" dirty="0" smtClean="0">
                <a:sym typeface="Symbol"/>
              </a:rPr>
              <a:t>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en-US" dirty="0"/>
              <a:t>		35		15	|	95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</a:t>
            </a:r>
            <a:r>
              <a:rPr lang="en-US" dirty="0" smtClean="0"/>
              <a:t>50</a:t>
            </a:r>
            <a:r>
              <a:rPr lang="en-US" dirty="0"/>
              <a:t>		70		30		</a:t>
            </a:r>
            <a:r>
              <a:rPr lang="en-US" dirty="0">
                <a:solidFill>
                  <a:srgbClr val="FF0000"/>
                </a:solidFill>
              </a:rPr>
              <a:t>90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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35</a:t>
            </a:r>
            <a:r>
              <a:rPr lang="en-US" dirty="0"/>
              <a:t>		15	|	95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50		70		30		35		</a:t>
            </a:r>
            <a:r>
              <a:rPr lang="en-US" dirty="0">
                <a:solidFill>
                  <a:srgbClr val="FF0000"/>
                </a:solidFill>
              </a:rPr>
              <a:t>90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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	|	95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50		70		30		35		15	|	90		95</a:t>
            </a:r>
          </a:p>
        </p:txBody>
      </p:sp>
    </p:spTree>
    <p:extLst>
      <p:ext uri="{BB962C8B-B14F-4D97-AF65-F5344CB8AC3E}">
        <p14:creationId xmlns:p14="http://schemas.microsoft.com/office/powerpoint/2010/main" val="3510163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 smtClean="0"/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 smtClean="0"/>
              <a:t>	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</a:t>
            </a:r>
            <a:r>
              <a:rPr lang="en-US" dirty="0" smtClean="0"/>
              <a:t>50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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70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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en-US" dirty="0"/>
              <a:t>		35		15	|	90		95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50		30		</a:t>
            </a:r>
            <a:r>
              <a:rPr lang="en-US" dirty="0">
                <a:solidFill>
                  <a:srgbClr val="FF0000"/>
                </a:solidFill>
              </a:rPr>
              <a:t>70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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35</a:t>
            </a:r>
            <a:r>
              <a:rPr lang="en-US" dirty="0"/>
              <a:t>		15	|	90		95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50		30		35		</a:t>
            </a:r>
            <a:r>
              <a:rPr lang="en-US" dirty="0">
                <a:solidFill>
                  <a:srgbClr val="FF0000"/>
                </a:solidFill>
              </a:rPr>
              <a:t>70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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	|	90		95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50		30		35		15	|	70		90		95</a:t>
            </a:r>
          </a:p>
        </p:txBody>
      </p:sp>
    </p:spTree>
    <p:extLst>
      <p:ext uri="{BB962C8B-B14F-4D97-AF65-F5344CB8AC3E}">
        <p14:creationId xmlns:p14="http://schemas.microsoft.com/office/powerpoint/2010/main" val="44404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 smtClean="0"/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50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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en-US" dirty="0"/>
              <a:t>		35		15	|	70		90		95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30		</a:t>
            </a: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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35</a:t>
            </a:r>
            <a:r>
              <a:rPr lang="en-US" dirty="0"/>
              <a:t>		15	|	70		90		95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30		35		</a:t>
            </a: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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15	</a:t>
            </a:r>
            <a:r>
              <a:rPr lang="en-US" dirty="0"/>
              <a:t>|	70		90		95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30		35		15	|	50		70		90		95</a:t>
            </a:r>
          </a:p>
        </p:txBody>
      </p:sp>
    </p:spTree>
    <p:extLst>
      <p:ext uri="{BB962C8B-B14F-4D97-AF65-F5344CB8AC3E}">
        <p14:creationId xmlns:p14="http://schemas.microsoft.com/office/powerpoint/2010/main" val="1301608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 smtClean="0"/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endParaRPr lang="en-US" dirty="0" smtClean="0"/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</a:t>
            </a:r>
            <a:r>
              <a:rPr lang="en-US" dirty="0" smtClean="0"/>
              <a:t>30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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35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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	|	50		70		90		95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30		15	|	35		50		70		90		</a:t>
            </a:r>
            <a:r>
              <a:rPr lang="en-US" dirty="0" smtClean="0"/>
              <a:t>95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 smtClean="0">
                <a:solidFill>
                  <a:srgbClr val="FF0000"/>
                </a:solidFill>
              </a:rPr>
              <a:t>	30</a:t>
            </a:r>
            <a:r>
              <a:rPr lang="en-US" dirty="0"/>
              <a:t>	</a:t>
            </a:r>
            <a:r>
              <a:rPr lang="en-US" dirty="0">
                <a:sym typeface="Symbol"/>
              </a:rPr>
              <a:t> 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	|	35		50		70		90		95</a:t>
            </a:r>
          </a:p>
          <a:p>
            <a:pPr marL="0" indent="0">
              <a:buNone/>
              <a:tabLst>
                <a:tab pos="900113" algn="ctr"/>
                <a:tab pos="1524000" algn="ctr"/>
                <a:tab pos="2147888" algn="ctr"/>
                <a:tab pos="2684463" algn="ctr"/>
                <a:tab pos="3222625" algn="ctr"/>
                <a:tab pos="3773488" algn="ctr"/>
                <a:tab pos="4310063" algn="ctr"/>
                <a:tab pos="4848225" algn="ctr"/>
                <a:tab pos="5384800" algn="ctr"/>
                <a:tab pos="5921375" algn="ctr"/>
                <a:tab pos="6459538" algn="ctr"/>
                <a:tab pos="6996113" algn="ctr"/>
                <a:tab pos="7532688" algn="ctr"/>
              </a:tabLst>
            </a:pPr>
            <a:r>
              <a:rPr lang="en-US" dirty="0"/>
              <a:t>	</a:t>
            </a:r>
            <a:r>
              <a:rPr lang="en-US" b="1" dirty="0">
                <a:solidFill>
                  <a:srgbClr val="0070C0"/>
                </a:solidFill>
              </a:rPr>
              <a:t>15	|	30		35		50		70		90		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8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Selection Sort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9528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5617"/>
            <a:ext cx="8915400" cy="455563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Selection Sort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terurut</a:t>
            </a:r>
            <a:r>
              <a:rPr lang="en-US" dirty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(</a:t>
            </a:r>
            <a:r>
              <a:rPr lang="en-US" i="1" dirty="0" smtClean="0"/>
              <a:t>ascending</a:t>
            </a:r>
            <a:r>
              <a:rPr lang="en-US" dirty="0" smtClean="0"/>
              <a:t>),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(</a:t>
            </a:r>
            <a:r>
              <a:rPr lang="en-US" i="1" dirty="0" smtClean="0"/>
              <a:t>descending</a:t>
            </a:r>
            <a:r>
              <a:rPr lang="en-US" dirty="0" smtClean="0"/>
              <a:t>) </a:t>
            </a:r>
          </a:p>
          <a:p>
            <a:pPr algn="just"/>
            <a:r>
              <a:rPr lang="en-US" dirty="0" smtClean="0"/>
              <a:t>Proses </a:t>
            </a:r>
            <a:r>
              <a:rPr lang="en-US" dirty="0" err="1" smtClean="0"/>
              <a:t>pengurutan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(</a:t>
            </a:r>
            <a:r>
              <a:rPr lang="en-US" i="1" dirty="0" smtClean="0"/>
              <a:t>ascending</a:t>
            </a:r>
            <a:r>
              <a:rPr lang="en-US" dirty="0" smtClean="0"/>
              <a:t>) selection sort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data </a:t>
            </a:r>
            <a:r>
              <a:rPr lang="en-US" dirty="0" err="1" smtClean="0"/>
              <a:t>terkecil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</a:t>
            </a:r>
            <a:r>
              <a:rPr lang="en-US" dirty="0" err="1" smtClean="0"/>
              <a:t>terakhir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ditukar</a:t>
            </a:r>
            <a:r>
              <a:rPr lang="en-US" dirty="0" smtClean="0"/>
              <a:t> </a:t>
            </a:r>
            <a:r>
              <a:rPr lang="en-US" dirty="0" err="1" smtClean="0"/>
              <a:t>posisinya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</a:t>
            </a:r>
            <a:r>
              <a:rPr lang="en-US" dirty="0" err="1" smtClean="0"/>
              <a:t>pertama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data </a:t>
            </a:r>
            <a:r>
              <a:rPr lang="en-US" dirty="0" err="1" smtClean="0"/>
              <a:t>terkecil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ditukar</a:t>
            </a:r>
            <a:r>
              <a:rPr lang="en-US" dirty="0" smtClean="0"/>
              <a:t> </a:t>
            </a:r>
            <a:r>
              <a:rPr lang="en-US" dirty="0" err="1" smtClean="0"/>
              <a:t>posisinya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</a:t>
            </a:r>
            <a:r>
              <a:rPr lang="en-US" dirty="0" err="1" smtClean="0"/>
              <a:t>kedua</a:t>
            </a:r>
            <a:endParaRPr lang="en-US" dirty="0" smtClean="0"/>
          </a:p>
          <a:p>
            <a:pPr algn="just"/>
            <a:r>
              <a:rPr lang="en-US" dirty="0" smtClean="0"/>
              <a:t>Dan </a:t>
            </a:r>
            <a:r>
              <a:rPr lang="en-US" dirty="0" err="1" smtClean="0"/>
              <a:t>seterusnya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data </a:t>
            </a:r>
            <a:r>
              <a:rPr lang="en-US" dirty="0" err="1" smtClean="0"/>
              <a:t>terurut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.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data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diurutkan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(n-1)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. Data </a:t>
            </a:r>
            <a:r>
              <a:rPr lang="en-US" dirty="0" err="1" smtClean="0"/>
              <a:t>terakhir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-n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diurutkan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satu-satunya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21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32586"/>
            <a:ext cx="8915400" cy="46396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Algoritma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SelectionSort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 …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-1])</a:t>
            </a:r>
            <a:endParaRPr lang="id-ID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354013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Mengurutkan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array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diberikan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endParaRPr lang="id-ID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354013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//Input: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sebuah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array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 …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elemen-elemen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diurutkan</a:t>
            </a:r>
            <a:endParaRPr lang="id-ID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354013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//Output: array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 …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-1] yang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diurutkan</a:t>
            </a:r>
            <a:endParaRPr lang="id-ID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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id-ID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min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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id-ID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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id-ID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&lt;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	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min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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endParaRPr lang="id-ID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]!=A[min]</a:t>
            </a:r>
          </a:p>
          <a:p>
            <a:pPr marL="0" indent="0">
              <a:buNone/>
            </a:pP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swap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and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endParaRPr lang="id-ID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96980"/>
            <a:ext cx="8915400" cy="45752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=0;i&lt;n-1;i++){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for(j=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i;j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if(data[j]&lt;data[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//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data[j]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kurang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lakukan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penukaran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=j;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if(data[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]!=data[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temp=data[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data[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]=data[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data[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]=temp;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RENCANA KEGIATAN PERKULIAHAN SEMESTER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950044"/>
              </p:ext>
            </p:extLst>
          </p:nvPr>
        </p:nvGraphicFramePr>
        <p:xfrm>
          <a:off x="2713845" y="2133600"/>
          <a:ext cx="4055923" cy="3362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19651"/>
                <a:gridCol w="35362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Review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Fungsi</a:t>
                      </a:r>
                      <a:endParaRPr lang="id-ID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Parameter &amp; 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Tipe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Kembalian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Fungsi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Sorting</a:t>
                      </a:r>
                      <a:endParaRPr lang="id-ID" sz="18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Searching</a:t>
                      </a:r>
                      <a:endParaRPr lang="id-ID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Review 1-6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Tengah Semester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799544"/>
              </p:ext>
            </p:extLst>
          </p:nvPr>
        </p:nvGraphicFramePr>
        <p:xfrm>
          <a:off x="7411457" y="2133600"/>
          <a:ext cx="4143404" cy="3362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55869"/>
                <a:gridCol w="358753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Analisa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Rekuren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Struct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 &amp; ADT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Pointer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id-ID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Presentasi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Proyek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Akhir</a:t>
                      </a:r>
                      <a:endParaRPr lang="id-ID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id-ID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Akhir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Semester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1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5765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endParaRPr lang="en-US" dirty="0" smtClean="0"/>
          </a:p>
          <a:p>
            <a:pPr marL="895350" indent="0">
              <a:spcBef>
                <a:spcPts val="600"/>
              </a:spcBef>
              <a:buNone/>
            </a:pPr>
            <a:r>
              <a:rPr lang="en-US" b="1" dirty="0"/>
              <a:t>|</a:t>
            </a:r>
            <a:r>
              <a:rPr lang="en-US" b="1" dirty="0" smtClean="0">
                <a:solidFill>
                  <a:srgbClr val="FF0000"/>
                </a:solidFill>
              </a:rPr>
              <a:t>90</a:t>
            </a: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/>
              <a:t>50		70		95	</a:t>
            </a:r>
            <a:r>
              <a:rPr lang="en-US" dirty="0"/>
              <a:t>	</a:t>
            </a:r>
            <a:r>
              <a:rPr lang="en-US" dirty="0" smtClean="0"/>
              <a:t>30		35		</a:t>
            </a:r>
            <a:r>
              <a:rPr lang="en-US" b="1" dirty="0" smtClean="0">
                <a:solidFill>
                  <a:srgbClr val="FF0000"/>
                </a:solidFill>
              </a:rPr>
              <a:t>15</a:t>
            </a:r>
            <a:endParaRPr lang="id-ID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33CC"/>
                </a:solidFill>
              </a:rPr>
              <a:t>15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|</a:t>
            </a:r>
            <a:r>
              <a:rPr lang="en-US" b="1" dirty="0" smtClean="0">
                <a:solidFill>
                  <a:srgbClr val="FF0000"/>
                </a:solidFill>
              </a:rPr>
              <a:t>50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/>
              <a:t>	</a:t>
            </a:r>
            <a:r>
              <a:rPr lang="en-US" dirty="0" smtClean="0"/>
              <a:t>70	</a:t>
            </a:r>
            <a:r>
              <a:rPr lang="en-US" dirty="0"/>
              <a:t>	</a:t>
            </a:r>
            <a:r>
              <a:rPr lang="en-US" dirty="0" smtClean="0"/>
              <a:t>95	</a:t>
            </a:r>
            <a:r>
              <a:rPr lang="en-US" dirty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30	</a:t>
            </a:r>
            <a:r>
              <a:rPr lang="en-US" dirty="0"/>
              <a:t>	</a:t>
            </a:r>
            <a:r>
              <a:rPr lang="en-US" dirty="0" smtClean="0"/>
              <a:t>35	</a:t>
            </a:r>
            <a:r>
              <a:rPr lang="en-US" dirty="0"/>
              <a:t>	90</a:t>
            </a:r>
            <a:endParaRPr lang="id-ID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33CC"/>
                </a:solidFill>
              </a:rPr>
              <a:t>15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	30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/>
              <a:t>	</a:t>
            </a:r>
            <a:r>
              <a:rPr lang="en-US" b="1" dirty="0" smtClean="0"/>
              <a:t>|</a:t>
            </a:r>
            <a:r>
              <a:rPr lang="en-US" b="1" dirty="0" smtClean="0">
                <a:solidFill>
                  <a:srgbClr val="FF0000"/>
                </a:solidFill>
              </a:rPr>
              <a:t>70	</a:t>
            </a:r>
            <a:r>
              <a:rPr lang="en-US" dirty="0"/>
              <a:t>	</a:t>
            </a:r>
            <a:r>
              <a:rPr lang="en-US" dirty="0" smtClean="0"/>
              <a:t>95	</a:t>
            </a:r>
            <a:r>
              <a:rPr lang="en-US" dirty="0"/>
              <a:t>	</a:t>
            </a:r>
            <a:r>
              <a:rPr lang="en-US" dirty="0" smtClean="0"/>
              <a:t>50	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35</a:t>
            </a:r>
            <a:r>
              <a:rPr lang="en-US" dirty="0"/>
              <a:t>	</a:t>
            </a:r>
            <a:r>
              <a:rPr lang="en-US" dirty="0" smtClean="0"/>
              <a:t>	90</a:t>
            </a:r>
            <a:endParaRPr lang="id-ID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33CC"/>
                </a:solidFill>
              </a:rPr>
              <a:t>15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	30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	35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|</a:t>
            </a:r>
            <a:r>
              <a:rPr lang="en-US" b="1" dirty="0" smtClean="0">
                <a:solidFill>
                  <a:srgbClr val="FF0000"/>
                </a:solidFill>
              </a:rPr>
              <a:t>95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50</a:t>
            </a:r>
            <a:r>
              <a:rPr lang="en-US" dirty="0"/>
              <a:t>	</a:t>
            </a:r>
            <a:r>
              <a:rPr lang="en-US" dirty="0" smtClean="0"/>
              <a:t>	70</a:t>
            </a:r>
            <a:r>
              <a:rPr lang="en-US" dirty="0"/>
              <a:t>	</a:t>
            </a:r>
            <a:r>
              <a:rPr lang="en-US" dirty="0" smtClean="0"/>
              <a:t>	90</a:t>
            </a:r>
            <a:endParaRPr lang="id-ID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33CC"/>
                </a:solidFill>
              </a:rPr>
              <a:t>15	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30	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35	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50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b="1" dirty="0"/>
              <a:t>|</a:t>
            </a:r>
            <a:r>
              <a:rPr lang="en-US" b="1" dirty="0" smtClean="0">
                <a:solidFill>
                  <a:srgbClr val="FF0000"/>
                </a:solidFill>
              </a:rPr>
              <a:t>95	</a:t>
            </a:r>
            <a:r>
              <a:rPr lang="en-US" dirty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70	</a:t>
            </a:r>
            <a:r>
              <a:rPr lang="en-US" dirty="0"/>
              <a:t>	90	</a:t>
            </a:r>
            <a:endParaRPr lang="id-ID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33CC"/>
                </a:solidFill>
              </a:rPr>
              <a:t>15	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35	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35	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50	</a:t>
            </a:r>
            <a:r>
              <a:rPr lang="en-US" dirty="0">
                <a:solidFill>
                  <a:srgbClr val="0033CC"/>
                </a:solidFill>
              </a:rPr>
              <a:t>	70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|</a:t>
            </a:r>
            <a:r>
              <a:rPr lang="en-US" b="1" dirty="0" smtClean="0">
                <a:solidFill>
                  <a:srgbClr val="FF0000"/>
                </a:solidFill>
              </a:rPr>
              <a:t>95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90</a:t>
            </a:r>
            <a:endParaRPr lang="id-ID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>
                <a:solidFill>
                  <a:srgbClr val="0033CC"/>
                </a:solidFill>
              </a:rPr>
              <a:t>15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	35	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35	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50	</a:t>
            </a: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70	</a:t>
            </a:r>
            <a:r>
              <a:rPr lang="en-US" dirty="0">
                <a:solidFill>
                  <a:srgbClr val="0033CC"/>
                </a:solidFill>
              </a:rPr>
              <a:t>	90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|</a:t>
            </a:r>
            <a:r>
              <a:rPr lang="en-US" b="1" dirty="0" smtClean="0">
                <a:solidFill>
                  <a:srgbClr val="FF0000"/>
                </a:solidFill>
              </a:rPr>
              <a:t>95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</a:t>
            </a:r>
            <a:r>
              <a:rPr lang="en-US" b="1" dirty="0" smtClean="0">
                <a:solidFill>
                  <a:srgbClr val="0033CC"/>
                </a:solidFill>
              </a:rPr>
              <a:t>15</a:t>
            </a:r>
            <a:r>
              <a:rPr lang="en-US" b="1" dirty="0">
                <a:solidFill>
                  <a:srgbClr val="0033CC"/>
                </a:solidFill>
              </a:rPr>
              <a:t>		35		35		50		70		90		</a:t>
            </a:r>
            <a:r>
              <a:rPr lang="en-US" b="1" dirty="0" smtClean="0">
                <a:solidFill>
                  <a:srgbClr val="0033CC"/>
                </a:solidFill>
              </a:rPr>
              <a:t>95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Algoritma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Penyelesaian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Algoritma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Algoritma</a:t>
            </a:r>
            <a:r>
              <a:rPr lang="en-US" dirty="0" smtClean="0">
                <a:solidFill>
                  <a:schemeClr val="tx1"/>
                </a:solidFill>
              </a:rPr>
              <a:t> Bubble Sort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Algoritma</a:t>
            </a:r>
            <a:r>
              <a:rPr lang="en-US" dirty="0" smtClean="0">
                <a:solidFill>
                  <a:schemeClr val="tx1"/>
                </a:solidFill>
              </a:rPr>
              <a:t> Selection Sort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1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Apa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algoritma</a:t>
            </a:r>
            <a:r>
              <a:rPr lang="en-US" dirty="0" smtClean="0">
                <a:solidFill>
                  <a:schemeClr val="tx1"/>
                </a:solidFill>
              </a:rPr>
              <a:t> 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r="10642" b="12804"/>
          <a:stretch/>
        </p:blipFill>
        <p:spPr>
          <a:xfrm>
            <a:off x="3295650" y="2700400"/>
            <a:ext cx="3948658" cy="343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7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Algoritma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urutan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instruksi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instruksi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yang </a:t>
            </a:r>
            <a:r>
              <a:rPr lang="en-US" dirty="0" err="1" smtClean="0">
                <a:solidFill>
                  <a:schemeClr val="tx1"/>
                </a:solidFill>
              </a:rPr>
              <a:t>jelas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logis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err="1" smtClean="0">
                <a:solidFill>
                  <a:schemeClr val="tx1"/>
                </a:solidFill>
              </a:rPr>
              <a:t>untu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.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/>
              <a:t> </a:t>
            </a:r>
            <a:r>
              <a:rPr lang="en-US" dirty="0" smtClean="0"/>
              <a:t>output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input </a:t>
            </a:r>
            <a:r>
              <a:rPr lang="en-US" dirty="0" err="1" smtClean="0"/>
              <a:t>logis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terbatas</a:t>
            </a:r>
            <a:r>
              <a:rPr lang="en-US" dirty="0" smtClean="0"/>
              <a:t> (Levitin, 2012)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6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Kata ‘</a:t>
            </a:r>
            <a:r>
              <a:rPr lang="en-US" dirty="0" err="1"/>
              <a:t>instruksi</a:t>
            </a:r>
            <a:r>
              <a:rPr lang="en-US" dirty="0"/>
              <a:t>’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(</a:t>
            </a:r>
            <a:r>
              <a:rPr lang="en-US" dirty="0" err="1"/>
              <a:t>benda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‘</a:t>
            </a:r>
            <a:r>
              <a:rPr lang="en-US" dirty="0" err="1">
                <a:solidFill>
                  <a:srgbClr val="FF0000"/>
                </a:solidFill>
              </a:rPr>
              <a:t>komputer</a:t>
            </a:r>
            <a:r>
              <a:rPr lang="en-US" dirty="0"/>
              <a:t>’. </a:t>
            </a:r>
          </a:p>
          <a:p>
            <a:pPr algn="just"/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diingat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era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, kata ‘</a:t>
            </a:r>
            <a:r>
              <a:rPr lang="en-US" dirty="0" err="1"/>
              <a:t>komputer</a:t>
            </a:r>
            <a:r>
              <a:rPr lang="en-US" dirty="0"/>
              <a:t>’ (</a:t>
            </a:r>
            <a:r>
              <a:rPr lang="en-US" i="1" dirty="0"/>
              <a:t>computer</a:t>
            </a:r>
            <a:r>
              <a:rPr lang="en-US" dirty="0"/>
              <a:t>) </a:t>
            </a:r>
            <a:r>
              <a:rPr lang="en-US" dirty="0" err="1"/>
              <a:t>bemakna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perhitungan</a:t>
            </a:r>
            <a:r>
              <a:rPr lang="en-US" dirty="0"/>
              <a:t> (</a:t>
            </a:r>
            <a:r>
              <a:rPr lang="en-US" i="1" dirty="0"/>
              <a:t>compute/calculate</a:t>
            </a:r>
            <a:r>
              <a:rPr lang="en-US" dirty="0"/>
              <a:t>) </a:t>
            </a:r>
            <a:r>
              <a:rPr lang="en-US" dirty="0" err="1"/>
              <a:t>numerik</a:t>
            </a:r>
            <a:r>
              <a:rPr lang="en-US" dirty="0"/>
              <a:t>. </a:t>
            </a:r>
            <a:endParaRPr lang="id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(Levitin, 2012)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71413" y="2491787"/>
            <a:ext cx="6750998" cy="3350302"/>
            <a:chOff x="0" y="0"/>
            <a:chExt cx="4238625" cy="1343025"/>
          </a:xfrm>
        </p:grpSpPr>
        <p:sp>
          <p:nvSpPr>
            <p:cNvPr id="5" name="Text Box 1"/>
            <p:cNvSpPr txBox="1"/>
            <p:nvPr/>
          </p:nvSpPr>
          <p:spPr>
            <a:xfrm>
              <a:off x="1533525" y="0"/>
              <a:ext cx="1171575" cy="2571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600" dirty="0" err="1">
                  <a:effectLst/>
                  <a:latin typeface="Times New Roman"/>
                  <a:ea typeface="Calibri"/>
                  <a:cs typeface="Times New Roman"/>
                </a:rPr>
                <a:t>Masalah</a:t>
              </a:r>
              <a:endParaRPr lang="id-ID" sz="2600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6" name="Text Box 2"/>
            <p:cNvSpPr txBox="1"/>
            <p:nvPr/>
          </p:nvSpPr>
          <p:spPr>
            <a:xfrm>
              <a:off x="1533525" y="542925"/>
              <a:ext cx="1171575" cy="2571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600" b="1" dirty="0" err="1">
                  <a:effectLst/>
                  <a:latin typeface="Times New Roman"/>
                  <a:ea typeface="Calibri"/>
                  <a:cs typeface="Times New Roman"/>
                </a:rPr>
                <a:t>Algoritma</a:t>
              </a:r>
              <a:endParaRPr lang="id-ID" sz="2600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7" name="Text Box 3"/>
            <p:cNvSpPr txBox="1"/>
            <p:nvPr/>
          </p:nvSpPr>
          <p:spPr>
            <a:xfrm>
              <a:off x="1533525" y="1085850"/>
              <a:ext cx="1171575" cy="2571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600" dirty="0">
                  <a:effectLst/>
                  <a:latin typeface="Times New Roman"/>
                  <a:ea typeface="Calibri"/>
                  <a:cs typeface="Times New Roman"/>
                </a:rPr>
                <a:t>‘</a:t>
              </a:r>
              <a:r>
                <a:rPr lang="en-US" sz="2600" dirty="0" err="1">
                  <a:effectLst/>
                  <a:latin typeface="Times New Roman"/>
                  <a:ea typeface="Calibri"/>
                  <a:cs typeface="Times New Roman"/>
                </a:rPr>
                <a:t>Komputer</a:t>
              </a:r>
              <a:r>
                <a:rPr lang="en-US" sz="2600" dirty="0">
                  <a:effectLst/>
                  <a:latin typeface="Times New Roman"/>
                  <a:ea typeface="Calibri"/>
                  <a:cs typeface="Times New Roman"/>
                </a:rPr>
                <a:t>’</a:t>
              </a:r>
              <a:endParaRPr lang="id-ID" sz="2600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8" name="Text Box 4"/>
            <p:cNvSpPr txBox="1"/>
            <p:nvPr/>
          </p:nvSpPr>
          <p:spPr>
            <a:xfrm>
              <a:off x="0" y="1085850"/>
              <a:ext cx="1171575" cy="2571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600">
                  <a:effectLst/>
                  <a:latin typeface="Times New Roman"/>
                  <a:ea typeface="Calibri"/>
                  <a:cs typeface="Times New Roman"/>
                </a:rPr>
                <a:t>Input</a:t>
              </a:r>
              <a:endParaRPr lang="id-ID" sz="26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181100" y="1219200"/>
              <a:ext cx="3524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14625" y="1219200"/>
              <a:ext cx="3524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7"/>
            <p:cNvSpPr txBox="1"/>
            <p:nvPr/>
          </p:nvSpPr>
          <p:spPr>
            <a:xfrm>
              <a:off x="3067050" y="1085850"/>
              <a:ext cx="1171575" cy="2571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600">
                  <a:effectLst/>
                  <a:latin typeface="Times New Roman"/>
                  <a:ea typeface="Calibri"/>
                  <a:cs typeface="Times New Roman"/>
                </a:rPr>
                <a:t>Output</a:t>
              </a:r>
              <a:endParaRPr lang="id-ID" sz="26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124075" y="752475"/>
              <a:ext cx="0" cy="3333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124075" y="238125"/>
              <a:ext cx="0" cy="3333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38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9624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Hal-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:</a:t>
            </a:r>
            <a:endParaRPr lang="id-ID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r>
              <a:rPr lang="en-US" sz="2400" dirty="0"/>
              <a:t> (</a:t>
            </a:r>
            <a:r>
              <a:rPr lang="en-US" sz="2400" i="1" dirty="0" err="1"/>
              <a:t>nonambiguity</a:t>
            </a:r>
            <a:r>
              <a:rPr lang="en-US" sz="2400" dirty="0"/>
              <a:t>),</a:t>
            </a:r>
            <a:endParaRPr lang="id-ID" sz="24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 err="1"/>
              <a:t>Rentang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input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ditentukan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rinci</a:t>
            </a:r>
            <a:r>
              <a:rPr lang="en-US" sz="2400" dirty="0"/>
              <a:t>,</a:t>
            </a:r>
            <a:endParaRPr lang="id-ID" sz="24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digambarkan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213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1086</TotalTime>
  <Words>875</Words>
  <Application>Microsoft Office PowerPoint</Application>
  <PresentationFormat>Widescreen</PresentationFormat>
  <Paragraphs>201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Symbol</vt:lpstr>
      <vt:lpstr>Times New Roman</vt:lpstr>
      <vt:lpstr>Wingdings</vt:lpstr>
      <vt:lpstr>Wingdings 3</vt:lpstr>
      <vt:lpstr>Wisp</vt:lpstr>
      <vt:lpstr>SORTING</vt:lpstr>
      <vt:lpstr>Referensi</vt:lpstr>
      <vt:lpstr>RENCANA KEGIATAN PERKULIAHAN SEMESTER</vt:lpstr>
      <vt:lpstr>Content</vt:lpstr>
      <vt:lpstr>Algoritma</vt:lpstr>
      <vt:lpstr>Algoritma</vt:lpstr>
      <vt:lpstr>Algoritma</vt:lpstr>
      <vt:lpstr>Algoritma</vt:lpstr>
      <vt:lpstr>Penyelesaian Masalah dengan Algoritma</vt:lpstr>
      <vt:lpstr>Penyelesaian Masalah dengan Algoritma</vt:lpstr>
      <vt:lpstr>Contoh Persoalan Dengan Penyelesaian Algoritma</vt:lpstr>
      <vt:lpstr>Algoritma Menghitung Gaji Total Pegawai</vt:lpstr>
      <vt:lpstr>Algoritma Menghitung Gaji Total Pegawai</vt:lpstr>
      <vt:lpstr>Algoritma Menghitung Gaji Total Pegawai</vt:lpstr>
      <vt:lpstr>Algoritma Sorting Brute Force</vt:lpstr>
      <vt:lpstr>Algoritma Bubble Sort</vt:lpstr>
      <vt:lpstr>Algoritma Bubble Sort</vt:lpstr>
      <vt:lpstr>Algoritma Bubble Sort</vt:lpstr>
      <vt:lpstr>Algoritma Bubble Sort</vt:lpstr>
      <vt:lpstr>Algoritma Bubble Sort</vt:lpstr>
      <vt:lpstr>Algoritma Bubble Sort</vt:lpstr>
      <vt:lpstr>Algoritma Bubble Sort</vt:lpstr>
      <vt:lpstr>Algoritma Bubble Sort</vt:lpstr>
      <vt:lpstr>Algoritma Bubble Sort</vt:lpstr>
      <vt:lpstr>Algoritma Bubble Sort</vt:lpstr>
      <vt:lpstr>Algoritma Selection Sort</vt:lpstr>
      <vt:lpstr>Algoritma Selection Sort</vt:lpstr>
      <vt:lpstr>Algoritma Selection Sort</vt:lpstr>
      <vt:lpstr>Algoritma Selection Sort</vt:lpstr>
      <vt:lpstr>Algoritma Selection Sort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SEQUENTIAL SEARCH</dc:title>
  <dc:creator>asus</dc:creator>
  <cp:lastModifiedBy>Microsoft account</cp:lastModifiedBy>
  <cp:revision>83</cp:revision>
  <dcterms:created xsi:type="dcterms:W3CDTF">2016-02-18T02:56:38Z</dcterms:created>
  <dcterms:modified xsi:type="dcterms:W3CDTF">2018-03-27T16:30:22Z</dcterms:modified>
</cp:coreProperties>
</file>