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  <p:sldId id="272" r:id="rId19"/>
    <p:sldId id="280" r:id="rId20"/>
    <p:sldId id="274" r:id="rId21"/>
    <p:sldId id="275" r:id="rId22"/>
    <p:sldId id="281" r:id="rId23"/>
    <p:sldId id="276" r:id="rId24"/>
    <p:sldId id="279" r:id="rId25"/>
    <p:sldId id="278" r:id="rId26"/>
    <p:sldId id="27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130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d-ID" sz="4000" b="1" smtClean="0">
                <a:solidFill>
                  <a:srgbClr val="00FFFF"/>
                </a:solidFill>
                <a:latin typeface="Copperplate Gothic Light" pitchFamily="34" charset="0"/>
              </a:rPr>
              <a:t>Elektronika Tak Linier</a:t>
            </a:r>
            <a:endParaRPr lang="en-US" sz="4000" b="1" smtClean="0">
              <a:solidFill>
                <a:srgbClr val="00FFFF"/>
              </a:solidFill>
              <a:latin typeface="Copperplate Gothic Light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Yuliman Purwanto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201</a:t>
            </a:r>
            <a:r>
              <a:rPr lang="id-ID" sz="2800" smtClean="0">
                <a:solidFill>
                  <a:srgbClr val="00FF00"/>
                </a:solidFill>
              </a:rPr>
              <a:t>7</a:t>
            </a:r>
            <a:endParaRPr lang="en-US" sz="2800" smtClean="0">
              <a:solidFill>
                <a:srgbClr val="00FF00"/>
              </a:solidFill>
            </a:endParaRPr>
          </a:p>
        </p:txBody>
      </p:sp>
      <p:sp>
        <p:nvSpPr>
          <p:cNvPr id="2" name="AutoShape 2" descr="https://stm32f4-discovery.net/wp-content/uploads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" name="AutoShape 4" descr="https://stm32f4-discovery.net/wp-content/uploads/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AutoShape 6" descr="https://stm32f4-discovery.net/wp-content/uploads/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AutoShape 8" descr="https://stm32f4-discovery.net/wp-content/uploads/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10" descr="https://stm32f4-discovery.net/wp-content/uploads/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3638" y="2138363"/>
            <a:ext cx="427672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4191000" cy="574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Periode pulsa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Frekuensi osilasi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   untuk duty cycle 50% 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	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</a:rPr>
              <a:t>1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= t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 =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t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</a:rPr>
              <a:t>1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+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t</a:t>
            </a:r>
            <a:r>
              <a:rPr lang="id-ID" sz="1900" baseline="-2500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	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R2 = R3 = 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	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C1 = C2 = C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83399"/>
            <a:ext cx="1762125" cy="117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594359"/>
            <a:ext cx="4409364" cy="23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3447340" cy="25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3418764"/>
            <a:ext cx="26479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1860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924800" cy="632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28418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Aplikasi Monostable  MV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Pengendalian frekuensi sinyal analog.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Sinkronisasi garis dan bingkai pada pesawat penerima TV.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Penggeser nada pada organ elektronik.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Mempertahankan tegangan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keluaran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pada periode waktu tertentu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id-ID" sz="190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Aplikasi Bistable MV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Rangkaian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flip-flop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Memori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sederhana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Register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Pencacah 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counter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Aplikasi Astable MV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Pembangkit gelombang kotak untuk berbagai keperluan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Pewaktu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(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timer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Pembangkit pulsa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</a:rPr>
              <a:t>clock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45335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382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Schmitt Trigger (Penyulut Schmitt)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990600"/>
            <a:ext cx="815340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Schmitt trigger adalah rangkaian pembanding yang memiliki sifat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histeresis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fungsinya mengubah sinyal masukan analog menjadi sinyal beraras digital. </a:t>
            </a:r>
          </a:p>
          <a:p>
            <a:pPr marL="38639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Disebut “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trigger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"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karena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keluaran mempertahankan 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</a:rPr>
              <a:t>nilainya sampai perubahan input cukup untuk memicu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perubahan keluaran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anti bouncing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  <a:p>
            <a:pPr marL="38639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Biasa digunakan sebagai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pengkondisi sinyal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 membuang derau dari sinyal pada rangkaian digital, misalnya pada saklar/switch. </a:t>
            </a:r>
          </a:p>
          <a:p>
            <a:pPr marL="38639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Contoh : sebuah sinyal berderau (U) diumpankan ke pembanding (A) dan Schmitt trigger (B)  tampak bhw keluaran pembanding masih mengan-dung derau, Schmitt trigger tidak.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93" y="1981200"/>
            <a:ext cx="2679107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419600"/>
            <a:ext cx="23526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7405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8305800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Rangkaian Schmitt trigger dengan menggunakan transistor :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</a:p>
          <a:p>
            <a:pPr marL="36734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Misalkan pada kondisi awal Vin lebih rendah dibanding tegangan emiter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Q1 “off” dan Q2 “on”  Vout = “0”.</a:t>
            </a:r>
          </a:p>
          <a:p>
            <a:pPr marL="3673475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Resistor 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dan 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membentuk pembagi tegangan yang menentukan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ambang-atas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high threshold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</a:t>
            </a:r>
          </a:p>
          <a:p>
            <a:pPr marL="3673475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Nilai ambang-atasnya : </a:t>
            </a:r>
          </a:p>
          <a:p>
            <a:pPr marL="3673475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aat Vin meningkat, Q1 mulai “on”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dan Q2 mulai “off”  Q1 tetap “on”  Vo = “1”. </a:t>
            </a:r>
          </a:p>
          <a:p>
            <a:pPr marL="357188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Resistor 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C1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dan 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membentuk pembagi tegangan yang menentukan ambang-bawah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low threshold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).</a:t>
            </a:r>
          </a:p>
          <a:p>
            <a:pPr marL="357188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Nilai ambang-bawahnya : </a:t>
            </a:r>
          </a:p>
          <a:p>
            <a:pPr marL="357188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Jika Vin mulai turun di bawah nilai ambang-bawah Q1 mulai “off”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arus kolektornya turun  Q2 mulai “on”   Vout = “0” kembali.</a:t>
            </a: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3581400" cy="257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895600"/>
            <a:ext cx="1968469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0999" y="4847468"/>
            <a:ext cx="1896359" cy="66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02362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Schmitt trigger dari beberapa jenis rangkaian :</a:t>
            </a: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282" y="295275"/>
            <a:ext cx="215091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30405" y="1270745"/>
            <a:ext cx="2604558" cy="2776954"/>
            <a:chOff x="1030405" y="1143000"/>
            <a:chExt cx="2604558" cy="277695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0405" y="1143000"/>
              <a:ext cx="2604558" cy="2447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030405" y="3581400"/>
              <a:ext cx="2604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smtClean="0">
                  <a:solidFill>
                    <a:schemeClr val="bg1">
                      <a:lumMod val="85000"/>
                    </a:schemeClr>
                  </a:solidFill>
                </a:rPr>
                <a:t>Berbasis bistable MV</a:t>
              </a:r>
              <a:endParaRPr lang="id-ID" sz="16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21656" y="1172651"/>
            <a:ext cx="3642085" cy="5388998"/>
            <a:chOff x="4876800" y="1210101"/>
            <a:chExt cx="3642085" cy="5388998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6944" y="1210101"/>
              <a:ext cx="2770790" cy="1380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919954"/>
              <a:ext cx="3642085" cy="2340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7859" y="2590800"/>
              <a:ext cx="2809875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71763" y="6260545"/>
              <a:ext cx="26045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600" smtClean="0">
                  <a:solidFill>
                    <a:schemeClr val="bg1">
                      <a:lumMod val="85000"/>
                    </a:schemeClr>
                  </a:solidFill>
                </a:rPr>
                <a:t>Berbasis op-amp</a:t>
              </a:r>
              <a:endParaRPr lang="id-ID" sz="16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0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6096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Aplikasi Schmitt trigger : Anti bouncing dan signal cleaner</a:t>
            </a:r>
            <a:endParaRPr lang="id-ID" sz="20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197876"/>
            <a:ext cx="2438400" cy="25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19200"/>
            <a:ext cx="44481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403" y="3886200"/>
            <a:ext cx="2845985" cy="273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25531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38200" y="3810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Pembangkit Sinyal Non-Sinusoidal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990600"/>
            <a:ext cx="81534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Pembangkit Gelombang Gigi-gergaji :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pembangkit pulsa + integrator 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419226"/>
            <a:ext cx="4876800" cy="258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141736"/>
            <a:ext cx="4800600" cy="270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379774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40297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Pembangkit Gelombang Segitiga  :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pembangkit gigi-gergaji dengan duty cycle pulsa = 50%.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600200"/>
            <a:ext cx="47148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962" y="3591209"/>
            <a:ext cx="5784038" cy="292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210508"/>
            <a:ext cx="2252939" cy="2523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5993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Pembangkit g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elombang tangga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untuk berbagai keperluan sistem instrumentasi :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34820"/>
            <a:ext cx="7328800" cy="2465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40" y="1143000"/>
            <a:ext cx="4721460" cy="27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01336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685800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Silabi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066800" y="1524000"/>
            <a:ext cx="7315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Pendahuluan : komponen tak linier.</a:t>
            </a:r>
          </a:p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Teorema Dioda : dioda penyearah, dioda zener, dioda terobos (</a:t>
            </a:r>
            <a:r>
              <a:rPr lang="id-ID" sz="2200" i="1" smtClean="0">
                <a:solidFill>
                  <a:srgbClr val="00FF00"/>
                </a:solidFill>
                <a:latin typeface="Comic Sans MS" pitchFamily="66" charset="0"/>
              </a:rPr>
              <a:t>tunnel dioda</a:t>
            </a: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), varactor, LED.</a:t>
            </a:r>
          </a:p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Teorema transistor : pra-tegangan, titik kerja, penguat tak linier</a:t>
            </a:r>
          </a:p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Rangkaian tak linier : RL, RC, RLC, tanggapan frekuensi, untai resonansi.</a:t>
            </a:r>
          </a:p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Rangkaian operasional : penunda, pemotong, pembatas, pembanding.</a:t>
            </a:r>
          </a:p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Multivibrator : monostabil, bistabil,  astabil, penyulut Schmitt (Schmitt </a:t>
            </a:r>
            <a:r>
              <a:rPr lang="id-ID" sz="2200" i="1" smtClean="0">
                <a:solidFill>
                  <a:srgbClr val="00FF00"/>
                </a:solidFill>
                <a:latin typeface="Comic Sans MS" pitchFamily="66" charset="0"/>
              </a:rPr>
              <a:t>trigger</a:t>
            </a: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FontTx/>
              <a:buAutoNum type="arabicPeriod"/>
            </a:pPr>
            <a:r>
              <a:rPr lang="id-ID" sz="2200" smtClean="0">
                <a:solidFill>
                  <a:srgbClr val="00FF00"/>
                </a:solidFill>
                <a:latin typeface="Comic Sans MS" pitchFamily="66" charset="0"/>
              </a:rPr>
              <a:t>Osilator non-sinusoidal.</a:t>
            </a:r>
            <a:endParaRPr lang="en-US" sz="22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2290" name="Picture 2" descr="Image result for syllabu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324872"/>
            <a:ext cx="2572219" cy="25331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Pembangkit Gelombang Tangga (</a:t>
            </a:r>
            <a:r>
              <a:rPr lang="id-ID" sz="19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Staircase Waveform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) 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untuk aplikasi sinyal televisi warna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867400" cy="436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Image result for pal tv syn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1295400"/>
            <a:ext cx="37528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5336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33528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000" smtClean="0">
                <a:solidFill>
                  <a:schemeClr val="bg1">
                    <a:lumMod val="85000"/>
                  </a:schemeClr>
                </a:solidFill>
              </a:rPr>
              <a:t>BCD A/D CONVERTER</a:t>
            </a:r>
            <a:endParaRPr lang="id-ID" sz="100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05504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Pembangkit gelombang tangga ganda (</a:t>
            </a:r>
            <a:r>
              <a:rPr lang="id-ID" sz="19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up-down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)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7900988" cy="343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31" y="1066800"/>
            <a:ext cx="23018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420888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81534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Pulsa majemuk :</a:t>
            </a:r>
            <a:endParaRPr lang="id-ID" sz="1900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671" y="1371600"/>
            <a:ext cx="507485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2000" y="2220451"/>
            <a:ext cx="1289786" cy="1919267"/>
            <a:chOff x="762000" y="2220451"/>
            <a:chExt cx="1289786" cy="1919267"/>
          </a:xfrm>
        </p:grpSpPr>
        <p:sp>
          <p:nvSpPr>
            <p:cNvPr id="11" name="Freeform 10"/>
            <p:cNvSpPr/>
            <p:nvPr/>
          </p:nvSpPr>
          <p:spPr>
            <a:xfrm>
              <a:off x="804427" y="2220451"/>
              <a:ext cx="583798" cy="598949"/>
            </a:xfrm>
            <a:custGeom>
              <a:avLst/>
              <a:gdLst>
                <a:gd name="connsiteX0" fmla="*/ 0 w 1173708"/>
                <a:gd name="connsiteY0" fmla="*/ 1132764 h 1132764"/>
                <a:gd name="connsiteX1" fmla="*/ 0 w 1173708"/>
                <a:gd name="connsiteY1" fmla="*/ 13648 h 1132764"/>
                <a:gd name="connsiteX2" fmla="*/ 300251 w 1173708"/>
                <a:gd name="connsiteY2" fmla="*/ 0 h 1132764"/>
                <a:gd name="connsiteX3" fmla="*/ 300251 w 1173708"/>
                <a:gd name="connsiteY3" fmla="*/ 1132764 h 1132764"/>
                <a:gd name="connsiteX4" fmla="*/ 1173708 w 1173708"/>
                <a:gd name="connsiteY4" fmla="*/ 1119116 h 113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3708" h="1132764">
                  <a:moveTo>
                    <a:pt x="0" y="1132764"/>
                  </a:moveTo>
                  <a:lnTo>
                    <a:pt x="0" y="13648"/>
                  </a:lnTo>
                  <a:lnTo>
                    <a:pt x="300251" y="0"/>
                  </a:lnTo>
                  <a:lnTo>
                    <a:pt x="300251" y="1132764"/>
                  </a:lnTo>
                  <a:lnTo>
                    <a:pt x="1173708" y="1119116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62000" y="3699527"/>
              <a:ext cx="1289786" cy="440191"/>
            </a:xfrm>
            <a:custGeom>
              <a:avLst/>
              <a:gdLst>
                <a:gd name="connsiteX0" fmla="*/ 0 w 1487606"/>
                <a:gd name="connsiteY0" fmla="*/ 805217 h 832513"/>
                <a:gd name="connsiteX1" fmla="*/ 464024 w 1487606"/>
                <a:gd name="connsiteY1" fmla="*/ 805217 h 832513"/>
                <a:gd name="connsiteX2" fmla="*/ 477672 w 1487606"/>
                <a:gd name="connsiteY2" fmla="*/ 0 h 832513"/>
                <a:gd name="connsiteX3" fmla="*/ 859809 w 1487606"/>
                <a:gd name="connsiteY3" fmla="*/ 0 h 832513"/>
                <a:gd name="connsiteX4" fmla="*/ 846161 w 1487606"/>
                <a:gd name="connsiteY4" fmla="*/ 832513 h 832513"/>
                <a:gd name="connsiteX5" fmla="*/ 1487606 w 1487606"/>
                <a:gd name="connsiteY5" fmla="*/ 805217 h 832513"/>
                <a:gd name="connsiteX0" fmla="*/ 0 w 2593074"/>
                <a:gd name="connsiteY0" fmla="*/ 805217 h 832513"/>
                <a:gd name="connsiteX1" fmla="*/ 1569492 w 2593074"/>
                <a:gd name="connsiteY1" fmla="*/ 805217 h 832513"/>
                <a:gd name="connsiteX2" fmla="*/ 1583140 w 2593074"/>
                <a:gd name="connsiteY2" fmla="*/ 0 h 832513"/>
                <a:gd name="connsiteX3" fmla="*/ 1965277 w 2593074"/>
                <a:gd name="connsiteY3" fmla="*/ 0 h 832513"/>
                <a:gd name="connsiteX4" fmla="*/ 1951629 w 2593074"/>
                <a:gd name="connsiteY4" fmla="*/ 832513 h 832513"/>
                <a:gd name="connsiteX5" fmla="*/ 2593074 w 2593074"/>
                <a:gd name="connsiteY5" fmla="*/ 805217 h 832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93074" h="832513">
                  <a:moveTo>
                    <a:pt x="0" y="805217"/>
                  </a:moveTo>
                  <a:lnTo>
                    <a:pt x="1569492" y="805217"/>
                  </a:lnTo>
                  <a:lnTo>
                    <a:pt x="1583140" y="0"/>
                  </a:lnTo>
                  <a:lnTo>
                    <a:pt x="1965277" y="0"/>
                  </a:lnTo>
                  <a:lnTo>
                    <a:pt x="1951629" y="832513"/>
                  </a:lnTo>
                  <a:lnTo>
                    <a:pt x="2593074" y="80521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84628" y="2971800"/>
              <a:ext cx="887011" cy="353596"/>
              <a:chOff x="1228298" y="2819400"/>
              <a:chExt cx="1783308" cy="668740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1524000" y="2819400"/>
                <a:ext cx="1487606" cy="668740"/>
              </a:xfrm>
              <a:custGeom>
                <a:avLst/>
                <a:gdLst>
                  <a:gd name="connsiteX0" fmla="*/ 0 w 1487606"/>
                  <a:gd name="connsiteY0" fmla="*/ 655092 h 668740"/>
                  <a:gd name="connsiteX1" fmla="*/ 0 w 1487606"/>
                  <a:gd name="connsiteY1" fmla="*/ 13647 h 668740"/>
                  <a:gd name="connsiteX2" fmla="*/ 996287 w 1487606"/>
                  <a:gd name="connsiteY2" fmla="*/ 0 h 668740"/>
                  <a:gd name="connsiteX3" fmla="*/ 982639 w 1487606"/>
                  <a:gd name="connsiteY3" fmla="*/ 668740 h 668740"/>
                  <a:gd name="connsiteX4" fmla="*/ 1487606 w 1487606"/>
                  <a:gd name="connsiteY4" fmla="*/ 655092 h 668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7606" h="668740">
                    <a:moveTo>
                      <a:pt x="0" y="655092"/>
                    </a:moveTo>
                    <a:lnTo>
                      <a:pt x="0" y="13647"/>
                    </a:lnTo>
                    <a:lnTo>
                      <a:pt x="996287" y="0"/>
                    </a:lnTo>
                    <a:lnTo>
                      <a:pt x="982639" y="668740"/>
                    </a:lnTo>
                    <a:lnTo>
                      <a:pt x="1487606" y="655092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H="1">
                <a:off x="1228298" y="3477904"/>
                <a:ext cx="2957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762000" y="3521525"/>
              <a:ext cx="1061245" cy="104035"/>
              <a:chOff x="1228298" y="3733798"/>
              <a:chExt cx="2315571" cy="545912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524000" y="3733798"/>
                <a:ext cx="2019869" cy="545911"/>
              </a:xfrm>
              <a:custGeom>
                <a:avLst/>
                <a:gdLst>
                  <a:gd name="connsiteX0" fmla="*/ 0 w 2019869"/>
                  <a:gd name="connsiteY0" fmla="*/ 545910 h 545910"/>
                  <a:gd name="connsiteX1" fmla="*/ 13648 w 2019869"/>
                  <a:gd name="connsiteY1" fmla="*/ 27295 h 545910"/>
                  <a:gd name="connsiteX2" fmla="*/ 1405720 w 2019869"/>
                  <a:gd name="connsiteY2" fmla="*/ 0 h 545910"/>
                  <a:gd name="connsiteX3" fmla="*/ 1405720 w 2019869"/>
                  <a:gd name="connsiteY3" fmla="*/ 532262 h 545910"/>
                  <a:gd name="connsiteX4" fmla="*/ 2019869 w 2019869"/>
                  <a:gd name="connsiteY4" fmla="*/ 518614 h 545910"/>
                  <a:gd name="connsiteX0" fmla="*/ 0 w 2019869"/>
                  <a:gd name="connsiteY0" fmla="*/ 545911 h 545911"/>
                  <a:gd name="connsiteX1" fmla="*/ 58082 w 2019869"/>
                  <a:gd name="connsiteY1" fmla="*/ 0 h 545911"/>
                  <a:gd name="connsiteX2" fmla="*/ 1405720 w 2019869"/>
                  <a:gd name="connsiteY2" fmla="*/ 1 h 545911"/>
                  <a:gd name="connsiteX3" fmla="*/ 1405720 w 2019869"/>
                  <a:gd name="connsiteY3" fmla="*/ 532263 h 545911"/>
                  <a:gd name="connsiteX4" fmla="*/ 2019869 w 2019869"/>
                  <a:gd name="connsiteY4" fmla="*/ 518615 h 545911"/>
                  <a:gd name="connsiteX0" fmla="*/ 0 w 2019869"/>
                  <a:gd name="connsiteY0" fmla="*/ 545911 h 545911"/>
                  <a:gd name="connsiteX1" fmla="*/ 13646 w 2019869"/>
                  <a:gd name="connsiteY1" fmla="*/ 0 h 545911"/>
                  <a:gd name="connsiteX2" fmla="*/ 1405720 w 2019869"/>
                  <a:gd name="connsiteY2" fmla="*/ 1 h 545911"/>
                  <a:gd name="connsiteX3" fmla="*/ 1405720 w 2019869"/>
                  <a:gd name="connsiteY3" fmla="*/ 532263 h 545911"/>
                  <a:gd name="connsiteX4" fmla="*/ 2019869 w 2019869"/>
                  <a:gd name="connsiteY4" fmla="*/ 518615 h 545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19869" h="545911">
                    <a:moveTo>
                      <a:pt x="0" y="545911"/>
                    </a:moveTo>
                    <a:lnTo>
                      <a:pt x="13646" y="0"/>
                    </a:lnTo>
                    <a:lnTo>
                      <a:pt x="1405720" y="1"/>
                    </a:lnTo>
                    <a:lnTo>
                      <a:pt x="1405720" y="532263"/>
                    </a:lnTo>
                    <a:lnTo>
                      <a:pt x="2019869" y="518615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H="1">
                <a:off x="1228298" y="4279710"/>
                <a:ext cx="29570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Freeform 18"/>
          <p:cNvSpPr/>
          <p:nvPr/>
        </p:nvSpPr>
        <p:spPr>
          <a:xfrm>
            <a:off x="7155814" y="2936212"/>
            <a:ext cx="1539272" cy="638717"/>
          </a:xfrm>
          <a:custGeom>
            <a:avLst/>
            <a:gdLst>
              <a:gd name="connsiteX0" fmla="*/ 0 w 2456597"/>
              <a:gd name="connsiteY0" fmla="*/ 1078173 h 1132764"/>
              <a:gd name="connsiteX1" fmla="*/ 0 w 2456597"/>
              <a:gd name="connsiteY1" fmla="*/ 0 h 1132764"/>
              <a:gd name="connsiteX2" fmla="*/ 272955 w 2456597"/>
              <a:gd name="connsiteY2" fmla="*/ 0 h 1132764"/>
              <a:gd name="connsiteX3" fmla="*/ 272955 w 2456597"/>
              <a:gd name="connsiteY3" fmla="*/ 245659 h 1132764"/>
              <a:gd name="connsiteX4" fmla="*/ 1241946 w 2456597"/>
              <a:gd name="connsiteY4" fmla="*/ 245659 h 1132764"/>
              <a:gd name="connsiteX5" fmla="*/ 1241946 w 2456597"/>
              <a:gd name="connsiteY5" fmla="*/ 887104 h 1132764"/>
              <a:gd name="connsiteX6" fmla="*/ 1501253 w 2456597"/>
              <a:gd name="connsiteY6" fmla="*/ 900752 h 1132764"/>
              <a:gd name="connsiteX7" fmla="*/ 1501253 w 2456597"/>
              <a:gd name="connsiteY7" fmla="*/ 300250 h 1132764"/>
              <a:gd name="connsiteX8" fmla="*/ 1869743 w 2456597"/>
              <a:gd name="connsiteY8" fmla="*/ 300250 h 1132764"/>
              <a:gd name="connsiteX9" fmla="*/ 1869743 w 2456597"/>
              <a:gd name="connsiteY9" fmla="*/ 1105468 h 1132764"/>
              <a:gd name="connsiteX10" fmla="*/ 2456597 w 2456597"/>
              <a:gd name="connsiteY10" fmla="*/ 1132764 h 1132764"/>
              <a:gd name="connsiteX0" fmla="*/ 0 w 2456597"/>
              <a:gd name="connsiteY0" fmla="*/ 1078173 h 1146411"/>
              <a:gd name="connsiteX1" fmla="*/ 0 w 2456597"/>
              <a:gd name="connsiteY1" fmla="*/ 0 h 1146411"/>
              <a:gd name="connsiteX2" fmla="*/ 272955 w 2456597"/>
              <a:gd name="connsiteY2" fmla="*/ 0 h 1146411"/>
              <a:gd name="connsiteX3" fmla="*/ 272955 w 2456597"/>
              <a:gd name="connsiteY3" fmla="*/ 245659 h 1146411"/>
              <a:gd name="connsiteX4" fmla="*/ 1241946 w 2456597"/>
              <a:gd name="connsiteY4" fmla="*/ 245659 h 1146411"/>
              <a:gd name="connsiteX5" fmla="*/ 1241946 w 2456597"/>
              <a:gd name="connsiteY5" fmla="*/ 887104 h 1146411"/>
              <a:gd name="connsiteX6" fmla="*/ 1501253 w 2456597"/>
              <a:gd name="connsiteY6" fmla="*/ 900752 h 1146411"/>
              <a:gd name="connsiteX7" fmla="*/ 1501253 w 2456597"/>
              <a:gd name="connsiteY7" fmla="*/ 300250 h 1146411"/>
              <a:gd name="connsiteX8" fmla="*/ 1869743 w 2456597"/>
              <a:gd name="connsiteY8" fmla="*/ 300250 h 1146411"/>
              <a:gd name="connsiteX9" fmla="*/ 1869743 w 2456597"/>
              <a:gd name="connsiteY9" fmla="*/ 1146411 h 1146411"/>
              <a:gd name="connsiteX10" fmla="*/ 2456597 w 2456597"/>
              <a:gd name="connsiteY10" fmla="*/ 1132764 h 1146411"/>
              <a:gd name="connsiteX0" fmla="*/ 0 w 2456597"/>
              <a:gd name="connsiteY0" fmla="*/ 1078173 h 1132764"/>
              <a:gd name="connsiteX1" fmla="*/ 0 w 2456597"/>
              <a:gd name="connsiteY1" fmla="*/ 0 h 1132764"/>
              <a:gd name="connsiteX2" fmla="*/ 272955 w 2456597"/>
              <a:gd name="connsiteY2" fmla="*/ 0 h 1132764"/>
              <a:gd name="connsiteX3" fmla="*/ 272955 w 2456597"/>
              <a:gd name="connsiteY3" fmla="*/ 245659 h 1132764"/>
              <a:gd name="connsiteX4" fmla="*/ 1241946 w 2456597"/>
              <a:gd name="connsiteY4" fmla="*/ 245659 h 1132764"/>
              <a:gd name="connsiteX5" fmla="*/ 1241946 w 2456597"/>
              <a:gd name="connsiteY5" fmla="*/ 887104 h 1132764"/>
              <a:gd name="connsiteX6" fmla="*/ 1501253 w 2456597"/>
              <a:gd name="connsiteY6" fmla="*/ 900752 h 1132764"/>
              <a:gd name="connsiteX7" fmla="*/ 1501253 w 2456597"/>
              <a:gd name="connsiteY7" fmla="*/ 300250 h 1132764"/>
              <a:gd name="connsiteX8" fmla="*/ 1869743 w 2456597"/>
              <a:gd name="connsiteY8" fmla="*/ 300250 h 1132764"/>
              <a:gd name="connsiteX9" fmla="*/ 1869743 w 2456597"/>
              <a:gd name="connsiteY9" fmla="*/ 1119116 h 1132764"/>
              <a:gd name="connsiteX10" fmla="*/ 2456597 w 2456597"/>
              <a:gd name="connsiteY10" fmla="*/ 1132764 h 1132764"/>
              <a:gd name="connsiteX0" fmla="*/ 0 w 2388358"/>
              <a:gd name="connsiteY0" fmla="*/ 1078173 h 1132764"/>
              <a:gd name="connsiteX1" fmla="*/ 0 w 2388358"/>
              <a:gd name="connsiteY1" fmla="*/ 0 h 1132764"/>
              <a:gd name="connsiteX2" fmla="*/ 272955 w 2388358"/>
              <a:gd name="connsiteY2" fmla="*/ 0 h 1132764"/>
              <a:gd name="connsiteX3" fmla="*/ 272955 w 2388358"/>
              <a:gd name="connsiteY3" fmla="*/ 245659 h 1132764"/>
              <a:gd name="connsiteX4" fmla="*/ 1241946 w 2388358"/>
              <a:gd name="connsiteY4" fmla="*/ 245659 h 1132764"/>
              <a:gd name="connsiteX5" fmla="*/ 1241946 w 2388358"/>
              <a:gd name="connsiteY5" fmla="*/ 887104 h 1132764"/>
              <a:gd name="connsiteX6" fmla="*/ 1501253 w 2388358"/>
              <a:gd name="connsiteY6" fmla="*/ 900752 h 1132764"/>
              <a:gd name="connsiteX7" fmla="*/ 1501253 w 2388358"/>
              <a:gd name="connsiteY7" fmla="*/ 300250 h 1132764"/>
              <a:gd name="connsiteX8" fmla="*/ 1869743 w 2388358"/>
              <a:gd name="connsiteY8" fmla="*/ 300250 h 1132764"/>
              <a:gd name="connsiteX9" fmla="*/ 1869743 w 2388358"/>
              <a:gd name="connsiteY9" fmla="*/ 1119116 h 1132764"/>
              <a:gd name="connsiteX10" fmla="*/ 2388358 w 2388358"/>
              <a:gd name="connsiteY10" fmla="*/ 1132764 h 1132764"/>
              <a:gd name="connsiteX0" fmla="*/ 0 w 2388358"/>
              <a:gd name="connsiteY0" fmla="*/ 1181347 h 1181347"/>
              <a:gd name="connsiteX1" fmla="*/ 0 w 2388358"/>
              <a:gd name="connsiteY1" fmla="*/ 0 h 1181347"/>
              <a:gd name="connsiteX2" fmla="*/ 272955 w 2388358"/>
              <a:gd name="connsiteY2" fmla="*/ 0 h 1181347"/>
              <a:gd name="connsiteX3" fmla="*/ 272955 w 2388358"/>
              <a:gd name="connsiteY3" fmla="*/ 245659 h 1181347"/>
              <a:gd name="connsiteX4" fmla="*/ 1241946 w 2388358"/>
              <a:gd name="connsiteY4" fmla="*/ 245659 h 1181347"/>
              <a:gd name="connsiteX5" fmla="*/ 1241946 w 2388358"/>
              <a:gd name="connsiteY5" fmla="*/ 887104 h 1181347"/>
              <a:gd name="connsiteX6" fmla="*/ 1501253 w 2388358"/>
              <a:gd name="connsiteY6" fmla="*/ 900752 h 1181347"/>
              <a:gd name="connsiteX7" fmla="*/ 1501253 w 2388358"/>
              <a:gd name="connsiteY7" fmla="*/ 300250 h 1181347"/>
              <a:gd name="connsiteX8" fmla="*/ 1869743 w 2388358"/>
              <a:gd name="connsiteY8" fmla="*/ 300250 h 1181347"/>
              <a:gd name="connsiteX9" fmla="*/ 1869743 w 2388358"/>
              <a:gd name="connsiteY9" fmla="*/ 1119116 h 1181347"/>
              <a:gd name="connsiteX10" fmla="*/ 2388358 w 2388358"/>
              <a:gd name="connsiteY10" fmla="*/ 1132764 h 1181347"/>
              <a:gd name="connsiteX0" fmla="*/ 0 w 2388358"/>
              <a:gd name="connsiteY0" fmla="*/ 1361901 h 1361901"/>
              <a:gd name="connsiteX1" fmla="*/ 0 w 2388358"/>
              <a:gd name="connsiteY1" fmla="*/ 0 h 1361901"/>
              <a:gd name="connsiteX2" fmla="*/ 272955 w 2388358"/>
              <a:gd name="connsiteY2" fmla="*/ 0 h 1361901"/>
              <a:gd name="connsiteX3" fmla="*/ 272955 w 2388358"/>
              <a:gd name="connsiteY3" fmla="*/ 245659 h 1361901"/>
              <a:gd name="connsiteX4" fmla="*/ 1241946 w 2388358"/>
              <a:gd name="connsiteY4" fmla="*/ 245659 h 1361901"/>
              <a:gd name="connsiteX5" fmla="*/ 1241946 w 2388358"/>
              <a:gd name="connsiteY5" fmla="*/ 887104 h 1361901"/>
              <a:gd name="connsiteX6" fmla="*/ 1501253 w 2388358"/>
              <a:gd name="connsiteY6" fmla="*/ 900752 h 1361901"/>
              <a:gd name="connsiteX7" fmla="*/ 1501253 w 2388358"/>
              <a:gd name="connsiteY7" fmla="*/ 300250 h 1361901"/>
              <a:gd name="connsiteX8" fmla="*/ 1869743 w 2388358"/>
              <a:gd name="connsiteY8" fmla="*/ 300250 h 1361901"/>
              <a:gd name="connsiteX9" fmla="*/ 1869743 w 2388358"/>
              <a:gd name="connsiteY9" fmla="*/ 1119116 h 1361901"/>
              <a:gd name="connsiteX10" fmla="*/ 2388358 w 2388358"/>
              <a:gd name="connsiteY10" fmla="*/ 1132764 h 1361901"/>
              <a:gd name="connsiteX0" fmla="*/ 0 w 2388358"/>
              <a:gd name="connsiteY0" fmla="*/ 1207141 h 1207141"/>
              <a:gd name="connsiteX1" fmla="*/ 0 w 2388358"/>
              <a:gd name="connsiteY1" fmla="*/ 0 h 1207141"/>
              <a:gd name="connsiteX2" fmla="*/ 272955 w 2388358"/>
              <a:gd name="connsiteY2" fmla="*/ 0 h 1207141"/>
              <a:gd name="connsiteX3" fmla="*/ 272955 w 2388358"/>
              <a:gd name="connsiteY3" fmla="*/ 245659 h 1207141"/>
              <a:gd name="connsiteX4" fmla="*/ 1241946 w 2388358"/>
              <a:gd name="connsiteY4" fmla="*/ 245659 h 1207141"/>
              <a:gd name="connsiteX5" fmla="*/ 1241946 w 2388358"/>
              <a:gd name="connsiteY5" fmla="*/ 887104 h 1207141"/>
              <a:gd name="connsiteX6" fmla="*/ 1501253 w 2388358"/>
              <a:gd name="connsiteY6" fmla="*/ 900752 h 1207141"/>
              <a:gd name="connsiteX7" fmla="*/ 1501253 w 2388358"/>
              <a:gd name="connsiteY7" fmla="*/ 300250 h 1207141"/>
              <a:gd name="connsiteX8" fmla="*/ 1869743 w 2388358"/>
              <a:gd name="connsiteY8" fmla="*/ 300250 h 1207141"/>
              <a:gd name="connsiteX9" fmla="*/ 1869743 w 2388358"/>
              <a:gd name="connsiteY9" fmla="*/ 1119116 h 1207141"/>
              <a:gd name="connsiteX10" fmla="*/ 2388358 w 2388358"/>
              <a:gd name="connsiteY10" fmla="*/ 1132764 h 1207141"/>
              <a:gd name="connsiteX0" fmla="*/ 0 w 2388358"/>
              <a:gd name="connsiteY0" fmla="*/ 1207141 h 1207141"/>
              <a:gd name="connsiteX1" fmla="*/ 0 w 2388358"/>
              <a:gd name="connsiteY1" fmla="*/ 0 h 1207141"/>
              <a:gd name="connsiteX2" fmla="*/ 272955 w 2388358"/>
              <a:gd name="connsiteY2" fmla="*/ 0 h 1207141"/>
              <a:gd name="connsiteX3" fmla="*/ 272955 w 2388358"/>
              <a:gd name="connsiteY3" fmla="*/ 245659 h 1207141"/>
              <a:gd name="connsiteX4" fmla="*/ 1241946 w 2388358"/>
              <a:gd name="connsiteY4" fmla="*/ 245659 h 1207141"/>
              <a:gd name="connsiteX5" fmla="*/ 1241946 w 2388358"/>
              <a:gd name="connsiteY5" fmla="*/ 887104 h 1207141"/>
              <a:gd name="connsiteX6" fmla="*/ 1501253 w 2388358"/>
              <a:gd name="connsiteY6" fmla="*/ 900752 h 1207141"/>
              <a:gd name="connsiteX7" fmla="*/ 1501253 w 2388358"/>
              <a:gd name="connsiteY7" fmla="*/ 300250 h 1207141"/>
              <a:gd name="connsiteX8" fmla="*/ 1763862 w 2388358"/>
              <a:gd name="connsiteY8" fmla="*/ 300250 h 1207141"/>
              <a:gd name="connsiteX9" fmla="*/ 1869743 w 2388358"/>
              <a:gd name="connsiteY9" fmla="*/ 1119116 h 1207141"/>
              <a:gd name="connsiteX10" fmla="*/ 2388358 w 2388358"/>
              <a:gd name="connsiteY10" fmla="*/ 1132764 h 1207141"/>
              <a:gd name="connsiteX0" fmla="*/ 0 w 2388358"/>
              <a:gd name="connsiteY0" fmla="*/ 1207141 h 1207141"/>
              <a:gd name="connsiteX1" fmla="*/ 0 w 2388358"/>
              <a:gd name="connsiteY1" fmla="*/ 0 h 1207141"/>
              <a:gd name="connsiteX2" fmla="*/ 272955 w 2388358"/>
              <a:gd name="connsiteY2" fmla="*/ 0 h 1207141"/>
              <a:gd name="connsiteX3" fmla="*/ 272955 w 2388358"/>
              <a:gd name="connsiteY3" fmla="*/ 245659 h 1207141"/>
              <a:gd name="connsiteX4" fmla="*/ 1241946 w 2388358"/>
              <a:gd name="connsiteY4" fmla="*/ 245659 h 1207141"/>
              <a:gd name="connsiteX5" fmla="*/ 1241946 w 2388358"/>
              <a:gd name="connsiteY5" fmla="*/ 887104 h 1207141"/>
              <a:gd name="connsiteX6" fmla="*/ 1501253 w 2388358"/>
              <a:gd name="connsiteY6" fmla="*/ 900752 h 1207141"/>
              <a:gd name="connsiteX7" fmla="*/ 1501253 w 2388358"/>
              <a:gd name="connsiteY7" fmla="*/ 300250 h 1207141"/>
              <a:gd name="connsiteX8" fmla="*/ 1763862 w 2388358"/>
              <a:gd name="connsiteY8" fmla="*/ 300250 h 1207141"/>
              <a:gd name="connsiteX9" fmla="*/ 1763862 w 2388358"/>
              <a:gd name="connsiteY9" fmla="*/ 1144911 h 1207141"/>
              <a:gd name="connsiteX10" fmla="*/ 2388358 w 2388358"/>
              <a:gd name="connsiteY10" fmla="*/ 1132764 h 1207141"/>
              <a:gd name="connsiteX0" fmla="*/ 0 w 2388358"/>
              <a:gd name="connsiteY0" fmla="*/ 1207141 h 1207141"/>
              <a:gd name="connsiteX1" fmla="*/ 0 w 2388358"/>
              <a:gd name="connsiteY1" fmla="*/ 0 h 1207141"/>
              <a:gd name="connsiteX2" fmla="*/ 272955 w 2388358"/>
              <a:gd name="connsiteY2" fmla="*/ 0 h 1207141"/>
              <a:gd name="connsiteX3" fmla="*/ 272955 w 2388358"/>
              <a:gd name="connsiteY3" fmla="*/ 245659 h 1207141"/>
              <a:gd name="connsiteX4" fmla="*/ 1241946 w 2388358"/>
              <a:gd name="connsiteY4" fmla="*/ 245659 h 1207141"/>
              <a:gd name="connsiteX5" fmla="*/ 1241946 w 2388358"/>
              <a:gd name="connsiteY5" fmla="*/ 887104 h 1207141"/>
              <a:gd name="connsiteX6" fmla="*/ 1501253 w 2388358"/>
              <a:gd name="connsiteY6" fmla="*/ 900752 h 1207141"/>
              <a:gd name="connsiteX7" fmla="*/ 1501253 w 2388358"/>
              <a:gd name="connsiteY7" fmla="*/ 300250 h 1207141"/>
              <a:gd name="connsiteX8" fmla="*/ 1763862 w 2388358"/>
              <a:gd name="connsiteY8" fmla="*/ 300250 h 1207141"/>
              <a:gd name="connsiteX9" fmla="*/ 1763862 w 2388358"/>
              <a:gd name="connsiteY9" fmla="*/ 1144911 h 1207141"/>
              <a:gd name="connsiteX10" fmla="*/ 2388358 w 2388358"/>
              <a:gd name="connsiteY10" fmla="*/ 1132764 h 12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8358" h="1207141">
                <a:moveTo>
                  <a:pt x="0" y="1207141"/>
                </a:moveTo>
                <a:lnTo>
                  <a:pt x="0" y="0"/>
                </a:lnTo>
                <a:lnTo>
                  <a:pt x="272955" y="0"/>
                </a:lnTo>
                <a:lnTo>
                  <a:pt x="272955" y="245659"/>
                </a:lnTo>
                <a:lnTo>
                  <a:pt x="1241946" y="245659"/>
                </a:lnTo>
                <a:lnTo>
                  <a:pt x="1241946" y="887104"/>
                </a:lnTo>
                <a:lnTo>
                  <a:pt x="1501253" y="900752"/>
                </a:lnTo>
                <a:lnTo>
                  <a:pt x="1501253" y="300250"/>
                </a:lnTo>
                <a:lnTo>
                  <a:pt x="1763862" y="300250"/>
                </a:lnTo>
                <a:lnTo>
                  <a:pt x="1763862" y="1144911"/>
                </a:lnTo>
                <a:lnTo>
                  <a:pt x="2388358" y="113276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936780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399" y="457200"/>
            <a:ext cx="8153401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Aplikasi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gelombang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kotak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: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pengujian linieritas penguat tegangan.</a:t>
            </a:r>
            <a:endParaRPr lang="id-ID" sz="20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Prinsip :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mengumpani penguat tegangan/daya dengan gelombang kotak untuk melihat tanggapan frekuensinya.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Bentuk sinyal keluaran 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Semakin mendekati bentuk gelombang kotak semakin baik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tanggapan frekuensinya, baik frekuensi rendah maupun frekuensi tingginya  lebar pita besar.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Semakin menjauhi gelombang kotak semakin buruk tanggapan frekuensinya  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1" y="5181599"/>
            <a:ext cx="3422074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97" name="Group 7196"/>
          <p:cNvGrpSpPr/>
          <p:nvPr/>
        </p:nvGrpSpPr>
        <p:grpSpPr>
          <a:xfrm>
            <a:off x="692991" y="1828800"/>
            <a:ext cx="7689009" cy="954218"/>
            <a:chOff x="381001" y="1867759"/>
            <a:chExt cx="7689009" cy="954218"/>
          </a:xfrm>
        </p:grpSpPr>
        <p:grpSp>
          <p:nvGrpSpPr>
            <p:cNvPr id="7169" name="Group 7168"/>
            <p:cNvGrpSpPr/>
            <p:nvPr/>
          </p:nvGrpSpPr>
          <p:grpSpPr>
            <a:xfrm>
              <a:off x="2209800" y="2050032"/>
              <a:ext cx="4343400" cy="584775"/>
              <a:chOff x="2133600" y="2438400"/>
              <a:chExt cx="4343400" cy="58477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3162869" y="2438400"/>
                <a:ext cx="2438400" cy="584775"/>
              </a:xfrm>
              <a:prstGeom prst="rect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sz="1600" smtClean="0">
                    <a:solidFill>
                      <a:schemeClr val="bg1">
                        <a:lumMod val="85000"/>
                      </a:schemeClr>
                    </a:solidFill>
                  </a:rPr>
                  <a:t>PENGUAT TEGANGAN/DAYA</a:t>
                </a:r>
                <a:endParaRPr lang="id-ID" sz="160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cxnSp>
            <p:nvCxnSpPr>
              <p:cNvPr id="30" name="Straight Arrow Connector 29"/>
              <p:cNvCxnSpPr>
                <a:endCxn id="28" idx="1"/>
              </p:cNvCxnSpPr>
              <p:nvPr/>
            </p:nvCxnSpPr>
            <p:spPr>
              <a:xfrm flipV="1">
                <a:off x="2133600" y="2730788"/>
                <a:ext cx="1029269" cy="3077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68" name="Straight Arrow Connector 7167"/>
              <p:cNvCxnSpPr>
                <a:stCxn id="28" idx="3"/>
              </p:cNvCxnSpPr>
              <p:nvPr/>
            </p:nvCxnSpPr>
            <p:spPr>
              <a:xfrm>
                <a:off x="5601269" y="2730788"/>
                <a:ext cx="875731" cy="3077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1905000"/>
              <a:ext cx="1752600" cy="879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1867759"/>
              <a:ext cx="1364410" cy="954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196" name="Group 7195"/>
          <p:cNvGrpSpPr/>
          <p:nvPr/>
        </p:nvGrpSpPr>
        <p:grpSpPr>
          <a:xfrm>
            <a:off x="4663453" y="4724400"/>
            <a:ext cx="3794747" cy="1752600"/>
            <a:chOff x="4663453" y="4724400"/>
            <a:chExt cx="3794747" cy="1752600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044" y="5291714"/>
              <a:ext cx="1127112" cy="1185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90" name="TextBox 7189"/>
            <p:cNvSpPr txBox="1"/>
            <p:nvPr/>
          </p:nvSpPr>
          <p:spPr>
            <a:xfrm>
              <a:off x="4663453" y="4813755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smtClean="0">
                  <a:solidFill>
                    <a:schemeClr val="bg1">
                      <a:lumMod val="85000"/>
                    </a:schemeClr>
                  </a:solidFill>
                </a:rPr>
                <a:t>Tanggapan frekuensi tinggi</a:t>
              </a:r>
              <a:endParaRPr lang="id-ID" sz="11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010400" y="4724400"/>
              <a:ext cx="14478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100" smtClean="0">
                  <a:solidFill>
                    <a:schemeClr val="bg1">
                      <a:lumMod val="85000"/>
                    </a:schemeClr>
                  </a:solidFill>
                </a:rPr>
                <a:t>Tanggapan frekuensi rendah</a:t>
              </a:r>
              <a:endParaRPr lang="id-ID" sz="110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7192" name="Straight Arrow Connector 7191"/>
            <p:cNvCxnSpPr/>
            <p:nvPr/>
          </p:nvCxnSpPr>
          <p:spPr>
            <a:xfrm>
              <a:off x="5562600" y="5244642"/>
              <a:ext cx="685800" cy="5465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4" name="Straight Arrow Connector 7193"/>
            <p:cNvCxnSpPr/>
            <p:nvPr/>
          </p:nvCxnSpPr>
          <p:spPr>
            <a:xfrm flipH="1">
              <a:off x="6553200" y="5029199"/>
              <a:ext cx="533400" cy="2625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8158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399" y="457200"/>
            <a:ext cx="8153401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Aplikasi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gelombang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gigi-gergaji : penelusuran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(scanning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) layar tv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  <a:endParaRPr lang="id-ID" sz="2000" i="1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Prinsip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: “menuntun” berkas elektron dalam tabung TV untuk melakukan pergerakan penelusuran ke seluruh bidang citra.</a:t>
            </a: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id-ID" smtClean="0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id-ID">
              <a:solidFill>
                <a:srgbClr val="00FF00"/>
              </a:solidFill>
              <a:latin typeface="Comic Sans MS" pitchFamily="66" charset="0"/>
              <a:sym typeface="Wingdings" pitchFamily="2" charset="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77552" y="1627496"/>
            <a:ext cx="3200400" cy="2847833"/>
            <a:chOff x="5777552" y="1627496"/>
            <a:chExt cx="3200400" cy="2847833"/>
          </a:xfrm>
        </p:grpSpPr>
        <p:sp>
          <p:nvSpPr>
            <p:cNvPr id="2" name="Rounded Rectangle 1"/>
            <p:cNvSpPr/>
            <p:nvPr/>
          </p:nvSpPr>
          <p:spPr>
            <a:xfrm>
              <a:off x="5777552" y="1627496"/>
              <a:ext cx="3200400" cy="284783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76400"/>
              <a:ext cx="3028950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81000" y="1876567"/>
            <a:ext cx="5421086" cy="4265653"/>
            <a:chOff x="381000" y="1876567"/>
            <a:chExt cx="5421086" cy="426565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876567"/>
              <a:ext cx="5421086" cy="2800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838200" y="4419600"/>
              <a:ext cx="3200400" cy="1722620"/>
              <a:chOff x="838200" y="4419600"/>
              <a:chExt cx="3200400" cy="1722620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V="1">
                <a:off x="2438400" y="4419600"/>
                <a:ext cx="0" cy="8382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5257800"/>
                <a:ext cx="3200400" cy="884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262" y="4838700"/>
            <a:ext cx="21812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8570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399" y="457200"/>
            <a:ext cx="8153401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Aplikasi 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gelombang segitiga : penindas sinyal GSM (GSM </a:t>
            </a:r>
            <a:r>
              <a:rPr lang="id-ID" sz="2000" i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jammer</a:t>
            </a:r>
            <a:r>
              <a:rPr lang="id-ID" sz="20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).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Prinsip : membangkitkan sinyal pembawa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carrier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berderau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yg sesuai dengan sinyal pembawa 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GSM.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Caranya :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sinyal osilator disapu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sweep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) dari frekuensi terrendah ke frekuensi tertinggi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GSM menggunakan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gelombang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segitiga  dicampur dengan derau  diperkuat  dipancarkan. </a:t>
            </a:r>
            <a:endParaRPr lang="en-US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7229" y="2743201"/>
            <a:ext cx="8211971" cy="3809999"/>
            <a:chOff x="627229" y="2743201"/>
            <a:chExt cx="8211971" cy="3809999"/>
          </a:xfrm>
        </p:grpSpPr>
        <p:grpSp>
          <p:nvGrpSpPr>
            <p:cNvPr id="25" name="Group 24"/>
            <p:cNvGrpSpPr/>
            <p:nvPr/>
          </p:nvGrpSpPr>
          <p:grpSpPr>
            <a:xfrm>
              <a:off x="627229" y="2743201"/>
              <a:ext cx="7754771" cy="3809999"/>
              <a:chOff x="589129" y="2209800"/>
              <a:chExt cx="7754771" cy="3809999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589129" y="4371199"/>
                <a:ext cx="2954171" cy="1285225"/>
                <a:chOff x="6314933" y="4955630"/>
                <a:chExt cx="3392184" cy="1563857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6810233" y="5254388"/>
                  <a:ext cx="2210937" cy="914400"/>
                </a:xfrm>
                <a:custGeom>
                  <a:avLst/>
                  <a:gdLst>
                    <a:gd name="connsiteX0" fmla="*/ 0 w 2210937"/>
                    <a:gd name="connsiteY0" fmla="*/ 914400 h 914400"/>
                    <a:gd name="connsiteX1" fmla="*/ 750627 w 2210937"/>
                    <a:gd name="connsiteY1" fmla="*/ 54591 h 914400"/>
                    <a:gd name="connsiteX2" fmla="*/ 1514901 w 2210937"/>
                    <a:gd name="connsiteY2" fmla="*/ 914400 h 914400"/>
                    <a:gd name="connsiteX3" fmla="*/ 2210937 w 2210937"/>
                    <a:gd name="connsiteY3" fmla="*/ 0 h 914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10937" h="914400">
                      <a:moveTo>
                        <a:pt x="0" y="914400"/>
                      </a:moveTo>
                      <a:lnTo>
                        <a:pt x="750627" y="54591"/>
                      </a:lnTo>
                      <a:lnTo>
                        <a:pt x="1514901" y="914400"/>
                      </a:lnTo>
                      <a:lnTo>
                        <a:pt x="2210937" y="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6314933" y="6182436"/>
                  <a:ext cx="1117234" cy="337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1710 </a:t>
                  </a:r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MHz</a:t>
                  </a:r>
                  <a:endParaRPr lang="id-ID" sz="12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6873551" y="4977389"/>
                  <a:ext cx="1279850" cy="337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1880 </a:t>
                  </a:r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MHz</a:t>
                  </a:r>
                  <a:endParaRPr lang="id-ID" sz="12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7607163" y="6182436"/>
                  <a:ext cx="1266429" cy="337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1710 </a:t>
                  </a:r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MHz</a:t>
                  </a:r>
                  <a:endParaRPr lang="id-ID" sz="12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8568293" y="4955630"/>
                  <a:ext cx="1138824" cy="337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1880 </a:t>
                  </a:r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MHz</a:t>
                  </a:r>
                  <a:endParaRPr lang="id-ID" sz="12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1280615" y="2422422"/>
                <a:ext cx="6796585" cy="1539978"/>
                <a:chOff x="914400" y="2183642"/>
                <a:chExt cx="6796585" cy="1539978"/>
              </a:xfrm>
            </p:grpSpPr>
            <p:sp>
              <p:nvSpPr>
                <p:cNvPr id="6" name="TextBox 5"/>
                <p:cNvSpPr txBox="1"/>
                <p:nvPr/>
              </p:nvSpPr>
              <p:spPr>
                <a:xfrm>
                  <a:off x="914400" y="2514600"/>
                  <a:ext cx="1447800" cy="307777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4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OSCILLATOR</a:t>
                  </a:r>
                  <a:endParaRPr lang="id-ID" sz="14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914400" y="3197423"/>
                  <a:ext cx="1447800" cy="461665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2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TRIANGLE WAVE GENERATOR</a:t>
                  </a:r>
                  <a:endParaRPr lang="id-ID" sz="12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276600" y="2514600"/>
                  <a:ext cx="1447800" cy="307777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4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MIXER</a:t>
                  </a:r>
                  <a:endParaRPr lang="id-ID" sz="14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276600" y="3200400"/>
                  <a:ext cx="1447800" cy="523220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4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NOISE GENERATOR</a:t>
                  </a:r>
                  <a:endParaRPr lang="id-ID" sz="14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62600" y="2514600"/>
                  <a:ext cx="1447800" cy="307777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id-ID" sz="1400" smtClean="0">
                      <a:solidFill>
                        <a:schemeClr val="bg1">
                          <a:lumMod val="85000"/>
                        </a:schemeClr>
                      </a:solidFill>
                    </a:rPr>
                    <a:t>RF AMPLIFIER</a:t>
                  </a:r>
                  <a:endParaRPr lang="id-ID" sz="1400">
                    <a:solidFill>
                      <a:schemeClr val="bg1">
                        <a:lumMod val="85000"/>
                      </a:schemeClr>
                    </a:solidFill>
                  </a:endParaRPr>
                </a:p>
              </p:txBody>
            </p:sp>
            <p:cxnSp>
              <p:nvCxnSpPr>
                <p:cNvPr id="15" name="Straight Arrow Connector 14"/>
                <p:cNvCxnSpPr>
                  <a:stCxn id="11" idx="0"/>
                  <a:endCxn id="6" idx="2"/>
                </p:cNvCxnSpPr>
                <p:nvPr/>
              </p:nvCxnSpPr>
              <p:spPr>
                <a:xfrm flipV="1">
                  <a:off x="1638300" y="2822377"/>
                  <a:ext cx="0" cy="375046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6" idx="3"/>
                  <a:endCxn id="12" idx="1"/>
                </p:cNvCxnSpPr>
                <p:nvPr/>
              </p:nvCxnSpPr>
              <p:spPr>
                <a:xfrm>
                  <a:off x="2362200" y="2668489"/>
                  <a:ext cx="9144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3" idx="0"/>
                  <a:endCxn id="12" idx="2"/>
                </p:cNvCxnSpPr>
                <p:nvPr/>
              </p:nvCxnSpPr>
              <p:spPr>
                <a:xfrm flipV="1">
                  <a:off x="4000500" y="2822377"/>
                  <a:ext cx="0" cy="37802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/>
                <p:cNvCxnSpPr>
                  <a:stCxn id="12" idx="3"/>
                  <a:endCxn id="14" idx="1"/>
                </p:cNvCxnSpPr>
                <p:nvPr/>
              </p:nvCxnSpPr>
              <p:spPr>
                <a:xfrm>
                  <a:off x="4724400" y="2668489"/>
                  <a:ext cx="838200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Freeform 21"/>
                <p:cNvSpPr/>
                <p:nvPr/>
              </p:nvSpPr>
              <p:spPr>
                <a:xfrm>
                  <a:off x="7451678" y="2183642"/>
                  <a:ext cx="259307" cy="177421"/>
                </a:xfrm>
                <a:custGeom>
                  <a:avLst/>
                  <a:gdLst>
                    <a:gd name="connsiteX0" fmla="*/ 150125 w 259307"/>
                    <a:gd name="connsiteY0" fmla="*/ 177421 h 177421"/>
                    <a:gd name="connsiteX1" fmla="*/ 0 w 259307"/>
                    <a:gd name="connsiteY1" fmla="*/ 0 h 177421"/>
                    <a:gd name="connsiteX2" fmla="*/ 259307 w 259307"/>
                    <a:gd name="connsiteY2" fmla="*/ 0 h 177421"/>
                    <a:gd name="connsiteX3" fmla="*/ 150125 w 259307"/>
                    <a:gd name="connsiteY3" fmla="*/ 177421 h 177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307" h="177421">
                      <a:moveTo>
                        <a:pt x="150125" y="177421"/>
                      </a:moveTo>
                      <a:lnTo>
                        <a:pt x="0" y="0"/>
                      </a:lnTo>
                      <a:lnTo>
                        <a:pt x="259307" y="0"/>
                      </a:lnTo>
                      <a:lnTo>
                        <a:pt x="150125" y="177421"/>
                      </a:lnTo>
                      <a:close/>
                    </a:path>
                  </a:pathLst>
                </a:cu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7014949" y="2361063"/>
                  <a:ext cx="586854" cy="300250"/>
                </a:xfrm>
                <a:custGeom>
                  <a:avLst/>
                  <a:gdLst>
                    <a:gd name="connsiteX0" fmla="*/ 586854 w 586854"/>
                    <a:gd name="connsiteY0" fmla="*/ 0 h 300250"/>
                    <a:gd name="connsiteX1" fmla="*/ 586854 w 586854"/>
                    <a:gd name="connsiteY1" fmla="*/ 286603 h 300250"/>
                    <a:gd name="connsiteX2" fmla="*/ 0 w 586854"/>
                    <a:gd name="connsiteY2" fmla="*/ 300250 h 300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86854" h="300250">
                      <a:moveTo>
                        <a:pt x="586854" y="0"/>
                      </a:moveTo>
                      <a:lnTo>
                        <a:pt x="586854" y="286603"/>
                      </a:lnTo>
                      <a:lnTo>
                        <a:pt x="0" y="30025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pic>
            <p:nvPicPr>
              <p:cNvPr id="1028" name="Picture 4" descr="Related image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2815" y="4405044"/>
                <a:ext cx="1449897" cy="1614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2926" y="2209800"/>
                <a:ext cx="1715675" cy="4557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200" y="3124527"/>
                <a:ext cx="2552700" cy="11525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5410200" y="4938445"/>
              <a:ext cx="34290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Pita 900 MHz :</a:t>
              </a:r>
            </a:p>
            <a:p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	Up link : </a:t>
              </a:r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 </a:t>
              </a:r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890-915 </a:t>
              </a:r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MHz</a:t>
              </a:r>
            </a:p>
            <a:p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	Down link : </a:t>
              </a:r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935 – </a:t>
              </a:r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960 </a:t>
              </a:r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MHz</a:t>
              </a:r>
            </a:p>
            <a:p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Pita 1800 MHz :</a:t>
              </a:r>
            </a:p>
            <a:p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	Up link : </a:t>
              </a:r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1710-1785 </a:t>
              </a:r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MHz</a:t>
              </a:r>
            </a:p>
            <a:p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	</a:t>
              </a:r>
              <a:r>
                <a:rPr lang="id-ID" sz="1400" smtClean="0">
                  <a:solidFill>
                    <a:schemeClr val="bg1">
                      <a:lumMod val="85000"/>
                    </a:schemeClr>
                  </a:solidFill>
                </a:rPr>
                <a:t>Down link : </a:t>
              </a:r>
              <a:r>
                <a:rPr lang="id-ID" sz="1400">
                  <a:solidFill>
                    <a:schemeClr val="bg1">
                      <a:lumMod val="85000"/>
                    </a:schemeClr>
                  </a:solidFill>
                </a:rPr>
                <a:t>1805-1880 MHZ</a:t>
              </a:r>
              <a:endParaRPr lang="id-ID" sz="140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823462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399" y="457200"/>
            <a:ext cx="7924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Contoh rangkaian : Jammer untuk pita 1900 MHz (Amerika Utara)</a:t>
            </a:r>
            <a:endParaRPr lang="en-US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599"/>
            <a:ext cx="8839200" cy="51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1634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38200" y="4572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Bentuk-bentuk gelombang elektrik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42882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sinus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sinusoidal wave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segitiga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triangular wave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en-US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9" y="1600200"/>
            <a:ext cx="386518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21612" y="1143000"/>
            <a:ext cx="409378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kotak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square wave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: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pesegi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rectangular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 :</a:t>
            </a:r>
            <a:endParaRPr lang="en-US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1612" y="1524000"/>
            <a:ext cx="4093788" cy="176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458938"/>
            <a:ext cx="3962400" cy="157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9" y="4419600"/>
            <a:ext cx="3733801" cy="194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725854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399" y="685800"/>
            <a:ext cx="548640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gigi-gergaji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sawtooth wave, ramp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) 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2000" smtClean="0">
              <a:solidFill>
                <a:srgbClr val="00FF00"/>
              </a:solidFill>
              <a:latin typeface="Comic Sans MS" pitchFamily="66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id-ID" sz="2000">
              <a:solidFill>
                <a:srgbClr val="00FF00"/>
              </a:solidFill>
              <a:latin typeface="Comic Sans MS" pitchFamily="66" charset="0"/>
            </a:endParaRP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pulsa (</a:t>
            </a:r>
            <a:r>
              <a:rPr lang="id-ID" i="1" smtClean="0">
                <a:solidFill>
                  <a:srgbClr val="00FF00"/>
                </a:solidFill>
                <a:latin typeface="Comic Sans MS" pitchFamily="66" charset="0"/>
              </a:rPr>
              <a:t>pulse wave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r>
              <a:rPr lang="id-ID" sz="2000" smtClean="0">
                <a:solidFill>
                  <a:srgbClr val="00FF00"/>
                </a:solidFill>
                <a:latin typeface="Comic Sans MS" pitchFamily="66" charset="0"/>
              </a:rPr>
              <a:t> </a:t>
            </a:r>
            <a:endParaRPr lang="en-US" sz="20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688" y="1219200"/>
            <a:ext cx="4275512" cy="231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14" y="4038600"/>
            <a:ext cx="5158704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57800" y="2590800"/>
            <a:ext cx="366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Gelombang tangga (staircase):</a:t>
            </a:r>
            <a:endParaRPr lang="id-ID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88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55894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38200" y="457200"/>
            <a:ext cx="708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d-ID" sz="2400" smtClean="0">
                <a:solidFill>
                  <a:srgbClr val="00FFFF"/>
                </a:solidFill>
                <a:latin typeface="Comic Sans MS" pitchFamily="66" charset="0"/>
              </a:rPr>
              <a:t>Multivibrator</a:t>
            </a:r>
            <a:endParaRPr lang="en-US" sz="2400">
              <a:solidFill>
                <a:srgbClr val="00FFFF"/>
              </a:solidFill>
              <a:latin typeface="Comic Sans MS" pitchFamily="66" charset="0"/>
            </a:endParaRP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1143000"/>
            <a:ext cx="8305800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Monostable/one-shot Multivibrator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rangkaian pembangkit pulsa keluaran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tunggal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“high” atau “low” saat diberi picuan eksternal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picuan ini menyebabkan keluaran monostable berubah kondisinya.</a:t>
            </a:r>
          </a:p>
          <a:p>
            <a:pPr marL="5018088" lvl="1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Multivibrator ini hanya memiliki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satu kondisi pulsa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l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ebar pulsa ditentukan oleh tetapan waktu R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</a:rPr>
              <a:t>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C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</a:rPr>
              <a:t>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Pulsa negatif memicu TR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 “on”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kapasitor C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termuati negatif  basis TR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bertegangan negatif  TR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“off”  keluaran V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out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= “high”.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Kondisi ini bertahan selama tetapan waktu R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C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814578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61912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318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NOR Gate Monostable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 TTL/CMOS</a:t>
            </a:r>
            <a:endParaRPr lang="id-ID" sz="1900" smtClean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  <a:p>
            <a:pPr marL="5111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Saat masukan diberi pemicu pulsa positif maka keluaran U1 = “low”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C</a:t>
            </a:r>
            <a:r>
              <a:rPr lang="id-ID" sz="1900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membuang muatan</a:t>
            </a:r>
            <a:r>
              <a:rPr lang="id-ID" sz="190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kedua masukan U2 “low”  keluaran U2 = “high”.</a:t>
            </a:r>
          </a:p>
          <a:p>
            <a:pPr marL="511175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Lamanya pulsa  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 = R</a:t>
            </a:r>
            <a:r>
              <a:rPr lang="id-ID" sz="1900" i="1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</a:t>
            </a:r>
            <a:r>
              <a:rPr lang="id-ID" sz="1900" i="1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C</a:t>
            </a:r>
            <a:r>
              <a:rPr lang="id-ID" sz="1900" i="1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t </a:t>
            </a:r>
          </a:p>
          <a:p>
            <a:pPr marL="47498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Monostable dengan FET :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503872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8725" y="3048000"/>
            <a:ext cx="3800475" cy="323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6861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69483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533400"/>
            <a:ext cx="8382000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Bistable Multivibrator (Flip-Flop, Latch)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memiliki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dua kondisi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stabil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tetap dipertahankan hingga ada picuan pulsa dari dari luar  untuk mengembalikan ke kondisi semula dibutuhkan dua pulsa pemicu.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Saat awal, jika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“off” maka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</a:rPr>
              <a:t>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“on” atau sebaliknya.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Jika saklar ada di A 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“off” maka keluaran Q = “high”, jika ada di B 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“off”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keluaran Q = “high” dan sebaliknya. 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Keluaran multivibrator ini </a:t>
            </a:r>
            <a:r>
              <a:rPr lang="id-ID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  <a:sym typeface="Wingdings" pitchFamily="2" charset="2"/>
              </a:rPr>
              <a:t>tidak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tergantung pada konstanta waktu RC  hanya tergantung pada pulsa pemicu : posisi A atau posisi B  bisa menghasilkan pulsa keluaran yang sangat pendek atau sangat panjang.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4171950" cy="255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378700" y="3403600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4027967"/>
            <a:ext cx="3200400" cy="252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94979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533400" y="533400"/>
            <a:ext cx="419100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Sequential Switching Bistable 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Multivibrator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dengan pulsa pemicu  maka bisa diperoleh pensaklaran sikuensial (berderet)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setiap pulsa mengubah kondisi keluaran “high” dan “low”.</a:t>
            </a: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id-ID" sz="190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NAND Gate Bistable </a:t>
            </a:r>
            <a:r>
              <a:rPr lang="id-ID" sz="1900" smtClean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Multivibrator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pulsa picuan meggunakan saklar untuk memilih kondisi “1” atau “0”.</a:t>
            </a:r>
            <a:endParaRPr lang="id-ID" sz="190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id-ID" sz="19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510728"/>
            <a:ext cx="3733800" cy="268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4038600" cy="2345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4313538"/>
            <a:ext cx="4327804" cy="170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373800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57200" y="533400"/>
            <a:ext cx="83820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id-ID" sz="190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A</a:t>
            </a:r>
            <a:r>
              <a:rPr lang="id-ID" sz="19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stable Multivibrator (Free Running Multivibrator)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</a:rPr>
              <a:t>: tidak memerlukan pulsa pemicu dari luar karena pulsa itu terbangkit secara oomatis di dalam rangkaian </a:t>
            </a:r>
            <a:r>
              <a:rPr lang="id-ID" sz="19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pulsa keluaran akan muncul terus menerus.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Misalkan saat awal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</a:rPr>
              <a:t>1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</a:rPr>
              <a:t> “off” maka keluaran-1 = “high” 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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“on”  maka pelat A pada kapasitor C1 meningkat +6V  dan pelat B 0,6V.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Karena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“on”  C2 mulai terisi lewat R2 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1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“on”  tegangan pelat A turun ke 0,6V  tegangan pelat B turun ke -5,4V 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“off”.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Karena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“off” maka C1 mulai terisi lewat R3  hingga selama konstanta waktu C1R3  TR</a:t>
            </a:r>
            <a:r>
              <a:rPr lang="id-ID" baseline="-25000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2</a:t>
            </a: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 “on” lagi.</a:t>
            </a:r>
          </a:p>
          <a:p>
            <a:pPr marL="50292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id-ID" smtClean="0">
                <a:solidFill>
                  <a:srgbClr val="00FF00"/>
                </a:solidFill>
                <a:latin typeface="Comic Sans MS" pitchFamily="66" charset="0"/>
                <a:sym typeface="Wingdings" pitchFamily="2" charset="2"/>
              </a:rPr>
              <a:t>Begitu seterusnya.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37" y="1752600"/>
            <a:ext cx="4409364" cy="231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4660" y="4078862"/>
            <a:ext cx="3447340" cy="255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398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40161</TotalTime>
  <Words>1115</Words>
  <Application>Microsoft Office PowerPoint</Application>
  <PresentationFormat>On-screen Show (4:3)</PresentationFormat>
  <Paragraphs>141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YEPE-Kuliah Sinyal dan Sistem 2012</vt:lpstr>
      <vt:lpstr>Elektronika Tak Linier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653</cp:revision>
  <cp:lastPrinted>2017-06-08T06:12:35Z</cp:lastPrinted>
  <dcterms:created xsi:type="dcterms:W3CDTF">2012-03-23T11:16:14Z</dcterms:created>
  <dcterms:modified xsi:type="dcterms:W3CDTF">2017-06-14T08:58:52Z</dcterms:modified>
</cp:coreProperties>
</file>