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5" r:id="rId5"/>
    <p:sldId id="352" r:id="rId6"/>
    <p:sldId id="353" r:id="rId7"/>
    <p:sldId id="354" r:id="rId8"/>
    <p:sldId id="355" r:id="rId9"/>
    <p:sldId id="356" r:id="rId10"/>
    <p:sldId id="357" r:id="rId11"/>
    <p:sldId id="358" r:id="rId12"/>
    <p:sldId id="359" r:id="rId13"/>
    <p:sldId id="360" r:id="rId14"/>
    <p:sldId id="361" r:id="rId15"/>
    <p:sldId id="362" r:id="rId16"/>
    <p:sldId id="363" r:id="rId17"/>
    <p:sldId id="364" r:id="rId18"/>
    <p:sldId id="365" r:id="rId19"/>
    <p:sldId id="366" r:id="rId20"/>
    <p:sldId id="367" r:id="rId21"/>
    <p:sldId id="368" r:id="rId22"/>
    <p:sldId id="369" r:id="rId23"/>
    <p:sldId id="375" r:id="rId24"/>
    <p:sldId id="376" r:id="rId25"/>
    <p:sldId id="370" r:id="rId26"/>
    <p:sldId id="371" r:id="rId27"/>
    <p:sldId id="372" r:id="rId28"/>
    <p:sldId id="373" r:id="rId29"/>
    <p:sldId id="392" r:id="rId30"/>
    <p:sldId id="393" r:id="rId31"/>
    <p:sldId id="374" r:id="rId32"/>
    <p:sldId id="377" r:id="rId33"/>
    <p:sldId id="378" r:id="rId34"/>
    <p:sldId id="379" r:id="rId35"/>
    <p:sldId id="380" r:id="rId36"/>
    <p:sldId id="381" r:id="rId37"/>
    <p:sldId id="382" r:id="rId38"/>
    <p:sldId id="383" r:id="rId39"/>
    <p:sldId id="384" r:id="rId40"/>
    <p:sldId id="385" r:id="rId41"/>
    <p:sldId id="386" r:id="rId42"/>
    <p:sldId id="387" r:id="rId43"/>
    <p:sldId id="388" r:id="rId44"/>
    <p:sldId id="389" r:id="rId45"/>
    <p:sldId id="390" r:id="rId46"/>
    <p:sldId id="391" r:id="rId4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374" y="-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1E1F5-1FFD-464D-87D4-E66C63D722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501ED6-B5FC-4863-8F65-4F5E26AD7E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913711-4C2F-4C75-8B45-6B142603A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AB080-47A4-44FC-AD92-E38A36760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468B55-DCDC-416C-B21A-B335457A38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D99D78-33E6-4FC1-A5C8-B33F9245A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7E238-F0EE-43B1-BE8B-397B3925DF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35D7-7343-42C6-BD3F-7AF595681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B3C7C-234C-4875-A9B3-ED52EAC0D4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1264B-6CFA-4999-8A31-004CBAB5CF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4C72C4-9742-49C0-9785-FDD8BF4CCF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C4FCCF-B4E0-450E-83E1-7E76AB8230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med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C52D7C-1F60-4877-A971-B135A87959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3.png"/><Relationship Id="rId4" Type="http://schemas.openxmlformats.org/officeDocument/2006/relationships/image" Target="../media/image7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470025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4000" b="1" smtClean="0">
                <a:solidFill>
                  <a:srgbClr val="00FFFF"/>
                </a:solidFill>
                <a:latin typeface="Copperplate Gothic Light" pitchFamily="34" charset="0"/>
              </a:rPr>
              <a:t>Pengantar </a:t>
            </a:r>
            <a:br>
              <a:rPr lang="en-US" sz="4000" b="1" smtClean="0">
                <a:solidFill>
                  <a:srgbClr val="00FFFF"/>
                </a:solidFill>
                <a:latin typeface="Copperplate Gothic Light" pitchFamily="34" charset="0"/>
              </a:rPr>
            </a:br>
            <a:r>
              <a:rPr lang="en-US" sz="4000" b="1" smtClean="0">
                <a:solidFill>
                  <a:srgbClr val="00FFFF"/>
                </a:solidFill>
                <a:latin typeface="Copperplate Gothic Light" pitchFamily="34" charset="0"/>
              </a:rPr>
              <a:t>Rekayasa dan Desain-1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029200"/>
            <a:ext cx="6400800" cy="1143000"/>
          </a:xfrm>
          <a:effectLst>
            <a:outerShdw dist="45791" dir="3378596" algn="ctr" rotWithShape="0">
              <a:schemeClr val="tx1"/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Yuliman Purwanto</a:t>
            </a:r>
          </a:p>
          <a:p>
            <a:pPr eaLnBrk="1" hangingPunct="1">
              <a:defRPr/>
            </a:pPr>
            <a:r>
              <a:rPr lang="en-US" sz="2800" smtClean="0">
                <a:solidFill>
                  <a:srgbClr val="00FF00"/>
                </a:solidFill>
              </a:rPr>
              <a:t>2016</a:t>
            </a:r>
          </a:p>
        </p:txBody>
      </p:sp>
      <p:pic>
        <p:nvPicPr>
          <p:cNvPr id="5" name="Picture 4" descr="logo FT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81000" y="304800"/>
            <a:ext cx="1125071" cy="1092926"/>
          </a:xfrm>
          <a:prstGeom prst="rect">
            <a:avLst/>
          </a:prstGeom>
        </p:spPr>
      </p:pic>
      <p:pic>
        <p:nvPicPr>
          <p:cNvPr id="13314" name="Picture 2" descr="Image result for microchip engineer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2819400" y="2743199"/>
            <a:ext cx="3352800" cy="2057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609600"/>
            <a:ext cx="7620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smtClean="0">
                <a:solidFill>
                  <a:srgbClr val="00FF00"/>
                </a:solidFill>
                <a:latin typeface="Comic Sans MS" pitchFamily="66" charset="0"/>
              </a:rPr>
              <a:t>Disiplin ilmu insinyur : 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447800"/>
            <a:ext cx="8048625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 descr="Image result for aerospace carto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5994" y="4114801"/>
            <a:ext cx="2147006" cy="1821888"/>
          </a:xfrm>
          <a:prstGeom prst="rect">
            <a:avLst/>
          </a:prstGeom>
          <a:noFill/>
        </p:spPr>
      </p:pic>
      <p:pic>
        <p:nvPicPr>
          <p:cNvPr id="32774" name="Picture 6" descr="Image result for chemical cartoo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648200" y="4114800"/>
            <a:ext cx="1870075" cy="1870075"/>
          </a:xfrm>
          <a:prstGeom prst="rect">
            <a:avLst/>
          </a:prstGeom>
          <a:noFill/>
        </p:spPr>
      </p:pic>
      <p:pic>
        <p:nvPicPr>
          <p:cNvPr id="32776" name="Picture 8" descr="Image result for automotive engineer cartoon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2895409" y="4114800"/>
            <a:ext cx="1676591" cy="1981200"/>
          </a:xfrm>
          <a:prstGeom prst="rect">
            <a:avLst/>
          </a:prstGeom>
          <a:noFill/>
        </p:spPr>
      </p:pic>
      <p:pic>
        <p:nvPicPr>
          <p:cNvPr id="32778" name="Picture 10" descr="Image result for civil engineer cartoon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 flipH="1">
            <a:off x="381001" y="3504011"/>
            <a:ext cx="2133599" cy="31253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990600" y="474663"/>
            <a:ext cx="32319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3600">
                <a:solidFill>
                  <a:srgbClr val="6DF3F0"/>
                </a:solidFill>
                <a:latin typeface="Comic Sans MS" pitchFamily="66" charset="0"/>
              </a:rPr>
              <a:t>Kerekayasaan </a:t>
            </a:r>
            <a:endParaRPr lang="en-US" sz="2800">
              <a:solidFill>
                <a:srgbClr val="6DF3F0"/>
              </a:solidFill>
              <a:latin typeface="Comic Sans MS" pitchFamily="66" charset="0"/>
            </a:endParaRPr>
          </a:p>
        </p:txBody>
      </p:sp>
      <p:sp>
        <p:nvSpPr>
          <p:cNvPr id="133125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7391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Pada intinya ada dua kerekayasaan :</a:t>
            </a:r>
          </a:p>
          <a:p>
            <a:pPr marL="796925" lvl="1" indent="-339725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Kerekayasaan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tradisional</a:t>
            </a:r>
          </a:p>
          <a:p>
            <a:pPr marL="796925" lvl="1" indent="-339725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Kerekayasaan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modern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Kerekayasaan tradisional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ciri utamanya :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produk rekayasa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sebagian besar lahir dari </a:t>
            </a:r>
            <a:r>
              <a:rPr lang="en-US" sz="2400" i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trial and error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dan sedikit pengetahuan formal.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Kerekayasaan modern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ciri utamanya :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produk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rekayasa lahir dari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pendidikan formal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 sedikit 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trial and error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51202" name="Picture 2" descr="Image result for engineering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00800" y="228600"/>
            <a:ext cx="2466975" cy="23526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3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1331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331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331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31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990600" y="2286000"/>
            <a:ext cx="73914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Mereka yang melakukan pekerjaan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rekayasa secara praktis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baik didasari oleh penguasaan pengetahuan/sains maupun tidak.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Mereka yang memahami dan mewujudkan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solusi atas permasalahan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 bidang teknologi aplikatif.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Mereka yang terinspirasi oleh daya pikir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inovatif dan/atau kreatif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serta berusaha untuk mewujudkannya.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85800" y="609600"/>
            <a:ext cx="8229600" cy="1584325"/>
            <a:chOff x="432" y="384"/>
            <a:chExt cx="5184" cy="998"/>
          </a:xfrm>
        </p:grpSpPr>
        <p:sp>
          <p:nvSpPr>
            <p:cNvPr id="137219" name="Text Box 3"/>
            <p:cNvSpPr txBox="1">
              <a:spLocks noChangeArrowheads="1"/>
            </p:cNvSpPr>
            <p:nvPr/>
          </p:nvSpPr>
          <p:spPr bwMode="auto">
            <a:xfrm>
              <a:off x="432" y="528"/>
              <a:ext cx="4944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spcBef>
                  <a:spcPct val="50000"/>
                </a:spcBef>
                <a:defRPr/>
              </a:pPr>
              <a:r>
                <a:rPr lang="en-US" sz="3200">
                  <a:solidFill>
                    <a:srgbClr val="6DF3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Siapakah </a:t>
              </a:r>
              <a:r>
                <a:rPr lang="en-US" sz="3200" smtClean="0">
                  <a:solidFill>
                    <a:srgbClr val="6DF3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insinyur itu </a:t>
              </a:r>
              <a:r>
                <a:rPr lang="en-US" sz="3200">
                  <a:solidFill>
                    <a:srgbClr val="6DF3F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omic Sans MS" pitchFamily="66" charset="0"/>
                </a:rPr>
                <a:t>?</a:t>
              </a:r>
            </a:p>
          </p:txBody>
        </p:sp>
        <p:pic>
          <p:nvPicPr>
            <p:cNvPr id="9221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18" y="384"/>
              <a:ext cx="998" cy="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7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72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72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0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Text Box 3"/>
          <p:cNvSpPr txBox="1">
            <a:spLocks noChangeArrowheads="1"/>
          </p:cNvSpPr>
          <p:nvPr/>
        </p:nvSpPr>
        <p:spPr bwMode="auto">
          <a:xfrm>
            <a:off x="685800" y="8382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Peran insinyur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p:sp>
        <p:nvSpPr>
          <p:cNvPr id="134148" name="Text Box 4"/>
          <p:cNvSpPr txBox="1">
            <a:spLocks noChangeArrowheads="1"/>
          </p:cNvSpPr>
          <p:nvPr/>
        </p:nvSpPr>
        <p:spPr bwMode="auto">
          <a:xfrm>
            <a:off x="914400" y="1828800"/>
            <a:ext cx="73914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Sangat berpengaruh pada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kemajuan iptek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Memadukan </a:t>
            </a:r>
            <a:r>
              <a:rPr lang="en-US" sz="240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kreativitas dan inovasi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untuk penyelesaian masalah.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Merupakan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ujung tombak penyelesaian masalah (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problem solving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 bidang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teknologi terapan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Tak ada satu pun kemajuan di bidang teknologi yang tidak melibatkan insinyur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Akan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terus berperan sampai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akhir zaman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!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914400" y="5638800"/>
            <a:ext cx="7771694" cy="838200"/>
            <a:chOff x="672" y="3264"/>
            <a:chExt cx="4406" cy="528"/>
          </a:xfrm>
        </p:grpSpPr>
        <p:sp>
          <p:nvSpPr>
            <p:cNvPr id="10246" name="Text Box 5"/>
            <p:cNvSpPr txBox="1">
              <a:spLocks noChangeArrowheads="1"/>
            </p:cNvSpPr>
            <p:nvPr/>
          </p:nvSpPr>
          <p:spPr bwMode="auto">
            <a:xfrm>
              <a:off x="1488" y="3360"/>
              <a:ext cx="3590" cy="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6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omic Sans MS" pitchFamily="66" charset="0"/>
                </a:rPr>
                <a:t>Insinyur bukan </a:t>
              </a:r>
              <a:r>
                <a:rPr lang="en-US" sz="2600" smtClean="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omic Sans MS" pitchFamily="66" charset="0"/>
                </a:rPr>
                <a:t>sekedar </a:t>
              </a:r>
              <a:r>
                <a:rPr lang="en-US" sz="2600">
                  <a:solidFill>
                    <a:schemeClr val="accent2">
                      <a:lumMod val="20000"/>
                      <a:lumOff val="80000"/>
                    </a:schemeClr>
                  </a:solidFill>
                  <a:latin typeface="Comic Sans MS" pitchFamily="66" charset="0"/>
                </a:rPr>
                <a:t>titel akademis !</a:t>
              </a:r>
            </a:p>
          </p:txBody>
        </p:sp>
        <p:sp>
          <p:nvSpPr>
            <p:cNvPr id="10247" name="AutoShape 6"/>
            <p:cNvSpPr>
              <a:spLocks noChangeArrowheads="1"/>
            </p:cNvSpPr>
            <p:nvPr/>
          </p:nvSpPr>
          <p:spPr bwMode="auto">
            <a:xfrm>
              <a:off x="672" y="3264"/>
              <a:ext cx="672" cy="528"/>
            </a:xfrm>
            <a:custGeom>
              <a:avLst/>
              <a:gdLst>
                <a:gd name="T0" fmla="*/ 504 w 21600"/>
                <a:gd name="T1" fmla="*/ 0 h 21600"/>
                <a:gd name="T2" fmla="*/ 0 w 21600"/>
                <a:gd name="T3" fmla="*/ 264 h 21600"/>
                <a:gd name="T4" fmla="*/ 504 w 21600"/>
                <a:gd name="T5" fmla="*/ 528 h 21600"/>
                <a:gd name="T6" fmla="*/ 672 w 21600"/>
                <a:gd name="T7" fmla="*/ 264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endParaRPr>
            </a:p>
          </p:txBody>
        </p:sp>
      </p:grpSp>
      <p:pic>
        <p:nvPicPr>
          <p:cNvPr id="10245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5600" y="457200"/>
            <a:ext cx="198120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4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4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4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4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4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Insinyur tradisional :</a:t>
            </a:r>
          </a:p>
        </p:txBody>
      </p:sp>
      <p:sp>
        <p:nvSpPr>
          <p:cNvPr id="135171" name="Text Box 3"/>
          <p:cNvSpPr txBox="1">
            <a:spLocks noChangeArrowheads="1"/>
          </p:cNvSpPr>
          <p:nvPr/>
        </p:nvSpPr>
        <p:spPr bwMode="auto">
          <a:xfrm>
            <a:off x="914400" y="1700748"/>
            <a:ext cx="76962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Tidak bergelar akademik.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Belajar secara otodidak dan dari pengalaman orang lain.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pengalaman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 adalah guru paling berharga.</a:t>
            </a: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 yang dimiliki biasanya diperoleh dengan cara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magang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atau diturunkan oleh keluarga/guru.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Jarang yang memiliki kompetensi teoritis.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Banyak melakukan </a:t>
            </a:r>
            <a:r>
              <a:rPr lang="en-US" sz="2400" i="1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trial and error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11269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39025" y="228600"/>
            <a:ext cx="147637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insinyur tradisional :</a:t>
            </a:r>
          </a:p>
        </p:txBody>
      </p:sp>
      <p:sp>
        <p:nvSpPr>
          <p:cNvPr id="138243" name="Text Box 3"/>
          <p:cNvSpPr txBox="1">
            <a:spLocks noChangeArrowheads="1"/>
          </p:cNvSpPr>
          <p:nvPr/>
        </p:nvSpPr>
        <p:spPr bwMode="auto">
          <a:xfrm>
            <a:off x="762000" y="1600200"/>
            <a:ext cx="4114800" cy="2677656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Edward Somerset (1663)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Papin (1690)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Savery (1698)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Newcomen (1712)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James Watt (1769)</a:t>
            </a:r>
          </a:p>
        </p:txBody>
      </p:sp>
      <p:sp>
        <p:nvSpPr>
          <p:cNvPr id="138249" name="Text Box 9"/>
          <p:cNvSpPr txBox="1">
            <a:spLocks noChangeArrowheads="1"/>
          </p:cNvSpPr>
          <p:nvPr/>
        </p:nvSpPr>
        <p:spPr bwMode="auto">
          <a:xfrm>
            <a:off x="5029200" y="1981200"/>
            <a:ext cx="4038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  <a:sym typeface="Wingdings" pitchFamily="2" charset="2"/>
              </a:rPr>
              <a:t> Mereka mengembangkan m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esin uap sedikit demi sedikit, dan akhirnya terwujud mesin uap yang praktis.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685800" y="4648200"/>
            <a:ext cx="7086600" cy="1524000"/>
            <a:chOff x="816" y="2688"/>
            <a:chExt cx="4464" cy="960"/>
          </a:xfrm>
        </p:grpSpPr>
        <p:sp>
          <p:nvSpPr>
            <p:cNvPr id="12294" name="Text Box 10"/>
            <p:cNvSpPr txBox="1">
              <a:spLocks noChangeArrowheads="1"/>
            </p:cNvSpPr>
            <p:nvPr/>
          </p:nvSpPr>
          <p:spPr bwMode="auto">
            <a:xfrm>
              <a:off x="1910" y="2756"/>
              <a:ext cx="3370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2400">
                  <a:solidFill>
                    <a:srgbClr val="00B0F0"/>
                  </a:solidFill>
                  <a:latin typeface="Comic Sans MS" pitchFamily="66" charset="0"/>
                </a:rPr>
                <a:t>Hampir semua penemu dari zaman dahulu merupakan insinyur tradisional.</a:t>
              </a:r>
            </a:p>
          </p:txBody>
        </p:sp>
        <p:sp>
          <p:nvSpPr>
            <p:cNvPr id="12295" name="AutoShape 11"/>
            <p:cNvSpPr>
              <a:spLocks noChangeArrowheads="1"/>
            </p:cNvSpPr>
            <p:nvPr/>
          </p:nvSpPr>
          <p:spPr bwMode="auto">
            <a:xfrm>
              <a:off x="816" y="2688"/>
              <a:ext cx="816" cy="960"/>
            </a:xfrm>
            <a:custGeom>
              <a:avLst/>
              <a:gdLst>
                <a:gd name="T0" fmla="*/ 612 w 21600"/>
                <a:gd name="T1" fmla="*/ 0 h 21600"/>
                <a:gd name="T2" fmla="*/ 0 w 21600"/>
                <a:gd name="T3" fmla="*/ 480 h 21600"/>
                <a:gd name="T4" fmla="*/ 612 w 21600"/>
                <a:gd name="T5" fmla="*/ 960 h 21600"/>
                <a:gd name="T6" fmla="*/ 816 w 21600"/>
                <a:gd name="T7" fmla="*/ 48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2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solidFill>
                  <a:srgbClr val="00B0F0"/>
                </a:solidFill>
                <a:latin typeface="Comic Sans MS" pitchFamily="66" charset="0"/>
              </a:endParaRPr>
            </a:p>
          </p:txBody>
        </p:sp>
      </p:grpSp>
      <p:pic>
        <p:nvPicPr>
          <p:cNvPr id="47106" name="Picture 2" descr="Image result for ancient engineer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67600" y="4267200"/>
            <a:ext cx="1428750" cy="2381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382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Mesin Uap Edward Somerset (1663)</a:t>
            </a:r>
            <a:r>
              <a:rPr lang="en-US" sz="2800">
                <a:solidFill>
                  <a:srgbClr val="6DF3F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: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990600" y="1600200"/>
            <a:ext cx="7429500" cy="4206875"/>
            <a:chOff x="624" y="1008"/>
            <a:chExt cx="4680" cy="2650"/>
          </a:xfrm>
        </p:grpSpPr>
        <p:pic>
          <p:nvPicPr>
            <p:cNvPr id="13316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008"/>
              <a:ext cx="2074" cy="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317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88" y="1008"/>
              <a:ext cx="2616" cy="26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Mesin 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uap piston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Denis Papin (1647-1712)</a:t>
            </a:r>
            <a:r>
              <a:rPr lang="en-US" sz="2800">
                <a:solidFill>
                  <a:srgbClr val="6DF3F0"/>
                </a:solidFill>
                <a:latin typeface="Comic Sans MS" pitchFamily="66" charset="0"/>
              </a:rPr>
              <a:t>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: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90600" y="1600200"/>
            <a:ext cx="7331075" cy="4648200"/>
            <a:chOff x="624" y="1008"/>
            <a:chExt cx="4618" cy="2928"/>
          </a:xfrm>
        </p:grpSpPr>
        <p:pic>
          <p:nvPicPr>
            <p:cNvPr id="14340" name="Picture 8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933" y="1008"/>
              <a:ext cx="2309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341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4" y="1008"/>
              <a:ext cx="2374" cy="29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Mesin Pompa Uap Thomas Savery (1650-1715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371600" y="1676400"/>
            <a:ext cx="6677025" cy="4419600"/>
            <a:chOff x="1227" y="1056"/>
            <a:chExt cx="4206" cy="2784"/>
          </a:xfrm>
        </p:grpSpPr>
        <p:pic>
          <p:nvPicPr>
            <p:cNvPr id="15364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218" y="1056"/>
              <a:ext cx="2215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5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7" y="1056"/>
              <a:ext cx="1989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Mesin Uap Thomas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Newcomen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(1663-1729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)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1066800" y="1752600"/>
            <a:ext cx="7256463" cy="4495800"/>
            <a:chOff x="672" y="1104"/>
            <a:chExt cx="4571" cy="2832"/>
          </a:xfrm>
        </p:grpSpPr>
        <p:pic>
          <p:nvPicPr>
            <p:cNvPr id="16388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72" y="1104"/>
              <a:ext cx="2518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89" name="Picture 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168" y="1104"/>
              <a:ext cx="2075" cy="2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Silabi</a:t>
            </a:r>
          </a:p>
        </p:txBody>
      </p:sp>
      <p:sp>
        <p:nvSpPr>
          <p:cNvPr id="7171" name="Text Box 10"/>
          <p:cNvSpPr txBox="1">
            <a:spLocks noChangeArrowheads="1"/>
          </p:cNvSpPr>
          <p:nvPr/>
        </p:nvSpPr>
        <p:spPr bwMode="auto">
          <a:xfrm>
            <a:off x="1066800" y="1752600"/>
            <a:ext cx="7315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Rekayasa (</a:t>
            </a:r>
            <a:r>
              <a:rPr lang="en-US" sz="2400" i="1" smtClean="0">
                <a:solidFill>
                  <a:srgbClr val="00FF00"/>
                </a:solidFill>
                <a:latin typeface="Comic Sans MS" pitchFamily="66" charset="0"/>
              </a:rPr>
              <a:t>engineering</a:t>
            </a: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) dan insinyur (</a:t>
            </a:r>
            <a:r>
              <a:rPr lang="en-US" sz="2400" i="1" smtClean="0">
                <a:solidFill>
                  <a:srgbClr val="00FF00"/>
                </a:solidFill>
                <a:latin typeface="Comic Sans MS" pitchFamily="66" charset="0"/>
              </a:rPr>
              <a:t>engineer</a:t>
            </a: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)</a:t>
            </a:r>
            <a:endParaRPr lang="en-US" sz="2400" i="1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Aspek-aspek dalam rekayasa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Jenis-jenis disiplin rekayasa 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Analisis rekayasa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Problem solving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Konversi dan konservasi energi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Desain rekayasa</a:t>
            </a:r>
          </a:p>
          <a:p>
            <a:pPr marL="342900" indent="-342900">
              <a:buFontTx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Langkah-langkah dalam desain</a:t>
            </a:r>
          </a:p>
        </p:txBody>
      </p:sp>
      <p:pic>
        <p:nvPicPr>
          <p:cNvPr id="12290" name="Picture 2" descr="Image result for syllabu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3124200"/>
            <a:ext cx="3791420" cy="37338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Mesin Uap James Watt (1736-1819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762000" y="1676400"/>
            <a:ext cx="7772400" cy="4191000"/>
            <a:chOff x="480" y="1008"/>
            <a:chExt cx="4896" cy="2451"/>
          </a:xfrm>
        </p:grpSpPr>
        <p:pic>
          <p:nvPicPr>
            <p:cNvPr id="17412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flipH="1">
              <a:off x="480" y="1008"/>
              <a:ext cx="2151" cy="24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3" name="Picture 7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40" y="1008"/>
              <a:ext cx="2736" cy="24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8153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Lokomotif Uap Richard </a:t>
            </a:r>
            <a:r>
              <a:rPr lang="en-US" sz="2800">
                <a:solidFill>
                  <a:srgbClr val="6DF3F0"/>
                </a:solidFill>
                <a:latin typeface="Comic Sans MS" pitchFamily="66" charset="0"/>
              </a:rPr>
              <a:t>Trevithick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(1771-1833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990600" y="1809750"/>
            <a:ext cx="7185025" cy="4438650"/>
            <a:chOff x="624" y="1140"/>
            <a:chExt cx="4526" cy="2796"/>
          </a:xfrm>
        </p:grpSpPr>
        <p:pic>
          <p:nvPicPr>
            <p:cNvPr id="18436" name="Picture 7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24" y="1152"/>
              <a:ext cx="2283" cy="27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37" name="Picture 8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880" y="1140"/>
              <a:ext cx="2270" cy="2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7650"/>
            <a:ext cx="8305800" cy="622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insinyur tradisional lokal :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Pembuatan keris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4" name="AutoShape 2" descr="https://tangtungan.com/wp-content/uploads/2013/02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s://tangtungan.com/wp-content/uploads/2013/02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3807" name="Picture 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1143000"/>
            <a:ext cx="3485584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8" name="Picture 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3962399"/>
            <a:ext cx="3352800" cy="2585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10" name="Picture 18" descr="Image result for menempa keri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143000"/>
            <a:ext cx="3657600" cy="2483557"/>
          </a:xfrm>
          <a:prstGeom prst="rect">
            <a:avLst/>
          </a:prstGeom>
          <a:noFill/>
        </p:spPr>
      </p:pic>
      <p:pic>
        <p:nvPicPr>
          <p:cNvPr id="33812" name="Picture 20" descr="Image result for pamor ker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800601" y="3962400"/>
            <a:ext cx="3505200" cy="233534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Text Box 2"/>
          <p:cNvSpPr txBox="1">
            <a:spLocks noChangeArrowheads="1"/>
          </p:cNvSpPr>
          <p:nvPr/>
        </p:nvSpPr>
        <p:spPr bwMode="auto">
          <a:xfrm>
            <a:off x="381000" y="304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Pembuatan keris :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3794" name="AutoShape 2" descr="https://tangtungan.com/wp-content/uploads/2013/02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https://tangtungan.com/wp-content/uploads/2013/02/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 descr="pembuatan keri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066800"/>
            <a:ext cx="6553200" cy="4368800"/>
          </a:xfrm>
          <a:prstGeom prst="rect">
            <a:avLst/>
          </a:prstGeom>
        </p:spPr>
      </p:pic>
      <p:pic>
        <p:nvPicPr>
          <p:cNvPr id="33798" name="Picture 6" descr="Image result for keris sakt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6117475" y="3712325"/>
            <a:ext cx="4038600" cy="1795550"/>
          </a:xfrm>
          <a:prstGeom prst="rect">
            <a:avLst/>
          </a:prstGeom>
          <a:noFill/>
        </p:spPr>
      </p:pic>
      <p:pic>
        <p:nvPicPr>
          <p:cNvPr id="33800" name="Picture 8" descr="Image result for keris sakti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4724400"/>
            <a:ext cx="4114800" cy="2057401"/>
          </a:xfrm>
          <a:prstGeom prst="rect">
            <a:avLst/>
          </a:prstGeom>
          <a:noFill/>
        </p:spPr>
      </p:pic>
      <p:pic>
        <p:nvPicPr>
          <p:cNvPr id="33802" name="Picture 10" descr="Image result for pembuatan keris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51616" y="457200"/>
            <a:ext cx="1892384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3" name="Text Box 3"/>
          <p:cNvSpPr txBox="1">
            <a:spLocks noChangeArrowheads="1"/>
          </p:cNvSpPr>
          <p:nvPr/>
        </p:nvSpPr>
        <p:spPr bwMode="auto">
          <a:xfrm>
            <a:off x="381000" y="304800"/>
            <a:ext cx="7848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karya insinyur tradisional lokal :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Borobudur (Syailendra, sejak 732 M)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3225"/>
            <a:ext cx="7086600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Text Box 2"/>
          <p:cNvSpPr txBox="1">
            <a:spLocks noChangeArrowheads="1"/>
          </p:cNvSpPr>
          <p:nvPr/>
        </p:nvSpPr>
        <p:spPr bwMode="auto">
          <a:xfrm>
            <a:off x="685800" y="7620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Insinyur “modern” :</a:t>
            </a:r>
          </a:p>
        </p:txBody>
      </p:sp>
      <p:sp>
        <p:nvSpPr>
          <p:cNvPr id="136195" name="Text Box 3"/>
          <p:cNvSpPr txBox="1">
            <a:spLocks noChangeArrowheads="1"/>
          </p:cNvSpPr>
          <p:nvPr/>
        </p:nvSpPr>
        <p:spPr bwMode="auto">
          <a:xfrm>
            <a:off x="914400" y="1600200"/>
            <a:ext cx="73914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Bergelar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akademik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Belajar secara sistematik di </a:t>
            </a:r>
            <a:r>
              <a:rPr lang="en-US" sz="2400" smtClean="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sekolah/lembaga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pendidikan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 yang dimiliki biasanya diperoleh dengan cara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belajar, berlatih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 dan magang/ </a:t>
            </a:r>
            <a:r>
              <a:rPr lang="en-US" sz="24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praktek kerja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Memiliki kompetensi teoritis yang memadai.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Perencanaan teoritis cukup matang, sehingga sangat sedikit melakukan 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trial and error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</p:txBody>
      </p:sp>
      <p:pic>
        <p:nvPicPr>
          <p:cNvPr id="37890" name="Picture 2" descr="Image result for modern engineer carto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350919" y="152400"/>
            <a:ext cx="1640681" cy="1905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36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36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36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36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insinyur “modern” :</a:t>
            </a:r>
          </a:p>
        </p:txBody>
      </p:sp>
      <p:sp>
        <p:nvSpPr>
          <p:cNvPr id="195587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52578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Steve Jobs cs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perancang &amp; pendiri Apple Computer.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Bill Gates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perancang dan pendiri Microsoft.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Kalashnikov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: perancang senapan serbu Automatic Kalashnikov (AK-47, dlsb).</a:t>
            </a:r>
          </a:p>
        </p:txBody>
      </p:sp>
      <p:pic>
        <p:nvPicPr>
          <p:cNvPr id="195591" name="Picture 7" descr="ANd9GcTApEmWNkTLFxQdX-DxSQ-ChX8tsuKA4jSmyBLdgAHTKKD2UuU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34150" y="3009900"/>
            <a:ext cx="245745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3" name="Picture 9" descr="ANd9GcRjdbOXtk4ytprU8s7jnVuDl5BtjyHzhVwlbdUvEt1-MdsRvHR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38900" y="971550"/>
            <a:ext cx="2476500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5595" name="Picture 11" descr="ANd9GcRHEXLWXdxZNLHkdI4OLVs7M2LO6IjI2jMeedRduT_Wpq5i3-H-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080000"/>
            <a:ext cx="2438400" cy="162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5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55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955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955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Text Box 2"/>
          <p:cNvSpPr txBox="1">
            <a:spLocks noChangeArrowheads="1"/>
          </p:cNvSpPr>
          <p:nvPr/>
        </p:nvSpPr>
        <p:spPr bwMode="auto">
          <a:xfrm>
            <a:off x="685800" y="304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Contoh insinyur “modern” :</a:t>
            </a:r>
          </a:p>
        </p:txBody>
      </p:sp>
      <p:sp>
        <p:nvSpPr>
          <p:cNvPr id="139267" name="Text Box 3"/>
          <p:cNvSpPr txBox="1">
            <a:spLocks noChangeArrowheads="1"/>
          </p:cNvSpPr>
          <p:nvPr/>
        </p:nvSpPr>
        <p:spPr bwMode="auto">
          <a:xfrm>
            <a:off x="457200" y="990600"/>
            <a:ext cx="6248400" cy="5770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 algn="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Marconi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: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praktisi penemu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antena radio pertama di dunia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endParaRPr lang="en-US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 algn="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Yagi &amp; Uda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penemu antena radio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berpengarahan pertama di dunia.</a:t>
            </a: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 algn="r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Prof. Ir. Sedyatmo: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penemu 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konstruksi pondasi “cakar ayam”.</a:t>
            </a:r>
            <a:endParaRPr lang="en-US" sz="2400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292100" indent="-292100">
              <a:spcBef>
                <a:spcPct val="50000"/>
              </a:spcBef>
              <a:buFont typeface="Wingdings" pitchFamily="2" charset="2"/>
              <a:buNone/>
              <a:defRPr/>
            </a:pPr>
            <a:endParaRPr lang="en-US">
              <a:solidFill>
                <a:srgbClr val="00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  <a:p>
            <a:pPr marL="1663700" lvl="3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B.J.Habibie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 penemu rumus “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crackfactor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” pesawat terbang.</a:t>
            </a:r>
          </a:p>
          <a:p>
            <a:pPr marL="1663700" lvl="3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Dll.</a:t>
            </a:r>
          </a:p>
        </p:txBody>
      </p:sp>
      <p:pic>
        <p:nvPicPr>
          <p:cNvPr id="139269" name="Picture 5" descr="ANd9GcScNvD5oBBtHILd22P-bF8eVVnmfyAaZXW4qt6JIj1fqq6QpujUv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52400"/>
            <a:ext cx="22098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1" name="Picture 7" descr="ANd9GcTZV1S3OGnfd0mgIL4od3Fx89FgtakVlmYStzCj1rIo6txPuGebK20M8vA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0" y="1981200"/>
            <a:ext cx="2209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9275" name="Picture 11" descr="ANd9GcQVW9Fkxo7iTTd6JkAiKYeSZ4N5UNSiYe1q9ShfpLOTCQkWKdz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3350" y="4495800"/>
            <a:ext cx="16954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2" descr="Image result for Ir Sedyatmo penemu cakar ay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733800"/>
            <a:ext cx="1905000" cy="28575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39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6" dur="1" fill="hold"/>
                                        <p:tgtEl>
                                          <p:spTgt spid="13926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6" name="Picture 8" descr="Image result for Habibie crack facto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28950" y="3809999"/>
            <a:ext cx="5962650" cy="3048001"/>
          </a:xfrm>
          <a:prstGeom prst="rect">
            <a:avLst/>
          </a:prstGeom>
          <a:noFill/>
        </p:spPr>
      </p:pic>
      <p:pic>
        <p:nvPicPr>
          <p:cNvPr id="73734" name="Picture 6" descr="Image result for Habibie crack facto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228600"/>
            <a:ext cx="5683660" cy="42672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Pustaka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66800" y="1676400"/>
            <a:ext cx="7467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Philip Kosky et al.; “Exploring Engineering : An Introduction to Engineering and Design”, Academic Press, 2010.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Saeed Moaveni, “Engineering Fundamentals : An Introduction to Engineering”, Cengage Learning, 2010</a:t>
            </a:r>
          </a:p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Holtzapple &amp; Reece, “Foundations of Engineering”, McGraw-Hill, 2003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1266" name="Picture 2" descr="Image result for reference 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4600" y="4800600"/>
            <a:ext cx="2581275" cy="17907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/>
          <p:nvPr/>
        </p:nvGrpSpPr>
        <p:grpSpPr>
          <a:xfrm>
            <a:off x="762000" y="609600"/>
            <a:ext cx="8080375" cy="5850731"/>
            <a:chOff x="2971800" y="2133600"/>
            <a:chExt cx="5870575" cy="4479131"/>
          </a:xfrm>
        </p:grpSpPr>
        <p:grpSp>
          <p:nvGrpSpPr>
            <p:cNvPr id="3" name="Group 9"/>
            <p:cNvGrpSpPr/>
            <p:nvPr/>
          </p:nvGrpSpPr>
          <p:grpSpPr>
            <a:xfrm>
              <a:off x="2971800" y="2209800"/>
              <a:ext cx="5870575" cy="4402931"/>
              <a:chOff x="2971800" y="2209800"/>
              <a:chExt cx="5870575" cy="4402931"/>
            </a:xfrm>
          </p:grpSpPr>
          <p:pic>
            <p:nvPicPr>
              <p:cNvPr id="73730" name="Picture 2" descr="Image result for konstruksi cakar ayam"/>
              <p:cNvPicPr>
                <a:picLocks noChangeAspect="1" noChangeArrowheads="1"/>
              </p:cNvPicPr>
              <p:nvPr/>
            </p:nvPicPr>
            <p:blipFill>
              <a:blip r:embed="rId2" cstate="screen"/>
              <a:srcRect/>
              <a:stretch>
                <a:fillRect/>
              </a:stretch>
            </p:blipFill>
            <p:spPr bwMode="auto">
              <a:xfrm>
                <a:off x="2971800" y="2209800"/>
                <a:ext cx="5870575" cy="4402931"/>
              </a:xfrm>
              <a:prstGeom prst="rect">
                <a:avLst/>
              </a:prstGeom>
              <a:noFill/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6324600" y="2514600"/>
                <a:ext cx="228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smtClean="0">
                    <a:solidFill>
                      <a:srgbClr val="002060"/>
                    </a:solidFill>
                  </a:rPr>
                  <a:t>Cakar Ayam</a:t>
                </a:r>
                <a:endParaRPr lang="en-US" sz="2400">
                  <a:solidFill>
                    <a:srgbClr val="002060"/>
                  </a:solidFill>
                </a:endParaRPr>
              </a:p>
            </p:txBody>
          </p:sp>
        </p:grpSp>
        <p:pic>
          <p:nvPicPr>
            <p:cNvPr id="73732" name="Picture 4" descr="Image result for kaki cakar ayam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971800" y="2133600"/>
              <a:ext cx="1905000" cy="2162176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Insinyur “modern” haruslah :</a:t>
            </a:r>
          </a:p>
        </p:txBody>
      </p:sp>
      <p:sp>
        <p:nvSpPr>
          <p:cNvPr id="146435" name="Text Box 3"/>
          <p:cNvSpPr txBox="1">
            <a:spLocks noChangeArrowheads="1"/>
          </p:cNvSpPr>
          <p:nvPr/>
        </p:nvSpPr>
        <p:spPr bwMode="auto">
          <a:xfrm>
            <a:off x="914400" y="1557278"/>
            <a:ext cx="77724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Memiliki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faktual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factual knowledge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).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Memiliki </a:t>
            </a:r>
            <a:r>
              <a:rPr lang="en-US" sz="240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kompetensi</a:t>
            </a:r>
            <a:r>
              <a:rPr lang="en-US" sz="240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yang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sesuai bidangnya 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(skill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Memiliki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sikap </a:t>
            </a:r>
            <a:r>
              <a:rPr lang="en-US" sz="2400" smtClean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mental 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yang baik (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attitude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ü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Memiliki kemampuan dan kemauan untuk selalu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meningkatkan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kemampuan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diri (</a:t>
            </a:r>
            <a:r>
              <a:rPr lang="en-US" sz="2400" i="1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capacity for continuing self improvement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).</a:t>
            </a:r>
          </a:p>
        </p:txBody>
      </p:sp>
      <p:pic>
        <p:nvPicPr>
          <p:cNvPr id="34818" name="Picture 2" descr="Image result for mechanical engineer clipar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3739178"/>
            <a:ext cx="5410200" cy="31188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64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6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6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Faktual :</a:t>
            </a:r>
          </a:p>
        </p:txBody>
      </p:sp>
      <p:sp>
        <p:nvSpPr>
          <p:cNvPr id="147459" name="Text Box 3"/>
          <p:cNvSpPr txBox="1">
            <a:spLocks noChangeArrowheads="1"/>
          </p:cNvSpPr>
          <p:nvPr/>
        </p:nvSpPr>
        <p:spPr bwMode="auto">
          <a:xfrm>
            <a:off x="762000" y="1447800"/>
            <a:ext cx="381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dasar</a:t>
            </a: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terapan 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empirik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</a:t>
            </a:r>
            <a:r>
              <a:rPr lang="en-US" sz="240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lainnya</a:t>
            </a:r>
          </a:p>
        </p:txBody>
      </p:sp>
      <p:pic>
        <p:nvPicPr>
          <p:cNvPr id="2560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810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Picture 9" descr="pengetah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44800"/>
            <a:ext cx="40767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47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7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47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47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7848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Dasar :</a:t>
            </a:r>
          </a:p>
        </p:txBody>
      </p:sp>
      <p:sp>
        <p:nvSpPr>
          <p:cNvPr id="196611" name="Text Box 3"/>
          <p:cNvSpPr txBox="1">
            <a:spLocks noChangeArrowheads="1"/>
          </p:cNvSpPr>
          <p:nvPr/>
        </p:nvSpPr>
        <p:spPr bwMode="auto">
          <a:xfrm>
            <a:off x="762000" y="1371600"/>
            <a:ext cx="3810000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fisika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kimia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mekanika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lainnya.</a:t>
            </a:r>
          </a:p>
        </p:txBody>
      </p:sp>
      <p:pic>
        <p:nvPicPr>
          <p:cNvPr id="196617" name="Picture 9" descr="resistor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10200" y="2362200"/>
            <a:ext cx="34798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1" name="Picture 13" descr="ANd9GcQpAIoSByWHUFJdAuZo7qMhM4iMCiM0DpurzM6RHagL6uPRsTS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4016375"/>
            <a:ext cx="2895600" cy="261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3" name="Picture 15" descr="ANd9GcSz2sA2NtDrIgM1q-s-tsSfctdj-Mqq7iWkGFzQL3uvTeGgrgtfk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4572000"/>
            <a:ext cx="2257425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5" name="Picture 17" descr="ANd9GcSYVktWU3z4UoXxkMzzk4HuqVj5wef1gBNdZUKY_wTeLy5PH86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43600" y="4572000"/>
            <a:ext cx="2895600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6627" name="Picture 19" descr="ANd9GcS27pxqBYoshfo0FKdyUR190xzR06tIA6F6cnevyJ_VjT68zx37Z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410200" y="173038"/>
            <a:ext cx="3429000" cy="203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6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6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96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96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966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6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96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6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Ketrampilan :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914400" y="1447800"/>
            <a:ext cx="4191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Daya cipta/imajinasi.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Merencana/merancang.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Pertimbangan.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Simulasi.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Eksperimen.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Komputasi.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4800600" y="1447800"/>
            <a:ext cx="41910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Penarikan kesimpulan.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Optimasi.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Pengumpulan fakta dan informasi.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Penalaran.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Komunikasi.</a:t>
            </a:r>
          </a:p>
          <a:p>
            <a:pPr marL="292100" indent="-292100">
              <a:spcBef>
                <a:spcPct val="50000"/>
              </a:spcBef>
              <a:buFont typeface="Wingdings" pitchFamily="2" charset="2"/>
              <a:buChar char="§"/>
              <a:defRPr/>
            </a:pPr>
            <a:r>
              <a:rPr lang="en-US" sz="2400"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Kerjasama. </a:t>
            </a:r>
          </a:p>
        </p:txBody>
      </p:sp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9000" y="4953000"/>
            <a:ext cx="1531938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7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197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1976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197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7" dur="1" fill="hold"/>
                                        <p:tgtEl>
                                          <p:spTgt spid="1976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1976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1976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976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7" dur="1" fill="hold"/>
                                        <p:tgtEl>
                                          <p:spTgt spid="1976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2" dur="1" fill="hold"/>
                                        <p:tgtEl>
                                          <p:spTgt spid="1976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2"/>
          <p:cNvSpPr txBox="1">
            <a:spLocks noChangeArrowheads="1"/>
          </p:cNvSpPr>
          <p:nvPr/>
        </p:nvSpPr>
        <p:spPr bwMode="auto">
          <a:xfrm>
            <a:off x="685800" y="6858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Daya cipta/imajinasi</a:t>
            </a:r>
          </a:p>
        </p:txBody>
      </p:sp>
      <p:pic>
        <p:nvPicPr>
          <p:cNvPr id="28675" name="Picture 7" descr="Einste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40386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2" name="Picture 4" descr="Image result for logical thinking quot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447800"/>
            <a:ext cx="4419600" cy="495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Merencana/merancang</a:t>
            </a:r>
          </a:p>
        </p:txBody>
      </p:sp>
      <p:pic>
        <p:nvPicPr>
          <p:cNvPr id="29699" name="Picture 7" descr="N219%2BCutaway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990600"/>
            <a:ext cx="8839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9" descr="ANd9GcQ3quOP_DvNT4yqTKiq58cen2paIM3OZi2Um0eX17cYL8Zw_eZex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0" y="1066800"/>
            <a:ext cx="302895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Pertimbangan</a:t>
            </a:r>
          </a:p>
        </p:txBody>
      </p:sp>
      <p:pic>
        <p:nvPicPr>
          <p:cNvPr id="30723" name="Picture 5" descr="ANd9GcTMUywFhJtUm1LKgimExzmz2fNNC9_4CPsNe2Ewz-bcn_ekxrI4d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3581400"/>
            <a:ext cx="4038600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7" descr="ANd9GcSfL4QoPteS6l1BBSfPWOfRGYmMpPGA18OyXlIkmu_uwTUZFRd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219200"/>
            <a:ext cx="4114800" cy="3798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685800" y="457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Simulasi</a:t>
            </a:r>
          </a:p>
        </p:txBody>
      </p:sp>
      <p:pic>
        <p:nvPicPr>
          <p:cNvPr id="31747" name="Picture 5" descr="ANd9GcQedxjD8PMt8c8J5PtQAXvQeUKghllzidnalwk-ynnxzlYrRwJaP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1" y="4038600"/>
            <a:ext cx="3757188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https://muhal.files.wordpress.com/2011/09/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61722" y="3657600"/>
            <a:ext cx="4982277" cy="3124200"/>
          </a:xfrm>
          <a:prstGeom prst="rect">
            <a:avLst/>
          </a:prstGeom>
          <a:noFill/>
        </p:spPr>
      </p:pic>
      <p:pic>
        <p:nvPicPr>
          <p:cNvPr id="31748" name="Picture 7" descr="ANd9GcSb1yCWbitHm3s3rvBJnhybtop8db9wugp51pF9p3NMnYV_2yNsn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143000"/>
            <a:ext cx="3762375" cy="281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2" name="Picture 6" descr="Image result for simulasi fft dengan simulink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114801" y="228600"/>
            <a:ext cx="5029200" cy="328767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Text Box 2"/>
          <p:cNvSpPr txBox="1">
            <a:spLocks noChangeArrowheads="1"/>
          </p:cNvSpPr>
          <p:nvPr/>
        </p:nvSpPr>
        <p:spPr bwMode="auto">
          <a:xfrm>
            <a:off x="685800" y="6096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Pengetahuan 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Empirik </a:t>
            </a: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:</a:t>
            </a:r>
          </a:p>
        </p:txBody>
      </p:sp>
      <p:pic>
        <p:nvPicPr>
          <p:cNvPr id="32771" name="Picture 5" descr="ANd9GcRIaqHB1W3amOMP-d3zVHEiXI53lmuT5YkPWV3RJZrAJW6-5QTwXQ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4038600" cy="302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7" descr="{protoboard}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1" y="3794297"/>
            <a:ext cx="4114799" cy="28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4" name="Picture 2" descr="Image result for robot udinus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410200" y="364067"/>
            <a:ext cx="3438525" cy="6112933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066800" y="852488"/>
            <a:ext cx="70866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800">
                <a:solidFill>
                  <a:srgbClr val="00FFFF"/>
                </a:solidFill>
                <a:latin typeface="Comic Sans MS" pitchFamily="66" charset="0"/>
              </a:rPr>
              <a:t>Tujuan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71600" y="1873746"/>
            <a:ext cx="6477000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>
                <a:solidFill>
                  <a:srgbClr val="00FF00"/>
                </a:solidFill>
                <a:latin typeface="Comic Sans MS" pitchFamily="66" charset="0"/>
              </a:rPr>
              <a:t>Memahami </a:t>
            </a: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prinsip-prinsip kerekayasaan dan desain.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Memahami jenis-jenis disiplin rekayasa.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Memahami prinsip </a:t>
            </a:r>
            <a:r>
              <a:rPr lang="en-US" sz="2400" i="1" smtClean="0">
                <a:solidFill>
                  <a:srgbClr val="00FF00"/>
                </a:solidFill>
                <a:latin typeface="Comic Sans MS" pitchFamily="66" charset="0"/>
              </a:rPr>
              <a:t>problem solving</a:t>
            </a: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 serta mampu mengaplikasikannya dalam ranah rekayasa.</a:t>
            </a:r>
          </a:p>
          <a:p>
            <a:pPr marL="342900" indent="-342900">
              <a:spcBef>
                <a:spcPct val="50000"/>
              </a:spcBef>
              <a:buFontTx/>
              <a:buChar char="•"/>
              <a:defRPr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Memahami langkah-langkah desain.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10244" name="Picture 4" descr="Image result for tujua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010400" y="228601"/>
            <a:ext cx="1885950" cy="154744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Komputasi</a:t>
            </a:r>
          </a:p>
        </p:txBody>
      </p:sp>
      <p:pic>
        <p:nvPicPr>
          <p:cNvPr id="33795" name="Picture 5" descr="ANd9GcQc4TP1KxXbvj8Sl8jRUFqMQixtySYqI7FkUroghntih7Cr8ZA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371600"/>
            <a:ext cx="42672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7" descr="ANd9GcSS3dhMj_WTqSr9epN2nVuDQ61X1hh1YLVe7F0Ijl1nsZeMEkN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1425" y="2667000"/>
            <a:ext cx="373062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 descr="Image result for komputasi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76800" y="304800"/>
            <a:ext cx="4114800" cy="20752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Text Box 2"/>
          <p:cNvSpPr txBox="1">
            <a:spLocks noChangeArrowheads="1"/>
          </p:cNvSpPr>
          <p:nvPr/>
        </p:nvSpPr>
        <p:spPr bwMode="auto">
          <a:xfrm>
            <a:off x="609600" y="457200"/>
            <a:ext cx="68580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Penarikan </a:t>
            </a: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Kesimpulan yang Benar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34819" name="AutoShape 6" descr="2Q==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4820" name="Picture 8" descr="ANd9GcRDUCquKnFB98VRCD40M6J7n3jN5lJMlqTsGnDUUPNkYM0wqgk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3000"/>
            <a:ext cx="41433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10" descr="blind%20men%20and%20eleph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2925" y="2819400"/>
            <a:ext cx="479107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228600" y="5029201"/>
            <a:ext cx="40386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½ hidup = ½ mati</a:t>
            </a:r>
          </a:p>
          <a:p>
            <a:pPr algn="ctr"/>
            <a:r>
              <a:rPr lang="en-US" sz="2800" strike="dblStrike" smtClean="0">
                <a:solidFill>
                  <a:srgbClr val="00FF00"/>
                </a:solidFill>
                <a:latin typeface="Arial Black" pitchFamily="34" charset="0"/>
              </a:rPr>
              <a:t>½</a:t>
            </a:r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 hidup = </a:t>
            </a:r>
            <a:r>
              <a:rPr lang="en-US" sz="2800" strike="dblStrike" smtClean="0">
                <a:solidFill>
                  <a:srgbClr val="00FF00"/>
                </a:solidFill>
                <a:latin typeface="Arial Black" pitchFamily="34" charset="0"/>
              </a:rPr>
              <a:t>½</a:t>
            </a:r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 mati</a:t>
            </a:r>
          </a:p>
          <a:p>
            <a:pPr algn="ctr"/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jadi, </a:t>
            </a:r>
          </a:p>
          <a:p>
            <a:pPr algn="ctr"/>
            <a:r>
              <a:rPr lang="en-US" sz="2800" smtClean="0">
                <a:solidFill>
                  <a:srgbClr val="00FF00"/>
                </a:solidFill>
                <a:latin typeface="Arial Black" pitchFamily="34" charset="0"/>
              </a:rPr>
              <a:t>hidup = mati</a:t>
            </a:r>
          </a:p>
          <a:p>
            <a:pPr algn="ctr"/>
            <a:endParaRPr lang="en-US" sz="2800">
              <a:solidFill>
                <a:srgbClr val="00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Optimasi</a:t>
            </a:r>
          </a:p>
        </p:txBody>
      </p:sp>
      <p:pic>
        <p:nvPicPr>
          <p:cNvPr id="35843" name="Picture 7" descr="ANd9GcQhgWiF2NEtK5Q6OqRI_FRKZ6UrPO4detEaIIgvXljphZQPPTu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04800"/>
            <a:ext cx="44958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Image result for persneli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143000"/>
            <a:ext cx="4352925" cy="2500616"/>
          </a:xfrm>
          <a:prstGeom prst="rect">
            <a:avLst/>
          </a:prstGeom>
          <a:noFill/>
        </p:spPr>
      </p:pic>
      <p:pic>
        <p:nvPicPr>
          <p:cNvPr id="35844" name="Picture 9" descr="laoding-tekni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43200" y="3352800"/>
            <a:ext cx="60769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4419600" cy="116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Pengumpulan fakta </a:t>
            </a:r>
          </a:p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chemeClr val="accent1">
                    <a:lumMod val="9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dan informasi.</a:t>
            </a:r>
          </a:p>
        </p:txBody>
      </p:sp>
      <p:pic>
        <p:nvPicPr>
          <p:cNvPr id="207880" name="Picture 8" descr="tampak-prosesi-ujicoba-kaca-mobil-anti-peluru-yang-terbilang-nek-20110910075616315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3276600"/>
            <a:ext cx="576262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381000" y="2809875"/>
            <a:ext cx="2647950" cy="3819525"/>
            <a:chOff x="192" y="1704"/>
            <a:chExt cx="1668" cy="2406"/>
          </a:xfrm>
        </p:grpSpPr>
        <p:pic>
          <p:nvPicPr>
            <p:cNvPr id="36870" name="Picture 10" descr="ANd9GcR7h6J4Hr_xjHPJCSkEgw1wmjoW8vtPNLSxT3GMBSfoOrBTp18y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2" y="3024"/>
              <a:ext cx="1668" cy="10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871" name="Picture 12" descr="ANd9GcTyn0wHEohEkzfViWIiAXcNrX-z6T_YdjLOgn9viF-03RHtEbc33Q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92" y="1704"/>
              <a:ext cx="1650" cy="1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7887" name="Picture 15" descr="ANd9GcRfxfh28IQdT7_451aFsMTj9S0BkUjRuIeU_53l7VLzv_FE2CJ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228600"/>
            <a:ext cx="2981325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Penalaran</a:t>
            </a:r>
          </a:p>
        </p:txBody>
      </p:sp>
      <p:pic>
        <p:nvPicPr>
          <p:cNvPr id="37891" name="Picture 7" descr="ANd9GcSg8yNi_AGc1LXc9WyTPER4wLDDwcvii6DvWiAZiJZdtU0aQ_f85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41425"/>
            <a:ext cx="3505200" cy="317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9" descr="http://dangerousintersection.org/wp-content/uploads/2008/11/boy-writing-clip-ar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819400"/>
            <a:ext cx="3733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Komunikasi</a:t>
            </a:r>
          </a:p>
        </p:txBody>
      </p:sp>
      <p:pic>
        <p:nvPicPr>
          <p:cNvPr id="38915" name="Picture 6" descr="ANd9GcQVHqzb6N5UxqpNBvHejkr8svIICsMEyJRc61OjMTTqxb5pOUrAX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95400"/>
            <a:ext cx="3886200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ANd9GcQqE50MEbTBFY8e_dOP0Sb_6KudAZhklBm_Yn-9bELVEmMet4VQ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4267200"/>
            <a:ext cx="419100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10" descr="ANd9GcR3y0zchVQlrwtMDFPe2ZqDY_VwNBZdqsdhwXokD8szAnjKt9hLj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3581400"/>
            <a:ext cx="3200400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12" descr="ANd9GcSVxJkv0XszQxWIEKP-PhLghMTWSTVOyTIeS0EK5buuo6C4mIkDS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29200" y="304800"/>
            <a:ext cx="3124200" cy="2922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4800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defRPr/>
            </a:pPr>
            <a:r>
              <a:rPr lang="en-US" sz="2800" smtClean="0">
                <a:solidFill>
                  <a:srgbClr val="6DF3F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Kerjasama</a:t>
            </a:r>
            <a:endParaRPr lang="en-US" sz="2800">
              <a:solidFill>
                <a:srgbClr val="6DF3F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omic Sans MS" pitchFamily="66" charset="0"/>
            </a:endParaRPr>
          </a:p>
        </p:txBody>
      </p:sp>
      <p:pic>
        <p:nvPicPr>
          <p:cNvPr id="72706" name="Picture 2" descr="Image result for kerjasam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04800" y="1295400"/>
            <a:ext cx="4468871" cy="2971800"/>
          </a:xfrm>
          <a:prstGeom prst="rect">
            <a:avLst/>
          </a:prstGeom>
          <a:noFill/>
        </p:spPr>
      </p:pic>
      <p:pic>
        <p:nvPicPr>
          <p:cNvPr id="72708" name="Picture 4" descr="Image result for kerjasama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876800" y="3505201"/>
            <a:ext cx="4191000" cy="31432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62000" y="1147393"/>
            <a:ext cx="8077200" cy="3958007"/>
            <a:chOff x="762000" y="1147393"/>
            <a:chExt cx="8077200" cy="3958007"/>
          </a:xfrm>
        </p:grpSpPr>
        <p:sp>
          <p:nvSpPr>
            <p:cNvPr id="10242" name="Text Box 4"/>
            <p:cNvSpPr txBox="1">
              <a:spLocks noChangeArrowheads="1"/>
            </p:cNvSpPr>
            <p:nvPr/>
          </p:nvSpPr>
          <p:spPr bwMode="auto">
            <a:xfrm>
              <a:off x="762000" y="1147393"/>
              <a:ext cx="6781800" cy="39580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0988" indent="-280988">
                <a:spcBef>
                  <a:spcPct val="50000"/>
                </a:spcBef>
              </a:pPr>
              <a:r>
                <a:rPr lang="en-US" sz="2800">
                  <a:solidFill>
                    <a:srgbClr val="00FFFF"/>
                  </a:solidFill>
                  <a:latin typeface="Comic Sans MS" pitchFamily="66" charset="0"/>
                </a:rPr>
                <a:t>Pembobotan </a:t>
              </a:r>
              <a:r>
                <a:rPr lang="en-US" sz="2800" smtClean="0">
                  <a:solidFill>
                    <a:srgbClr val="00FFFF"/>
                  </a:solidFill>
                  <a:latin typeface="Comic Sans MS" pitchFamily="66" charset="0"/>
                </a:rPr>
                <a:t>evaluasi:</a:t>
              </a:r>
              <a:r>
                <a:rPr lang="en-US" sz="2400" smtClean="0">
                  <a:solidFill>
                    <a:srgbClr val="00FFFF"/>
                  </a:solidFill>
                  <a:latin typeface="Comic Sans MS" pitchFamily="66" charset="0"/>
                </a:rPr>
                <a:t> </a:t>
              </a:r>
              <a:endParaRPr lang="en-US" sz="2400">
                <a:solidFill>
                  <a:srgbClr val="00FFFF"/>
                </a:solidFill>
                <a:latin typeface="Comic Sans MS" pitchFamily="66" charset="0"/>
              </a:endParaRPr>
            </a:p>
            <a:p>
              <a:pPr marL="280988" indent="-280988">
                <a:spcBef>
                  <a:spcPct val="50000"/>
                </a:spcBef>
              </a:pPr>
              <a:endParaRPr lang="en-US" sz="2400">
                <a:solidFill>
                  <a:srgbClr val="00FFFF"/>
                </a:solidFill>
                <a:latin typeface="Comic Sans MS" pitchFamily="66" charset="0"/>
              </a:endParaRPr>
            </a:p>
            <a:p>
              <a:pPr marL="1195388" lvl="2" indent="-280988">
                <a:spcBef>
                  <a:spcPct val="30000"/>
                </a:spcBef>
                <a:buFontTx/>
                <a:buChar char="•"/>
              </a:pPr>
              <a:r>
                <a:rPr lang="en-US" sz="2400">
                  <a:solidFill>
                    <a:srgbClr val="00FFFF"/>
                  </a:solidFill>
                  <a:latin typeface="Comic Sans MS" pitchFamily="66" charset="0"/>
                </a:rPr>
                <a:t>UAS 	: 40%</a:t>
              </a:r>
            </a:p>
            <a:p>
              <a:pPr marL="1195388" lvl="2" indent="-280988">
                <a:spcBef>
                  <a:spcPct val="30000"/>
                </a:spcBef>
                <a:buFontTx/>
                <a:buChar char="•"/>
              </a:pPr>
              <a:r>
                <a:rPr lang="en-US" sz="2400">
                  <a:solidFill>
                    <a:srgbClr val="00FFFF"/>
                  </a:solidFill>
                  <a:latin typeface="Comic Sans MS" pitchFamily="66" charset="0"/>
                </a:rPr>
                <a:t>UTS   	: 30%</a:t>
              </a:r>
            </a:p>
            <a:p>
              <a:pPr marL="1195388" lvl="2" indent="-280988">
                <a:spcBef>
                  <a:spcPct val="30000"/>
                </a:spcBef>
                <a:buFontTx/>
                <a:buChar char="•"/>
              </a:pPr>
              <a:r>
                <a:rPr lang="en-US" sz="2400">
                  <a:solidFill>
                    <a:srgbClr val="00FFFF"/>
                  </a:solidFill>
                  <a:latin typeface="Comic Sans MS" pitchFamily="66" charset="0"/>
                </a:rPr>
                <a:t>Tugas 	: </a:t>
              </a:r>
              <a:r>
                <a:rPr lang="en-US" sz="2400" smtClean="0">
                  <a:solidFill>
                    <a:srgbClr val="00FFFF"/>
                  </a:solidFill>
                  <a:latin typeface="Comic Sans MS" pitchFamily="66" charset="0"/>
                </a:rPr>
                <a:t>10%</a:t>
              </a:r>
            </a:p>
            <a:p>
              <a:pPr marL="1195388" lvl="2" indent="-280988">
                <a:spcBef>
                  <a:spcPct val="30000"/>
                </a:spcBef>
                <a:buFontTx/>
                <a:buChar char="•"/>
              </a:pPr>
              <a:r>
                <a:rPr lang="en-US" sz="2400" smtClean="0">
                  <a:solidFill>
                    <a:srgbClr val="00FFFF"/>
                  </a:solidFill>
                  <a:latin typeface="Comic Sans MS" pitchFamily="66" charset="0"/>
                </a:rPr>
                <a:t>Kuis		: 10%</a:t>
              </a:r>
              <a:endParaRPr lang="en-US" sz="2400">
                <a:solidFill>
                  <a:srgbClr val="00FFFF"/>
                </a:solidFill>
                <a:latin typeface="Comic Sans MS" pitchFamily="66" charset="0"/>
              </a:endParaRPr>
            </a:p>
            <a:p>
              <a:pPr marL="1195388" lvl="2" indent="-280988">
                <a:spcBef>
                  <a:spcPct val="30000"/>
                </a:spcBef>
                <a:buFontTx/>
                <a:buChar char="•"/>
              </a:pPr>
              <a:r>
                <a:rPr lang="en-US" sz="2400">
                  <a:solidFill>
                    <a:srgbClr val="00FFFF"/>
                  </a:solidFill>
                  <a:latin typeface="Comic Sans MS" pitchFamily="66" charset="0"/>
                </a:rPr>
                <a:t>Absensi 	: 10</a:t>
              </a:r>
              <a:r>
                <a:rPr lang="en-US" sz="2400" smtClean="0">
                  <a:solidFill>
                    <a:srgbClr val="00FFFF"/>
                  </a:solidFill>
                  <a:latin typeface="Comic Sans MS" pitchFamily="66" charset="0"/>
                </a:rPr>
                <a:t>%</a:t>
              </a:r>
            </a:p>
            <a:p>
              <a:pPr marL="1652588" lvl="3" indent="-280988">
                <a:spcBef>
                  <a:spcPct val="30000"/>
                </a:spcBef>
              </a:pPr>
              <a:r>
                <a:rPr lang="en-US" sz="2400" smtClean="0">
                  <a:solidFill>
                    <a:srgbClr val="00FFFF"/>
                  </a:solidFill>
                  <a:latin typeface="Comic Sans MS" pitchFamily="66" charset="0"/>
                </a:rPr>
                <a:t>TOTAL	: 100%</a:t>
              </a:r>
              <a:endParaRPr lang="en-US" sz="2400">
                <a:solidFill>
                  <a:srgbClr val="00FFFF"/>
                </a:solidFill>
                <a:latin typeface="Comic Sans MS" pitchFamily="66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981200" y="4572000"/>
              <a:ext cx="2514600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9218" name="Picture 2" descr="Image result for evaluasi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029200" y="2057400"/>
              <a:ext cx="3810000" cy="3009901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066800" y="852488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en-US" sz="3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Rekayasa </a:t>
            </a:r>
            <a:r>
              <a:rPr lang="en-US" sz="3200" i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(engineering</a:t>
            </a:r>
            <a:r>
              <a:rPr lang="en-US" sz="3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 dan insinyur (</a:t>
            </a:r>
            <a:r>
              <a:rPr lang="en-US" sz="3200" i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engineer</a:t>
            </a:r>
            <a:r>
              <a:rPr lang="en-US" sz="32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)</a:t>
            </a:r>
          </a:p>
        </p:txBody>
      </p:sp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1066800" y="2313325"/>
            <a:ext cx="7467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Rekayasa </a:t>
            </a:r>
            <a:r>
              <a:rPr lang="en-US" sz="24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(Definisi KBBI) : </a:t>
            </a:r>
          </a:p>
          <a:p>
            <a:pPr marL="1371600"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penerapan kaidah-kaidah ilmu dalam pelaksanaan (seperti perancangan, pembuatan konstruksi, serta pengoperasian kerangka, peralatan, dan sistem yang ekonomis dan efisien); </a:t>
            </a:r>
          </a:p>
          <a:p>
            <a:pPr marL="1371600" lvl="2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rencana jahat atau persekongkolan untuk merugikan dan sebagainya pihak lain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6322" name="Picture 2" descr="Image result for insinyur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381000" y="3200400"/>
            <a:ext cx="2914650" cy="333375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06" name="Picture 10" descr="Image result for engineeri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8200" y="5257800"/>
            <a:ext cx="4800600" cy="1315164"/>
          </a:xfrm>
          <a:prstGeom prst="rect">
            <a:avLst/>
          </a:prstGeom>
          <a:noFill/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620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Engineering 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the branch of science and technology concerned with the design, building, and use of engines, machines, and structures.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the work done by, or the occupation of, an engineer.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the action of working artfully to bring something about.</a:t>
            </a:r>
            <a:endParaRPr lang="en-US" sz="2400" b="1" smtClean="0">
              <a:solidFill>
                <a:schemeClr val="accent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pPr marL="457200" indent="-457200">
              <a:spcBef>
                <a:spcPct val="50000"/>
              </a:spcBef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the art or science of making practical applicationof the knowledge of pure sciences, as physics or chemistry, as in the construction of engines, bridges, buildings, mines, ships, and chemical plants.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</p:txBody>
      </p:sp>
      <p:sp>
        <p:nvSpPr>
          <p:cNvPr id="55298" name="AutoShape 2" descr="Image result for insiny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0" name="AutoShape 4" descr="Image result for insinyu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02" name="AutoShape 6" descr="Constructing, Coveralls, Engineer, Fat, Helm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620000" cy="4662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Char char="•"/>
            </a:pPr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Insinyur/Perekayasa :</a:t>
            </a:r>
          </a:p>
          <a:p>
            <a:pPr marL="914400"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Ahli terlatih yang melakukan pekerjaan rekayasa</a:t>
            </a:r>
            <a:endParaRPr lang="en-US" sz="2400">
              <a:solidFill>
                <a:srgbClr val="00FF00"/>
              </a:solidFill>
              <a:latin typeface="Comic Sans MS" pitchFamily="66" charset="0"/>
            </a:endParaRPr>
          </a:p>
          <a:p>
            <a:pPr lvl="1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Comic Sans MS" pitchFamily="66" charset="0"/>
              </a:rPr>
              <a:t>Engineer 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 person trained and skilled in the design, construction, and use of engines or machines, or in any of various branches of engineering : </a:t>
            </a:r>
            <a:r>
              <a:rPr lang="en-US" sz="2400" i="1" smtClean="0">
                <a:solidFill>
                  <a:srgbClr val="00FF00"/>
                </a:solidFill>
                <a:latin typeface="Comic Sans MS" pitchFamily="66" charset="0"/>
              </a:rPr>
              <a:t>a mechanical engineer; a civil engineer.</a:t>
            </a: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 person who operates or is in charge of an engine.</a:t>
            </a:r>
          </a:p>
          <a:p>
            <a:pPr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400" smtClean="0">
              <a:solidFill>
                <a:srgbClr val="00FF00"/>
              </a:solidFill>
              <a:latin typeface="Comic Sans MS" pitchFamily="66" charset="0"/>
            </a:endParaRPr>
          </a:p>
        </p:txBody>
      </p:sp>
      <p:pic>
        <p:nvPicPr>
          <p:cNvPr id="54274" name="Picture 2" descr="Image result for engineer carto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981825" y="4505325"/>
            <a:ext cx="2009775" cy="2276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838200" y="762000"/>
            <a:ext cx="7620000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smtClean="0">
                <a:solidFill>
                  <a:schemeClr val="accent3">
                    <a:lumMod val="95000"/>
                  </a:schemeClr>
                </a:solidFill>
                <a:latin typeface="Comic Sans MS" pitchFamily="66" charset="0"/>
              </a:rPr>
              <a:t>Klasifikasi insinyur sesuai dengan jenis pekerjaan yang dilakukan : </a:t>
            </a:r>
          </a:p>
          <a:p>
            <a:pPr marL="457200" lvl="2" indent="-4572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1100" smtClean="0">
              <a:solidFill>
                <a:schemeClr val="accent3">
                  <a:lumMod val="95000"/>
                </a:schemeClr>
              </a:solidFill>
              <a:latin typeface="Comic Sans MS" pitchFamily="66" charset="0"/>
            </a:endParaRP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administrasi		konstruksi </a:t>
            </a: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konsultasi 		desain </a:t>
            </a: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pengembangan 		pengajaran</a:t>
            </a: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perencanaan 		produksi</a:t>
            </a: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penelitian 		penjualan </a:t>
            </a:r>
          </a:p>
          <a:p>
            <a:pPr marL="971550" lvl="3" indent="-457200">
              <a:spcBef>
                <a:spcPts val="600"/>
              </a:spcBef>
              <a:spcAft>
                <a:spcPts val="600"/>
              </a:spcAft>
            </a:pPr>
            <a:r>
              <a:rPr lang="en-US" sz="2400" smtClean="0">
                <a:solidFill>
                  <a:srgbClr val="00FF00"/>
                </a:solidFill>
                <a:latin typeface="Comic Sans MS" pitchFamily="66" charset="0"/>
              </a:rPr>
              <a:t>layanan 			pengujian </a:t>
            </a:r>
          </a:p>
        </p:txBody>
      </p:sp>
      <p:pic>
        <p:nvPicPr>
          <p:cNvPr id="53250" name="Picture 2" descr="Image result for electrical engineer cartoon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 flipH="1">
            <a:off x="6248400" y="3962400"/>
            <a:ext cx="2667000" cy="26670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EPE-Kuliah Sinyal dan Sistem 2012">
  <a:themeElements>
    <a:clrScheme name="YEPE-Kuliah Sinyal dan Sistem 201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YEPE-Kuliah Sinyal dan Sistem 201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YEPE-Kuliah Sinyal dan Sistem 201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PE-Kuliah Sinyal dan Sistem 201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PE-Kuliah Sinyal dan Sistem 201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YEPE-Kuliah Sinyal dan Sistem 2012</Template>
  <TotalTime>4994</TotalTime>
  <Words>808</Words>
  <Application>Microsoft Office PowerPoint</Application>
  <PresentationFormat>On-screen Show (4:3)</PresentationFormat>
  <Paragraphs>163</Paragraphs>
  <Slides>46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YEPE-Kuliah Sinyal dan Sistem 2012</vt:lpstr>
      <vt:lpstr>Pengantar  Rekayasa dan Desain-1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tvku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Sinyal dan Sistem</dc:title>
  <dc:creator>yp</dc:creator>
  <cp:lastModifiedBy>FT</cp:lastModifiedBy>
  <cp:revision>204</cp:revision>
  <dcterms:created xsi:type="dcterms:W3CDTF">2012-03-23T11:16:14Z</dcterms:created>
  <dcterms:modified xsi:type="dcterms:W3CDTF">2016-10-05T08:44:43Z</dcterms:modified>
</cp:coreProperties>
</file>