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52" r:id="rId5"/>
    <p:sldId id="353" r:id="rId6"/>
    <p:sldId id="356" r:id="rId7"/>
    <p:sldId id="357" r:id="rId8"/>
    <p:sldId id="359" r:id="rId9"/>
    <p:sldId id="358" r:id="rId10"/>
    <p:sldId id="360" r:id="rId11"/>
    <p:sldId id="354" r:id="rId12"/>
    <p:sldId id="361" r:id="rId13"/>
    <p:sldId id="355" r:id="rId14"/>
    <p:sldId id="362" r:id="rId15"/>
    <p:sldId id="363" r:id="rId16"/>
    <p:sldId id="366" r:id="rId17"/>
    <p:sldId id="370" r:id="rId18"/>
    <p:sldId id="367" r:id="rId19"/>
    <p:sldId id="368" r:id="rId20"/>
    <p:sldId id="415" r:id="rId21"/>
    <p:sldId id="372" r:id="rId22"/>
    <p:sldId id="374" r:id="rId23"/>
    <p:sldId id="375" r:id="rId24"/>
    <p:sldId id="373" r:id="rId25"/>
    <p:sldId id="377" r:id="rId26"/>
    <p:sldId id="390" r:id="rId27"/>
    <p:sldId id="391" r:id="rId28"/>
    <p:sldId id="392" r:id="rId29"/>
    <p:sldId id="394" r:id="rId30"/>
    <p:sldId id="395" r:id="rId31"/>
    <p:sldId id="396" r:id="rId32"/>
    <p:sldId id="399" r:id="rId33"/>
    <p:sldId id="397" r:id="rId34"/>
    <p:sldId id="398" r:id="rId35"/>
    <p:sldId id="400" r:id="rId36"/>
    <p:sldId id="401" r:id="rId37"/>
    <p:sldId id="388" r:id="rId38"/>
    <p:sldId id="378" r:id="rId39"/>
    <p:sldId id="393" r:id="rId40"/>
    <p:sldId id="379" r:id="rId41"/>
    <p:sldId id="376" r:id="rId42"/>
    <p:sldId id="380" r:id="rId43"/>
    <p:sldId id="402" r:id="rId44"/>
    <p:sldId id="403" r:id="rId45"/>
    <p:sldId id="404" r:id="rId46"/>
    <p:sldId id="405" r:id="rId47"/>
    <p:sldId id="421" r:id="rId48"/>
    <p:sldId id="407" r:id="rId49"/>
    <p:sldId id="422" r:id="rId50"/>
    <p:sldId id="408" r:id="rId51"/>
    <p:sldId id="423" r:id="rId52"/>
    <p:sldId id="409" r:id="rId53"/>
    <p:sldId id="410" r:id="rId54"/>
    <p:sldId id="411" r:id="rId55"/>
    <p:sldId id="381" r:id="rId56"/>
    <p:sldId id="412" r:id="rId57"/>
    <p:sldId id="406" r:id="rId58"/>
    <p:sldId id="413" r:id="rId59"/>
    <p:sldId id="387" r:id="rId60"/>
    <p:sldId id="414" r:id="rId61"/>
    <p:sldId id="386" r:id="rId62"/>
    <p:sldId id="389" r:id="rId63"/>
    <p:sldId id="434" r:id="rId64"/>
    <p:sldId id="416" r:id="rId65"/>
    <p:sldId id="417" r:id="rId66"/>
    <p:sldId id="432" r:id="rId67"/>
    <p:sldId id="418" r:id="rId68"/>
    <p:sldId id="419" r:id="rId69"/>
    <p:sldId id="431" r:id="rId70"/>
    <p:sldId id="420" r:id="rId71"/>
    <p:sldId id="428" r:id="rId72"/>
    <p:sldId id="425" r:id="rId73"/>
    <p:sldId id="426" r:id="rId74"/>
    <p:sldId id="429" r:id="rId75"/>
    <p:sldId id="430" r:id="rId76"/>
    <p:sldId id="427" r:id="rId77"/>
    <p:sldId id="433" r:id="rId78"/>
    <p:sldId id="438" r:id="rId79"/>
    <p:sldId id="439" r:id="rId80"/>
    <p:sldId id="440" r:id="rId81"/>
    <p:sldId id="435" r:id="rId82"/>
    <p:sldId id="437" r:id="rId83"/>
    <p:sldId id="436" r:id="rId84"/>
    <p:sldId id="441" r:id="rId85"/>
    <p:sldId id="443" r:id="rId86"/>
    <p:sldId id="442" r:id="rId87"/>
    <p:sldId id="444" r:id="rId88"/>
    <p:sldId id="447" r:id="rId89"/>
    <p:sldId id="455" r:id="rId90"/>
    <p:sldId id="445" r:id="rId91"/>
    <p:sldId id="448" r:id="rId92"/>
    <p:sldId id="449" r:id="rId93"/>
    <p:sldId id="446" r:id="rId94"/>
    <p:sldId id="456" r:id="rId95"/>
    <p:sldId id="450" r:id="rId96"/>
    <p:sldId id="451" r:id="rId97"/>
    <p:sldId id="452" r:id="rId98"/>
    <p:sldId id="453" r:id="rId99"/>
    <p:sldId id="454" r:id="rId100"/>
    <p:sldId id="382" r:id="rId101"/>
    <p:sldId id="383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>
      <p:cViewPr>
        <p:scale>
          <a:sx n="70" d="100"/>
          <a:sy n="70" d="100"/>
        </p:scale>
        <p:origin x="-12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1E1F5-1FFD-464D-87D4-E66C63D7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1ED6-B5FC-4863-8F65-4F5E26AD7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3711-4C2F-4C75-8B45-6B142603A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68B55-DCDC-416C-B21A-B335457A3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99D78-33E6-4FC1-A5C8-B33F9245A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7E238-F0EE-43B1-BE8B-397B3925D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935D7-7343-42C6-BD3F-7AF595681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B3C7C-234C-4875-A9B3-ED52EAC0D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1264B-6CFA-4999-8A31-004CBAB5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C72C4-9742-49C0-9785-FDD8BF4CC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4FCCF-B4E0-450E-83E1-7E76AB82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C52D7C-1F60-4877-A971-B135A8795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em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emf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  <a:effectLst>
            <a:outerShdw dist="45791" dir="3378596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id-ID" sz="4000" b="1" smtClean="0">
                <a:solidFill>
                  <a:srgbClr val="00FFFF"/>
                </a:solidFill>
                <a:latin typeface="Copperplate Gothic Light" pitchFamily="34" charset="0"/>
              </a:rPr>
              <a:t>Sistem Telekomunikasi</a:t>
            </a:r>
            <a:endParaRPr lang="en-US" sz="4000" b="1" smtClean="0">
              <a:solidFill>
                <a:srgbClr val="00FFFF"/>
              </a:solidFill>
              <a:latin typeface="Copperplate Gothic Light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29200"/>
            <a:ext cx="6400800" cy="1143000"/>
          </a:xfrm>
          <a:effectLst>
            <a:outerShdw dist="45791" dir="3378596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00FF00"/>
                </a:solidFill>
              </a:rPr>
              <a:t>Yuliman Purwanto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00FF00"/>
                </a:solidFill>
              </a:rPr>
              <a:t>201</a:t>
            </a:r>
            <a:r>
              <a:rPr lang="id-ID" sz="2800" smtClean="0">
                <a:solidFill>
                  <a:srgbClr val="00FF00"/>
                </a:solidFill>
              </a:rPr>
              <a:t>7</a:t>
            </a:r>
            <a:endParaRPr lang="en-US" sz="2800" smtClean="0">
              <a:solidFill>
                <a:srgbClr val="00FF00"/>
              </a:solidFill>
            </a:endParaRPr>
          </a:p>
        </p:txBody>
      </p:sp>
      <p:pic>
        <p:nvPicPr>
          <p:cNvPr id="1026" name="Picture 2" descr="Hasil gambar untuk telecommunication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200400" cy="23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01" y="3352800"/>
            <a:ext cx="427269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asil gambar untuk piringan hit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38657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810000" cy="28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553" y="457200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11" descr="Hasil gambar untuk piringan hit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50955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50142" y="609600"/>
            <a:ext cx="8065258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id-ID" sz="190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Keunggulan Modulasi </a:t>
            </a:r>
            <a:r>
              <a:rPr lang="id-ID" sz="19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Analog :</a:t>
            </a:r>
            <a:endParaRPr lang="en-US" sz="190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Pemancar dan penerima sederhana</a:t>
            </a:r>
            <a:endParaRPr lang="en-US" sz="19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Lebar pita relatif sempit</a:t>
            </a:r>
            <a:endParaRPr lang="en-US" sz="19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Bisa menggunakan teknologi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FDM (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requency </a:t>
            </a:r>
            <a:r>
              <a:rPr lang="en-US" sz="1900" i="1">
                <a:solidFill>
                  <a:srgbClr val="00FF00"/>
                </a:solidFill>
                <a:latin typeface="Comic Sans MS" pitchFamily="66" charset="0"/>
              </a:rPr>
              <a:t>division multiplexing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id-ID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Kelemahan Modulasi Analog :</a:t>
            </a:r>
            <a:endParaRPr lang="en-US" sz="19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Dipengaruhi oleh derau (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</a:rPr>
              <a:t>n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oise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),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Sangat sulit memisahkan derau dari sinyal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Relatif sulit mengkodekan sinyal informasi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id-ID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Aplikasi 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Radio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broadcasting (AM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dan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FM)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TV broadcasting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Telep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on analog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Pengendalian sederhana (on-off)</a:t>
            </a:r>
            <a:endParaRPr lang="en-US" sz="19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0833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5800" y="635198"/>
            <a:ext cx="8065258" cy="570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Keunggulan Modulasi </a:t>
            </a:r>
            <a:r>
              <a:rPr lang="id-ID" sz="20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Digital :</a:t>
            </a:r>
            <a:endParaRPr lang="en-US" sz="200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Kebal derau.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Mampu mendeteksi dan mengoreksi kesalahan selama transmisi. 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Bisa menggunakan pengulang dan penguat antara pemancar dan penerima tanpa terjadi penurunan kualitas sinyal informasi.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Bisa dilakukan pemrosesan sinyal dan kompresi data.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Bisa dilakukan teknik FDM maupun 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TDM </a:t>
            </a:r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i="1">
                <a:solidFill>
                  <a:srgbClr val="00FF00"/>
                </a:solidFill>
                <a:latin typeface="Comic Sans MS" pitchFamily="66" charset="0"/>
              </a:rPr>
              <a:t>Time Division </a:t>
            </a:r>
            <a:r>
              <a:rPr lang="en-US" i="1" smtClean="0">
                <a:solidFill>
                  <a:srgbClr val="00FF00"/>
                </a:solidFill>
                <a:latin typeface="Comic Sans MS" pitchFamily="66" charset="0"/>
              </a:rPr>
              <a:t>Multiplexing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untuk mengirim lebih dari satu kanal informasi menggunakan satu kanal transmisi.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Teknik transmisi sederhana, cepat dan murah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Kelemahan Modulasi Digital :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Semakin tinggi laju bit, semakin besar lebar pita kanal.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Aplikasi :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Komunikasi jarak jauh untuk semua jenis informasi : suara, citra, data.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Pengendalian yang kompleks.</a:t>
            </a:r>
          </a:p>
        </p:txBody>
      </p:sp>
    </p:spTree>
    <p:extLst>
      <p:ext uri="{BB962C8B-B14F-4D97-AF65-F5344CB8AC3E}">
        <p14:creationId xmlns:p14="http://schemas.microsoft.com/office/powerpoint/2010/main" val="7138485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0642" y="45720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8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Sejarah Singkat Telekomunikasi (lanjut)</a:t>
            </a:r>
            <a:endParaRPr lang="en-US" sz="28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50142" y="1245037"/>
            <a:ext cx="7467600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Perioda komunikasi elektrik-dasar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: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id-ID" sz="1200" smtClean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1838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telegrap elektrik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Tahun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1830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-an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mulai pembangunan sistem telegrafi nirkabel menggunakan tanah, air, dan media lain untuk menghilangkan kebutuhan kabel.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1858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Kabel telegrap trans-Atlantik.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1876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Telepon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1880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Teknik telepon menggunakan berkas cahaya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photophone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56322" name="Picture 2" descr="Image result for insinyur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5142" y="4514850"/>
            <a:ext cx="1915342" cy="219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2514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50142" y="304800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telegrap elektrik, sistem telegrafi nirkabel, kabel telegrap trans-Atlantik, telepon,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photophone</a:t>
            </a:r>
          </a:p>
        </p:txBody>
      </p:sp>
      <p:sp>
        <p:nvSpPr>
          <p:cNvPr id="2" name="AutoShape 2" descr="Hasil gambar untuk ancient telegraph transmitter rece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066800"/>
            <a:ext cx="270104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749" y="1099782"/>
            <a:ext cx="4338451" cy="190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729" y="2971800"/>
            <a:ext cx="2452671" cy="19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429125"/>
            <a:ext cx="20097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07" y="4677037"/>
            <a:ext cx="3247025" cy="219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81241"/>
            <a:ext cx="285159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upload.wikimedia.org/wikipedia/commons/thumb/9/95/Photophone_transmitter_4074931746_9f996df841_b.jpg/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2804615" cy="196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448" y="4533331"/>
            <a:ext cx="2038349" cy="232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3311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0642" y="30480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8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Sejarah Singkat Telekomunikasi (lanjut)</a:t>
            </a:r>
            <a:endParaRPr lang="en-US" sz="28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50142" y="914400"/>
            <a:ext cx="806525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Perioda komunikasi elektronik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: </a:t>
            </a:r>
            <a:endParaRPr lang="id-ID" sz="1200" smtClean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1896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sistem telegrafi nirkabel berbasis gelombang radio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1914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panggilan telepon  trans-kontinental Amerika Utara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1927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televisi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1927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layanan telepon radio UK-US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1930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videofon eksperimental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1934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 layanan telepon radio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US-Japan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1936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jaringan videofon publik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1946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layanan terbatas telepon bergerak untuk mobil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1956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kabel telepon trans-Atlantik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1962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satelit telekomunikasi komersial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1964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telekomunikasi serat optik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1965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jaringan videofon Amerika Utara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1969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jaringan komputer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1973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telepon bergerak (selular) modern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1979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komunikasi satelit untuk kapal-ke-pantai INMARSAT 1981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jaringan telepon bergerak (selular) pertama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1982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e-mail berbasis SMTP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1983: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Internet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1998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telepon genggam satelit bergerak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2003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telefoni Internet (VoIP)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56322" name="Picture 2" descr="Image result for insinyur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4800600"/>
            <a:ext cx="1665515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74178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5800" y="353735"/>
            <a:ext cx="762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telegrafi nirkabel berbasis radio, televisi, videofon eksperimental, telepon bergerak untuk mobil, satelit telekomunikasi komersial (telstar), telekomunikasi serat optik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663887"/>
            <a:ext cx="3043229" cy="21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662606"/>
            <a:ext cx="3200400" cy="218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37" y="1662606"/>
            <a:ext cx="2619863" cy="218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3848100"/>
            <a:ext cx="2971801" cy="20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26063"/>
            <a:ext cx="20764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650" y="3826063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325" y="3848100"/>
            <a:ext cx="17430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65954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5800" y="353735"/>
            <a:ext cx="806525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jaringan komputer, telepon bergerak (selular) modern, e-mail berbasis SMTP, 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Internet, telepon genggam satelit bergerak, VoIP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222805"/>
            <a:ext cx="3429000" cy="256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752" y="1303361"/>
            <a:ext cx="33183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86199"/>
            <a:ext cx="3316941" cy="19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830858"/>
            <a:ext cx="2946486" cy="204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4051" y="1295400"/>
            <a:ext cx="2143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830857"/>
            <a:ext cx="2619375" cy="204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5693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90600" y="45720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32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Sistem Telekomunikasi Elektronik</a:t>
            </a:r>
            <a:endParaRPr lang="en-US" sz="32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" y="3886200"/>
            <a:ext cx="807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Prinsip dasar : pengiriman informasi dari sumber informasi (suara, citra, data)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menggunakan sebuah pemancar melalui sebuah kanal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diterima oleh sebuah penerima  sampai ke tujuan.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Pada pemancar dan penerima terjadi proses modulasi (penumpangan) dan demodulasi (penguraian kembali) informasi yang dikirimkan.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Proses modulasi dan demodulasi serta kanal yang digunakan bisa menghasilkan distorsi (cacat) bahkan kanal bisa menjadi jalan masuk sumber derau.</a:t>
            </a: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9818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493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Klasifikasi Telekomunikasi Elektronik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29" y="914400"/>
            <a:ext cx="850073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" y="4023815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Simplex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: komunikasi satu arah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radio siaran, speaker masjid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Half duplex 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: komunikasi 2 arah, bergantian  radio komunikasi, HT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Full duplex i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: komunikasi 2 arah, bersamaan  telepon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Baseband transmission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: mengirimkan sinyal tanpa diolah/ditranslasi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Communication using Modulation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: mengirimkan sinyal dengan ditumpangkan ke sebuah sinyal pembawa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carrier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</a:t>
            </a:r>
            <a:endParaRPr lang="id-ID" i="1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9592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Klasifikasi Telekomunikasi Elektronik (lanjut)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734300" cy="297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" y="3733800"/>
            <a:ext cx="80772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amplitude modulation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FM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frequency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phase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PAM :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amplitude modulation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PWM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width modulation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PCM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 code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delta modulation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ADM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adaptive delta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4254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Klasifikasi Telekomunikasi Elektronik (lanjut)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734300" cy="297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" y="3733800"/>
            <a:ext cx="80772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amplitude modulation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FM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frequency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phase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PAM :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amplitude modulation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PWM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width modulation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PCM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pulse  code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delta modulation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ADM :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adaptive delta modulation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5594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066800" y="852488"/>
            <a:ext cx="7086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FFFF"/>
                </a:solidFill>
                <a:latin typeface="Comic Sans MS" pitchFamily="66" charset="0"/>
              </a:rPr>
              <a:t>Silabi</a:t>
            </a:r>
          </a:p>
        </p:txBody>
      </p:sp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1066800" y="175260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Sejarah Telekomunikasi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Sistem Telekomunikasi Elektronik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Modulasi Analog</a:t>
            </a:r>
          </a:p>
          <a:p>
            <a:pPr marL="342900" indent="-342900">
              <a:buFontTx/>
              <a:buAutoNum type="arabicPeriod"/>
            </a:pPr>
            <a:r>
              <a:rPr lang="id-ID" sz="2400">
                <a:solidFill>
                  <a:srgbClr val="00FF00"/>
                </a:solidFill>
                <a:latin typeface="Comic Sans MS" pitchFamily="66" charset="0"/>
              </a:rPr>
              <a:t>Modulasi Digital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Sinyal dan Derau (</a:t>
            </a:r>
            <a:r>
              <a:rPr lang="id-ID" sz="2400" i="1" smtClean="0">
                <a:solidFill>
                  <a:srgbClr val="00FF00"/>
                </a:solidFill>
                <a:latin typeface="Comic Sans MS" pitchFamily="66" charset="0"/>
              </a:rPr>
              <a:t>Noise</a:t>
            </a: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Teknik Radio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Transmisi Gelombng Radio</a:t>
            </a:r>
          </a:p>
          <a:p>
            <a:pPr marL="342900" indent="-342900">
              <a:buFontTx/>
              <a:buAutoNum type="arabicPeriod"/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Teknik Pengkodean (</a:t>
            </a:r>
            <a:r>
              <a:rPr lang="id-ID" sz="2400" i="1" smtClean="0">
                <a:solidFill>
                  <a:srgbClr val="00FF00"/>
                </a:solidFill>
                <a:latin typeface="Comic Sans MS" pitchFamily="66" charset="0"/>
              </a:rPr>
              <a:t>coding</a:t>
            </a: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en-US" sz="24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Image result for syllab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791420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Amplitude Modulation (AM)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077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Pada sistem modulasi, frekuensi sinyal pembawa selalu jauh lebih tinggi dibanding sinyal informasi (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sinyal pemodulasi).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: frekuensi sinyal pembawa 10 MHz dan sinyal informasi 10 kHz.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Prinsip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dasar : mencampur/mengalikan sinyal pembawa dengan sinyal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informasi.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pembawa :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informasi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termodulasi amplitudo (AM)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2971800"/>
            <a:ext cx="2324100" cy="5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727677"/>
            <a:ext cx="2476500" cy="53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884168"/>
            <a:ext cx="7391400" cy="15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64987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47775"/>
            <a:ext cx="7772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Bentuk sinyal AM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977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Indeks modulasi sinyal </a:t>
            </a:r>
            <a:r>
              <a:rPr lang="en-US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AM :</a:t>
            </a:r>
            <a:endParaRPr lang="en-US" sz="20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48669"/>
            <a:ext cx="5044751" cy="35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128635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33528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Nilai minimum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= 0 (termodulasi 0%)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hanya sinyal pembawa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Nilai maksimum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= 1 (termodulasi 100%)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Indeks modulasi harus bernilai 0</a:t>
            </a:r>
            <a:r>
              <a:rPr lang="id-ID" sz="2800" smtClean="0">
                <a:solidFill>
                  <a:srgbClr val="00FF00"/>
                </a:solidFill>
                <a:latin typeface="Comic Sans MS" pitchFamily="66" charset="0"/>
              </a:rPr>
              <a:t>&lt;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id-ID" sz="2800" smtClean="0">
                <a:solidFill>
                  <a:srgbClr val="00FF00"/>
                </a:solidFill>
                <a:latin typeface="Comic Sans MS" pitchFamily="66" charset="0"/>
              </a:rPr>
              <a:t>&lt;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Indeks modulasi terbaik untuk sebuah pemancar AM = 0,8 (termodulasi 80%)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431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Sinyal AM dengan beberapa indeks modulasi :</a:t>
            </a:r>
            <a:endParaRPr lang="en-US" sz="20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49530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1294686"/>
            <a:ext cx="297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Tidak termodulasi  (hanya ada pembawa)</a:t>
            </a:r>
          </a:p>
          <a:p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Termodulasi 50% </a:t>
            </a:r>
          </a:p>
          <a:p>
            <a:pPr marL="285750" indent="-285750">
              <a:buFont typeface="Wingdings" pitchFamily="2" charset="2"/>
              <a:buChar char="à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Termodulasi penuh 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100% 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Termodulasi lebih (&gt;100%)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terdistorsi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640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Spektrum frekuensi sinyal AM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029177"/>
            <a:ext cx="36957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38451"/>
            <a:ext cx="3733800" cy="36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337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spektrum sinyal AM berfrekuensi 1 MHz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1400" y="1143000"/>
            <a:ext cx="2286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5791200" y="2286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mtClean="0">
                <a:solidFill>
                  <a:schemeClr val="bg1">
                    <a:lumMod val="95000"/>
                  </a:schemeClr>
                </a:solidFill>
              </a:rPr>
              <a:t>USB</a:t>
            </a:r>
            <a:endParaRPr lang="id-ID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286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</a:rPr>
              <a:t>SB</a:t>
            </a:r>
            <a:endParaRPr lang="id-ID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91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mtClean="0">
                <a:solidFill>
                  <a:schemeClr val="bg1">
                    <a:lumMod val="95000"/>
                  </a:schemeClr>
                </a:solidFill>
              </a:rPr>
              <a:t>Carrier</a:t>
            </a:r>
            <a:endParaRPr lang="id-ID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81600" y="2470666"/>
            <a:ext cx="762000" cy="34873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81400" y="2470666"/>
            <a:ext cx="685800" cy="3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4724400" y="1283732"/>
            <a:ext cx="0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73429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5895976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Modulator AM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Memanfaatkan sifat tak linier bahan semikonduktor : dioda, transistor bipolar, FET.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Ketaklinieran semikonduktor punya sifat sebagai pengali sinyal.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modulator AM menggunakan dioda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>
            <a:off x="609600" y="3657600"/>
            <a:ext cx="7924801" cy="2362200"/>
            <a:chOff x="1142999" y="3200400"/>
            <a:chExt cx="7924801" cy="2362200"/>
          </a:xfrm>
        </p:grpSpPr>
        <p:grpSp>
          <p:nvGrpSpPr>
            <p:cNvPr id="6" name="Group 5"/>
            <p:cNvGrpSpPr/>
            <p:nvPr/>
          </p:nvGrpSpPr>
          <p:grpSpPr>
            <a:xfrm>
              <a:off x="1752600" y="3228975"/>
              <a:ext cx="5667375" cy="2333625"/>
              <a:chOff x="1724025" y="2667000"/>
              <a:chExt cx="5667375" cy="2333625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4025" y="2667000"/>
                <a:ext cx="5210175" cy="2333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6172200" y="3048000"/>
                <a:ext cx="1219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316125"/>
              <a:ext cx="1536699" cy="64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9" y="4579064"/>
              <a:ext cx="1536699" cy="60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638" y="3200400"/>
              <a:ext cx="1681162" cy="874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7038975" y="3609975"/>
              <a:ext cx="2762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33388"/>
            <a:ext cx="2476499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9958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647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modulator AM dengan transistor dan FET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48808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800475"/>
            <a:ext cx="5486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99673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620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Demodulator  AM :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Prinsip : rangkaian dioda penyearah dengan tapis lolos bawah (LPF).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02471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874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57200" y="514290"/>
            <a:ext cx="8305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Modulator  DSB-SC : modulator terimbang (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balanced modulator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en-US" sz="2000" i="1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1752600"/>
            <a:ext cx="5562600" cy="3150742"/>
            <a:chOff x="609600" y="1066800"/>
            <a:chExt cx="5562600" cy="3150742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066800"/>
              <a:ext cx="4572000" cy="3150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62000" y="2496235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500" smtClean="0">
                  <a:solidFill>
                    <a:schemeClr val="bg1">
                      <a:lumMod val="95000"/>
                    </a:schemeClr>
                  </a:solidFill>
                </a:rPr>
                <a:t>Carrier</a:t>
              </a:r>
              <a:endParaRPr lang="id-ID" sz="15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7800" y="2514600"/>
              <a:ext cx="914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500" smtClean="0">
                  <a:solidFill>
                    <a:schemeClr val="bg1">
                      <a:lumMod val="95000"/>
                    </a:schemeClr>
                  </a:solidFill>
                </a:rPr>
                <a:t>DSB-SC</a:t>
              </a:r>
              <a:endParaRPr lang="id-ID" sz="15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72200" y="2032328"/>
            <a:ext cx="2743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keluaran  DSB-SC hanya akan ada jika kedua sinyal masukan eksis.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Jika salah satu sinyal masukan = 0, maka keluaran juga = 0.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044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66800" y="852488"/>
            <a:ext cx="7086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FFFF"/>
                </a:solidFill>
                <a:latin typeface="Comic Sans MS" pitchFamily="66" charset="0"/>
              </a:rPr>
              <a:t>Pustaka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066800" y="1676400"/>
            <a:ext cx="7467600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Kennedy, George ; “</a:t>
            </a:r>
            <a:r>
              <a:rPr lang="id-ID" sz="2200" i="1" smtClean="0">
                <a:solidFill>
                  <a:srgbClr val="00FF00"/>
                </a:solidFill>
                <a:latin typeface="Comic Sans MS" pitchFamily="66" charset="0"/>
              </a:rPr>
              <a:t>Electronic Communication Systems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” 4</a:t>
            </a:r>
            <a:r>
              <a:rPr lang="id-ID" sz="2200" baseline="30000" smtClean="0">
                <a:solidFill>
                  <a:srgbClr val="00FF00"/>
                </a:solidFill>
                <a:latin typeface="Comic Sans MS" pitchFamily="66" charset="0"/>
              </a:rPr>
              <a:t>th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 ed., McGraw Hill, 1999.</a:t>
            </a:r>
            <a:endParaRPr lang="en-US" sz="22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Sklar, Bernard ; “Digital Communications, Fundamental &amp; Applications”, Prentice Hall, 2000</a:t>
            </a:r>
            <a:endParaRPr lang="en-US" sz="22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Freeman, Roger ; “Telecommunication System Engineering”, 4</a:t>
            </a:r>
            <a:r>
              <a:rPr lang="id-ID" sz="2200" baseline="30000" smtClean="0">
                <a:solidFill>
                  <a:srgbClr val="00FF00"/>
                </a:solidFill>
                <a:latin typeface="Comic Sans MS" pitchFamily="66" charset="0"/>
              </a:rPr>
              <a:t>th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 ed., Willey &amp; Sons, 2004.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Winch, Robert ; “Telecommunication Transmission System”, McGraw Hill, 1993</a:t>
            </a:r>
            <a:endParaRPr lang="en-US" sz="22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1266" name="Picture 2" descr="Image result for reference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00600"/>
            <a:ext cx="2581275" cy="17907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5410200" cy="291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7839" y="457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Contoh : 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" y="3352800"/>
            <a:ext cx="81534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Arus pada terminal keluaran :</a:t>
            </a:r>
          </a:p>
          <a:p>
            <a:pPr marL="285750" indent="-285750"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Tegangan pada terminal keluaran :</a:t>
            </a:r>
          </a:p>
          <a:p>
            <a:pPr marL="285750" indent="-285750"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lvl="3"/>
            <a:endParaRPr lang="id-ID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3"/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tidak ada sinyal pembawa, hanya 2 pita sisi saja DSB-SC.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24099" y="3776127"/>
            <a:ext cx="5827889" cy="1000125"/>
            <a:chOff x="2324099" y="4017407"/>
            <a:chExt cx="5827889" cy="10001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099" y="4017407"/>
              <a:ext cx="5827889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929952" y="4626932"/>
              <a:ext cx="0" cy="1676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286000" y="5035570"/>
            <a:ext cx="6420515" cy="1047750"/>
            <a:chOff x="2286000" y="5276850"/>
            <a:chExt cx="6420515" cy="104775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5276850"/>
              <a:ext cx="6420515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400800" y="5928360"/>
              <a:ext cx="0" cy="1676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654067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77838" y="381000"/>
            <a:ext cx="44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Contoh lain : modulator cincin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1747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239362"/>
            <a:ext cx="4572000" cy="36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800" y="3364468"/>
            <a:ext cx="44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odulator menggunakan transistor :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398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09600" y="457200"/>
            <a:ext cx="791567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id-ID" sz="20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emodulasi sinyal DSB-SC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: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5051" y="883027"/>
            <a:ext cx="7830222" cy="4146173"/>
            <a:chOff x="674576" y="762000"/>
            <a:chExt cx="7830222" cy="414617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76" y="1927080"/>
              <a:ext cx="7760697" cy="298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914400" y="762000"/>
              <a:ext cx="7590398" cy="3290736"/>
              <a:chOff x="914400" y="762000"/>
              <a:chExt cx="7590398" cy="329073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599" y="762000"/>
                <a:ext cx="4284785" cy="64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H="1">
                <a:off x="4876800" y="1409700"/>
                <a:ext cx="304800" cy="8763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800" y="3423971"/>
                <a:ext cx="2865998" cy="628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V="1">
                <a:off x="7071799" y="2590800"/>
                <a:ext cx="167201" cy="8331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2590800"/>
                <a:ext cx="333375" cy="257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6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197" y="3198779"/>
                <a:ext cx="490803" cy="290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657600" y="3198779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600" smtClean="0">
                    <a:solidFill>
                      <a:schemeClr val="bg1">
                        <a:lumMod val="95000"/>
                      </a:schemeClr>
                    </a:solidFill>
                  </a:rPr>
                  <a:t>=</a:t>
                </a:r>
                <a:endParaRPr lang="id-ID" sz="16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15367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9717" y="881702"/>
                <a:ext cx="1919883" cy="47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783575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09600" y="457200"/>
            <a:ext cx="7620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Pembangkitan sinyal SSB 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Dengan metoda penapisan sinyal DSB-SC.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Dengan metoda penggeseran fasa.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Metoda penapisan lolos pita (BPF) sinyal DSB-SC :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Tapis lolos pita disesuaikan frekuensi kerjanya pada kebutuhan (LSB atau USB).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34" y="2819400"/>
            <a:ext cx="802368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97140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09600" y="457200"/>
            <a:ext cx="79156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Metoda penggeseran fasa :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Keluaran kedua modulator terimbang mengandung sinyal yang merupa-kan penjumlahan dan pengurangan frekuensi dari sinyal masukan :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239000" cy="2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981200" y="5953125"/>
            <a:ext cx="4572000" cy="523875"/>
            <a:chOff x="1295400" y="5953125"/>
            <a:chExt cx="4572000" cy="523875"/>
          </a:xfrm>
        </p:grpSpPr>
        <p:grpSp>
          <p:nvGrpSpPr>
            <p:cNvPr id="5" name="Group 4"/>
            <p:cNvGrpSpPr/>
            <p:nvPr/>
          </p:nvGrpSpPr>
          <p:grpSpPr>
            <a:xfrm>
              <a:off x="2065948" y="5953125"/>
              <a:ext cx="3801452" cy="523875"/>
              <a:chOff x="2065948" y="5953125"/>
              <a:chExt cx="3801452" cy="523875"/>
            </a:xfrm>
          </p:grpSpPr>
          <p:pic>
            <p:nvPicPr>
              <p:cNvPr id="1434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5948" y="5953125"/>
                <a:ext cx="3801452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2895600" y="6324600"/>
                <a:ext cx="1524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509448" y="6324600"/>
                <a:ext cx="1524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/>
            <p:nvPr/>
          </p:nvCxnSpPr>
          <p:spPr>
            <a:xfrm>
              <a:off x="1295400" y="6215062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26" y="4165427"/>
            <a:ext cx="4445474" cy="162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1584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09600" y="457200"/>
            <a:ext cx="791567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id-ID" sz="20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emodulasi sinyal SSB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: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Metoda demodulator/detektor pengali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product detector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), disebut juga detektor sinkron atau detektor koheren.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Metoda demodulator terimbang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balanced demodulator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Metoda pengali :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5400" y="3048000"/>
            <a:ext cx="6792263" cy="2971800"/>
            <a:chOff x="1295400" y="3048000"/>
            <a:chExt cx="6792263" cy="29718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4029462" y="3581400"/>
              <a:ext cx="152400" cy="6762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373610"/>
              <a:ext cx="6792263" cy="1646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048000"/>
              <a:ext cx="5650490" cy="590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005018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am diode modulat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609600" y="457200"/>
            <a:ext cx="79156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Metoda demodulator terimbang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Prinsip kerja : perkalian 2 sinyal masukan. Bila salah satu sinyal masukan = 0, maka keluaran juga = 0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9197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1308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Variasi sinyal AM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914400"/>
            <a:ext cx="3657600" cy="3160931"/>
            <a:chOff x="200025" y="1083007"/>
            <a:chExt cx="3657600" cy="31609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083007"/>
              <a:ext cx="3476625" cy="2381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0025" y="3597607"/>
              <a:ext cx="3629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mtClean="0">
                  <a:solidFill>
                    <a:srgbClr val="00FF00"/>
                  </a:solidFill>
                  <a:latin typeface="Comic Sans MS" pitchFamily="66" charset="0"/>
                </a:rPr>
                <a:t>AM Full Carrier atau Double Side Band Full Carrier (DSB-FC)</a:t>
              </a:r>
              <a:endParaRPr lang="id-ID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52975" y="76200"/>
            <a:ext cx="3476625" cy="2551331"/>
            <a:chOff x="4752975" y="76200"/>
            <a:chExt cx="3476625" cy="2551331"/>
          </a:xfrm>
        </p:grpSpPr>
        <p:grpSp>
          <p:nvGrpSpPr>
            <p:cNvPr id="6" name="Group 5"/>
            <p:cNvGrpSpPr/>
            <p:nvPr/>
          </p:nvGrpSpPr>
          <p:grpSpPr>
            <a:xfrm>
              <a:off x="4752975" y="152400"/>
              <a:ext cx="3476625" cy="2475131"/>
              <a:chOff x="4648200" y="304800"/>
              <a:chExt cx="3476625" cy="24751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648200" y="2133600"/>
                <a:ext cx="34766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mtClean="0">
                    <a:solidFill>
                      <a:srgbClr val="00FF00"/>
                    </a:solidFill>
                    <a:latin typeface="Comic Sans MS" pitchFamily="66" charset="0"/>
                  </a:rPr>
                  <a:t>Double Side Band Suppressed  Carrier (DSB-SC)</a:t>
                </a:r>
                <a:endParaRPr lang="id-ID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5825" y="304800"/>
                <a:ext cx="3429000" cy="1762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7" name="Straight Arrow Connector 26"/>
            <p:cNvCxnSpPr/>
            <p:nvPr/>
          </p:nvCxnSpPr>
          <p:spPr>
            <a:xfrm flipV="1">
              <a:off x="6324600" y="76200"/>
              <a:ext cx="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752975" y="2653352"/>
            <a:ext cx="3476625" cy="4052248"/>
            <a:chOff x="4752975" y="2653352"/>
            <a:chExt cx="3476625" cy="4052248"/>
          </a:xfrm>
        </p:grpSpPr>
        <p:grpSp>
          <p:nvGrpSpPr>
            <p:cNvPr id="9" name="Group 8"/>
            <p:cNvGrpSpPr/>
            <p:nvPr/>
          </p:nvGrpSpPr>
          <p:grpSpPr>
            <a:xfrm>
              <a:off x="4752975" y="2667000"/>
              <a:ext cx="3476625" cy="4038600"/>
              <a:chOff x="4752975" y="2667000"/>
              <a:chExt cx="3476625" cy="403860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0125" y="2667000"/>
                <a:ext cx="3343275" cy="1800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752975" y="6336268"/>
                <a:ext cx="3476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mtClean="0">
                    <a:solidFill>
                      <a:srgbClr val="00FF00"/>
                    </a:solidFill>
                    <a:latin typeface="Comic Sans MS" pitchFamily="66" charset="0"/>
                  </a:rPr>
                  <a:t>Single Side Band (SSB)</a:t>
                </a:r>
                <a:endParaRPr lang="id-ID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0" y="4495800"/>
                <a:ext cx="3390900" cy="1809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" name="Freeform 22"/>
            <p:cNvSpPr/>
            <p:nvPr/>
          </p:nvSpPr>
          <p:spPr>
            <a:xfrm>
              <a:off x="4876800" y="3252716"/>
              <a:ext cx="1078173" cy="682388"/>
            </a:xfrm>
            <a:custGeom>
              <a:avLst/>
              <a:gdLst>
                <a:gd name="connsiteX0" fmla="*/ 1078173 w 1078173"/>
                <a:gd name="connsiteY0" fmla="*/ 682388 h 682388"/>
                <a:gd name="connsiteX1" fmla="*/ 1078173 w 1078173"/>
                <a:gd name="connsiteY1" fmla="*/ 272956 h 682388"/>
                <a:gd name="connsiteX2" fmla="*/ 0 w 1078173"/>
                <a:gd name="connsiteY2" fmla="*/ 0 h 682388"/>
                <a:gd name="connsiteX3" fmla="*/ 13648 w 1078173"/>
                <a:gd name="connsiteY3" fmla="*/ 668741 h 68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173" h="682388">
                  <a:moveTo>
                    <a:pt x="1078173" y="682388"/>
                  </a:moveTo>
                  <a:lnTo>
                    <a:pt x="1078173" y="272956"/>
                  </a:lnTo>
                  <a:lnTo>
                    <a:pt x="0" y="0"/>
                  </a:lnTo>
                  <a:lnTo>
                    <a:pt x="13648" y="668741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6618027" y="5081516"/>
              <a:ext cx="1078173" cy="682388"/>
            </a:xfrm>
            <a:custGeom>
              <a:avLst/>
              <a:gdLst>
                <a:gd name="connsiteX0" fmla="*/ 1078173 w 1078173"/>
                <a:gd name="connsiteY0" fmla="*/ 682388 h 682388"/>
                <a:gd name="connsiteX1" fmla="*/ 1078173 w 1078173"/>
                <a:gd name="connsiteY1" fmla="*/ 272956 h 682388"/>
                <a:gd name="connsiteX2" fmla="*/ 0 w 1078173"/>
                <a:gd name="connsiteY2" fmla="*/ 0 h 682388"/>
                <a:gd name="connsiteX3" fmla="*/ 13648 w 1078173"/>
                <a:gd name="connsiteY3" fmla="*/ 668741 h 68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173" h="682388">
                  <a:moveTo>
                    <a:pt x="1078173" y="682388"/>
                  </a:moveTo>
                  <a:lnTo>
                    <a:pt x="1078173" y="272956"/>
                  </a:lnTo>
                  <a:lnTo>
                    <a:pt x="0" y="0"/>
                  </a:lnTo>
                  <a:lnTo>
                    <a:pt x="13648" y="668741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262048" y="2653352"/>
              <a:ext cx="0" cy="1268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318912" y="4523096"/>
              <a:ext cx="0" cy="1268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09575" y="4355068"/>
            <a:ext cx="3572159" cy="2350532"/>
            <a:chOff x="409575" y="4191000"/>
            <a:chExt cx="3572159" cy="2350532"/>
          </a:xfrm>
        </p:grpSpPr>
        <p:grpSp>
          <p:nvGrpSpPr>
            <p:cNvPr id="8" name="Group 7"/>
            <p:cNvGrpSpPr/>
            <p:nvPr/>
          </p:nvGrpSpPr>
          <p:grpSpPr>
            <a:xfrm>
              <a:off x="409575" y="4191000"/>
              <a:ext cx="3572159" cy="2350532"/>
              <a:chOff x="409575" y="4191000"/>
              <a:chExt cx="3572159" cy="2350532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784" y="4191000"/>
                <a:ext cx="3409950" cy="1838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09575" y="6172200"/>
                <a:ext cx="3476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mtClean="0">
                    <a:solidFill>
                      <a:srgbClr val="00FF00"/>
                    </a:solidFill>
                    <a:latin typeface="Comic Sans MS" pitchFamily="66" charset="0"/>
                  </a:rPr>
                  <a:t>Vestigial Side Band (VSB)</a:t>
                </a:r>
                <a:endParaRPr lang="id-ID">
                  <a:solidFill>
                    <a:srgbClr val="00FF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36896" y="4804012"/>
              <a:ext cx="1078173" cy="682388"/>
            </a:xfrm>
            <a:custGeom>
              <a:avLst/>
              <a:gdLst>
                <a:gd name="connsiteX0" fmla="*/ 1078173 w 1078173"/>
                <a:gd name="connsiteY0" fmla="*/ 682388 h 682388"/>
                <a:gd name="connsiteX1" fmla="*/ 1078173 w 1078173"/>
                <a:gd name="connsiteY1" fmla="*/ 272956 h 682388"/>
                <a:gd name="connsiteX2" fmla="*/ 0 w 1078173"/>
                <a:gd name="connsiteY2" fmla="*/ 0 h 682388"/>
                <a:gd name="connsiteX3" fmla="*/ 13648 w 1078173"/>
                <a:gd name="connsiteY3" fmla="*/ 668741 h 68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173" h="682388">
                  <a:moveTo>
                    <a:pt x="1078173" y="682388"/>
                  </a:moveTo>
                  <a:lnTo>
                    <a:pt x="1078173" y="272956"/>
                  </a:lnTo>
                  <a:lnTo>
                    <a:pt x="0" y="0"/>
                  </a:lnTo>
                  <a:lnTo>
                    <a:pt x="13648" y="668741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071048" y="4467226"/>
              <a:ext cx="0" cy="5027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025965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7848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Daya total pada sinyal AM :</a:t>
            </a:r>
          </a:p>
          <a:p>
            <a:pPr>
              <a:spcBef>
                <a:spcPct val="50000"/>
              </a:spcBef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id-ID" sz="2000" i="1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			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daya sinyal pembawa   daya pita sisi</a:t>
            </a:r>
            <a:endParaRPr lang="en-US" sz="2000" i="1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631" y="838200"/>
            <a:ext cx="3681864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810000" y="1600200"/>
            <a:ext cx="152400" cy="705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76800" y="1600200"/>
            <a:ext cx="609600" cy="705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9600" y="2895600"/>
            <a:ext cx="7848600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Dengan nilai indeks modulasi maksimum (m=1 atau 100%) maka daya total maksimum adalah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1,5 kali daya sinyal pembawa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Masing-masing pita sisi memiliki nilai informasi dan besar daya yang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sama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Untuk efisiensi, maka sinyal AM bisa dikirim hanya dalam bentuk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satu pita sisi tunggal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(SSB), yakni LSB atau USB saja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lazim digunakan pada sistem radio komunikasi.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Untuk meningkatkan daya pada sebagian pita frekuensi sinyal informasi, sementara masih bisa menghemat daya, bisa dikirimkan dalam bentuk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pita sisi sisa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(VSB)  lazim digunakan pada sistem pengiriman gambar televisi.</a:t>
            </a:r>
            <a:endParaRPr lang="en-US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0392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Bentuk sinyal AM, DSB-SC dan SSB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5257800" cy="5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5408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47393"/>
            <a:ext cx="8077200" cy="3958007"/>
            <a:chOff x="762000" y="1147393"/>
            <a:chExt cx="8077200" cy="3958007"/>
          </a:xfrm>
        </p:grpSpPr>
        <p:sp>
          <p:nvSpPr>
            <p:cNvPr id="10242" name="Text Box 4"/>
            <p:cNvSpPr txBox="1">
              <a:spLocks noChangeArrowheads="1"/>
            </p:cNvSpPr>
            <p:nvPr/>
          </p:nvSpPr>
          <p:spPr bwMode="auto">
            <a:xfrm>
              <a:off x="762000" y="1147393"/>
              <a:ext cx="6781800" cy="3958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0988" indent="-280988">
                <a:spcBef>
                  <a:spcPct val="50000"/>
                </a:spcBef>
              </a:pPr>
              <a:r>
                <a:rPr lang="en-US" sz="2800">
                  <a:solidFill>
                    <a:srgbClr val="00FFFF"/>
                  </a:solidFill>
                  <a:latin typeface="Comic Sans MS" pitchFamily="66" charset="0"/>
                </a:rPr>
                <a:t>Pembobotan </a:t>
              </a:r>
              <a:r>
                <a:rPr lang="en-US" sz="2800" smtClean="0">
                  <a:solidFill>
                    <a:srgbClr val="00FFFF"/>
                  </a:solidFill>
                  <a:latin typeface="Comic Sans MS" pitchFamily="66" charset="0"/>
                </a:rPr>
                <a:t>evaluasi:</a:t>
              </a:r>
              <a:r>
                <a:rPr lang="en-US" sz="2400" smtClean="0">
                  <a:solidFill>
                    <a:srgbClr val="00FFFF"/>
                  </a:solidFill>
                  <a:latin typeface="Comic Sans MS" pitchFamily="66" charset="0"/>
                </a:rPr>
                <a:t> </a:t>
              </a:r>
              <a:endParaRPr lang="en-US" sz="2400">
                <a:solidFill>
                  <a:srgbClr val="00FFFF"/>
                </a:solidFill>
                <a:latin typeface="Comic Sans MS" pitchFamily="66" charset="0"/>
              </a:endParaRPr>
            </a:p>
            <a:p>
              <a:pPr marL="280988" indent="-280988">
                <a:spcBef>
                  <a:spcPct val="50000"/>
                </a:spcBef>
              </a:pPr>
              <a:endParaRPr lang="en-US" sz="2400">
                <a:solidFill>
                  <a:srgbClr val="00FFFF"/>
                </a:solidFill>
                <a:latin typeface="Comic Sans MS" pitchFamily="66" charset="0"/>
              </a:endParaRPr>
            </a:p>
            <a:p>
              <a:pPr marL="1195388" lvl="2" indent="-280988">
                <a:spcBef>
                  <a:spcPct val="30000"/>
                </a:spcBef>
                <a:buFontTx/>
                <a:buChar char="•"/>
              </a:pPr>
              <a:r>
                <a:rPr lang="en-US" sz="2400">
                  <a:solidFill>
                    <a:srgbClr val="00FFFF"/>
                  </a:solidFill>
                  <a:latin typeface="Comic Sans MS" pitchFamily="66" charset="0"/>
                </a:rPr>
                <a:t>UAS 	: 40%</a:t>
              </a:r>
            </a:p>
            <a:p>
              <a:pPr marL="1195388" lvl="2" indent="-280988">
                <a:spcBef>
                  <a:spcPct val="30000"/>
                </a:spcBef>
                <a:buFontTx/>
                <a:buChar char="•"/>
              </a:pPr>
              <a:r>
                <a:rPr lang="en-US" sz="2400">
                  <a:solidFill>
                    <a:srgbClr val="00FFFF"/>
                  </a:solidFill>
                  <a:latin typeface="Comic Sans MS" pitchFamily="66" charset="0"/>
                </a:rPr>
                <a:t>UTS   	: 30%</a:t>
              </a:r>
            </a:p>
            <a:p>
              <a:pPr marL="1195388" lvl="2" indent="-280988">
                <a:spcBef>
                  <a:spcPct val="30000"/>
                </a:spcBef>
                <a:buFontTx/>
                <a:buChar char="•"/>
              </a:pPr>
              <a:r>
                <a:rPr lang="en-US" sz="2400">
                  <a:solidFill>
                    <a:srgbClr val="00FFFF"/>
                  </a:solidFill>
                  <a:latin typeface="Comic Sans MS" pitchFamily="66" charset="0"/>
                </a:rPr>
                <a:t>Tugas 	: </a:t>
              </a:r>
              <a:r>
                <a:rPr lang="en-US" sz="2400" smtClean="0">
                  <a:solidFill>
                    <a:srgbClr val="00FFFF"/>
                  </a:solidFill>
                  <a:latin typeface="Comic Sans MS" pitchFamily="66" charset="0"/>
                </a:rPr>
                <a:t>10%</a:t>
              </a:r>
            </a:p>
            <a:p>
              <a:pPr marL="1195388" lvl="2" indent="-280988">
                <a:spcBef>
                  <a:spcPct val="30000"/>
                </a:spcBef>
                <a:buFontTx/>
                <a:buChar char="•"/>
              </a:pPr>
              <a:r>
                <a:rPr lang="en-US" sz="2400" smtClean="0">
                  <a:solidFill>
                    <a:srgbClr val="00FFFF"/>
                  </a:solidFill>
                  <a:latin typeface="Comic Sans MS" pitchFamily="66" charset="0"/>
                </a:rPr>
                <a:t>Kuis		: 10%</a:t>
              </a:r>
              <a:endParaRPr lang="en-US" sz="2400">
                <a:solidFill>
                  <a:srgbClr val="00FFFF"/>
                </a:solidFill>
                <a:latin typeface="Comic Sans MS" pitchFamily="66" charset="0"/>
              </a:endParaRPr>
            </a:p>
            <a:p>
              <a:pPr marL="1195388" lvl="2" indent="-280988">
                <a:spcBef>
                  <a:spcPct val="30000"/>
                </a:spcBef>
                <a:buFontTx/>
                <a:buChar char="•"/>
              </a:pPr>
              <a:r>
                <a:rPr lang="en-US" sz="2400">
                  <a:solidFill>
                    <a:srgbClr val="00FFFF"/>
                  </a:solidFill>
                  <a:latin typeface="Comic Sans MS" pitchFamily="66" charset="0"/>
                </a:rPr>
                <a:t>Absensi 	: 10</a:t>
              </a:r>
              <a:r>
                <a:rPr lang="en-US" sz="2400" smtClean="0">
                  <a:solidFill>
                    <a:srgbClr val="00FFFF"/>
                  </a:solidFill>
                  <a:latin typeface="Comic Sans MS" pitchFamily="66" charset="0"/>
                </a:rPr>
                <a:t>%</a:t>
              </a:r>
            </a:p>
            <a:p>
              <a:pPr marL="1652588" lvl="3" indent="-280988">
                <a:spcBef>
                  <a:spcPct val="30000"/>
                </a:spcBef>
              </a:pPr>
              <a:r>
                <a:rPr lang="en-US" sz="2400" smtClean="0">
                  <a:solidFill>
                    <a:srgbClr val="00FFFF"/>
                  </a:solidFill>
                  <a:latin typeface="Comic Sans MS" pitchFamily="66" charset="0"/>
                </a:rPr>
                <a:t>TOTAL	: 100%</a:t>
              </a:r>
              <a:endParaRPr lang="en-US" sz="2400">
                <a:solidFill>
                  <a:srgbClr val="00FFFF"/>
                </a:solidFill>
                <a:latin typeface="Comic Sans MS" pitchFamily="66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981200" y="4572000"/>
              <a:ext cx="25146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 descr="Image result for evaluas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29200" y="2057400"/>
              <a:ext cx="3810000" cy="30099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radio komunikasi SSB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1266" name="Picture 2" descr="http://i.ebayimg.com/images/i/111802127553-0-1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7625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09" y="3857625"/>
            <a:ext cx="5519791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450" y="1752601"/>
            <a:ext cx="4407550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7930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450" y="1142999"/>
            <a:ext cx="4432571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3163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Frequency Modulation (FM)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077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pembawa :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informasi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termodulasi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frekuensi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(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)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ndeks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modulasi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Deviasi maksimum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Maka sinyal FM bisa dituliskan : 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0" y="1143000"/>
            <a:ext cx="2324100" cy="5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957694"/>
            <a:ext cx="2476500" cy="53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75" y="3048000"/>
            <a:ext cx="3857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475" y="4114800"/>
            <a:ext cx="4962525" cy="10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324475"/>
            <a:ext cx="14001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5943600"/>
            <a:ext cx="38385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56544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972981"/>
            <a:ext cx="36496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645885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6962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Spektrum frekuensi sinyal FM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				   bila dideretkan dengan deret Fourier akan didapat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Dengan nilai amplitudo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J</a:t>
            </a:r>
            <a:r>
              <a:rPr lang="id-ID" sz="2000" i="1" baseline="-25000" smtClean="0">
                <a:solidFill>
                  <a:srgbClr val="00FF00"/>
                </a:solidFill>
                <a:latin typeface="Comic Sans MS" pitchFamily="66" charset="0"/>
              </a:rPr>
              <a:t>n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Menunjukkan bahwa spektrum frekuensi sinyal FM tak terbatas.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04252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999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Spektrum frekuensi sinyal FM :</a:t>
            </a:r>
            <a:endParaRPr lang="en-US" sz="24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1190625"/>
            <a:ext cx="70866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095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8486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Karakteristik umum sinyal FM :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Tidak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seperti sinyal AM (yang hanya memiliki dua buah pita-sisi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LSB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dan USB), sinyal FM memiliki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jumlah </a:t>
            </a:r>
            <a:r>
              <a:rPr lang="en-US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pita-sisi</a:t>
            </a:r>
            <a:r>
              <a:rPr lang="id-ID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en-US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tak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terbatas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 yang terpisah sejauh 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1900" i="1" baseline="-25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id-ID" sz="1900" i="1" baseline="-25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,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2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1900" i="1" baseline="-25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,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3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1900" i="1" baseline="-25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, ......dst.</a:t>
            </a: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Indeks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modulasi 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id-ID" sz="1900" i="1" baseline="-25000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menentukan banyak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nya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pasangan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pita-sisi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Pita-pita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sisi yang timbul selalu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simetris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 antara di bagian atas dengan di bagian bawah frekuensi pembawa. </a:t>
            </a: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Indeks modulasi </a:t>
            </a:r>
            <a:r>
              <a:rPr lang="en-US" sz="1900" i="1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en-US" sz="1900" i="1" baseline="-25000" smtClean="0">
                <a:solidFill>
                  <a:srgbClr val="00FF00"/>
                </a:solidFill>
                <a:latin typeface="Comic Sans MS" pitchFamily="66" charset="0"/>
              </a:rPr>
              <a:t>f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berbanding terbalik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 dengan frekuensi pemodulasi. </a:t>
            </a:r>
            <a:endParaRPr lang="id-ID" sz="19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Pada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sistem FM, daya pemancar total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tetap konstan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. Jika intensitas modulasi ditingkatkan maka akan </a:t>
            </a:r>
            <a:r>
              <a:rPr lang="en-US" sz="19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menaikkan lebar-pita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. Pada sistem AM, peningkatan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daya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pe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modulasi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berarti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pe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ningkatan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daya pita-sisi sehingga daya total pemancar ikut meningkat. </a:t>
            </a: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L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ebar-pita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FM harus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dibatasi dengan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membatasi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deviasi </a:t>
            </a:r>
            <a:r>
              <a:rPr lang="en-US" sz="1900">
                <a:solidFill>
                  <a:srgbClr val="00FF00"/>
                </a:solidFill>
                <a:latin typeface="Comic Sans MS" pitchFamily="66" charset="0"/>
              </a:rPr>
              <a:t>maksimum </a:t>
            </a:r>
            <a:r>
              <a:rPr lang="en-US" sz="1900" smtClean="0">
                <a:solidFill>
                  <a:srgbClr val="00FF00"/>
                </a:solidFill>
                <a:latin typeface="Comic Sans MS" pitchFamily="66" charset="0"/>
              </a:rPr>
              <a:t>frekuensi</a:t>
            </a:r>
            <a:r>
              <a:rPr lang="id-ID" sz="190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sinyal pembawa. Caranya, dengan membatasi </a:t>
            </a:r>
            <a:r>
              <a:rPr lang="id-ID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aras sinyal pemodulasi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. </a:t>
            </a: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386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8486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Pembangkitan sinyal FM 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Metoda langsung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 modulator dengan dioda varactor, metoda rangkaian reaktansi transistor.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Metoda tak langsung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 metoda Armstrong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Metoda langsung dengan varactor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Dioda varactor berubah nilai kapasitansinya sesuai dengan perubahan amplitudo sinyal pemodulasi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akan mengubah frekuensi sinyal pembawa  sinyal FM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399" y="2590800"/>
            <a:ext cx="697799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6196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848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Metoda rangkaian reaktansi transistor.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Nilai reaktansi modulator berubah-ubah sesuai dengan amplitudo sinyal pemodulasi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frekuensi osilator (sinyal pembawa) berubah-ubah  sinyal FM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6644408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16845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: mikropon nirkabel.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33450"/>
            <a:ext cx="39814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135" y="3505200"/>
            <a:ext cx="5921885" cy="320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33450"/>
            <a:ext cx="3733800" cy="236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051300"/>
            <a:ext cx="2273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3891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8486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Metoda tak langsung : metoda Armstrong.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FM dibangkitkan dengan modulator terimbang pada frekuensi yang lebih rendah dari frekuensi kerja (VHF) menggunakan osilator kristal.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ditranslasikan ke frekuensi kerja (VHF) dengan mencampurkannya dengan sinyal dari osilator kristal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frekuensi lebih stabil.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990600"/>
            <a:ext cx="7809173" cy="2819400"/>
            <a:chOff x="533400" y="1219200"/>
            <a:chExt cx="7809173" cy="2819400"/>
          </a:xfrm>
        </p:grpSpPr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219200"/>
              <a:ext cx="7504373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33400" y="3124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smtClean="0">
                  <a:solidFill>
                    <a:schemeClr val="bg1">
                      <a:lumMod val="95000"/>
                    </a:schemeClr>
                  </a:solidFill>
                </a:rPr>
                <a:t>Osilator kristal</a:t>
              </a:r>
            </a:p>
            <a:p>
              <a:pPr algn="ctr"/>
              <a:r>
                <a:rPr lang="id-ID" sz="1600" smtClean="0">
                  <a:solidFill>
                    <a:schemeClr val="bg1">
                      <a:lumMod val="95000"/>
                    </a:schemeClr>
                  </a:solidFill>
                </a:rPr>
                <a:t>(frekuensi rendah)</a:t>
              </a:r>
              <a:endParaRPr lang="id-ID" sz="16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2996625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smtClean="0">
                  <a:solidFill>
                    <a:schemeClr val="bg1">
                      <a:lumMod val="95000"/>
                    </a:schemeClr>
                  </a:solidFill>
                </a:rPr>
                <a:t>Osilator kristal</a:t>
              </a:r>
            </a:p>
            <a:p>
              <a:pPr algn="ctr"/>
              <a:r>
                <a:rPr lang="id-ID" sz="1600" smtClean="0">
                  <a:solidFill>
                    <a:schemeClr val="bg1">
                      <a:lumMod val="95000"/>
                    </a:schemeClr>
                  </a:solidFill>
                </a:rPr>
                <a:t>(VHF)</a:t>
              </a:r>
              <a:endParaRPr lang="id-ID" sz="16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138362"/>
            <a:ext cx="1363061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577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3dav.com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" y="609600"/>
            <a:ext cx="796040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161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0642" y="45720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32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Sejarah Singkat Telekomunikasi</a:t>
            </a:r>
            <a:endParaRPr lang="en-US" sz="32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74676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Perioda non-elektrik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: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Prasejarah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api, asap,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beacons,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drum, terompet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Abad ke-6 BC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surat tertulis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Abad ke-5 BC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merpati pos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Abad ke-4 BC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tanda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semaphore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Abad ke-15 : semaphore maritim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1500 : jaringan panah “hwacha” dari Korea untuk mengirim surat ke seluruh penjuru kota.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1672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percobaan telepon akustik (mekanikal)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1790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jalur semaphore (telegrap optik)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1867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lampu sinyal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1877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: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fonograp akustik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56322" name="Picture 2" descr="Image result for insinyur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5142" y="4514850"/>
            <a:ext cx="1915342" cy="2190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42749" y="464862"/>
            <a:ext cx="78486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Demodulasi sinyal FM 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: detektor lereng (</a:t>
            </a:r>
            <a:r>
              <a:rPr lang="id-ID" sz="2200" i="1" smtClean="0">
                <a:solidFill>
                  <a:srgbClr val="00FF00"/>
                </a:solidFill>
                <a:latin typeface="Comic Sans MS" pitchFamily="66" charset="0"/>
              </a:rPr>
              <a:t>slope detector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Prinsip : memanfaatkan sifat ketak-linieran rangkaian tertala L-C.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Daerah lereng ditala pada frekuensi pusat sinyal FM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akan dihasilkan sinyal dengan amplitudo yang sesuai dengan sinyal pemodulasi.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2537" y="2801970"/>
            <a:ext cx="2587059" cy="3370230"/>
            <a:chOff x="644146" y="1371600"/>
            <a:chExt cx="2587059" cy="3370230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325" y="1371600"/>
              <a:ext cx="1209675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46" y="2743200"/>
              <a:ext cx="2587059" cy="1998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429000" y="2904500"/>
            <a:ext cx="5181600" cy="3572500"/>
            <a:chOff x="3429000" y="1143000"/>
            <a:chExt cx="5181600" cy="3572500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143000"/>
              <a:ext cx="5181600" cy="357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05400" y="416814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>
                  <a:solidFill>
                    <a:schemeClr val="bg1">
                      <a:lumMod val="95000"/>
                    </a:schemeClr>
                  </a:solidFill>
                </a:rPr>
                <a:t>s</a:t>
              </a:r>
              <a:r>
                <a:rPr lang="id-ID" sz="1400" smtClean="0">
                  <a:solidFill>
                    <a:schemeClr val="bg1">
                      <a:lumMod val="95000"/>
                    </a:schemeClr>
                  </a:solidFill>
                </a:rPr>
                <a:t>inyal FM</a:t>
              </a:r>
              <a:endParaRPr lang="id-ID" sz="14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43336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42749" y="464862"/>
            <a:ext cx="7848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Penerima FM sederhana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7" y="1119117"/>
            <a:ext cx="4297273" cy="26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31238"/>
            <a:ext cx="3690278" cy="347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5290478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101" y="3843411"/>
            <a:ext cx="1594261" cy="27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9061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42749" y="464862"/>
            <a:ext cx="78486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Detektor lereng terimbang (</a:t>
            </a:r>
            <a:r>
              <a:rPr lang="id-ID" sz="2200" i="1" smtClean="0">
                <a:solidFill>
                  <a:srgbClr val="00FF00"/>
                </a:solidFill>
                <a:latin typeface="Comic Sans MS" pitchFamily="66" charset="0"/>
              </a:rPr>
              <a:t>balanced slope detector</a:t>
            </a: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Menghasilkan keluaran dua kali lebih besar.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49683" cy="318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9356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42749" y="464862"/>
            <a:ext cx="78486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Diskriminator fasa (detektor Foster-Seeley)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Perubahan fasa sinyal masukan (= perubahan frekuensi) akan menghasilkan perubahan amplitudo pada sinyal keluaran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sama dengan sinyal pemodulasi.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437" y="1066800"/>
            <a:ext cx="487154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44112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42749" y="464862"/>
            <a:ext cx="78486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smtClean="0">
                <a:solidFill>
                  <a:srgbClr val="00FF00"/>
                </a:solidFill>
                <a:latin typeface="Comic Sans MS" pitchFamily="66" charset="0"/>
              </a:rPr>
              <a:t>Diskriminator nisbah (ratio detector)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Merupakan p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erbaikan dari detektor Foster-Seeley, yakni perubahan amplitudo pada sinyal masukan FM (akibat dari derau) tidak akan mempengaruhi keluaran sinyal.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09977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72475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Aplikasi sinyal FM 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Narrow band FM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(lebar pita 5-10 kHz)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digunakan pada radio komunikasi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Wide band FM 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(&gt; 10 kHz)  digunakan pada radio siaran, televisi (suara)</a:t>
            </a:r>
            <a:endParaRPr lang="en-US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7" name="Picture 4" descr="http://www.mwpersons.com/Stations/Images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9623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tlanticrt.staging-box.net/media/catalog/product/cache/2/image/14e5ef324a1d1d67ab1a4fbed9789468/i/c/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2590800" cy="17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drd.pnp.gov.ph/napolcom%20site/Communication/Images/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24498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zhcfmtv.com/Pro_Images/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25861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ages-na.ssl-images-amazon.com/images/I/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1" y="5181600"/>
            <a:ext cx="3657600" cy="17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6465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FM stereo </a:t>
            </a:r>
            <a:endParaRPr lang="id-ID" sz="2400" smtClean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L+R dikirimkan secara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FM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mono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standar.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L-R dikirimkan secara AM jenis DSB-SC (</a:t>
            </a:r>
            <a:r>
              <a:rPr lang="en-US" sz="2000" i="1">
                <a:solidFill>
                  <a:srgbClr val="00FF00"/>
                </a:solidFill>
                <a:latin typeface="Comic Sans MS" pitchFamily="66" charset="0"/>
              </a:rPr>
              <a:t>double side band suppressed carrier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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 multiplexing sinyal 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58" y="2743200"/>
            <a:ext cx="846284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68270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Spektrum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frekuensi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FM stereo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L-R dan L+R yang diterima dilakukan penjumlahan dan pengurangan (dematriks) sehingga diperoleh sinyal L dan R 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165691" cy="241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399" y="4563925"/>
            <a:ext cx="3144465" cy="13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49180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</a:defRPr>
            </a:lvl2pPr>
            <a:lvl3pPr marL="923925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Penerima FM stereo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6107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FF00"/>
                </a:solidFill>
              </a:rPr>
              <a:t>Beda sinyal AM dan FM </a:t>
            </a:r>
            <a:r>
              <a:rPr lang="en-US" smtClean="0">
                <a:solidFill>
                  <a:srgbClr val="00FF00"/>
                </a:solidFill>
              </a:rPr>
              <a:t>:</a:t>
            </a:r>
            <a:endParaRPr lang="en-US">
              <a:solidFill>
                <a:srgbClr val="00FF00"/>
              </a:solidFill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198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7936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Prasejarah :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api, asap,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beacons,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drum, terompet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286000" cy="256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3062" y="997424"/>
            <a:ext cx="4032338" cy="25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832" y="3828115"/>
            <a:ext cx="3926568" cy="287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989" y="3804769"/>
            <a:ext cx="2504190" cy="282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64" y="3828114"/>
            <a:ext cx="1857375" cy="280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83" y="990601"/>
            <a:ext cx="1891817" cy="256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6615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80010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id-ID" smtClean="0">
                <a:solidFill>
                  <a:schemeClr val="bg1">
                    <a:lumMod val="95000"/>
                  </a:schemeClr>
                </a:solidFill>
              </a:rPr>
              <a:t>Perbandingan unjuk kerja</a:t>
            </a: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sinyal AM dan FM </a:t>
            </a:r>
            <a:r>
              <a:rPr lang="en-US" smtClean="0">
                <a:solidFill>
                  <a:srgbClr val="00FF00"/>
                </a:solidFill>
              </a:rPr>
              <a:t>:</a:t>
            </a:r>
            <a:endParaRPr lang="id-ID" smtClean="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Sistem </a:t>
            </a:r>
            <a:r>
              <a:rPr lang="en-US" sz="1800">
                <a:solidFill>
                  <a:srgbClr val="00FF00"/>
                </a:solidFill>
              </a:rPr>
              <a:t>FM lebih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</a:rPr>
              <a:t>kebal derau </a:t>
            </a:r>
            <a:r>
              <a:rPr lang="en-US" sz="1800">
                <a:solidFill>
                  <a:srgbClr val="00FF00"/>
                </a:solidFill>
              </a:rPr>
              <a:t>dibanding sistem </a:t>
            </a:r>
            <a:r>
              <a:rPr lang="en-US" sz="1800" smtClean="0">
                <a:solidFill>
                  <a:srgbClr val="00FF00"/>
                </a:solidFill>
              </a:rPr>
              <a:t>AM.</a:t>
            </a:r>
            <a:endParaRPr lang="id-ID" sz="1800" smtClean="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Amplitudo </a:t>
            </a:r>
            <a:r>
              <a:rPr lang="id-ID" sz="1800" smtClean="0">
                <a:solidFill>
                  <a:srgbClr val="00FF00"/>
                </a:solidFill>
              </a:rPr>
              <a:t>sinyal</a:t>
            </a:r>
            <a:r>
              <a:rPr lang="en-US" sz="1800" smtClean="0">
                <a:solidFill>
                  <a:srgbClr val="00FF00"/>
                </a:solidFill>
              </a:rPr>
              <a:t> </a:t>
            </a:r>
            <a:r>
              <a:rPr lang="en-US" sz="1800">
                <a:solidFill>
                  <a:srgbClr val="00FF00"/>
                </a:solidFill>
              </a:rPr>
              <a:t>FM </a:t>
            </a:r>
            <a:r>
              <a:rPr lang="id-ID" sz="1800" smtClean="0">
                <a:solidFill>
                  <a:schemeClr val="bg1">
                    <a:lumMod val="95000"/>
                  </a:schemeClr>
                </a:solidFill>
              </a:rPr>
              <a:t>konstan</a:t>
            </a:r>
            <a:r>
              <a:rPr lang="en-US" sz="1800" smtClean="0">
                <a:solidFill>
                  <a:srgbClr val="00FF00"/>
                </a:solidFill>
              </a:rPr>
              <a:t>, </a:t>
            </a:r>
            <a:r>
              <a:rPr lang="en-US" sz="1800">
                <a:solidFill>
                  <a:srgbClr val="00FF00"/>
                </a:solidFill>
              </a:rPr>
              <a:t>tak tergantung pada indeks modulasi. Amplitudo/daya </a:t>
            </a:r>
            <a:r>
              <a:rPr lang="id-ID" sz="1800" smtClean="0">
                <a:solidFill>
                  <a:srgbClr val="00FF00"/>
                </a:solidFill>
              </a:rPr>
              <a:t>sinyal </a:t>
            </a:r>
            <a:r>
              <a:rPr lang="en-US" sz="1800" smtClean="0">
                <a:solidFill>
                  <a:srgbClr val="00FF00"/>
                </a:solidFill>
              </a:rPr>
              <a:t>AM </a:t>
            </a:r>
            <a:r>
              <a:rPr lang="en-US" sz="1800">
                <a:solidFill>
                  <a:srgbClr val="00FF00"/>
                </a:solidFill>
              </a:rPr>
              <a:t>berubah dengan perubahan indeks </a:t>
            </a:r>
            <a:r>
              <a:rPr lang="en-US" sz="1800" smtClean="0">
                <a:solidFill>
                  <a:srgbClr val="00FF00"/>
                </a:solidFill>
              </a:rPr>
              <a:t>modulasi.</a:t>
            </a:r>
            <a:endParaRPr lang="id-ID" sz="180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Untuk meningkatkan </a:t>
            </a:r>
            <a:r>
              <a:rPr lang="en-US" sz="1800" i="1" smtClean="0">
                <a:solidFill>
                  <a:schemeClr val="bg1">
                    <a:lumMod val="95000"/>
                  </a:schemeClr>
                </a:solidFill>
              </a:rPr>
              <a:t>S/N</a:t>
            </a:r>
            <a:r>
              <a:rPr lang="en-US" sz="1800" smtClean="0">
                <a:solidFill>
                  <a:srgbClr val="00FF00"/>
                </a:solidFill>
              </a:rPr>
              <a:t>, sistem FM bisa menaikkan deviasi frekuensi, sementara sistem AM tidak bisa.</a:t>
            </a:r>
            <a:endParaRPr lang="id-ID" sz="1800" smtClean="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Sistem </a:t>
            </a:r>
            <a:r>
              <a:rPr lang="en-US" sz="1800">
                <a:solidFill>
                  <a:srgbClr val="00FF00"/>
                </a:solidFill>
              </a:rPr>
              <a:t>siaran FM memerlukan lebar-pita yang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</a:rPr>
              <a:t>sepuluh kali lebih </a:t>
            </a:r>
            <a:r>
              <a:rPr lang="en-US" sz="1800">
                <a:solidFill>
                  <a:srgbClr val="00FF00"/>
                </a:solidFill>
              </a:rPr>
              <a:t>besar dibanding sistem </a:t>
            </a:r>
            <a:r>
              <a:rPr lang="id-ID" sz="1800" smtClean="0">
                <a:solidFill>
                  <a:srgbClr val="00FF00"/>
                </a:solidFill>
              </a:rPr>
              <a:t>siaran </a:t>
            </a:r>
            <a:r>
              <a:rPr lang="en-US" sz="1800" smtClean="0">
                <a:solidFill>
                  <a:srgbClr val="00FF00"/>
                </a:solidFill>
              </a:rPr>
              <a:t>AM.</a:t>
            </a:r>
            <a:endParaRPr lang="id-ID" sz="1800" smtClean="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Penerima </a:t>
            </a:r>
            <a:r>
              <a:rPr lang="en-US" sz="1800">
                <a:solidFill>
                  <a:srgbClr val="00FF00"/>
                </a:solidFill>
              </a:rPr>
              <a:t>FM lebih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</a:rPr>
              <a:t>kompleks dan mahal </a:t>
            </a:r>
            <a:r>
              <a:rPr lang="en-US" sz="1800">
                <a:solidFill>
                  <a:srgbClr val="00FF00"/>
                </a:solidFill>
              </a:rPr>
              <a:t>dibanding penerima AM</a:t>
            </a:r>
            <a:r>
              <a:rPr lang="en-US" sz="1800" smtClean="0">
                <a:solidFill>
                  <a:srgbClr val="00FF00"/>
                </a:solidFill>
              </a:rPr>
              <a:t>.</a:t>
            </a:r>
            <a:endParaRPr lang="id-ID" sz="1800" smtClean="0">
              <a:solidFill>
                <a:srgbClr val="00FF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Siaran </a:t>
            </a:r>
            <a:r>
              <a:rPr lang="en-US" sz="1800">
                <a:solidFill>
                  <a:srgbClr val="00FF00"/>
                </a:solidFill>
              </a:rPr>
              <a:t>FM bekerja di pita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</a:rPr>
              <a:t>VHF dan UHF </a:t>
            </a:r>
            <a:r>
              <a:rPr lang="en-US" sz="1800">
                <a:solidFill>
                  <a:srgbClr val="00FF00"/>
                </a:solidFill>
              </a:rPr>
              <a:t>yang aras derau atmosfirnya lebih rendah dibanding di pita LF, MF, dan </a:t>
            </a:r>
            <a:r>
              <a:rPr lang="en-US" sz="1800" smtClean="0">
                <a:solidFill>
                  <a:srgbClr val="00FF00"/>
                </a:solidFill>
              </a:rPr>
              <a:t>HF </a:t>
            </a:r>
            <a:r>
              <a:rPr lang="id-ID" sz="1800" smtClean="0">
                <a:solidFill>
                  <a:srgbClr val="00FF00"/>
                </a:solidFill>
              </a:rPr>
              <a:t>(</a:t>
            </a:r>
            <a:r>
              <a:rPr lang="en-US" sz="1800" smtClean="0">
                <a:solidFill>
                  <a:srgbClr val="00FF00"/>
                </a:solidFill>
              </a:rPr>
              <a:t>tempat </a:t>
            </a:r>
            <a:r>
              <a:rPr lang="en-US" sz="1800">
                <a:solidFill>
                  <a:srgbClr val="00FF00"/>
                </a:solidFill>
              </a:rPr>
              <a:t>siaran </a:t>
            </a:r>
            <a:r>
              <a:rPr lang="en-US" sz="1800" smtClean="0">
                <a:solidFill>
                  <a:srgbClr val="00FF00"/>
                </a:solidFill>
              </a:rPr>
              <a:t>AM</a:t>
            </a:r>
            <a:r>
              <a:rPr lang="id-ID" sz="1800" smtClean="0">
                <a:solidFill>
                  <a:srgbClr val="00FF00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smtClean="0">
                <a:solidFill>
                  <a:srgbClr val="00FF00"/>
                </a:solidFill>
              </a:rPr>
              <a:t>Karena </a:t>
            </a:r>
            <a:r>
              <a:rPr lang="en-US" sz="1800">
                <a:solidFill>
                  <a:srgbClr val="00FF00"/>
                </a:solidFill>
              </a:rPr>
              <a:t>melakukan siaran di VHF dan UHF, jangkauan sistem FM lebih pendek (sejauh garis-pandang </a:t>
            </a:r>
            <a:r>
              <a:rPr lang="en-US" sz="1800" smtClean="0">
                <a:solidFill>
                  <a:srgbClr val="00FF00"/>
                </a:solidFill>
              </a:rPr>
              <a:t>mata/</a:t>
            </a:r>
            <a:r>
              <a:rPr lang="en-US" sz="1800" i="1" smtClean="0">
                <a:solidFill>
                  <a:schemeClr val="bg1">
                    <a:lumMod val="95000"/>
                  </a:schemeClr>
                </a:solidFill>
              </a:rPr>
              <a:t>line </a:t>
            </a:r>
            <a:r>
              <a:rPr lang="en-US" sz="1800" i="1">
                <a:solidFill>
                  <a:schemeClr val="bg1">
                    <a:lumMod val="95000"/>
                  </a:schemeClr>
                </a:solidFill>
              </a:rPr>
              <a:t>of sight</a:t>
            </a:r>
            <a:r>
              <a:rPr lang="en-US" sz="1800">
                <a:solidFill>
                  <a:srgbClr val="00FF00"/>
                </a:solidFill>
              </a:rPr>
              <a:t>) dibanding sistem AM (yang bekerja di HF). </a:t>
            </a:r>
            <a:r>
              <a:rPr lang="id-ID" sz="1800" smtClean="0">
                <a:solidFill>
                  <a:srgbClr val="00FF00"/>
                </a:solidFill>
              </a:rPr>
              <a:t>Maka</a:t>
            </a:r>
            <a:r>
              <a:rPr lang="en-US" sz="1800" smtClean="0">
                <a:solidFill>
                  <a:srgbClr val="00FF00"/>
                </a:solidFill>
              </a:rPr>
              <a:t> </a:t>
            </a:r>
            <a:r>
              <a:rPr lang="en-US" sz="1800">
                <a:solidFill>
                  <a:srgbClr val="00FF00"/>
                </a:solidFill>
              </a:rPr>
              <a:t>dimungkinkan </a:t>
            </a:r>
            <a:r>
              <a:rPr lang="id-ID" sz="1800">
                <a:solidFill>
                  <a:srgbClr val="00FF00"/>
                </a:solidFill>
              </a:rPr>
              <a:t>p</a:t>
            </a:r>
            <a:r>
              <a:rPr lang="en-US" sz="1800" smtClean="0">
                <a:solidFill>
                  <a:srgbClr val="00FF00"/>
                </a:solidFill>
              </a:rPr>
              <a:t>enggunaan </a:t>
            </a:r>
            <a:r>
              <a:rPr lang="en-US" sz="1800">
                <a:solidFill>
                  <a:srgbClr val="00FF00"/>
                </a:solidFill>
              </a:rPr>
              <a:t>frekuensi yang sama untuk area-area yang saling berjauhan (</a:t>
            </a:r>
            <a:r>
              <a:rPr lang="en-US" sz="1800" i="1">
                <a:solidFill>
                  <a:schemeClr val="bg1">
                    <a:lumMod val="95000"/>
                  </a:schemeClr>
                </a:solidFill>
              </a:rPr>
              <a:t>frequency</a:t>
            </a:r>
            <a:r>
              <a:rPr lang="en-US" sz="1800" i="1">
                <a:solidFill>
                  <a:srgbClr val="00FF00"/>
                </a:solidFill>
              </a:rPr>
              <a:t> </a:t>
            </a:r>
            <a:r>
              <a:rPr lang="en-US" sz="1800" i="1">
                <a:solidFill>
                  <a:schemeClr val="bg1">
                    <a:lumMod val="95000"/>
                  </a:schemeClr>
                </a:solidFill>
              </a:rPr>
              <a:t>reuse</a:t>
            </a:r>
            <a:r>
              <a:rPr lang="en-US" sz="1800">
                <a:solidFill>
                  <a:srgbClr val="00FF00"/>
                </a:solidFill>
              </a:rPr>
              <a:t>). Hal seperti ini tidak dimungkinkan pada sistem AM</a:t>
            </a:r>
            <a:r>
              <a:rPr lang="en-US" sz="1800" smtClean="0">
                <a:solidFill>
                  <a:srgbClr val="00FF00"/>
                </a:solidFill>
              </a:rPr>
              <a:t>.</a:t>
            </a:r>
            <a:endParaRPr lang="id-ID" sz="180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8073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38100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8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Phase Modulation (PM)</a:t>
            </a:r>
            <a:endParaRPr lang="en-US" sz="28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07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pembawa :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informasi 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termodulasi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fasa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(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M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)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ndeks modulasi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= nilai maksimum perubahan fasa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  <a:p>
            <a:pPr marL="273050" indent="-27305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Deviasi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fasa berbanding lurus dengan amplitudo tegangan sinyal informasi dan tak tergantung pada frekuensinya.</a:t>
            </a:r>
          </a:p>
          <a:p>
            <a:pPr marL="273050"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 Sedikit berbeda dengan sinyal FM, di mana deviasi frekuensi selain tergantung pada amplitudo sinyal informasi, juga tergantung pada frekuensinya.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142999"/>
            <a:ext cx="2190750" cy="48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957694"/>
            <a:ext cx="2266950" cy="49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328987" cy="103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733801"/>
            <a:ext cx="1193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14957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Bentuk gelombang PM :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990600"/>
            <a:ext cx="8382000" cy="5410200"/>
            <a:chOff x="762000" y="990600"/>
            <a:chExt cx="8382000" cy="5410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990600"/>
              <a:ext cx="6583626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45107" y="990600"/>
              <a:ext cx="2667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rgbClr val="00FF00"/>
                  </a:solidFill>
                  <a:latin typeface="Comic Sans MS" pitchFamily="66" charset="0"/>
                </a:rPr>
                <a:t>Sinyal pembawa</a:t>
              </a:r>
              <a:endParaRPr lang="id-ID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2819400"/>
              <a:ext cx="2667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rgbClr val="00FF00"/>
                  </a:solidFill>
                  <a:latin typeface="Comic Sans MS" pitchFamily="66" charset="0"/>
                </a:rPr>
                <a:t>Sinyal informasi</a:t>
              </a:r>
              <a:endParaRPr lang="id-ID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0600" y="4648200"/>
              <a:ext cx="2667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rgbClr val="00FF00"/>
                  </a:solidFill>
                  <a:latin typeface="Comic Sans MS" pitchFamily="66" charset="0"/>
                </a:rPr>
                <a:t>Sinyal PM</a:t>
              </a:r>
              <a:endParaRPr lang="id-ID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39000" y="4343400"/>
              <a:ext cx="1905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rgbClr val="00FF00"/>
                  </a:solidFill>
                  <a:latin typeface="Comic Sans MS" pitchFamily="66" charset="0"/>
                </a:rPr>
                <a:t>Mirip sinyal FM</a:t>
              </a:r>
              <a:endParaRPr lang="id-ID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7239000" y="4712732"/>
              <a:ext cx="685800" cy="773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93681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Aplikasi PM :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990600"/>
            <a:ext cx="7772399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Banyak digunakan untuk transmisi berbagai jenis sistem digital : WiFi, GSM, TV satelit, dlsb.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Digunakan pada proses pembangkitan sistem modulasi jamak QAM (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quadrature amplitude modulation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 yang digunakan pada sistem TV digital.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Digunakan juga untuk pembangkitan gelombang dalam sintesiser digital (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digital synthesizer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 pada peralatan musik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keyboard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YAMAHA DX7, pendistorsi fasa (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phase distortion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 pada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CASIO seri CZ, dlsb.</a:t>
            </a:r>
            <a:endParaRPr lang="id-ID" sz="2000" i="1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4343400"/>
            <a:ext cx="2611485" cy="2514600"/>
            <a:chOff x="381000" y="4343400"/>
            <a:chExt cx="2611485" cy="25146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343400"/>
              <a:ext cx="1981200" cy="1137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272" y="5351463"/>
              <a:ext cx="1700213" cy="150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562600"/>
              <a:ext cx="1670145" cy="484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322763"/>
            <a:ext cx="185578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Hasil gambar untuk yamaha dx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11" descr="Hasil gambar untuk casio 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5715000" y="3962400"/>
            <a:ext cx="2733675" cy="2892344"/>
            <a:chOff x="5715000" y="3962400"/>
            <a:chExt cx="2733675" cy="2892344"/>
          </a:xfrm>
        </p:grpSpPr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962400"/>
              <a:ext cx="2733675" cy="154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5587789"/>
              <a:ext cx="1971675" cy="1266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59114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382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Modulasi Pulsa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399" y="1071533"/>
            <a:ext cx="77890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Modulasi pulsa, walaupun masuk ke dalam kategori modulasi analog, tetapi aplikasinya lebih banyak ke sistem digital sederhana atau sistem pengendalian.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Jenis modulasi pulsa 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Pulse Amplitude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PAM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 : amplitudo pulsa berubah sesuai dengan sinyal informasi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Pulse Width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PWM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 : lebar 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pulsa berubah sesuai dengan sinyal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informasi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disebut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juga 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modulasi durasi-puls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a (</a:t>
            </a:r>
            <a:r>
              <a:rPr lang="en-US" sz="2000" i="1">
                <a:solidFill>
                  <a:srgbClr val="00FF00"/>
                </a:solidFill>
                <a:latin typeface="Comic Sans MS" pitchFamily="66" charset="0"/>
              </a:rPr>
              <a:t>pulse-duration modulation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, PDM) dan 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modulasi panjang-pulsa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sz="2000" i="1">
                <a:solidFill>
                  <a:srgbClr val="00FF00"/>
                </a:solidFill>
                <a:latin typeface="Comic Sans MS" pitchFamily="66" charset="0"/>
              </a:rPr>
              <a:t>pulse-length modulation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, PLM)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Pulse Position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PPM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 : posisi 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pulsa berubah sesuai dengan sinyal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informasi</a:t>
            </a:r>
          </a:p>
        </p:txBody>
      </p:sp>
    </p:spTree>
    <p:extLst>
      <p:ext uri="{BB962C8B-B14F-4D97-AF65-F5344CB8AC3E}">
        <p14:creationId xmlns:p14="http://schemas.microsoft.com/office/powerpoint/2010/main" val="215086250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Modulasi Amplitudo Pulsa (PAM)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447800"/>
            <a:ext cx="26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informasi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4034184" cy="250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23738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PAM polaritas ganda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35168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PAM polaritas tunggal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2672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PAM banyak digunakan pada proses awal digitalisasi sinyal analog, yakni sebagai pencuplik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(sampling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PAM murni jarang digunakan dalam sistem telekomunikasi karena tidak kebal derau.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Untuk mengatasi  hal itu, PAM dimodulasikan kembali menjadi sinyal FM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PAM-FM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7461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Aplikasi PAM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9906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Ethernet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: beberapa versi ethernet menggunakan PAM, misalnya 100BASE-T4,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BroadR-Reach 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Ethernet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standard (menggunakan PAM 3 aras/PAM-3), 1000BASE-T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Gigabit Ethernet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(menggunakan 5-aras/PAM-5), 10GBASE-T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10 Gigabit Ethernet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(menggunakan PAM 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16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aras/PAM-16).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Kendali elektronik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untuk LED : PAM digunakan untuk menyinkronkan pulsa pada jajaran LED untuk menghasilkan penyepadanan warna cahaya.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Televisi Digital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 standar sistem TV dari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North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American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Advanced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Television Systems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Committee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menggunakan PAM untuk mengirim data sinyal TV (disebut sistem 8VSB yang mirip dengan standar 100BASE-TX dengan penambahan pemrosesan pita sisi/sistem VSB).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9" name="Picture 2" descr="Hasil gambar untuk ethern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031211"/>
            <a:ext cx="2438400" cy="16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1227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4001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Contoh Pembangkit PAM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16" y="1095374"/>
            <a:ext cx="7130081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727363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4110335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Contoh Pembangkitan PAM-FM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02851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Modulasi Lebar Pulsa (PWM)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1371600"/>
            <a:ext cx="26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informasi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24500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PWM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1242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 pembangkit PWM dengan transistor 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9" y="1188482"/>
            <a:ext cx="3771901" cy="162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624125"/>
            <a:ext cx="5715000" cy="29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6190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Aplikasi PWM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830" y="1219200"/>
            <a:ext cx="7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Kendali servo : digunakan sebagai pengendali servo rangkaian servo-mekanis.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Telekomunikasi : lebar pulsa merepresentasikan nilai data tertentu.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2895600"/>
            <a:ext cx="3771900" cy="277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2338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2902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surat tertulis, merpati pos, 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tanda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semaphore,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semaphore maritim, jaringan panah “hwacha” dari Korea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276" y="1189630"/>
            <a:ext cx="23050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325" y="1219200"/>
            <a:ext cx="2581275" cy="199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2" y="3347113"/>
            <a:ext cx="2057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247553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189630"/>
            <a:ext cx="2286000" cy="281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4144890"/>
            <a:ext cx="3743325" cy="248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029" y="5562600"/>
            <a:ext cx="347869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19630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Modulasi Posisi Pulsa (PPM)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4133" y="1335881"/>
            <a:ext cx="3009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(a). Sinyal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informasi</a:t>
            </a:r>
          </a:p>
          <a:p>
            <a:pPr hangingPunct="0"/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b) 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PWM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c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) Didiferensialkan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  <a:p>
            <a:pPr hangingPunct="0"/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(d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) </a:t>
            </a:r>
            <a:r>
              <a:rPr lang="en-US">
                <a:solidFill>
                  <a:srgbClr val="00FF00"/>
                </a:solidFill>
                <a:latin typeface="Comic Sans MS" pitchFamily="66" charset="0"/>
              </a:rPr>
              <a:t>Sinyal positip 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dibuang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sinyal PPM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359501" cy="37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1816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Semakin besar amplitudo sinyal informasi, maka semakin jauh pergeseran posisi pulsanya.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3286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24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Aplikasi PPM</a:t>
            </a:r>
            <a:endParaRPr lang="en-US" sz="24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69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kendali radio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(radio remote control)</a:t>
            </a: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dengan frekuensi LF dan HF.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komunikasi radio untuk penggunaan khusus, misalnya di bidang militer.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Sangat jarang digunakan pada sistem transmisi digital komersial.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124" y="3158192"/>
            <a:ext cx="4480693" cy="324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797002"/>
            <a:ext cx="3763963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45366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id-ID" sz="32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itchFamily="66" charset="0"/>
              </a:rPr>
              <a:t>Modulasi Digital </a:t>
            </a:r>
            <a:endParaRPr lang="en-US" sz="3200" smtClean="0">
              <a:solidFill>
                <a:schemeClr val="accent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335881"/>
            <a:ext cx="808174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Modulasi  digital secara umum digunakan untuk mengubah sinyal analog menjadi sinyal digital untuk diproses lebih lanjut.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Jenis modulasi digital :</a:t>
            </a:r>
          </a:p>
          <a:p>
            <a:pPr marL="800100" lvl="1" indent="-342900" hangingPunct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Pulse Code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PCM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800100" lvl="1" indent="-342900" hangingPunct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Delta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800100" lvl="1" indent="-342900" hangingPunct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Adaptif Delta Modulation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ADM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800100" lvl="1" indent="-342900" hangingPunct="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On-Off Keying (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OOK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503991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Pulse Code Modulation (PCM</a:t>
            </a:r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)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335881"/>
            <a:ext cx="80817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PCM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ditemukan oleh Alex H. Reeves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tahun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1937 di Inggris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PCM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merupakan modulasi pulsa 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dengan proses digital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. 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>
                <a:solidFill>
                  <a:srgbClr val="00FF00"/>
                </a:solidFill>
                <a:latin typeface="Comic Sans MS" pitchFamily="66" charset="0"/>
              </a:rPr>
              <a:t>S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inyal/pulsa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hasil pencuplikan dikodekan ke dalam 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kode 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biner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yang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mewakili </a:t>
            </a:r>
            <a:r>
              <a:rPr lang="en-US" sz="200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amplitudo cuplikan sinyal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yang paling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mendekati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analog diubah menjadi deretan kode biner (digital)    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PCM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lebih kebal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derau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dibanding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jenis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modulasi pulsa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lainnya.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inyal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informasi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dikuantisasi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menjadi pulsa-pulsa dengan aras kuantisasi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n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(yang setara dengan amplitudo sinyal informasi).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istem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PCM kebanyakan menggunakan 128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aras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kuantisasi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.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ras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informasi dikuantisasi pada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aras-standar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yang paling mendekati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945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459432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Pulse Code Modulation (PCM</a:t>
            </a:r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)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802291" cy="454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114800" cy="396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5301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Aplikasi :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807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multipleksing telepon, 1976.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perekaman cakram audio (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c</a:t>
            </a:r>
            <a:r>
              <a:rPr lang="en-US" sz="2000" i="1" smtClean="0">
                <a:solidFill>
                  <a:srgbClr val="00FF00"/>
                </a:solidFill>
                <a:latin typeface="Comic Sans MS" pitchFamily="66" charset="0"/>
              </a:rPr>
              <a:t>ompact disc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/</a:t>
            </a:r>
            <a:r>
              <a:rPr lang="en-US" sz="2000" i="1" smtClean="0">
                <a:solidFill>
                  <a:srgbClr val="00FF00"/>
                </a:solidFill>
                <a:latin typeface="Comic Sans MS" pitchFamily="66" charset="0"/>
              </a:rPr>
              <a:t>Audio </a:t>
            </a:r>
            <a:r>
              <a:rPr lang="en-US" sz="2000" i="1">
                <a:solidFill>
                  <a:srgbClr val="00FF00"/>
                </a:solidFill>
                <a:latin typeface="Comic Sans MS" pitchFamily="66" charset="0"/>
              </a:rPr>
              <a:t>CD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),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1982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Penggunaan di komputer : penyimpanan data sinyal audio dengan format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WAV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,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1991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perekaman audio-visual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DVD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(1995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)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dan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Blu-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R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ay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(2006)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Sistem komunikasi data komputer kabel tunggal dengan format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HDMI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(2002)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untuk mentransmisikan data audio-video yang tidak terkompres.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Menjadi prinsip penyimpanan data bitstream (format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RF64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dan non-bitstream : format terkompres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Dolby E, Dolby AC3, DTS, MPEG-1/MPEG-2 Audio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.</a:t>
            </a:r>
            <a:endParaRPr lang="id-ID" sz="2000"/>
          </a:p>
        </p:txBody>
      </p:sp>
    </p:spTree>
    <p:extLst>
      <p:ext uri="{BB962C8B-B14F-4D97-AF65-F5344CB8AC3E}">
        <p14:creationId xmlns:p14="http://schemas.microsoft.com/office/powerpoint/2010/main" val="33826411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Contoh aplikasi :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066800"/>
            <a:ext cx="5181600" cy="5385375"/>
            <a:chOff x="609600" y="1143000"/>
            <a:chExt cx="5181600" cy="53853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143000"/>
              <a:ext cx="5105400" cy="480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5800" y="5943600"/>
              <a:ext cx="510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smtClean="0">
                  <a:solidFill>
                    <a:schemeClr val="bg1">
                      <a:lumMod val="85000"/>
                    </a:schemeClr>
                  </a:solidFill>
                </a:rPr>
                <a:t>ADPCM = Adaptive Differential PCM</a:t>
              </a:r>
            </a:p>
            <a:p>
              <a:r>
                <a:rPr lang="id-ID" sz="1600" smtClean="0">
                  <a:solidFill>
                    <a:schemeClr val="bg1">
                      <a:lumMod val="85000"/>
                    </a:schemeClr>
                  </a:solidFill>
                </a:rPr>
                <a:t>CELP = </a:t>
              </a:r>
              <a:r>
                <a:rPr lang="id-ID" sz="1600">
                  <a:solidFill>
                    <a:schemeClr val="bg1">
                      <a:lumMod val="85000"/>
                    </a:schemeClr>
                  </a:solidFill>
                </a:rPr>
                <a:t>Code </a:t>
              </a:r>
              <a:r>
                <a:rPr lang="id-ID" sz="1600" smtClean="0">
                  <a:solidFill>
                    <a:schemeClr val="bg1">
                      <a:lumMod val="85000"/>
                    </a:schemeClr>
                  </a:solidFill>
                </a:rPr>
                <a:t>Excited Linear Prediction </a:t>
              </a:r>
              <a:endParaRPr lang="id-ID" sz="16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3382963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asil gambar untuk mpeg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36576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879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27" y="2362200"/>
            <a:ext cx="648487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" y="4578350"/>
            <a:ext cx="6354763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371" y="29571"/>
            <a:ext cx="2180229" cy="218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3350"/>
            <a:ext cx="2030413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666" y="-19333"/>
            <a:ext cx="2229134" cy="22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00708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Pencuplikan (</a:t>
            </a:r>
            <a:r>
              <a:rPr lang="id-ID" sz="24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sampling</a:t>
            </a:r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)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807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Pencuplikan : penurunan/reduksi dari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sinyal kontinyu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menjadi sinyal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diskrit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awal dari proses digitalisasi.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Semakin tinggi frekuensi pencuplikan, semakin mendekati sinyal aslinya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semakin besar jumlah datanya.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79214"/>
            <a:ext cx="5257800" cy="337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4852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Teorema Nyquist-Shannon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89995"/>
            <a:ext cx="807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Sinyal hasil pencuplikan bisa direkonstruksi mendekati sinyal aslinya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jika frekuensi pencupliknya jauh lebih besar dibanding frekuensi sinyalnya.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Frekuensi pencuplik minimum = dua kali frekuensi sinyalnya.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	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f</a:t>
            </a:r>
            <a:r>
              <a:rPr lang="id-ID" sz="2000" i="1" baseline="-25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= 2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f</a:t>
            </a:r>
            <a:r>
              <a:rPr lang="id-ID" sz="2000" i="1" baseline="-25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m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endParaRPr lang="id-ID" sz="2000" smtClean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Apabila lebar pita sinyal diketahui, maka frekuensi pencuplik minimum bisa dikaitkan dengan lebar-pita :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		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f</a:t>
            </a:r>
            <a:r>
              <a:rPr lang="id-ID" sz="2000" i="1" baseline="-25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s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= 2</a:t>
            </a:r>
            <a:r>
              <a:rPr lang="id-ID" sz="2000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BW</a:t>
            </a:r>
            <a:endParaRPr lang="id-ID" sz="2000" smtClean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frekuensi pencuplikan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bisa lebih rendah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dari syarat Nyquist.</a:t>
            </a: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Semakin tinggi frekuensi pencuplikan, semakin mendekati sinyal aslinya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semakin besar jumlah datanya.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100" y="223182"/>
            <a:ext cx="95250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3880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521813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610" y="228600"/>
            <a:ext cx="4070590" cy="624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13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Contoh : 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914400"/>
            <a:ext cx="528358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81600" y="228600"/>
            <a:ext cx="3848918" cy="6477000"/>
            <a:chOff x="5359785" y="228600"/>
            <a:chExt cx="3670733" cy="76962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785" y="228600"/>
              <a:ext cx="3662772" cy="201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785" y="2038350"/>
              <a:ext cx="3670733" cy="2022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785" y="3772875"/>
              <a:ext cx="3660390" cy="2091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944" y="5867400"/>
              <a:ext cx="3635203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24108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8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Delta Modulation (DM)</a:t>
            </a:r>
            <a:endParaRPr lang="id-ID" sz="28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6629400" cy="484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066800"/>
            <a:ext cx="25146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Sistem ini mengkonversi sinyal masukan analog menjadi arusbit digital.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Caranya :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sinyal yang meningkat menghasilkan keluaran  bit “1”, sinyal menurun “0”, dan sinyal mendatar “1” dan “0”.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Tidak memerlukan sinkronisasi.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41591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Modulator dan demodulator DM</a:t>
            </a:r>
            <a:endParaRPr lang="id-ID" sz="24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722" y="3806785"/>
            <a:ext cx="78326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Modulator DM terdiri dari sebuah </a:t>
            </a:r>
            <a:r>
              <a:rPr lang="en-US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quantizer</a:t>
            </a:r>
            <a:r>
              <a:rPr lang="en-US" i="1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i="1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yang bekerja mengkuantisasi sinyal masukan dan sebuah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integrator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sehingga terbentuk sebuah rangkaian 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pembanding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menghasilkan bit “1”/”0”.</a:t>
            </a: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D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emodulator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terdiri dari sebuah </a:t>
            </a:r>
            <a:r>
              <a:rPr lang="en-US" smtClean="0">
                <a:solidFill>
                  <a:srgbClr val="00FF00"/>
                </a:solidFill>
                <a:latin typeface="Comic Sans MS" pitchFamily="66" charset="0"/>
              </a:rPr>
              <a:t>integrator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dan sebuah LPF sehingga arusbit yang diterima akan tersusun menjadi sinyal analog yang mendekati aslinya.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Perangkat keras dari sistem DM relatif sederhana dengan tingkat keandalan yang cukup baik.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066799"/>
            <a:ext cx="5073555" cy="2524125"/>
            <a:chOff x="457200" y="1066799"/>
            <a:chExt cx="5073555" cy="25241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25" y="1066799"/>
              <a:ext cx="2971800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24000"/>
              <a:ext cx="1023937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74280"/>
              <a:ext cx="1720755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552649" y="1066800"/>
            <a:ext cx="3362751" cy="2420203"/>
            <a:chOff x="5552649" y="1066800"/>
            <a:chExt cx="3362751" cy="242020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219" y="1066800"/>
              <a:ext cx="2152650" cy="168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49" y="2867878"/>
              <a:ext cx="136683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463" y="1895475"/>
              <a:ext cx="1023937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62232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Contoh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22" y="1143000"/>
            <a:ext cx="707600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722" y="4343400"/>
            <a:ext cx="7832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</a:rPr>
              <a:t>Aplikasi : DM sering digunakan untuk mengkonversi sinyal audio analog menjadi arusbit audio digital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khususnya untuk sinyal audio yang </a:t>
            </a:r>
            <a:r>
              <a:rPr lang="id-ID" sz="19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tidak menuntut kualitas tinggi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Aplikasi di bidang instrumentasi : sistem pengkodean (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encoding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</a:t>
            </a:r>
            <a:r>
              <a:rPr lang="id-ID" sz="1900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id-ID" sz="19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pada digital spectrum analyzer.</a:t>
            </a:r>
            <a:endParaRPr lang="id-ID" sz="1900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826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528935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Adaptive Delta Modulation (ADM)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543" y="1162883"/>
            <a:ext cx="78326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Merupakan modifikasi DM di mana ukuran langkah/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step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 tidak tetap (</a:t>
            </a:r>
            <a:r>
              <a:rPr lang="id-ID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variabel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)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untuk mengatasi masalah adanya kesalahan lereng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slope overload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 akibat curamnya lereng sinyal (perubahan amplitudo yang tajam).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Ukuran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step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bisa berubah secara progresif : menjadi lebih besar atau menjadi lebih kecil, disesuaikan dengan kondisi perubahan amplitudo sinyal.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ADM menurunkan kesalahan lereng  unjuk kerja sistem menjadi lebih baik.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Aplikasi 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Komunikasi radio NASA antara pengendali misi luar angkasa dengan pesawat ruang angkasa.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Wireless digital voice sound system.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Digital TV transmission.</a:t>
            </a:r>
          </a:p>
        </p:txBody>
      </p:sp>
      <p:sp>
        <p:nvSpPr>
          <p:cNvPr id="3" name="AutoShape 2" descr="https://history.nasa.gov/SP-4219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AutoShape 4" descr="https://history.nasa.gov/SP-4219/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764" y="5029200"/>
            <a:ext cx="3157836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04524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Beda pemrosesan DM dan ADM</a:t>
            </a:r>
            <a:endParaRPr lang="id-ID" sz="24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1295400"/>
            <a:ext cx="794804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81443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rgbClr val="00FF00"/>
                </a:solidFill>
                <a:latin typeface="Comic Sans MS" pitchFamily="66" charset="0"/>
              </a:rPr>
              <a:t>Modulator dan demodulator ADM</a:t>
            </a:r>
            <a:endParaRPr lang="id-ID" sz="24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599"/>
            <a:ext cx="7620000" cy="541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8447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0" lvl="1"/>
            <a:r>
              <a:rPr lang="id-ID" sz="24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ON-OFF Keying</a:t>
            </a:r>
            <a:endParaRPr lang="id-ID" sz="240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543" y="990600"/>
            <a:ext cx="78326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Amplitude Shift Keying (ASK)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pembawa merepresentasikan sinyal biner dengan perubahan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amplitudo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tidak kebal derau.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Bisa digunakan untuk komunikasi jarak pendek dengan kabel dengan laju transfer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transfer rate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 yang tinggi.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95400" y="1447799"/>
            <a:ext cx="6477000" cy="3733801"/>
            <a:chOff x="990600" y="1447799"/>
            <a:chExt cx="6781800" cy="411268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47799"/>
              <a:ext cx="5105400" cy="4112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638800" y="19928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biner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3288268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pembawa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8800" y="44312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ASK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5914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1"/>
            <a:ext cx="74266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Modulator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Demodulator ASK 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8216" y="685800"/>
            <a:ext cx="6157984" cy="2911580"/>
            <a:chOff x="700016" y="967713"/>
            <a:chExt cx="6157984" cy="291158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03" y="1284803"/>
              <a:ext cx="4804797" cy="2144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16" y="1284803"/>
              <a:ext cx="1809750" cy="621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104078"/>
              <a:ext cx="1622089" cy="775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967713"/>
              <a:ext cx="1600200" cy="575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717" y="3810000"/>
            <a:ext cx="6875475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87153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1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Aplikasi ASK 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Komunikasi data dengan kabel tembaga dan serat optik.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DC/DC </a:t>
            </a:r>
            <a:r>
              <a:rPr lang="id-ID" sz="2000" i="1" smtClean="0">
                <a:solidFill>
                  <a:srgbClr val="00FF00"/>
                </a:solidFill>
                <a:latin typeface="Comic Sans MS" pitchFamily="66" charset="0"/>
              </a:rPr>
              <a:t>converter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pada sistem catu daya DC.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371600"/>
            <a:ext cx="8672512" cy="3495675"/>
            <a:chOff x="381000" y="1371600"/>
            <a:chExt cx="8672512" cy="34956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24000"/>
              <a:ext cx="5257800" cy="247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371600"/>
              <a:ext cx="3795712" cy="1520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3009900"/>
              <a:ext cx="2571750" cy="185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91" y="4995791"/>
            <a:ext cx="1709809" cy="170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4670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telepon akustik (mekanikal), jalur semaphore (telegrap optik), lampu sinyal, fonograp akustik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17304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123364" cy="288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787254" cy="288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75192"/>
            <a:ext cx="2667000" cy="26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970986"/>
            <a:ext cx="2536209" cy="176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asil gambar untuk acoustic phono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100213"/>
            <a:ext cx="2771775" cy="18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9427" y="3192462"/>
            <a:ext cx="2594105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36052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533400"/>
            <a:ext cx="783267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Frequency Shift Keying (FSK)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pembawa merepresentasikan sinyal biner dengan perubahan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frekuensi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lebih kebal derau.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Banyak digunakan pada masa awal hadirnya Internet : modem telepon, wireless VHF modem, dlsb.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4400" y="1143000"/>
            <a:ext cx="6858000" cy="3883405"/>
            <a:chOff x="914400" y="1590674"/>
            <a:chExt cx="6858000" cy="3883405"/>
          </a:xfrm>
        </p:grpSpPr>
        <p:sp>
          <p:nvSpPr>
            <p:cNvPr id="3" name="TextBox 2"/>
            <p:cNvSpPr txBox="1"/>
            <p:nvPr/>
          </p:nvSpPr>
          <p:spPr>
            <a:xfrm>
              <a:off x="5638800" y="16764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biner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28194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pembawa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8800" y="45836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FSK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590674"/>
              <a:ext cx="4572000" cy="3883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322225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457200"/>
            <a:ext cx="78326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Modulator FSK 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8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Demodulator FSK 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62381" y="914400"/>
            <a:ext cx="7876819" cy="2644432"/>
            <a:chOff x="962381" y="914400"/>
            <a:chExt cx="7876819" cy="264443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990600"/>
              <a:ext cx="4857750" cy="2404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168" y="1295400"/>
              <a:ext cx="74837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43" y="3027878"/>
              <a:ext cx="628650" cy="530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81" y="914400"/>
              <a:ext cx="747055" cy="546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746613"/>
              <a:ext cx="2209800" cy="69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04800" y="4381500"/>
            <a:ext cx="8610600" cy="1866900"/>
            <a:chOff x="304800" y="4381500"/>
            <a:chExt cx="8610600" cy="186690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982269"/>
              <a:ext cx="2209800" cy="69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345" y="5092059"/>
              <a:ext cx="747055" cy="546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82" y="4381500"/>
              <a:ext cx="5752070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13547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sil gambar untuk 2400 Hz old telephone mo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916" y="304800"/>
            <a:ext cx="4762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sil gambar untuk vhf 2400 mo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152" y="4352925"/>
            <a:ext cx="4762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70917"/>
            <a:ext cx="3276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Contoh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modem FSK 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Karakteristik FSK 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Secara umum sama dengan modulasi frekuensi (FM)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k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ebal derau.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Pembangkitan dan pendemodulasian relatif sederhana.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Kecepatan transmisi data rendah.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Laju kesalahan (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error rate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rendah.</a:t>
            </a:r>
            <a:endParaRPr lang="id-ID">
              <a:solidFill>
                <a:srgbClr val="00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617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2" y="304800"/>
            <a:ext cx="81886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Phase Shift Keying (PSK)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Sinyal </a:t>
            </a:r>
            <a:r>
              <a:rPr lang="id-ID">
                <a:solidFill>
                  <a:srgbClr val="00FF00"/>
                </a:solidFill>
                <a:latin typeface="Comic Sans MS" pitchFamily="66" charset="0"/>
              </a:rPr>
              <a:t>pembawa merepresentasikan sinyal biner dengan perubahan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</a:rPr>
              <a:t>fasa.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Banyak digunakan pada </a:t>
            </a:r>
            <a:r>
              <a:rPr lang="id-ID" i="1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wireless 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LAN (misalnya WiFi, WiFi</a:t>
            </a:r>
            <a:r>
              <a:rPr lang="id-ID" baseline="-25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5</a:t>
            </a:r>
            <a:r>
              <a:rPr lang="id-ID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), RFID (rf identification), dan komunikasi Bluetooth.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0600" y="1039625"/>
            <a:ext cx="6781800" cy="3989575"/>
            <a:chOff x="990600" y="1219199"/>
            <a:chExt cx="6781800" cy="3989575"/>
          </a:xfrm>
        </p:grpSpPr>
        <p:sp>
          <p:nvSpPr>
            <p:cNvPr id="3" name="TextBox 2"/>
            <p:cNvSpPr txBox="1"/>
            <p:nvPr/>
          </p:nvSpPr>
          <p:spPr>
            <a:xfrm>
              <a:off x="5638800" y="138112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biner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2524126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pembawa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8800" y="428839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mtClean="0">
                  <a:solidFill>
                    <a:schemeClr val="bg1">
                      <a:lumMod val="95000"/>
                    </a:schemeClr>
                  </a:solidFill>
                </a:rPr>
                <a:t>Sinyal PSK</a:t>
              </a:r>
              <a:endParaRPr lang="id-ID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219199"/>
              <a:ext cx="4267200" cy="39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52461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asil gambar untuk wifi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03935"/>
            <a:ext cx="3962400" cy="170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00600" y="533400"/>
            <a:ext cx="4234218" cy="5785826"/>
            <a:chOff x="4800600" y="533400"/>
            <a:chExt cx="4234218" cy="5785826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209118"/>
              <a:ext cx="1440366" cy="1368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039" y="3109301"/>
              <a:ext cx="3810000" cy="320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418" y="533400"/>
              <a:ext cx="2819400" cy="22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85763" y="3962400"/>
            <a:ext cx="4491037" cy="1066800"/>
            <a:chOff x="385763" y="4461681"/>
            <a:chExt cx="4491037" cy="10668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325" y="4495800"/>
              <a:ext cx="3419475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3" y="4461681"/>
              <a:ext cx="1071562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83368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457200"/>
            <a:ext cx="7832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Perbedaan (grafis) ASK, FSK, PSK: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6294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3494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457200"/>
            <a:ext cx="78326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Jenis lainnya :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QPSK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(quadrature phase shift keying, disebut juga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4-PSK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 : bisa menyandikan 2 bit per simbol (4 fasa). Diagram konstelasinya mengikuti pola Gray code  : </a:t>
            </a:r>
          </a:p>
          <a:p>
            <a:pPr marL="3500438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Laju transfer QPSK 2x lebih cepat dibanding BPSK, namun konsekuensinya perangkat modulator dan demodulatornya lebih kompleks.</a:t>
            </a:r>
          </a:p>
          <a:p>
            <a:pPr marL="3500438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Implementasi : banyak digunakan pada sistem telekomunikasi modern seperti sistem telepon selular.</a:t>
            </a: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Pengembangan lebih lanjut : 8-PSK yang menggunakan 8 fasa, namun kompleksitasnya semakin tinggi dan laju kesalahan bit-nya (BER) juga semakin tinggi.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438400" cy="25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0402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469642"/>
            <a:ext cx="783267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id-ID" sz="200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QAM (quadrature amplitude modulation)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QAM merupakan sistem modulasi digital yang memadukan sistem ASK dan sistem PSK : 2 nilai amplitudo dan 4 nilai fasa.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Masing-masing sistem menggunakan sinyal pembawa dengan frekuensi yang sama namun berbeda fasa 90</a:t>
            </a:r>
            <a:r>
              <a:rPr lang="id-ID" sz="2000" baseline="30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o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(kwadratur) sehingga menghemat lebar-pita.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Diagram konstelasinya (8-QAM dan 16-QAM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circular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) :</a:t>
            </a:r>
          </a:p>
          <a:p>
            <a:pPr marL="3665538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71257" y="3498588"/>
            <a:ext cx="6682144" cy="3054612"/>
            <a:chOff x="1471257" y="3386535"/>
            <a:chExt cx="6682144" cy="305461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57" y="3429000"/>
              <a:ext cx="3095625" cy="3012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789" y="3386535"/>
              <a:ext cx="3054612" cy="3054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9299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43" y="457200"/>
            <a:ext cx="783267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Diagram konstelasi 8-QAM dan 16-QAM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rectangular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 :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 smtClean="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id-ID" sz="2000">
              <a:solidFill>
                <a:srgbClr val="00FF00"/>
              </a:solidFill>
              <a:latin typeface="Comic Sans MS" pitchFamily="66" charset="0"/>
              <a:sym typeface="Wingdings" pitchFamily="2" charset="2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Circular QAM memiliki </a:t>
            </a:r>
            <a:r>
              <a:rPr lang="id-ID" sz="200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Wingdings" pitchFamily="2" charset="2"/>
              </a:rPr>
              <a:t>BER yang lebih baik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dibanding dengan rectangular QAM, tetapi lebih rumit untuk membangkitkan dan mendemodulasikannya.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Pengembangan : 64-QAM, 256-QAM, 1024-QAM,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4096-QAM,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32768-QAM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dst.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0" y="1143000"/>
            <a:ext cx="6477000" cy="2787618"/>
            <a:chOff x="1524000" y="1143000"/>
            <a:chExt cx="6477000" cy="278761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43000"/>
              <a:ext cx="2667000" cy="2787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2590800" cy="2568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643263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3057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Aplikasi QAM :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64-QAM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dan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256-QAM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sering digunakan dalam TV kabel digital.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Di Inggris 64-QAM digunakan juga untuk TV terestrial digital.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1024-QAM dan 4096-QAM digunakan untuk standar jaringan lewat kabel rumah (coaxial, telepon, dan jaringan listrik).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Jaringan kabel ADSL segera mengaplikasikan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32768-QAM (15 bit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per tone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).</a:t>
            </a:r>
            <a:endParaRPr lang="id-ID" sz="200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Ultra-high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capacity Microwave Backhaul Systems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mengguakan 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1024-QAM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 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  <a:sym typeface="Wingdings" pitchFamily="2" charset="2"/>
              </a:rPr>
              <a:t> mampu memberikan kapasitas hingga beberapa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Gigabit </a:t>
            </a:r>
            <a:r>
              <a:rPr lang="id-ID" sz="2000" smtClean="0">
                <a:solidFill>
                  <a:srgbClr val="00FF00"/>
                </a:solidFill>
                <a:latin typeface="Comic Sans MS" pitchFamily="66" charset="0"/>
              </a:rPr>
              <a:t>hanya dengan lebar pita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56 </a:t>
            </a:r>
            <a:r>
              <a:rPr lang="en-US" sz="2000" smtClean="0">
                <a:solidFill>
                  <a:srgbClr val="00FF00"/>
                </a:solidFill>
                <a:latin typeface="Comic Sans MS" pitchFamily="66" charset="0"/>
              </a:rPr>
              <a:t>MHz.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3" name="AutoShape 2" descr="Hasil gambar untuk digital cable t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596407"/>
            <a:ext cx="1066800" cy="166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595256"/>
            <a:ext cx="205740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Hasil gambar untuk power line digital subscriber 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850329"/>
            <a:ext cx="1752600" cy="113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 descr="Hasil gambar untuk microwave backhaul sys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11" descr="Hasil gambar untuk microwave backhaul syste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396739"/>
            <a:ext cx="3135026" cy="22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46744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EPE-Kuliah Sinyal dan Sistem 2012">
  <a:themeElements>
    <a:clrScheme name="YEPE-Kuliah Sinyal dan Sistem 201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YEPE-Kuliah Sinyal dan Sistem 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YEPE-Kuliah Sinyal dan Sistem 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PE-Kuliah Sinyal dan Sistem 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PE-Kuliah Sinyal dan Sistem 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PE-Kuliah Sinyal dan Sistem 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PE-Kuliah Sinyal dan Sistem 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PE-Kuliah Sinyal dan Sistem 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PE-Kuliah Sinyal dan Sistem 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YEPE-Kuliah Sinyal dan Sistem 2012</Template>
  <TotalTime>24851</TotalTime>
  <Words>3253</Words>
  <Application>Microsoft Office PowerPoint</Application>
  <PresentationFormat>On-screen Show (4:3)</PresentationFormat>
  <Paragraphs>611</Paragraphs>
  <Slides>101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YEPE-Kuliah Sinyal dan Sistem 2012</vt:lpstr>
      <vt:lpstr>Sistem Telekomunikasi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tvku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Sinyal dan Sistem</dc:title>
  <dc:creator>yp</dc:creator>
  <cp:lastModifiedBy>FT</cp:lastModifiedBy>
  <cp:revision>468</cp:revision>
  <dcterms:created xsi:type="dcterms:W3CDTF">2012-03-23T11:16:14Z</dcterms:created>
  <dcterms:modified xsi:type="dcterms:W3CDTF">2018-03-22T07:16:15Z</dcterms:modified>
</cp:coreProperties>
</file>