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4" r:id="rId3"/>
    <p:sldId id="315" r:id="rId4"/>
    <p:sldId id="316" r:id="rId5"/>
    <p:sldId id="318" r:id="rId6"/>
    <p:sldId id="319" r:id="rId7"/>
    <p:sldId id="320" r:id="rId8"/>
    <p:sldId id="321" r:id="rId9"/>
    <p:sldId id="333" r:id="rId10"/>
    <p:sldId id="322" r:id="rId11"/>
    <p:sldId id="325" r:id="rId12"/>
    <p:sldId id="324" r:id="rId13"/>
    <p:sldId id="323" r:id="rId14"/>
    <p:sldId id="326" r:id="rId15"/>
    <p:sldId id="327" r:id="rId16"/>
    <p:sldId id="328" r:id="rId17"/>
    <p:sldId id="329" r:id="rId18"/>
    <p:sldId id="330" r:id="rId19"/>
    <p:sldId id="332" r:id="rId20"/>
    <p:sldId id="334" r:id="rId21"/>
    <p:sldId id="331" r:id="rId22"/>
    <p:sldId id="335" r:id="rId23"/>
    <p:sldId id="336" r:id="rId24"/>
    <p:sldId id="33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asil gambar untuk ante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ante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6" descr="Hasil gambar untuk antenna"/>
          <p:cNvSpPr>
            <a:spLocks noChangeAspect="1" noChangeArrowheads="1"/>
          </p:cNvSpPr>
          <p:nvPr/>
        </p:nvSpPr>
        <p:spPr bwMode="auto">
          <a:xfrm>
            <a:off x="-125104" y="-15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7" y="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96" y="18970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7" y="4016304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838" y="404814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 descr="Hasil gambar untuk anten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9637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73300" y="-45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228" y="1"/>
            <a:ext cx="2143125" cy="26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138577"/>
            <a:ext cx="2450076" cy="206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254" y="4762"/>
            <a:ext cx="2611746" cy="261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18" descr="Hasil gambar untuk hf antenn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183063"/>
            <a:ext cx="4953000" cy="20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605716"/>
            <a:ext cx="3276600" cy="15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6019800"/>
            <a:ext cx="4714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5867400"/>
            <a:ext cx="2676525" cy="10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93" y="6079372"/>
            <a:ext cx="19145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1" y="1999833"/>
            <a:ext cx="5562599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id-ID" sz="8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Dasar Antena</a:t>
            </a:r>
            <a:endParaRPr lang="id-ID" sz="8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00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533400"/>
            <a:ext cx="807402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Antena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berpengarahan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directional antenna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: meradiasikan gelombang e.m. ke satu arah tertentu.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Prinsip pengarahan radiasi gelombang e.m. : memantulkan energi e.m. ke elemen pemantul dan mengfokuskan energi pantulan oleh elemen pengarah.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Antena Yagi-Uda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antena berpengarahan pertama di dunia.  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14625" y="3244755"/>
            <a:ext cx="5114925" cy="2851245"/>
            <a:chOff x="2714625" y="3244755"/>
            <a:chExt cx="5114925" cy="285124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4200" y="3574994"/>
              <a:ext cx="3314700" cy="2273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75" y="4711672"/>
              <a:ext cx="9810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848475" y="4495800"/>
              <a:ext cx="9239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587" y="5848350"/>
              <a:ext cx="9144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769675"/>
              <a:ext cx="51435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312" y="3244755"/>
              <a:ext cx="752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850" y="3946833"/>
              <a:ext cx="8001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3244755"/>
              <a:ext cx="866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2125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533400"/>
            <a:ext cx="533082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Antena Yagi-Uda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d-ID" sz="100" smtClean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Ditemukan oleh Prof. Hidetsugu Yagi dan asistennya Dr. Shintaro Uda tahun 1926. Prinsip kerja 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elombang e.m. dari antena sumber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driven antenna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, biasanya jenis dipole) membangkit-kan gelombang induksi di elemen pemantul dengan fasa yang berkebalikan.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ini saling berinteraksi dengan gelombang asli dan menghasilkan gelombang pantul.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Pada elemen pengarah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director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terbangkit gelombang dengan fasa yang sama sehingga saling menguatkan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erbangkit energi yang lebih tinggi di arah depan sehingga terjadi pengarahan.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762" y="2362200"/>
            <a:ext cx="2590800" cy="180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025" y="283168"/>
            <a:ext cx="3329475" cy="16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513" y="4267200"/>
            <a:ext cx="2954887" cy="23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205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775" y="533400"/>
            <a:ext cx="80740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Pola radiasi antena Yagi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168021"/>
            <a:ext cx="3505200" cy="4929013"/>
            <a:chOff x="638933" y="1143000"/>
            <a:chExt cx="3505200" cy="4929013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33" y="1143000"/>
              <a:ext cx="350520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648200"/>
              <a:ext cx="2405276" cy="142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662" y="1143000"/>
            <a:ext cx="51059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44922"/>
            <a:ext cx="4644631" cy="265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433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asil gambar untuk monopole ante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4999" y="7959"/>
            <a:ext cx="3429001" cy="28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667000"/>
            <a:ext cx="3962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32480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666999"/>
            <a:ext cx="2028766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asil gambar untuk yagi antenn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343400"/>
            <a:ext cx="37387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3" descr="Gambar terkait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15" descr="Gambar terkait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86" y="14737"/>
            <a:ext cx="4510585" cy="279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662" y="4343400"/>
            <a:ext cx="38041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798" y="-1"/>
            <a:ext cx="1219201" cy="27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78690" y="5048250"/>
            <a:ext cx="166531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8034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533082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Antena Parabolik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Antena parabolik mengadopsi prinsip kerja pemantul parabolik optik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pertama diadopsi untuk pemantul gelombang e.m.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oleh Heinrich Hertz tahun 1888.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Antena parabolik digunakan pada frekuensi ultra tinggi (UHF) ke atas (SHF, EHF).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Prinsip kerja 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Pemancar : memantulkan gelombang dari antena sumber ke sebuah pemantul parabolik sehingga diperoleh gelombang yang sejajar (untuk pemancar)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Penerima : menerima gelombang sejajar dari pemancar dan mengfokuskannya ke antena 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Antena parabolik memiliki bati pengarahan sangat tinggi.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079" y="278619"/>
            <a:ext cx="3074521" cy="276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577" y="3505200"/>
            <a:ext cx="3082024" cy="189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40881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48" y="533400"/>
            <a:ext cx="838105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Bati antena parabolik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Di mana :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= luas “tingkap” antena parabolik = </a:t>
            </a:r>
            <a:r>
              <a:rPr lang="id-ID" i="1" smtClean="0">
                <a:solidFill>
                  <a:srgbClr val="00FF00"/>
                </a:solidFill>
                <a:latin typeface="Symbol" pitchFamily="18" charset="2"/>
              </a:rPr>
              <a:t>p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d</a:t>
            </a:r>
            <a:r>
              <a:rPr lang="id-ID" i="1" baseline="30000" smtClean="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/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4,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d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= diameter reflektor parabola, </a:t>
            </a:r>
            <a:r>
              <a:rPr lang="id-ID" i="1" smtClean="0">
                <a:solidFill>
                  <a:srgbClr val="00FF00"/>
                </a:solidFill>
                <a:latin typeface="Symbol" pitchFamily="18" charset="2"/>
              </a:rPr>
              <a:t>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= panjang gelombang, 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e</a:t>
            </a:r>
            <a:r>
              <a:rPr lang="id-ID" i="1" baseline="-25000" smtClean="0">
                <a:solidFill>
                  <a:srgbClr val="00FF00"/>
                </a:solidFill>
                <a:latin typeface="Comic Sans MS" pitchFamily="66" charset="0"/>
              </a:rPr>
              <a:t>A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= efisiensi tingkap antena.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Pola radiasi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1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Perhitungan titik fokus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2895600" cy="8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174984"/>
            <a:ext cx="1149998" cy="3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464" y="4419600"/>
            <a:ext cx="4550019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99396" y="1342770"/>
            <a:ext cx="1530596" cy="386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352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838200"/>
            <a:ext cx="25622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2505" y="308905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Jenis antena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parabolik 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76600" y="15240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Arrow 14"/>
          <p:cNvSpPr/>
          <p:nvPr/>
        </p:nvSpPr>
        <p:spPr>
          <a:xfrm>
            <a:off x="3276600" y="27432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ight Arrow 15"/>
          <p:cNvSpPr/>
          <p:nvPr/>
        </p:nvSpPr>
        <p:spPr>
          <a:xfrm>
            <a:off x="3352800" y="38862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>
            <a:off x="3352800" y="53340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3885917" y="754437"/>
            <a:ext cx="4496084" cy="1226763"/>
            <a:chOff x="3885916" y="678237"/>
            <a:chExt cx="5097103" cy="1619251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916" y="678237"/>
              <a:ext cx="1333500" cy="161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685800"/>
              <a:ext cx="1109663" cy="161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264" y="685800"/>
              <a:ext cx="1072504" cy="161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3769" y="678238"/>
              <a:ext cx="1619250" cy="161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AutoShape 19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3885916" y="2133600"/>
            <a:ext cx="5034604" cy="1255264"/>
            <a:chOff x="3885916" y="2133600"/>
            <a:chExt cx="5034604" cy="1255264"/>
          </a:xfrm>
        </p:grpSpPr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5916" y="2133600"/>
              <a:ext cx="1154574" cy="125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0" name="Picture 1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823" y="2133601"/>
              <a:ext cx="1255263" cy="125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1" name="Picture 1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48400" y="2133600"/>
              <a:ext cx="1675841" cy="1255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6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225" y="2133601"/>
              <a:ext cx="1024295" cy="125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849521" y="3452640"/>
            <a:ext cx="4837279" cy="1424723"/>
            <a:chOff x="3849521" y="3452640"/>
            <a:chExt cx="4837279" cy="1424723"/>
          </a:xfrm>
        </p:grpSpPr>
        <p:pic>
          <p:nvPicPr>
            <p:cNvPr id="9237" name="Picture 21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49521" y="3452640"/>
              <a:ext cx="1332080" cy="1424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8" name="Picture 2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670" y="3576637"/>
              <a:ext cx="1145329" cy="130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0" name="Picture 2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43" y="3562350"/>
              <a:ext cx="1066158" cy="131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3" name="Picture 27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657" y="3562351"/>
              <a:ext cx="1244143" cy="131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842979" y="5018272"/>
            <a:ext cx="5077541" cy="1435271"/>
            <a:chOff x="3842979" y="5018272"/>
            <a:chExt cx="5077541" cy="1435271"/>
          </a:xfrm>
        </p:grpSpPr>
        <p:pic>
          <p:nvPicPr>
            <p:cNvPr id="9244" name="Picture 28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979" y="5029200"/>
              <a:ext cx="1927355" cy="1355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5" name="Picture 29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018272"/>
              <a:ext cx="1621067" cy="143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6" name="Picture 30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096" y="5018272"/>
              <a:ext cx="1730424" cy="143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452858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620" y="4810267"/>
            <a:ext cx="37719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2505" y="308905"/>
            <a:ext cx="1996059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Contoh lain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Rhombic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1" name="AutoShape 17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AutoShape 19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81584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599" y="4666508"/>
            <a:ext cx="4243841" cy="21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07945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2505" y="308905"/>
            <a:ext cx="1996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Contoh lain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2" name="AutoShape 19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800600" cy="54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919412" cy="20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1371600" cy="329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524000" cy="32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394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2505" y="308905"/>
            <a:ext cx="2811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Antena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broadcast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1" name="AutoShape 17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AutoShape 19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AutoShape 4" descr="Hasil gambar untuk microwave relay anten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4419600" y="946397"/>
            <a:ext cx="2162175" cy="5503307"/>
            <a:chOff x="702505" y="962025"/>
            <a:chExt cx="2162175" cy="5503307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05" y="962025"/>
              <a:ext cx="2162175" cy="513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02505" y="6096000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mtClean="0">
                  <a:solidFill>
                    <a:srgbClr val="00FF00"/>
                  </a:solidFill>
                </a:rPr>
                <a:t>VHF TV broadcast</a:t>
              </a:r>
              <a:endParaRPr lang="id-ID">
                <a:solidFill>
                  <a:srgbClr val="00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13848" y="935865"/>
            <a:ext cx="2743200" cy="5503308"/>
            <a:chOff x="2971800" y="962024"/>
            <a:chExt cx="2743200" cy="5503308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962024"/>
              <a:ext cx="2743200" cy="513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248025" y="6096000"/>
              <a:ext cx="2162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mtClean="0">
                  <a:solidFill>
                    <a:srgbClr val="00FF00"/>
                  </a:solidFill>
                </a:rPr>
                <a:t>VHF FM broadcast</a:t>
              </a:r>
              <a:endParaRPr lang="id-ID">
                <a:solidFill>
                  <a:srgbClr val="00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95522" y="948377"/>
            <a:ext cx="2091278" cy="5503306"/>
            <a:chOff x="2889188" y="962025"/>
            <a:chExt cx="2091278" cy="5503306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356" y="962025"/>
              <a:ext cx="2007643" cy="5180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889188" y="6095999"/>
              <a:ext cx="2091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mtClean="0">
                  <a:solidFill>
                    <a:srgbClr val="00FF00"/>
                  </a:solidFill>
                </a:rPr>
                <a:t>UHF </a:t>
              </a:r>
              <a:r>
                <a:rPr lang="id-ID">
                  <a:solidFill>
                    <a:srgbClr val="00FF00"/>
                  </a:solidFill>
                </a:rPr>
                <a:t>TV broadcast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906440"/>
            <a:ext cx="1608133" cy="5549974"/>
            <a:chOff x="7269609" y="962025"/>
            <a:chExt cx="1608133" cy="5549974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929" y="962025"/>
              <a:ext cx="1086671" cy="5180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269609" y="6142667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mtClean="0">
                  <a:solidFill>
                    <a:srgbClr val="00FF00"/>
                  </a:solidFill>
                </a:rPr>
                <a:t>AM </a:t>
              </a:r>
              <a:r>
                <a:rPr lang="id-ID">
                  <a:solidFill>
                    <a:srgbClr val="00FF00"/>
                  </a:solidFill>
                </a:rPr>
                <a:t>broadcast</a:t>
              </a:r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110694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Teori Dasar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Pada pemancar : a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ntena be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kerja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sebagai 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radiator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 gelombang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RF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ke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medium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udara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sehingga menjadi gelombang e.m. yang 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bebas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Pada penerima : antena bekerja sebagai “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penangkap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” gelombang e.m. yang bebas menjadi gelombang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terpandu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Antena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pemancar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dan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penerima memiliki sifat 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resiprositas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, yakni sifat-sifat yang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dimiliki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tepat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sama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dan,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baik pada saat digunakan sebagai antena pemancar maupun antena penerima.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Prinsip radiasi dari antena 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100484"/>
            <a:ext cx="2731520" cy="247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128917"/>
            <a:ext cx="2508378" cy="222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912286"/>
            <a:ext cx="914400" cy="25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57600" y="5029200"/>
            <a:ext cx="2286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6858000" y="5029200"/>
            <a:ext cx="2286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801618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2505" y="308905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Antena telepon selular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2" name="AutoShape 19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1066801"/>
            <a:ext cx="42372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972126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1828800" cy="3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719" y="3581399"/>
            <a:ext cx="1078481" cy="3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7929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7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AutoShape 19" descr="Hasil gambar untuk offset parabolic antenna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AutoShape 4" descr="Hasil gambar untuk microwave relay anten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2" descr="Hasil gambar untuk missile antenna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" y="777875"/>
            <a:ext cx="7300978" cy="56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975" y="160338"/>
            <a:ext cx="395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Antena untuk aplikasi khusus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5596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53308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Polarisasi Antena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Antena meradiasikan gelombang e.m. yang terdiri dari medan elektrik dan medan magnetik.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Polarisasi antena mengacu pada posisi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medan elektrik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terhadap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permukaan bumi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Linier vertikal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Linier horisontal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Linier bersudut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Berputar lingkaran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Berputar eliptik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825" y="457200"/>
            <a:ext cx="2746375" cy="232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995612"/>
            <a:ext cx="2286000" cy="29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691" y="3506152"/>
            <a:ext cx="296817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3780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947738"/>
            <a:ext cx="80295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3649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22027"/>
            <a:ext cx="2324101" cy="40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06" y="3005919"/>
            <a:ext cx="473317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533400"/>
            <a:ext cx="34004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4522206"/>
            <a:ext cx="4714876" cy="222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457200"/>
            <a:ext cx="2393684" cy="172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1" y="4650869"/>
            <a:ext cx="1794604" cy="20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1617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3049"/>
            <a:ext cx="8001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Beberapa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parameter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penting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antena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impedansi, bati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gain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), pola radiasi, keterarahan dan polarisasi.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Impedansi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besarnya impedansi pada titik 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pengumpanan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.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ontoh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antena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seperempat gelombang (1/4</a:t>
            </a:r>
            <a:r>
              <a:rPr lang="en-US" i="1">
                <a:solidFill>
                  <a:srgbClr val="00FF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memiliki impedansi masukan sekitar 50 </a:t>
            </a:r>
            <a:r>
              <a:rPr lang="en-US">
                <a:solidFill>
                  <a:srgbClr val="00FF00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, antena dwikutub terlipat 300 </a:t>
            </a:r>
            <a:r>
              <a:rPr lang="en-US">
                <a:solidFill>
                  <a:srgbClr val="00FF00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, dsb.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Bati (</a:t>
            </a:r>
            <a:r>
              <a:rPr lang="id-ID" i="1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gain</a:t>
            </a:r>
            <a:r>
              <a:rPr lang="id-ID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)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merupakan nisbah antara intensitas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radiasi maksimum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dengan intensitas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radiasi </a:t>
            </a:r>
            <a:r>
              <a:rPr lang="en-US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maksimum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antena </a:t>
            </a:r>
            <a:r>
              <a:rPr lang="en-US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standar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/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patokan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dengan masukan daya yang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sama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ntena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standar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i="1" smtClean="0">
                <a:solidFill>
                  <a:srgbClr val="00FF00"/>
                </a:solidFill>
                <a:latin typeface="Comic Sans MS" pitchFamily="66" charset="0"/>
              </a:rPr>
              <a:t>isotropic 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antenna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dipole </a:t>
            </a:r>
            <a:r>
              <a:rPr lang="en-US" i="1" smtClean="0">
                <a:solidFill>
                  <a:srgbClr val="00FF00"/>
                </a:solidFill>
                <a:latin typeface="Comic Sans MS" pitchFamily="66" charset="0"/>
              </a:rPr>
              <a:t>antenna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bati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terhadap antena isotropik :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dB</a:t>
            </a:r>
            <a:r>
              <a:rPr lang="en-US" baseline="-25000" smtClean="0">
                <a:solidFill>
                  <a:srgbClr val="00FF00"/>
                </a:solidFill>
                <a:latin typeface="Comic Sans MS" pitchFamily="66" charset="0"/>
              </a:rPr>
              <a:t>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, bati terhadap antena dipole :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dB</a:t>
            </a:r>
            <a:r>
              <a:rPr lang="en-US" baseline="-25000" smtClean="0">
                <a:solidFill>
                  <a:srgbClr val="00FF00"/>
                </a:solidFill>
                <a:latin typeface="Comic Sans MS" pitchFamily="66" charset="0"/>
              </a:rPr>
              <a:t>d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antena d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ipole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memiliki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bati sekitar 3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dB</a:t>
            </a:r>
            <a:r>
              <a:rPr lang="en-US" baseline="-25000" smtClean="0">
                <a:solidFill>
                  <a:srgbClr val="00FF00"/>
                </a:solidFill>
                <a:latin typeface="Comic Sans MS" pitchFamily="66" charset="0"/>
              </a:rPr>
              <a:t>i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baseline="-25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Pola Radiasi :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pola dari pancaran/radiasi antena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pola ke arah </a:t>
            </a:r>
            <a:r>
              <a:rPr lang="id-ID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vertikal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dan pola ke arah </a:t>
            </a:r>
            <a:r>
              <a:rPr lang="id-ID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horizontal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  <a:endParaRPr lang="id-ID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Keterarahan :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merupakan nisbah antara intensitas radiasi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maksimum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dengan intensitas radiasi r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ata-rata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.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ontoh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antena dwikutub sederhana memiliki keterarahan sebesar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3/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2.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Polarisasi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 arah medan elektrik gelombang e.m. yang terpancar dari antena, relatif terhadap permukaan bumi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bisa vertikal, horisontal, membentuk sudut, atau berputar.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5735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887" y="4800600"/>
            <a:ext cx="29813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Jenis Antena dan Pola Radiasi 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Antena ke segala arah (</a:t>
            </a:r>
            <a:r>
              <a:rPr lang="id-ID" sz="24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omni directional antenna</a:t>
            </a: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Antena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isotropik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meradiasikan gelombang e.m. ke segala arah (dalam ruang/3 dimensi)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Contoh antena isotropik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451872"/>
            <a:ext cx="2438400" cy="242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389" y="2119313"/>
            <a:ext cx="242334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33328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01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Antena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monopole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(kutub tunggal) : meradiasikan gelombang e.m. ke semua arah dalam satu bidang.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Pola radiasi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1981200" cy="235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685925"/>
            <a:ext cx="21812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1371600"/>
            <a:ext cx="27241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671295"/>
            <a:ext cx="3205849" cy="1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1" y="4275827"/>
            <a:ext cx="3276600" cy="231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8683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Contoh antena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monopole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792" y="2452687"/>
            <a:ext cx="1570807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154704" cy="348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2044493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454" y="3898104"/>
            <a:ext cx="2279745" cy="259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891" y="3200400"/>
            <a:ext cx="619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613" y="1195388"/>
            <a:ext cx="1678187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105" y="3898104"/>
            <a:ext cx="5619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63" y="990600"/>
            <a:ext cx="2030637" cy="569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435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Antena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i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dipole</a:t>
            </a:r>
            <a:r>
              <a:rPr lang="id-ID" sz="20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(dwikutub) : meradiasikan gelombang e.m. ke semua arah dalam satu bidang (untuk polarisasi vertikal) atau ke dua arah (untuk polarisasi horizontal).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Pola radiasi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3541" y="3962400"/>
            <a:ext cx="4825659" cy="2133600"/>
            <a:chOff x="4013541" y="4191000"/>
            <a:chExt cx="4825659" cy="2133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541" y="4191000"/>
              <a:ext cx="4825659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4419600"/>
              <a:ext cx="457199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266" y="1774431"/>
            <a:ext cx="4316104" cy="110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Hasil gambar untuk dipole antenna radiation patter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88" y="4191000"/>
            <a:ext cx="3813412" cy="19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3268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001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Macam-macam antena dipole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557" y="761999"/>
            <a:ext cx="1123843" cy="23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66330" y="645983"/>
            <a:ext cx="891670" cy="262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1066800"/>
            <a:ext cx="42268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asil gambar untuk dipole ante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9" y="3810000"/>
            <a:ext cx="4305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600" y="3497238"/>
            <a:ext cx="4053827" cy="30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79" y="1959243"/>
            <a:ext cx="2157721" cy="159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313115"/>
            <a:ext cx="3271838" cy="124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0362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001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Macam-macam antena dipole :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batwing antenna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362075"/>
            <a:ext cx="45243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048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867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54313</TotalTime>
  <Words>691</Words>
  <Application>Microsoft Office PowerPoint</Application>
  <PresentationFormat>On-screen Show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YEPE-Kuliah Sinyal dan Sistem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761</cp:revision>
  <dcterms:created xsi:type="dcterms:W3CDTF">2012-03-23T11:16:14Z</dcterms:created>
  <dcterms:modified xsi:type="dcterms:W3CDTF">2020-09-24T09:39:50Z</dcterms:modified>
</cp:coreProperties>
</file>