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9" r:id="rId3"/>
    <p:sldId id="257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97" r:id="rId15"/>
    <p:sldId id="298" r:id="rId16"/>
    <p:sldId id="299" r:id="rId17"/>
    <p:sldId id="300" r:id="rId18"/>
    <p:sldId id="301" r:id="rId19"/>
    <p:sldId id="273" r:id="rId20"/>
    <p:sldId id="302" r:id="rId21"/>
    <p:sldId id="318" r:id="rId22"/>
    <p:sldId id="274" r:id="rId23"/>
    <p:sldId id="319" r:id="rId24"/>
    <p:sldId id="275" r:id="rId25"/>
    <p:sldId id="286" r:id="rId26"/>
    <p:sldId id="321" r:id="rId27"/>
    <p:sldId id="287" r:id="rId28"/>
    <p:sldId id="281" r:id="rId29"/>
    <p:sldId id="320" r:id="rId30"/>
    <p:sldId id="276" r:id="rId31"/>
    <p:sldId id="277" r:id="rId32"/>
    <p:sldId id="278" r:id="rId33"/>
    <p:sldId id="279" r:id="rId34"/>
    <p:sldId id="280" r:id="rId35"/>
    <p:sldId id="288" r:id="rId36"/>
    <p:sldId id="282" r:id="rId37"/>
    <p:sldId id="283" r:id="rId38"/>
    <p:sldId id="284" r:id="rId39"/>
    <p:sldId id="285" r:id="rId40"/>
    <p:sldId id="289" r:id="rId41"/>
    <p:sldId id="290" r:id="rId42"/>
    <p:sldId id="291" r:id="rId43"/>
    <p:sldId id="292" r:id="rId44"/>
    <p:sldId id="295" r:id="rId45"/>
    <p:sldId id="293" r:id="rId46"/>
    <p:sldId id="294" r:id="rId47"/>
    <p:sldId id="296" r:id="rId48"/>
    <p:sldId id="303" r:id="rId49"/>
    <p:sldId id="304" r:id="rId50"/>
    <p:sldId id="305" r:id="rId51"/>
    <p:sldId id="306" r:id="rId52"/>
    <p:sldId id="307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260" r:id="rId63"/>
    <p:sldId id="261" r:id="rId64"/>
    <p:sldId id="262" r:id="rId65"/>
    <p:sldId id="263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D1D83-284C-44DD-9EFD-ECE38BA4CE5A}" type="doc">
      <dgm:prSet loTypeId="urn:microsoft.com/office/officeart/2005/8/layout/hProcess10" loCatId="process" qsTypeId="urn:microsoft.com/office/officeart/2005/8/quickstyle/simple3" qsCatId="simple" csTypeId="urn:microsoft.com/office/officeart/2005/8/colors/colorful4" csCatId="colorful" phldr="1"/>
      <dgm:spPr/>
    </dgm:pt>
    <dgm:pt modelId="{DEBA2456-0114-419B-8831-1598B85B7E6C}">
      <dgm:prSet phldrT="[Text]" custT="1"/>
      <dgm:spPr/>
      <dgm:t>
        <a:bodyPr/>
        <a:lstStyle/>
        <a:p>
          <a:r>
            <a:rPr lang="en-US" sz="2800" b="1" dirty="0" err="1">
              <a:effectLst/>
              <a:latin typeface="Calibri" pitchFamily="34" charset="0"/>
              <a:cs typeface="Calibri" pitchFamily="34" charset="0"/>
            </a:rPr>
            <a:t>Pengetahuan</a:t>
          </a:r>
          <a:endParaRPr lang="id-ID" sz="2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9ED6EE63-48B4-4AF5-B486-ADEDDE75D3DE}" type="sibTrans" cxnId="{BA0037B4-797A-4449-8185-FBA661D5AF8E}">
      <dgm:prSet/>
      <dgm:spPr/>
      <dgm:t>
        <a:bodyPr/>
        <a:lstStyle/>
        <a:p>
          <a:endParaRPr lang="id-ID"/>
        </a:p>
      </dgm:t>
    </dgm:pt>
    <dgm:pt modelId="{15238DB3-2C28-4DC6-B643-D5BC9D4A08DF}" type="parTrans" cxnId="{BA0037B4-797A-4449-8185-FBA661D5AF8E}">
      <dgm:prSet/>
      <dgm:spPr/>
      <dgm:t>
        <a:bodyPr/>
        <a:lstStyle/>
        <a:p>
          <a:endParaRPr lang="id-ID"/>
        </a:p>
      </dgm:t>
    </dgm:pt>
    <dgm:pt modelId="{E5BB5C2A-1AC5-4AE9-BA4D-5FDCEA88FC79}">
      <dgm:prSet phldrT="[Text]" custT="1"/>
      <dgm:spPr/>
      <dgm:t>
        <a:bodyPr/>
        <a:lstStyle/>
        <a:p>
          <a:r>
            <a:rPr lang="id-ID" sz="2800" b="1" dirty="0"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en-US" sz="2800" b="1" dirty="0">
              <a:effectLst/>
              <a:latin typeface="Calibri" pitchFamily="34" charset="0"/>
              <a:cs typeface="Calibri" pitchFamily="34" charset="0"/>
            </a:rPr>
            <a:t> Data Mining</a:t>
          </a:r>
          <a:endParaRPr lang="id-ID" sz="2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6140B04B-B64C-4385-A943-620D62003DBA}" type="sibTrans" cxnId="{54DA05A4-4EDB-409F-BACD-D4D1CF6DF717}">
      <dgm:prSet/>
      <dgm:spPr/>
      <dgm:t>
        <a:bodyPr/>
        <a:lstStyle/>
        <a:p>
          <a:endParaRPr lang="id-ID"/>
        </a:p>
      </dgm:t>
    </dgm:pt>
    <dgm:pt modelId="{48673825-1B99-4B1B-9235-721AD2783D98}" type="parTrans" cxnId="{54DA05A4-4EDB-409F-BACD-D4D1CF6DF717}">
      <dgm:prSet/>
      <dgm:spPr/>
      <dgm:t>
        <a:bodyPr/>
        <a:lstStyle/>
        <a:p>
          <a:endParaRPr lang="id-ID"/>
        </a:p>
      </dgm:t>
    </dgm:pt>
    <dgm:pt modelId="{F4FF6E25-E4BF-4A3A-A478-8ED374956B92}">
      <dgm:prSet phldrT="[Text]" custT="1"/>
      <dgm:spPr/>
      <dgm:t>
        <a:bodyPr/>
        <a:lstStyle/>
        <a:p>
          <a:r>
            <a:rPr lang="en-US" sz="2800" b="1" dirty="0" err="1">
              <a:effectLst/>
              <a:latin typeface="Calibri" pitchFamily="34" charset="0"/>
              <a:cs typeface="Calibri" pitchFamily="34" charset="0"/>
            </a:rPr>
            <a:t>Himpunan</a:t>
          </a:r>
          <a:r>
            <a:rPr lang="en-US" sz="2800" b="1" dirty="0">
              <a:effectLst/>
              <a:latin typeface="Calibri" pitchFamily="34" charset="0"/>
              <a:cs typeface="Calibri" pitchFamily="34" charset="0"/>
            </a:rPr>
            <a:t> Data</a:t>
          </a:r>
          <a:endParaRPr lang="id-ID" sz="2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251A6CF7-F073-48F8-9907-2F09B280EB84}" type="sibTrans" cxnId="{1844CBFB-67DC-40AC-AE23-7DD7D62D1459}">
      <dgm:prSet/>
      <dgm:spPr/>
      <dgm:t>
        <a:bodyPr/>
        <a:lstStyle/>
        <a:p>
          <a:endParaRPr lang="id-ID"/>
        </a:p>
      </dgm:t>
    </dgm:pt>
    <dgm:pt modelId="{C41F9537-146E-4A1F-932B-484CA3A32178}" type="parTrans" cxnId="{1844CBFB-67DC-40AC-AE23-7DD7D62D1459}">
      <dgm:prSet/>
      <dgm:spPr/>
      <dgm:t>
        <a:bodyPr/>
        <a:lstStyle/>
        <a:p>
          <a:endParaRPr lang="id-ID"/>
        </a:p>
      </dgm:t>
    </dgm:pt>
    <dgm:pt modelId="{CC8A2AE1-A7D0-4B30-90F8-E9C2A3DD82FF}" type="pres">
      <dgm:prSet presAssocID="{D82D1D83-284C-44DD-9EFD-ECE38BA4CE5A}" presName="Name0" presStyleCnt="0">
        <dgm:presLayoutVars>
          <dgm:dir/>
          <dgm:resizeHandles val="exact"/>
        </dgm:presLayoutVars>
      </dgm:prSet>
      <dgm:spPr/>
    </dgm:pt>
    <dgm:pt modelId="{3FF2D7AC-1439-4634-8741-DF82FA267305}" type="pres">
      <dgm:prSet presAssocID="{F4FF6E25-E4BF-4A3A-A478-8ED374956B92}" presName="composite" presStyleCnt="0"/>
      <dgm:spPr/>
    </dgm:pt>
    <dgm:pt modelId="{557DC1F0-74B2-480B-9AA7-C94AF2937C30}" type="pres">
      <dgm:prSet presAssocID="{F4FF6E25-E4BF-4A3A-A478-8ED374956B92}" presName="imagSh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834F6CD-5280-484F-B60E-1E213A8C49AF}" type="pres">
      <dgm:prSet presAssocID="{F4FF6E25-E4BF-4A3A-A478-8ED374956B92}" presName="txNode" presStyleLbl="node1" presStyleIdx="0" presStyleCnt="3" custScaleX="116371">
        <dgm:presLayoutVars>
          <dgm:bulletEnabled val="1"/>
        </dgm:presLayoutVars>
      </dgm:prSet>
      <dgm:spPr/>
    </dgm:pt>
    <dgm:pt modelId="{C1EE5767-966F-40CA-82D8-9FD446AD3513}" type="pres">
      <dgm:prSet presAssocID="{251A6CF7-F073-48F8-9907-2F09B280EB84}" presName="sibTrans" presStyleLbl="sibTrans2D1" presStyleIdx="0" presStyleCnt="2"/>
      <dgm:spPr/>
    </dgm:pt>
    <dgm:pt modelId="{E022EF6B-CFF5-4F11-8D9E-BF3B2E0B4C6C}" type="pres">
      <dgm:prSet presAssocID="{251A6CF7-F073-48F8-9907-2F09B280EB84}" presName="connTx" presStyleLbl="sibTrans2D1" presStyleIdx="0" presStyleCnt="2"/>
      <dgm:spPr/>
    </dgm:pt>
    <dgm:pt modelId="{865F35DD-F702-4973-917E-886CA09B0D49}" type="pres">
      <dgm:prSet presAssocID="{E5BB5C2A-1AC5-4AE9-BA4D-5FDCEA88FC79}" presName="composite" presStyleCnt="0"/>
      <dgm:spPr/>
    </dgm:pt>
    <dgm:pt modelId="{5E5A3162-D62F-41D7-8F91-6DFCB1A86A9C}" type="pres">
      <dgm:prSet presAssocID="{E5BB5C2A-1AC5-4AE9-BA4D-5FDCEA88FC79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ABFE0E57-F395-4DE5-94E1-5C956F356B88}" type="pres">
      <dgm:prSet presAssocID="{E5BB5C2A-1AC5-4AE9-BA4D-5FDCEA88FC79}" presName="txNode" presStyleLbl="node1" presStyleIdx="1" presStyleCnt="3" custScaleX="117277">
        <dgm:presLayoutVars>
          <dgm:bulletEnabled val="1"/>
        </dgm:presLayoutVars>
      </dgm:prSet>
      <dgm:spPr/>
    </dgm:pt>
    <dgm:pt modelId="{7D88BC18-F59C-422E-B048-3ABD1D0E1F14}" type="pres">
      <dgm:prSet presAssocID="{6140B04B-B64C-4385-A943-620D62003DBA}" presName="sibTrans" presStyleLbl="sibTrans2D1" presStyleIdx="1" presStyleCnt="2"/>
      <dgm:spPr/>
    </dgm:pt>
    <dgm:pt modelId="{32A28748-492C-4001-B321-97D410D8AEA7}" type="pres">
      <dgm:prSet presAssocID="{6140B04B-B64C-4385-A943-620D62003DBA}" presName="connTx" presStyleLbl="sibTrans2D1" presStyleIdx="1" presStyleCnt="2"/>
      <dgm:spPr/>
    </dgm:pt>
    <dgm:pt modelId="{3D4C0E6D-05D0-49B3-9250-CD6B4E5189F6}" type="pres">
      <dgm:prSet presAssocID="{DEBA2456-0114-419B-8831-1598B85B7E6C}" presName="composite" presStyleCnt="0"/>
      <dgm:spPr/>
    </dgm:pt>
    <dgm:pt modelId="{4D90948A-8E04-4233-ADF7-1E90F212F452}" type="pres">
      <dgm:prSet presAssocID="{DEBA2456-0114-419B-8831-1598B85B7E6C}" presName="imagSh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3DC81AB5-6223-4D26-B903-7D6E2F663A3B}" type="pres">
      <dgm:prSet presAssocID="{DEBA2456-0114-419B-8831-1598B85B7E6C}" presName="txNode" presStyleLbl="node1" presStyleIdx="2" presStyleCnt="3" custScaleX="117652">
        <dgm:presLayoutVars>
          <dgm:bulletEnabled val="1"/>
        </dgm:presLayoutVars>
      </dgm:prSet>
      <dgm:spPr/>
    </dgm:pt>
  </dgm:ptLst>
  <dgm:cxnLst>
    <dgm:cxn modelId="{8EFDB210-EB1C-447F-ACCF-91EA6C5AD16C}" type="presOf" srcId="{6140B04B-B64C-4385-A943-620D62003DBA}" destId="{7D88BC18-F59C-422E-B048-3ABD1D0E1F14}" srcOrd="0" destOrd="0" presId="urn:microsoft.com/office/officeart/2005/8/layout/hProcess10"/>
    <dgm:cxn modelId="{BC94DE20-2C19-45DD-88FB-7D0EF3ED2503}" type="presOf" srcId="{D82D1D83-284C-44DD-9EFD-ECE38BA4CE5A}" destId="{CC8A2AE1-A7D0-4B30-90F8-E9C2A3DD82FF}" srcOrd="0" destOrd="0" presId="urn:microsoft.com/office/officeart/2005/8/layout/hProcess10"/>
    <dgm:cxn modelId="{C475E25D-695F-4155-8D5F-700C64121404}" type="presOf" srcId="{F4FF6E25-E4BF-4A3A-A478-8ED374956B92}" destId="{9834F6CD-5280-484F-B60E-1E213A8C49AF}" srcOrd="0" destOrd="0" presId="urn:microsoft.com/office/officeart/2005/8/layout/hProcess10"/>
    <dgm:cxn modelId="{88590984-A32C-4305-B21D-0723A2E445F9}" type="presOf" srcId="{DEBA2456-0114-419B-8831-1598B85B7E6C}" destId="{3DC81AB5-6223-4D26-B903-7D6E2F663A3B}" srcOrd="0" destOrd="0" presId="urn:microsoft.com/office/officeart/2005/8/layout/hProcess10"/>
    <dgm:cxn modelId="{5F03B18E-659E-44AB-86DF-8CF62E4868A8}" type="presOf" srcId="{251A6CF7-F073-48F8-9907-2F09B280EB84}" destId="{C1EE5767-966F-40CA-82D8-9FD446AD3513}" srcOrd="0" destOrd="0" presId="urn:microsoft.com/office/officeart/2005/8/layout/hProcess10"/>
    <dgm:cxn modelId="{54DA05A4-4EDB-409F-BACD-D4D1CF6DF717}" srcId="{D82D1D83-284C-44DD-9EFD-ECE38BA4CE5A}" destId="{E5BB5C2A-1AC5-4AE9-BA4D-5FDCEA88FC79}" srcOrd="1" destOrd="0" parTransId="{48673825-1B99-4B1B-9235-721AD2783D98}" sibTransId="{6140B04B-B64C-4385-A943-620D62003DBA}"/>
    <dgm:cxn modelId="{37FAD4A4-798E-4FD3-8605-2F64CF87BDF8}" type="presOf" srcId="{251A6CF7-F073-48F8-9907-2F09B280EB84}" destId="{E022EF6B-CFF5-4F11-8D9E-BF3B2E0B4C6C}" srcOrd="1" destOrd="0" presId="urn:microsoft.com/office/officeart/2005/8/layout/hProcess10"/>
    <dgm:cxn modelId="{6CFB2AB4-8393-4D6B-B1A1-2C264E347F8D}" type="presOf" srcId="{E5BB5C2A-1AC5-4AE9-BA4D-5FDCEA88FC79}" destId="{ABFE0E57-F395-4DE5-94E1-5C956F356B88}" srcOrd="0" destOrd="0" presId="urn:microsoft.com/office/officeart/2005/8/layout/hProcess10"/>
    <dgm:cxn modelId="{BA0037B4-797A-4449-8185-FBA661D5AF8E}" srcId="{D82D1D83-284C-44DD-9EFD-ECE38BA4CE5A}" destId="{DEBA2456-0114-419B-8831-1598B85B7E6C}" srcOrd="2" destOrd="0" parTransId="{15238DB3-2C28-4DC6-B643-D5BC9D4A08DF}" sibTransId="{9ED6EE63-48B4-4AF5-B486-ADEDDE75D3DE}"/>
    <dgm:cxn modelId="{40A9EEF6-7818-44BE-B270-47861DEAAFAF}" type="presOf" srcId="{6140B04B-B64C-4385-A943-620D62003DBA}" destId="{32A28748-492C-4001-B321-97D410D8AEA7}" srcOrd="1" destOrd="0" presId="urn:microsoft.com/office/officeart/2005/8/layout/hProcess10"/>
    <dgm:cxn modelId="{1844CBFB-67DC-40AC-AE23-7DD7D62D1459}" srcId="{D82D1D83-284C-44DD-9EFD-ECE38BA4CE5A}" destId="{F4FF6E25-E4BF-4A3A-A478-8ED374956B92}" srcOrd="0" destOrd="0" parTransId="{C41F9537-146E-4A1F-932B-484CA3A32178}" sibTransId="{251A6CF7-F073-48F8-9907-2F09B280EB84}"/>
    <dgm:cxn modelId="{26B44E1C-992B-449E-A5F3-8168ED62989A}" type="presParOf" srcId="{CC8A2AE1-A7D0-4B30-90F8-E9C2A3DD82FF}" destId="{3FF2D7AC-1439-4634-8741-DF82FA267305}" srcOrd="0" destOrd="0" presId="urn:microsoft.com/office/officeart/2005/8/layout/hProcess10"/>
    <dgm:cxn modelId="{6F10B37D-B22C-4723-9E3C-F467D2862495}" type="presParOf" srcId="{3FF2D7AC-1439-4634-8741-DF82FA267305}" destId="{557DC1F0-74B2-480B-9AA7-C94AF2937C30}" srcOrd="0" destOrd="0" presId="urn:microsoft.com/office/officeart/2005/8/layout/hProcess10"/>
    <dgm:cxn modelId="{083E47F3-F224-4CB0-B8C2-6519A6BA31CB}" type="presParOf" srcId="{3FF2D7AC-1439-4634-8741-DF82FA267305}" destId="{9834F6CD-5280-484F-B60E-1E213A8C49AF}" srcOrd="1" destOrd="0" presId="urn:microsoft.com/office/officeart/2005/8/layout/hProcess10"/>
    <dgm:cxn modelId="{F00FA713-9202-4EB3-BE4D-08BFF6F8EDFC}" type="presParOf" srcId="{CC8A2AE1-A7D0-4B30-90F8-E9C2A3DD82FF}" destId="{C1EE5767-966F-40CA-82D8-9FD446AD3513}" srcOrd="1" destOrd="0" presId="urn:microsoft.com/office/officeart/2005/8/layout/hProcess10"/>
    <dgm:cxn modelId="{E4386B41-95AE-4BD8-A188-30F8B9DC7AA6}" type="presParOf" srcId="{C1EE5767-966F-40CA-82D8-9FD446AD3513}" destId="{E022EF6B-CFF5-4F11-8D9E-BF3B2E0B4C6C}" srcOrd="0" destOrd="0" presId="urn:microsoft.com/office/officeart/2005/8/layout/hProcess10"/>
    <dgm:cxn modelId="{301F0B92-D8BB-48AA-A473-A7C85394F19F}" type="presParOf" srcId="{CC8A2AE1-A7D0-4B30-90F8-E9C2A3DD82FF}" destId="{865F35DD-F702-4973-917E-886CA09B0D49}" srcOrd="2" destOrd="0" presId="urn:microsoft.com/office/officeart/2005/8/layout/hProcess10"/>
    <dgm:cxn modelId="{848DA61A-720A-4C3B-8053-96967DB0624D}" type="presParOf" srcId="{865F35DD-F702-4973-917E-886CA09B0D49}" destId="{5E5A3162-D62F-41D7-8F91-6DFCB1A86A9C}" srcOrd="0" destOrd="0" presId="urn:microsoft.com/office/officeart/2005/8/layout/hProcess10"/>
    <dgm:cxn modelId="{8B42D44A-AE70-45EA-A783-0758BAD6D4B9}" type="presParOf" srcId="{865F35DD-F702-4973-917E-886CA09B0D49}" destId="{ABFE0E57-F395-4DE5-94E1-5C956F356B88}" srcOrd="1" destOrd="0" presId="urn:microsoft.com/office/officeart/2005/8/layout/hProcess10"/>
    <dgm:cxn modelId="{78782A60-8E3B-4821-A862-921FE9BD510A}" type="presParOf" srcId="{CC8A2AE1-A7D0-4B30-90F8-E9C2A3DD82FF}" destId="{7D88BC18-F59C-422E-B048-3ABD1D0E1F14}" srcOrd="3" destOrd="0" presId="urn:microsoft.com/office/officeart/2005/8/layout/hProcess10"/>
    <dgm:cxn modelId="{D8093DAA-C8C8-46C7-92ED-E964B04B9EE1}" type="presParOf" srcId="{7D88BC18-F59C-422E-B048-3ABD1D0E1F14}" destId="{32A28748-492C-4001-B321-97D410D8AEA7}" srcOrd="0" destOrd="0" presId="urn:microsoft.com/office/officeart/2005/8/layout/hProcess10"/>
    <dgm:cxn modelId="{6D4F0B39-18AE-4685-BCAF-1E41CE101B5B}" type="presParOf" srcId="{CC8A2AE1-A7D0-4B30-90F8-E9C2A3DD82FF}" destId="{3D4C0E6D-05D0-49B3-9250-CD6B4E5189F6}" srcOrd="4" destOrd="0" presId="urn:microsoft.com/office/officeart/2005/8/layout/hProcess10"/>
    <dgm:cxn modelId="{78D71CCD-0342-48E8-93DF-2C07E8068FF2}" type="presParOf" srcId="{3D4C0E6D-05D0-49B3-9250-CD6B4E5189F6}" destId="{4D90948A-8E04-4233-ADF7-1E90F212F452}" srcOrd="0" destOrd="0" presId="urn:microsoft.com/office/officeart/2005/8/layout/hProcess10"/>
    <dgm:cxn modelId="{C0C3A92D-122E-4AE2-99F4-1CDE4658DEB0}" type="presParOf" srcId="{3D4C0E6D-05D0-49B3-9250-CD6B4E5189F6}" destId="{3DC81AB5-6223-4D26-B903-7D6E2F663A3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A5CEDE-2746-4A21-8E59-3E9D484D95B5}" type="doc">
      <dgm:prSet loTypeId="urn:microsoft.com/office/officeart/2005/8/layout/cycle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9BD3979D-1D58-4B42-AB99-1FB45BF8E785}">
      <dgm:prSet phldrT="[Text]" custT="1"/>
      <dgm:spPr/>
      <dgm:t>
        <a:bodyPr/>
        <a:lstStyle/>
        <a:p>
          <a:r>
            <a:rPr lang="en-US" sz="3200" b="1" dirty="0">
              <a:latin typeface="Calibri" pitchFamily="34" charset="0"/>
              <a:cs typeface="Calibri" pitchFamily="34" charset="0"/>
            </a:rPr>
            <a:t>1. </a:t>
          </a:r>
          <a:r>
            <a:rPr lang="en-US" sz="3200" b="1" dirty="0" err="1">
              <a:latin typeface="Calibri" pitchFamily="34" charset="0"/>
              <a:cs typeface="Calibri" pitchFamily="34" charset="0"/>
            </a:rPr>
            <a:t>Estimasi</a:t>
          </a:r>
          <a:endParaRPr lang="id-ID" sz="3200" b="1" dirty="0">
            <a:latin typeface="Calibri" pitchFamily="34" charset="0"/>
            <a:cs typeface="Calibri" pitchFamily="34" charset="0"/>
          </a:endParaRPr>
        </a:p>
      </dgm:t>
    </dgm:pt>
    <dgm:pt modelId="{8D8342A0-26AD-439E-9215-C9205FD7FE26}" type="parTrans" cxnId="{4DDF81DA-A5B6-43F1-B4EC-D48C06538C55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343328AC-682D-4E1D-9D69-418D948A3BEC}" type="sibTrans" cxnId="{4DDF81DA-A5B6-43F1-B4EC-D48C06538C55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C0031864-8468-4A00-A133-A36FA24C307B}">
      <dgm:prSet custT="1"/>
      <dgm:spPr/>
      <dgm:t>
        <a:bodyPr/>
        <a:lstStyle/>
        <a:p>
          <a:r>
            <a:rPr lang="en-US" sz="3200" b="1" dirty="0">
              <a:latin typeface="Calibri" pitchFamily="34" charset="0"/>
              <a:cs typeface="Calibri" pitchFamily="34" charset="0"/>
            </a:rPr>
            <a:t>2. </a:t>
          </a:r>
          <a:r>
            <a:rPr lang="en-US" sz="3200" b="1" dirty="0" err="1">
              <a:latin typeface="Calibri" pitchFamily="34" charset="0"/>
              <a:cs typeface="Calibri" pitchFamily="34" charset="0"/>
            </a:rPr>
            <a:t>Prediksi</a:t>
          </a:r>
          <a:endParaRPr lang="id-ID" sz="3200" b="1" dirty="0">
            <a:latin typeface="Calibri" pitchFamily="34" charset="0"/>
            <a:cs typeface="Calibri" pitchFamily="34" charset="0"/>
          </a:endParaRPr>
        </a:p>
      </dgm:t>
    </dgm:pt>
    <dgm:pt modelId="{80461DC3-B42A-4886-AC04-ADFD0AAE5179}" type="parTrans" cxnId="{6DB2284C-C2BF-43DB-99CE-F1EA5C3994ED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7E267213-C640-4DAE-A928-AB69EB05E33C}" type="sibTrans" cxnId="{6DB2284C-C2BF-43DB-99CE-F1EA5C3994ED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798F46A6-7FC1-483D-8F1B-B6956003CFAA}">
      <dgm:prSet custT="1"/>
      <dgm:spPr/>
      <dgm:t>
        <a:bodyPr/>
        <a:lstStyle/>
        <a:p>
          <a:r>
            <a:rPr lang="en-US" sz="3200" b="1" dirty="0">
              <a:latin typeface="Calibri" pitchFamily="34" charset="0"/>
              <a:cs typeface="Calibri" pitchFamily="34" charset="0"/>
            </a:rPr>
            <a:t>3. </a:t>
          </a:r>
          <a:r>
            <a:rPr lang="en-US" sz="3200" b="1" dirty="0" err="1">
              <a:latin typeface="Calibri" pitchFamily="34" charset="0"/>
              <a:cs typeface="Calibri" pitchFamily="34" charset="0"/>
            </a:rPr>
            <a:t>Klasifikasi</a:t>
          </a:r>
          <a:endParaRPr lang="id-ID" sz="3200" b="1" dirty="0">
            <a:latin typeface="Calibri" pitchFamily="34" charset="0"/>
            <a:cs typeface="Calibri" pitchFamily="34" charset="0"/>
          </a:endParaRPr>
        </a:p>
      </dgm:t>
    </dgm:pt>
    <dgm:pt modelId="{EC4BB236-17F8-4F3D-90AB-EAE9C6AA46DB}" type="parTrans" cxnId="{1C93DD4D-4C8A-4799-B758-4D11D68B39A1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EC34444-9BE0-4477-AB40-C50DEF883443}" type="sibTrans" cxnId="{1C93DD4D-4C8A-4799-B758-4D11D68B39A1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7A2B2FC-6528-425C-BA35-4407A4DE30C1}">
      <dgm:prSet custT="1"/>
      <dgm:spPr/>
      <dgm:t>
        <a:bodyPr/>
        <a:lstStyle/>
        <a:p>
          <a:r>
            <a:rPr lang="en-US" sz="3200" b="1" dirty="0">
              <a:latin typeface="Calibri" pitchFamily="34" charset="0"/>
              <a:cs typeface="Calibri" pitchFamily="34" charset="0"/>
            </a:rPr>
            <a:t>4. </a:t>
          </a:r>
          <a:r>
            <a:rPr lang="en-US" sz="3200" b="1" dirty="0" err="1">
              <a:latin typeface="Calibri" pitchFamily="34" charset="0"/>
              <a:cs typeface="Calibri" pitchFamily="34" charset="0"/>
            </a:rPr>
            <a:t>Klastering</a:t>
          </a:r>
          <a:endParaRPr lang="id-ID" sz="3200" b="1" dirty="0">
            <a:latin typeface="Calibri" pitchFamily="34" charset="0"/>
            <a:cs typeface="Calibri" pitchFamily="34" charset="0"/>
          </a:endParaRPr>
        </a:p>
      </dgm:t>
    </dgm:pt>
    <dgm:pt modelId="{0F671EFA-FA89-493B-A2A5-F6048256756B}" type="parTrans" cxnId="{4C013BD4-3FEF-4B72-BFDE-8D6F1A0DC0C9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014263B0-2170-48FD-8B60-37DFA78344E8}" type="sibTrans" cxnId="{4C013BD4-3FEF-4B72-BFDE-8D6F1A0DC0C9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501577E-2354-4A0C-919F-2E67C006A1E3}">
      <dgm:prSet custT="1"/>
      <dgm:spPr/>
      <dgm:t>
        <a:bodyPr/>
        <a:lstStyle/>
        <a:p>
          <a:r>
            <a:rPr lang="en-US" sz="3200" b="1" dirty="0">
              <a:latin typeface="Calibri" pitchFamily="34" charset="0"/>
              <a:cs typeface="Calibri" pitchFamily="34" charset="0"/>
            </a:rPr>
            <a:t>5. </a:t>
          </a:r>
          <a:r>
            <a:rPr lang="en-US" sz="3200" b="1" dirty="0" err="1">
              <a:latin typeface="Calibri" pitchFamily="34" charset="0"/>
              <a:cs typeface="Calibri" pitchFamily="34" charset="0"/>
            </a:rPr>
            <a:t>Asosiasi</a:t>
          </a:r>
          <a:endParaRPr lang="id-ID" sz="3200" b="1" dirty="0">
            <a:latin typeface="Calibri" pitchFamily="34" charset="0"/>
            <a:cs typeface="Calibri" pitchFamily="34" charset="0"/>
          </a:endParaRPr>
        </a:p>
      </dgm:t>
    </dgm:pt>
    <dgm:pt modelId="{1AC000BD-241B-402E-A689-E9243D1FDC26}" type="parTrans" cxnId="{E6F057DC-A02D-4CE1-92DD-FE34463C34E6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9EC9775-F45A-44B1-8D1F-8159A68378D5}" type="sibTrans" cxnId="{E6F057DC-A02D-4CE1-92DD-FE34463C34E6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57627C4E-1839-4BA6-8761-8863361FD3AE}">
      <dgm:prSet custT="1"/>
      <dgm:spPr/>
      <dgm:t>
        <a:bodyPr/>
        <a:lstStyle/>
        <a:p>
          <a:r>
            <a:rPr lang="en-US" sz="3200" b="1" dirty="0">
              <a:latin typeface="Calibri" pitchFamily="34" charset="0"/>
              <a:cs typeface="Calibri" pitchFamily="34" charset="0"/>
            </a:rPr>
            <a:t>6. Anomaly detection</a:t>
          </a:r>
          <a:endParaRPr lang="id-ID" sz="3200" b="1" dirty="0">
            <a:latin typeface="Calibri" pitchFamily="34" charset="0"/>
            <a:cs typeface="Calibri" pitchFamily="34" charset="0"/>
          </a:endParaRPr>
        </a:p>
      </dgm:t>
    </dgm:pt>
    <dgm:pt modelId="{0D4DD2CF-91BE-435B-9D21-A431BFF39362}" type="parTrans" cxnId="{0EB02D1F-170B-46F0-9AA2-1E628C767337}">
      <dgm:prSet/>
      <dgm:spPr/>
      <dgm:t>
        <a:bodyPr/>
        <a:lstStyle/>
        <a:p>
          <a:endParaRPr lang="en-US"/>
        </a:p>
      </dgm:t>
    </dgm:pt>
    <dgm:pt modelId="{567858AE-14A3-4206-BDA6-8FA2E37CB332}" type="sibTrans" cxnId="{0EB02D1F-170B-46F0-9AA2-1E628C767337}">
      <dgm:prSet/>
      <dgm:spPr/>
      <dgm:t>
        <a:bodyPr/>
        <a:lstStyle/>
        <a:p>
          <a:endParaRPr lang="en-US"/>
        </a:p>
      </dgm:t>
    </dgm:pt>
    <dgm:pt modelId="{965120F9-7510-434E-AAE3-D04167ABA3BB}" type="pres">
      <dgm:prSet presAssocID="{ABA5CEDE-2746-4A21-8E59-3E9D484D95B5}" presName="cycle" presStyleCnt="0">
        <dgm:presLayoutVars>
          <dgm:dir/>
          <dgm:resizeHandles val="exact"/>
        </dgm:presLayoutVars>
      </dgm:prSet>
      <dgm:spPr/>
    </dgm:pt>
    <dgm:pt modelId="{6F4FA1C3-D2A0-4381-BDFE-288A25B936DA}" type="pres">
      <dgm:prSet presAssocID="{9BD3979D-1D58-4B42-AB99-1FB45BF8E785}" presName="node" presStyleLbl="node1" presStyleIdx="0" presStyleCnt="6" custScaleX="148083">
        <dgm:presLayoutVars>
          <dgm:bulletEnabled val="1"/>
        </dgm:presLayoutVars>
      </dgm:prSet>
      <dgm:spPr/>
    </dgm:pt>
    <dgm:pt modelId="{FD575DF7-1EBE-4AA1-8D49-E60F8BEA2E05}" type="pres">
      <dgm:prSet presAssocID="{9BD3979D-1D58-4B42-AB99-1FB45BF8E785}" presName="spNode" presStyleCnt="0"/>
      <dgm:spPr/>
    </dgm:pt>
    <dgm:pt modelId="{1D91136C-911A-4D2F-BB5F-D79DECB50858}" type="pres">
      <dgm:prSet presAssocID="{343328AC-682D-4E1D-9D69-418D948A3BEC}" presName="sibTrans" presStyleLbl="sibTrans1D1" presStyleIdx="0" presStyleCnt="6"/>
      <dgm:spPr/>
    </dgm:pt>
    <dgm:pt modelId="{40D7DDBF-AA28-4557-8BB8-C45A812C553E}" type="pres">
      <dgm:prSet presAssocID="{C0031864-8468-4A00-A133-A36FA24C307B}" presName="node" presStyleLbl="node1" presStyleIdx="1" presStyleCnt="6" custScaleX="148083" custRadScaleRad="107737" custRadScaleInc="35763">
        <dgm:presLayoutVars>
          <dgm:bulletEnabled val="1"/>
        </dgm:presLayoutVars>
      </dgm:prSet>
      <dgm:spPr/>
    </dgm:pt>
    <dgm:pt modelId="{8DB542D2-61F8-448E-9F65-A8DCA4615B45}" type="pres">
      <dgm:prSet presAssocID="{C0031864-8468-4A00-A133-A36FA24C307B}" presName="spNode" presStyleCnt="0"/>
      <dgm:spPr/>
    </dgm:pt>
    <dgm:pt modelId="{DD9BA5DB-6A48-475B-8CFF-14A8EC78B08C}" type="pres">
      <dgm:prSet presAssocID="{7E267213-C640-4DAE-A928-AB69EB05E33C}" presName="sibTrans" presStyleLbl="sibTrans1D1" presStyleIdx="1" presStyleCnt="6"/>
      <dgm:spPr/>
    </dgm:pt>
    <dgm:pt modelId="{80C8888A-33EE-424E-90E3-61E52784F128}" type="pres">
      <dgm:prSet presAssocID="{798F46A6-7FC1-483D-8F1B-B6956003CFAA}" presName="node" presStyleLbl="node1" presStyleIdx="2" presStyleCnt="6" custScaleX="161966" custRadScaleRad="116981" custRadScaleInc="-47054">
        <dgm:presLayoutVars>
          <dgm:bulletEnabled val="1"/>
        </dgm:presLayoutVars>
      </dgm:prSet>
      <dgm:spPr/>
    </dgm:pt>
    <dgm:pt modelId="{6DF1AEA0-0F94-4A68-98BB-BB387A7BFE5C}" type="pres">
      <dgm:prSet presAssocID="{798F46A6-7FC1-483D-8F1B-B6956003CFAA}" presName="spNode" presStyleCnt="0"/>
      <dgm:spPr/>
    </dgm:pt>
    <dgm:pt modelId="{E22C771A-FB35-4D4F-B6F4-B7CB32147657}" type="pres">
      <dgm:prSet presAssocID="{4EC34444-9BE0-4477-AB40-C50DEF883443}" presName="sibTrans" presStyleLbl="sibTrans1D1" presStyleIdx="2" presStyleCnt="6"/>
      <dgm:spPr/>
    </dgm:pt>
    <dgm:pt modelId="{68B06E50-C35E-4EF5-9EFB-005093727407}" type="pres">
      <dgm:prSet presAssocID="{47A2B2FC-6528-425C-BA35-4407A4DE30C1}" presName="node" presStyleLbl="node1" presStyleIdx="3" presStyleCnt="6" custScaleX="161966" custRadScaleRad="93827" custRadScaleInc="11150">
        <dgm:presLayoutVars>
          <dgm:bulletEnabled val="1"/>
        </dgm:presLayoutVars>
      </dgm:prSet>
      <dgm:spPr/>
    </dgm:pt>
    <dgm:pt modelId="{A56549AB-82C6-4D57-95B3-8AB97E5D2245}" type="pres">
      <dgm:prSet presAssocID="{47A2B2FC-6528-425C-BA35-4407A4DE30C1}" presName="spNode" presStyleCnt="0"/>
      <dgm:spPr/>
    </dgm:pt>
    <dgm:pt modelId="{1F0C0026-3CC9-4865-B0BC-FC7DBCF64595}" type="pres">
      <dgm:prSet presAssocID="{014263B0-2170-48FD-8B60-37DFA78344E8}" presName="sibTrans" presStyleLbl="sibTrans1D1" presStyleIdx="3" presStyleCnt="6"/>
      <dgm:spPr/>
    </dgm:pt>
    <dgm:pt modelId="{FF950479-4B3B-486D-B2F7-C4FEA2528E10}" type="pres">
      <dgm:prSet presAssocID="{4501577E-2354-4A0C-919F-2E67C006A1E3}" presName="node" presStyleLbl="node1" presStyleIdx="4" presStyleCnt="6" custScaleX="148083" custRadScaleRad="110010" custRadScaleInc="64090">
        <dgm:presLayoutVars>
          <dgm:bulletEnabled val="1"/>
        </dgm:presLayoutVars>
      </dgm:prSet>
      <dgm:spPr/>
    </dgm:pt>
    <dgm:pt modelId="{5F684757-582C-4583-AFE0-996875EB0AC4}" type="pres">
      <dgm:prSet presAssocID="{4501577E-2354-4A0C-919F-2E67C006A1E3}" presName="spNode" presStyleCnt="0"/>
      <dgm:spPr/>
    </dgm:pt>
    <dgm:pt modelId="{36CE7F71-26D8-44B3-B9B7-D07E00DC3575}" type="pres">
      <dgm:prSet presAssocID="{49EC9775-F45A-44B1-8D1F-8159A68378D5}" presName="sibTrans" presStyleLbl="sibTrans1D1" presStyleIdx="4" presStyleCnt="6"/>
      <dgm:spPr/>
    </dgm:pt>
    <dgm:pt modelId="{E52F1858-FE32-4208-AF7A-37D06E8FB0F9}" type="pres">
      <dgm:prSet presAssocID="{57627C4E-1839-4BA6-8761-8863361FD3AE}" presName="node" presStyleLbl="node1" presStyleIdx="5" presStyleCnt="6" custScaleX="196457">
        <dgm:presLayoutVars>
          <dgm:bulletEnabled val="1"/>
        </dgm:presLayoutVars>
      </dgm:prSet>
      <dgm:spPr/>
    </dgm:pt>
    <dgm:pt modelId="{2006538D-18B1-4A1E-A46B-48C291167C45}" type="pres">
      <dgm:prSet presAssocID="{57627C4E-1839-4BA6-8761-8863361FD3AE}" presName="spNode" presStyleCnt="0"/>
      <dgm:spPr/>
    </dgm:pt>
    <dgm:pt modelId="{5F89C3C5-BFBD-4218-9EEE-EFE0AFABC8E9}" type="pres">
      <dgm:prSet presAssocID="{567858AE-14A3-4206-BDA6-8FA2E37CB332}" presName="sibTrans" presStyleLbl="sibTrans1D1" presStyleIdx="5" presStyleCnt="6"/>
      <dgm:spPr/>
    </dgm:pt>
  </dgm:ptLst>
  <dgm:cxnLst>
    <dgm:cxn modelId="{126E1A15-A29B-4175-802C-19A802A02F8D}" type="presOf" srcId="{9BD3979D-1D58-4B42-AB99-1FB45BF8E785}" destId="{6F4FA1C3-D2A0-4381-BDFE-288A25B936DA}" srcOrd="0" destOrd="0" presId="urn:microsoft.com/office/officeart/2005/8/layout/cycle6"/>
    <dgm:cxn modelId="{0EB02D1F-170B-46F0-9AA2-1E628C767337}" srcId="{ABA5CEDE-2746-4A21-8E59-3E9D484D95B5}" destId="{57627C4E-1839-4BA6-8761-8863361FD3AE}" srcOrd="5" destOrd="0" parTransId="{0D4DD2CF-91BE-435B-9D21-A431BFF39362}" sibTransId="{567858AE-14A3-4206-BDA6-8FA2E37CB332}"/>
    <dgm:cxn modelId="{E0BA7920-9B51-44ED-93A3-3F3F7CC96B33}" type="presOf" srcId="{4501577E-2354-4A0C-919F-2E67C006A1E3}" destId="{FF950479-4B3B-486D-B2F7-C4FEA2528E10}" srcOrd="0" destOrd="0" presId="urn:microsoft.com/office/officeart/2005/8/layout/cycle6"/>
    <dgm:cxn modelId="{63505028-90F0-453E-A518-25AC86EC0B19}" type="presOf" srcId="{343328AC-682D-4E1D-9D69-418D948A3BEC}" destId="{1D91136C-911A-4D2F-BB5F-D79DECB50858}" srcOrd="0" destOrd="0" presId="urn:microsoft.com/office/officeart/2005/8/layout/cycle6"/>
    <dgm:cxn modelId="{4F3F9439-869A-414E-A0C3-31B6FC466674}" type="presOf" srcId="{ABA5CEDE-2746-4A21-8E59-3E9D484D95B5}" destId="{965120F9-7510-434E-AAE3-D04167ABA3BB}" srcOrd="0" destOrd="0" presId="urn:microsoft.com/office/officeart/2005/8/layout/cycle6"/>
    <dgm:cxn modelId="{901B205D-582F-4A8B-963D-2F99B1391A40}" type="presOf" srcId="{57627C4E-1839-4BA6-8761-8863361FD3AE}" destId="{E52F1858-FE32-4208-AF7A-37D06E8FB0F9}" srcOrd="0" destOrd="0" presId="urn:microsoft.com/office/officeart/2005/8/layout/cycle6"/>
    <dgm:cxn modelId="{7462645F-A210-40E3-B12C-BE42EB393C5F}" type="presOf" srcId="{7E267213-C640-4DAE-A928-AB69EB05E33C}" destId="{DD9BA5DB-6A48-475B-8CFF-14A8EC78B08C}" srcOrd="0" destOrd="0" presId="urn:microsoft.com/office/officeart/2005/8/layout/cycle6"/>
    <dgm:cxn modelId="{6DB2284C-C2BF-43DB-99CE-F1EA5C3994ED}" srcId="{ABA5CEDE-2746-4A21-8E59-3E9D484D95B5}" destId="{C0031864-8468-4A00-A133-A36FA24C307B}" srcOrd="1" destOrd="0" parTransId="{80461DC3-B42A-4886-AC04-ADFD0AAE5179}" sibTransId="{7E267213-C640-4DAE-A928-AB69EB05E33C}"/>
    <dgm:cxn modelId="{1C93DD4D-4C8A-4799-B758-4D11D68B39A1}" srcId="{ABA5CEDE-2746-4A21-8E59-3E9D484D95B5}" destId="{798F46A6-7FC1-483D-8F1B-B6956003CFAA}" srcOrd="2" destOrd="0" parTransId="{EC4BB236-17F8-4F3D-90AB-EAE9C6AA46DB}" sibTransId="{4EC34444-9BE0-4477-AB40-C50DEF883443}"/>
    <dgm:cxn modelId="{208D2A6F-850F-44B3-846E-FCF2223C070B}" type="presOf" srcId="{567858AE-14A3-4206-BDA6-8FA2E37CB332}" destId="{5F89C3C5-BFBD-4218-9EEE-EFE0AFABC8E9}" srcOrd="0" destOrd="0" presId="urn:microsoft.com/office/officeart/2005/8/layout/cycle6"/>
    <dgm:cxn modelId="{D8F79453-C886-455C-ABEA-4BA78FCC79B9}" type="presOf" srcId="{014263B0-2170-48FD-8B60-37DFA78344E8}" destId="{1F0C0026-3CC9-4865-B0BC-FC7DBCF64595}" srcOrd="0" destOrd="0" presId="urn:microsoft.com/office/officeart/2005/8/layout/cycle6"/>
    <dgm:cxn modelId="{CCE43855-19A6-4BE4-AE0D-A2FCE1E1208B}" type="presOf" srcId="{C0031864-8468-4A00-A133-A36FA24C307B}" destId="{40D7DDBF-AA28-4557-8BB8-C45A812C553E}" srcOrd="0" destOrd="0" presId="urn:microsoft.com/office/officeart/2005/8/layout/cycle6"/>
    <dgm:cxn modelId="{61AA4986-6275-4C32-B980-2B643BBE73B8}" type="presOf" srcId="{49EC9775-F45A-44B1-8D1F-8159A68378D5}" destId="{36CE7F71-26D8-44B3-B9B7-D07E00DC3575}" srcOrd="0" destOrd="0" presId="urn:microsoft.com/office/officeart/2005/8/layout/cycle6"/>
    <dgm:cxn modelId="{0A69A090-B5C7-4E5F-9483-44C22BA4565B}" type="presOf" srcId="{4EC34444-9BE0-4477-AB40-C50DEF883443}" destId="{E22C771A-FB35-4D4F-B6F4-B7CB32147657}" srcOrd="0" destOrd="0" presId="urn:microsoft.com/office/officeart/2005/8/layout/cycle6"/>
    <dgm:cxn modelId="{8DDDADCA-3843-4FAB-ABEB-9478AF55A589}" type="presOf" srcId="{47A2B2FC-6528-425C-BA35-4407A4DE30C1}" destId="{68B06E50-C35E-4EF5-9EFB-005093727407}" srcOrd="0" destOrd="0" presId="urn:microsoft.com/office/officeart/2005/8/layout/cycle6"/>
    <dgm:cxn modelId="{4C013BD4-3FEF-4B72-BFDE-8D6F1A0DC0C9}" srcId="{ABA5CEDE-2746-4A21-8E59-3E9D484D95B5}" destId="{47A2B2FC-6528-425C-BA35-4407A4DE30C1}" srcOrd="3" destOrd="0" parTransId="{0F671EFA-FA89-493B-A2A5-F6048256756B}" sibTransId="{014263B0-2170-48FD-8B60-37DFA78344E8}"/>
    <dgm:cxn modelId="{4DDF81DA-A5B6-43F1-B4EC-D48C06538C55}" srcId="{ABA5CEDE-2746-4A21-8E59-3E9D484D95B5}" destId="{9BD3979D-1D58-4B42-AB99-1FB45BF8E785}" srcOrd="0" destOrd="0" parTransId="{8D8342A0-26AD-439E-9215-C9205FD7FE26}" sibTransId="{343328AC-682D-4E1D-9D69-418D948A3BEC}"/>
    <dgm:cxn modelId="{E6F057DC-A02D-4CE1-92DD-FE34463C34E6}" srcId="{ABA5CEDE-2746-4A21-8E59-3E9D484D95B5}" destId="{4501577E-2354-4A0C-919F-2E67C006A1E3}" srcOrd="4" destOrd="0" parTransId="{1AC000BD-241B-402E-A689-E9243D1FDC26}" sibTransId="{49EC9775-F45A-44B1-8D1F-8159A68378D5}"/>
    <dgm:cxn modelId="{319784F5-6536-425A-A615-A0893B2A7B4D}" type="presOf" srcId="{798F46A6-7FC1-483D-8F1B-B6956003CFAA}" destId="{80C8888A-33EE-424E-90E3-61E52784F128}" srcOrd="0" destOrd="0" presId="urn:microsoft.com/office/officeart/2005/8/layout/cycle6"/>
    <dgm:cxn modelId="{B11CE13B-908D-42FB-9D8F-DD861D592200}" type="presParOf" srcId="{965120F9-7510-434E-AAE3-D04167ABA3BB}" destId="{6F4FA1C3-D2A0-4381-BDFE-288A25B936DA}" srcOrd="0" destOrd="0" presId="urn:microsoft.com/office/officeart/2005/8/layout/cycle6"/>
    <dgm:cxn modelId="{91E4C103-92B7-4281-AE9C-F863B776B469}" type="presParOf" srcId="{965120F9-7510-434E-AAE3-D04167ABA3BB}" destId="{FD575DF7-1EBE-4AA1-8D49-E60F8BEA2E05}" srcOrd="1" destOrd="0" presId="urn:microsoft.com/office/officeart/2005/8/layout/cycle6"/>
    <dgm:cxn modelId="{4A409E83-FC13-49DC-817D-A292B52E8A98}" type="presParOf" srcId="{965120F9-7510-434E-AAE3-D04167ABA3BB}" destId="{1D91136C-911A-4D2F-BB5F-D79DECB50858}" srcOrd="2" destOrd="0" presId="urn:microsoft.com/office/officeart/2005/8/layout/cycle6"/>
    <dgm:cxn modelId="{EAFCDABF-A10C-4FB9-9967-0C80B9418EE6}" type="presParOf" srcId="{965120F9-7510-434E-AAE3-D04167ABA3BB}" destId="{40D7DDBF-AA28-4557-8BB8-C45A812C553E}" srcOrd="3" destOrd="0" presId="urn:microsoft.com/office/officeart/2005/8/layout/cycle6"/>
    <dgm:cxn modelId="{40B4AB0A-3D85-4ACC-AD8F-76E9125C4527}" type="presParOf" srcId="{965120F9-7510-434E-AAE3-D04167ABA3BB}" destId="{8DB542D2-61F8-448E-9F65-A8DCA4615B45}" srcOrd="4" destOrd="0" presId="urn:microsoft.com/office/officeart/2005/8/layout/cycle6"/>
    <dgm:cxn modelId="{A17C0625-DD00-4EEF-BC08-9AF220826606}" type="presParOf" srcId="{965120F9-7510-434E-AAE3-D04167ABA3BB}" destId="{DD9BA5DB-6A48-475B-8CFF-14A8EC78B08C}" srcOrd="5" destOrd="0" presId="urn:microsoft.com/office/officeart/2005/8/layout/cycle6"/>
    <dgm:cxn modelId="{C4155B4E-33BC-4ECB-BD82-DC4C83BCF4D2}" type="presParOf" srcId="{965120F9-7510-434E-AAE3-D04167ABA3BB}" destId="{80C8888A-33EE-424E-90E3-61E52784F128}" srcOrd="6" destOrd="0" presId="urn:microsoft.com/office/officeart/2005/8/layout/cycle6"/>
    <dgm:cxn modelId="{C3AA7A85-2BF7-4A1B-B793-CA865FB34D6A}" type="presParOf" srcId="{965120F9-7510-434E-AAE3-D04167ABA3BB}" destId="{6DF1AEA0-0F94-4A68-98BB-BB387A7BFE5C}" srcOrd="7" destOrd="0" presId="urn:microsoft.com/office/officeart/2005/8/layout/cycle6"/>
    <dgm:cxn modelId="{689539EE-2418-4330-B6B6-3EE149012D7E}" type="presParOf" srcId="{965120F9-7510-434E-AAE3-D04167ABA3BB}" destId="{E22C771A-FB35-4D4F-B6F4-B7CB32147657}" srcOrd="8" destOrd="0" presId="urn:microsoft.com/office/officeart/2005/8/layout/cycle6"/>
    <dgm:cxn modelId="{664E8A43-E809-4574-BD3A-08887367D644}" type="presParOf" srcId="{965120F9-7510-434E-AAE3-D04167ABA3BB}" destId="{68B06E50-C35E-4EF5-9EFB-005093727407}" srcOrd="9" destOrd="0" presId="urn:microsoft.com/office/officeart/2005/8/layout/cycle6"/>
    <dgm:cxn modelId="{E7624726-590D-4F1D-AEAC-47AA4EFA4919}" type="presParOf" srcId="{965120F9-7510-434E-AAE3-D04167ABA3BB}" destId="{A56549AB-82C6-4D57-95B3-8AB97E5D2245}" srcOrd="10" destOrd="0" presId="urn:microsoft.com/office/officeart/2005/8/layout/cycle6"/>
    <dgm:cxn modelId="{2CD45603-2390-4FBF-9392-7DDF7274FD40}" type="presParOf" srcId="{965120F9-7510-434E-AAE3-D04167ABA3BB}" destId="{1F0C0026-3CC9-4865-B0BC-FC7DBCF64595}" srcOrd="11" destOrd="0" presId="urn:microsoft.com/office/officeart/2005/8/layout/cycle6"/>
    <dgm:cxn modelId="{ED85E799-346D-4FF1-98B8-19CDEC3CFCC8}" type="presParOf" srcId="{965120F9-7510-434E-AAE3-D04167ABA3BB}" destId="{FF950479-4B3B-486D-B2F7-C4FEA2528E10}" srcOrd="12" destOrd="0" presId="urn:microsoft.com/office/officeart/2005/8/layout/cycle6"/>
    <dgm:cxn modelId="{7605FD0E-DFA0-4E37-AAC8-6E8CC025A047}" type="presParOf" srcId="{965120F9-7510-434E-AAE3-D04167ABA3BB}" destId="{5F684757-582C-4583-AFE0-996875EB0AC4}" srcOrd="13" destOrd="0" presId="urn:microsoft.com/office/officeart/2005/8/layout/cycle6"/>
    <dgm:cxn modelId="{CD3D297B-2FDF-4523-BF41-23C8A0C99D94}" type="presParOf" srcId="{965120F9-7510-434E-AAE3-D04167ABA3BB}" destId="{36CE7F71-26D8-44B3-B9B7-D07E00DC3575}" srcOrd="14" destOrd="0" presId="urn:microsoft.com/office/officeart/2005/8/layout/cycle6"/>
    <dgm:cxn modelId="{CAEAAF59-4803-4827-B4EB-EBDD1E6FC194}" type="presParOf" srcId="{965120F9-7510-434E-AAE3-D04167ABA3BB}" destId="{E52F1858-FE32-4208-AF7A-37D06E8FB0F9}" srcOrd="15" destOrd="0" presId="urn:microsoft.com/office/officeart/2005/8/layout/cycle6"/>
    <dgm:cxn modelId="{5B65D619-2EF3-473C-849D-E95FB23B8FD2}" type="presParOf" srcId="{965120F9-7510-434E-AAE3-D04167ABA3BB}" destId="{2006538D-18B1-4A1E-A46B-48C291167C45}" srcOrd="16" destOrd="0" presId="urn:microsoft.com/office/officeart/2005/8/layout/cycle6"/>
    <dgm:cxn modelId="{D1301759-ECC6-40DC-AC44-412A3F2F7CFF}" type="presParOf" srcId="{965120F9-7510-434E-AAE3-D04167ABA3BB}" destId="{5F89C3C5-BFBD-4218-9EEE-EFE0AFABC8E9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DC1F0-74B2-480B-9AA7-C94AF2937C30}">
      <dsp:nvSpPr>
        <dsp:cNvPr id="0" name=""/>
        <dsp:cNvSpPr/>
      </dsp:nvSpPr>
      <dsp:spPr>
        <a:xfrm>
          <a:off x="7219" y="361276"/>
          <a:ext cx="1956600" cy="19566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34F6CD-5280-484F-B60E-1E213A8C49AF}">
      <dsp:nvSpPr>
        <dsp:cNvPr id="0" name=""/>
        <dsp:cNvSpPr/>
      </dsp:nvSpPr>
      <dsp:spPr>
        <a:xfrm>
          <a:off x="165577" y="1535236"/>
          <a:ext cx="2276915" cy="1956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effectLst/>
              <a:latin typeface="Calibri" pitchFamily="34" charset="0"/>
              <a:cs typeface="Calibri" pitchFamily="34" charset="0"/>
            </a:rPr>
            <a:t>Himpunan</a:t>
          </a:r>
          <a:r>
            <a:rPr lang="en-US" sz="2800" b="1" kern="1200" dirty="0">
              <a:effectLst/>
              <a:latin typeface="Calibri" pitchFamily="34" charset="0"/>
              <a:cs typeface="Calibri" pitchFamily="34" charset="0"/>
            </a:rPr>
            <a:t> Data</a:t>
          </a:r>
          <a:endParaRPr lang="id-ID" sz="28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222884" y="1592543"/>
        <a:ext cx="2162301" cy="1841986"/>
      </dsp:txXfrm>
    </dsp:sp>
    <dsp:sp modelId="{C1EE5767-966F-40CA-82D8-9FD446AD3513}">
      <dsp:nvSpPr>
        <dsp:cNvPr id="0" name=""/>
        <dsp:cNvSpPr/>
      </dsp:nvSpPr>
      <dsp:spPr>
        <a:xfrm>
          <a:off x="2396759" y="1104504"/>
          <a:ext cx="432939" cy="470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000" kern="1200"/>
        </a:p>
      </dsp:txBody>
      <dsp:txXfrm>
        <a:off x="2396759" y="1198533"/>
        <a:ext cx="303057" cy="282085"/>
      </dsp:txXfrm>
    </dsp:sp>
    <dsp:sp modelId="{5E5A3162-D62F-41D7-8F91-6DFCB1A86A9C}">
      <dsp:nvSpPr>
        <dsp:cNvPr id="0" name=""/>
        <dsp:cNvSpPr/>
      </dsp:nvSpPr>
      <dsp:spPr>
        <a:xfrm>
          <a:off x="3200790" y="361276"/>
          <a:ext cx="1956600" cy="19566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FE0E57-F395-4DE5-94E1-5C956F356B88}">
      <dsp:nvSpPr>
        <dsp:cNvPr id="0" name=""/>
        <dsp:cNvSpPr/>
      </dsp:nvSpPr>
      <dsp:spPr>
        <a:xfrm>
          <a:off x="3350285" y="1535236"/>
          <a:ext cx="2294642" cy="1956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b="1" kern="1200" dirty="0"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en-US" sz="2800" b="1" kern="1200" dirty="0">
              <a:effectLst/>
              <a:latin typeface="Calibri" pitchFamily="34" charset="0"/>
              <a:cs typeface="Calibri" pitchFamily="34" charset="0"/>
            </a:rPr>
            <a:t> Data Mining</a:t>
          </a:r>
          <a:endParaRPr lang="id-ID" sz="28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3407592" y="1592543"/>
        <a:ext cx="2180028" cy="1841986"/>
      </dsp:txXfrm>
    </dsp:sp>
    <dsp:sp modelId="{7D88BC18-F59C-422E-B048-3ABD1D0E1F14}">
      <dsp:nvSpPr>
        <dsp:cNvPr id="0" name=""/>
        <dsp:cNvSpPr/>
      </dsp:nvSpPr>
      <dsp:spPr>
        <a:xfrm>
          <a:off x="5593432" y="1104504"/>
          <a:ext cx="436041" cy="470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000" kern="1200"/>
        </a:p>
      </dsp:txBody>
      <dsp:txXfrm>
        <a:off x="5593432" y="1198533"/>
        <a:ext cx="305229" cy="282085"/>
      </dsp:txXfrm>
    </dsp:sp>
    <dsp:sp modelId="{4D90948A-8E04-4233-ADF7-1E90F212F452}">
      <dsp:nvSpPr>
        <dsp:cNvPr id="0" name=""/>
        <dsp:cNvSpPr/>
      </dsp:nvSpPr>
      <dsp:spPr>
        <a:xfrm>
          <a:off x="6403224" y="361276"/>
          <a:ext cx="1956600" cy="19566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C81AB5-6223-4D26-B903-7D6E2F663A3B}">
      <dsp:nvSpPr>
        <dsp:cNvPr id="0" name=""/>
        <dsp:cNvSpPr/>
      </dsp:nvSpPr>
      <dsp:spPr>
        <a:xfrm>
          <a:off x="6549051" y="1535236"/>
          <a:ext cx="2301979" cy="1956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effectLst/>
              <a:latin typeface="Calibri" pitchFamily="34" charset="0"/>
              <a:cs typeface="Calibri" pitchFamily="34" charset="0"/>
            </a:rPr>
            <a:t>Pengetahuan</a:t>
          </a:r>
          <a:endParaRPr lang="id-ID" sz="28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6606358" y="1592543"/>
        <a:ext cx="2187365" cy="1841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FA1C3-D2A0-4381-BDFE-288A25B936DA}">
      <dsp:nvSpPr>
        <dsp:cNvPr id="0" name=""/>
        <dsp:cNvSpPr/>
      </dsp:nvSpPr>
      <dsp:spPr>
        <a:xfrm>
          <a:off x="5388272" y="2720"/>
          <a:ext cx="2127699" cy="9339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Calibri" pitchFamily="34" charset="0"/>
              <a:cs typeface="Calibri" pitchFamily="34" charset="0"/>
            </a:rPr>
            <a:t>1. </a:t>
          </a:r>
          <a:r>
            <a:rPr lang="en-US" sz="3200" b="1" kern="1200" dirty="0" err="1">
              <a:latin typeface="Calibri" pitchFamily="34" charset="0"/>
              <a:cs typeface="Calibri" pitchFamily="34" charset="0"/>
            </a:rPr>
            <a:t>Estimasi</a:t>
          </a:r>
          <a:endParaRPr lang="id-ID" sz="3200" b="1" kern="1200" dirty="0">
            <a:latin typeface="Calibri" pitchFamily="34" charset="0"/>
            <a:cs typeface="Calibri" pitchFamily="34" charset="0"/>
          </a:endParaRPr>
        </a:p>
      </dsp:txBody>
      <dsp:txXfrm>
        <a:off x="5433863" y="48311"/>
        <a:ext cx="2036517" cy="842756"/>
      </dsp:txXfrm>
    </dsp:sp>
    <dsp:sp modelId="{1D91136C-911A-4D2F-BB5F-D79DECB50858}">
      <dsp:nvSpPr>
        <dsp:cNvPr id="0" name=""/>
        <dsp:cNvSpPr/>
      </dsp:nvSpPr>
      <dsp:spPr>
        <a:xfrm>
          <a:off x="4605968" y="626535"/>
          <a:ext cx="4401877" cy="4401877"/>
        </a:xfrm>
        <a:custGeom>
          <a:avLst/>
          <a:gdLst/>
          <a:ahLst/>
          <a:cxnLst/>
          <a:rect l="0" t="0" r="0" b="0"/>
          <a:pathLst>
            <a:path>
              <a:moveTo>
                <a:pt x="2919596" y="120635"/>
              </a:moveTo>
              <a:arcTo wR="2200938" hR="2200938" stAng="17343473" swAng="156663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7DDBF-AA28-4557-8BB8-C45A812C553E}">
      <dsp:nvSpPr>
        <dsp:cNvPr id="0" name=""/>
        <dsp:cNvSpPr/>
      </dsp:nvSpPr>
      <dsp:spPr>
        <a:xfrm>
          <a:off x="7573457" y="1282964"/>
          <a:ext cx="2127699" cy="93393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Calibri" pitchFamily="34" charset="0"/>
              <a:cs typeface="Calibri" pitchFamily="34" charset="0"/>
            </a:rPr>
            <a:t>2. </a:t>
          </a:r>
          <a:r>
            <a:rPr lang="en-US" sz="3200" b="1" kern="1200" dirty="0" err="1">
              <a:latin typeface="Calibri" pitchFamily="34" charset="0"/>
              <a:cs typeface="Calibri" pitchFamily="34" charset="0"/>
            </a:rPr>
            <a:t>Prediksi</a:t>
          </a:r>
          <a:endParaRPr lang="id-ID" sz="3200" b="1" kern="1200" dirty="0">
            <a:latin typeface="Calibri" pitchFamily="34" charset="0"/>
            <a:cs typeface="Calibri" pitchFamily="34" charset="0"/>
          </a:endParaRPr>
        </a:p>
      </dsp:txBody>
      <dsp:txXfrm>
        <a:off x="7619048" y="1328555"/>
        <a:ext cx="2036517" cy="842756"/>
      </dsp:txXfrm>
    </dsp:sp>
    <dsp:sp modelId="{DD9BA5DB-6A48-475B-8CFF-14A8EC78B08C}">
      <dsp:nvSpPr>
        <dsp:cNvPr id="0" name=""/>
        <dsp:cNvSpPr/>
      </dsp:nvSpPr>
      <dsp:spPr>
        <a:xfrm>
          <a:off x="4587805" y="954521"/>
          <a:ext cx="4401877" cy="4401877"/>
        </a:xfrm>
        <a:custGeom>
          <a:avLst/>
          <a:gdLst/>
          <a:ahLst/>
          <a:cxnLst/>
          <a:rect l="0" t="0" r="0" b="0"/>
          <a:pathLst>
            <a:path>
              <a:moveTo>
                <a:pt x="4195619" y="1270679"/>
              </a:moveTo>
              <a:arcTo wR="2200938" hR="2200938" stAng="20099824" swAng="141341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8888A-33EE-424E-90E3-61E52784F128}">
      <dsp:nvSpPr>
        <dsp:cNvPr id="0" name=""/>
        <dsp:cNvSpPr/>
      </dsp:nvSpPr>
      <dsp:spPr>
        <a:xfrm>
          <a:off x="7698759" y="3109084"/>
          <a:ext cx="2327174" cy="93393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Calibri" pitchFamily="34" charset="0"/>
              <a:cs typeface="Calibri" pitchFamily="34" charset="0"/>
            </a:rPr>
            <a:t>3. </a:t>
          </a:r>
          <a:r>
            <a:rPr lang="en-US" sz="3200" b="1" kern="1200" dirty="0" err="1">
              <a:latin typeface="Calibri" pitchFamily="34" charset="0"/>
              <a:cs typeface="Calibri" pitchFamily="34" charset="0"/>
            </a:rPr>
            <a:t>Klasifikasi</a:t>
          </a:r>
          <a:endParaRPr lang="id-ID" sz="3200" b="1" kern="1200" dirty="0">
            <a:latin typeface="Calibri" pitchFamily="34" charset="0"/>
            <a:cs typeface="Calibri" pitchFamily="34" charset="0"/>
          </a:endParaRPr>
        </a:p>
      </dsp:txBody>
      <dsp:txXfrm>
        <a:off x="7744350" y="3154675"/>
        <a:ext cx="2235992" cy="842756"/>
      </dsp:txXfrm>
    </dsp:sp>
    <dsp:sp modelId="{E22C771A-FB35-4D4F-B6F4-B7CB32147657}">
      <dsp:nvSpPr>
        <dsp:cNvPr id="0" name=""/>
        <dsp:cNvSpPr/>
      </dsp:nvSpPr>
      <dsp:spPr>
        <a:xfrm>
          <a:off x="5176685" y="32574"/>
          <a:ext cx="4401877" cy="4401877"/>
        </a:xfrm>
        <a:custGeom>
          <a:avLst/>
          <a:gdLst/>
          <a:ahLst/>
          <a:cxnLst/>
          <a:rect l="0" t="0" r="0" b="0"/>
          <a:pathLst>
            <a:path>
              <a:moveTo>
                <a:pt x="3444292" y="4017034"/>
              </a:moveTo>
              <a:arcTo wR="2200938" hR="2200938" stAng="3336197" swAng="1799087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06E50-C35E-4EF5-9EFB-005093727407}">
      <dsp:nvSpPr>
        <dsp:cNvPr id="0" name=""/>
        <dsp:cNvSpPr/>
      </dsp:nvSpPr>
      <dsp:spPr>
        <a:xfrm>
          <a:off x="5208181" y="4267170"/>
          <a:ext cx="2327174" cy="93393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Calibri" pitchFamily="34" charset="0"/>
              <a:cs typeface="Calibri" pitchFamily="34" charset="0"/>
            </a:rPr>
            <a:t>4. </a:t>
          </a:r>
          <a:r>
            <a:rPr lang="en-US" sz="3200" b="1" kern="1200" dirty="0" err="1">
              <a:latin typeface="Calibri" pitchFamily="34" charset="0"/>
              <a:cs typeface="Calibri" pitchFamily="34" charset="0"/>
            </a:rPr>
            <a:t>Klastering</a:t>
          </a:r>
          <a:endParaRPr lang="id-ID" sz="3200" b="1" kern="1200" dirty="0">
            <a:latin typeface="Calibri" pitchFamily="34" charset="0"/>
            <a:cs typeface="Calibri" pitchFamily="34" charset="0"/>
          </a:endParaRPr>
        </a:p>
      </dsp:txBody>
      <dsp:txXfrm>
        <a:off x="5253772" y="4312761"/>
        <a:ext cx="2235992" cy="842756"/>
      </dsp:txXfrm>
    </dsp:sp>
    <dsp:sp modelId="{1F0C0026-3CC9-4865-B0BC-FC7DBCF64595}">
      <dsp:nvSpPr>
        <dsp:cNvPr id="0" name=""/>
        <dsp:cNvSpPr/>
      </dsp:nvSpPr>
      <dsp:spPr>
        <a:xfrm>
          <a:off x="3586595" y="-5252"/>
          <a:ext cx="4401877" cy="4401877"/>
        </a:xfrm>
        <a:custGeom>
          <a:avLst/>
          <a:gdLst/>
          <a:ahLst/>
          <a:cxnLst/>
          <a:rect l="0" t="0" r="0" b="0"/>
          <a:pathLst>
            <a:path>
              <a:moveTo>
                <a:pt x="1612076" y="4321639"/>
              </a:moveTo>
              <a:arcTo wR="2200938" hR="2200938" stAng="6331113" swAng="1522755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50479-4B3B-486D-B2F7-C4FEA2528E10}">
      <dsp:nvSpPr>
        <dsp:cNvPr id="0" name=""/>
        <dsp:cNvSpPr/>
      </dsp:nvSpPr>
      <dsp:spPr>
        <a:xfrm>
          <a:off x="3075077" y="2918916"/>
          <a:ext cx="2127699" cy="93393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Calibri" pitchFamily="34" charset="0"/>
              <a:cs typeface="Calibri" pitchFamily="34" charset="0"/>
            </a:rPr>
            <a:t>5. </a:t>
          </a:r>
          <a:r>
            <a:rPr lang="en-US" sz="3200" b="1" kern="1200" dirty="0" err="1">
              <a:latin typeface="Calibri" pitchFamily="34" charset="0"/>
              <a:cs typeface="Calibri" pitchFamily="34" charset="0"/>
            </a:rPr>
            <a:t>Asosiasi</a:t>
          </a:r>
          <a:endParaRPr lang="id-ID" sz="3200" b="1" kern="1200" dirty="0">
            <a:latin typeface="Calibri" pitchFamily="34" charset="0"/>
            <a:cs typeface="Calibri" pitchFamily="34" charset="0"/>
          </a:endParaRPr>
        </a:p>
      </dsp:txBody>
      <dsp:txXfrm>
        <a:off x="3120668" y="2964507"/>
        <a:ext cx="2036517" cy="842756"/>
      </dsp:txXfrm>
    </dsp:sp>
    <dsp:sp modelId="{36CE7F71-26D8-44B3-B9B7-D07E00DC3575}">
      <dsp:nvSpPr>
        <dsp:cNvPr id="0" name=""/>
        <dsp:cNvSpPr/>
      </dsp:nvSpPr>
      <dsp:spPr>
        <a:xfrm>
          <a:off x="4029001" y="971350"/>
          <a:ext cx="4401877" cy="4401877"/>
        </a:xfrm>
        <a:custGeom>
          <a:avLst/>
          <a:gdLst/>
          <a:ahLst/>
          <a:cxnLst/>
          <a:rect l="0" t="0" r="0" b="0"/>
          <a:pathLst>
            <a:path>
              <a:moveTo>
                <a:pt x="15724" y="1938313"/>
              </a:moveTo>
              <a:arcTo wR="2200938" hR="2200938" stAng="11211186" swAng="1437166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F1858-FE32-4208-AF7A-37D06E8FB0F9}">
      <dsp:nvSpPr>
        <dsp:cNvPr id="0" name=""/>
        <dsp:cNvSpPr/>
      </dsp:nvSpPr>
      <dsp:spPr>
        <a:xfrm>
          <a:off x="3134677" y="1103190"/>
          <a:ext cx="2822751" cy="9339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Calibri" pitchFamily="34" charset="0"/>
              <a:cs typeface="Calibri" pitchFamily="34" charset="0"/>
            </a:rPr>
            <a:t>6. Anomaly detection</a:t>
          </a:r>
          <a:endParaRPr lang="id-ID" sz="3200" b="1" kern="1200" dirty="0">
            <a:latin typeface="Calibri" pitchFamily="34" charset="0"/>
            <a:cs typeface="Calibri" pitchFamily="34" charset="0"/>
          </a:endParaRPr>
        </a:p>
      </dsp:txBody>
      <dsp:txXfrm>
        <a:off x="3180268" y="1148781"/>
        <a:ext cx="2731569" cy="842756"/>
      </dsp:txXfrm>
    </dsp:sp>
    <dsp:sp modelId="{5F89C3C5-BFBD-4218-9EEE-EFE0AFABC8E9}">
      <dsp:nvSpPr>
        <dsp:cNvPr id="0" name=""/>
        <dsp:cNvSpPr/>
      </dsp:nvSpPr>
      <dsp:spPr>
        <a:xfrm>
          <a:off x="4251183" y="469690"/>
          <a:ext cx="4401877" cy="4401877"/>
        </a:xfrm>
        <a:custGeom>
          <a:avLst/>
          <a:gdLst/>
          <a:ahLst/>
          <a:cxnLst/>
          <a:rect l="0" t="0" r="0" b="0"/>
          <a:pathLst>
            <a:path>
              <a:moveTo>
                <a:pt x="660143" y="629289"/>
              </a:moveTo>
              <a:arcTo wR="2200938" hR="2200938" stAng="13534077" swAng="92223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5DD91-10C5-4826-8E9E-8DE7C8DCB37E}" type="datetimeFigureOut">
              <a:rPr lang="en-US" smtClean="0"/>
              <a:t>01-Mar-19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ECDB0-221F-46FB-A24A-F36818EF7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5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dirty="0"/>
              <a:t>Penentuan kelayakan aplikasi peminjaman uang di bank</a:t>
            </a:r>
          </a:p>
          <a:p>
            <a:r>
              <a:rPr lang="id-ID" sz="1200" dirty="0"/>
              <a:t>Penentuan pasokan listrik PLN untuk wilayah Jakarta</a:t>
            </a:r>
          </a:p>
          <a:p>
            <a:r>
              <a:rPr lang="en-US" sz="1200" dirty="0" err="1"/>
              <a:t>Prediksi</a:t>
            </a:r>
            <a:r>
              <a:rPr lang="en-US" sz="1200" dirty="0"/>
              <a:t> profile </a:t>
            </a:r>
            <a:r>
              <a:rPr lang="en-US" sz="1200" dirty="0" err="1"/>
              <a:t>tersangka</a:t>
            </a:r>
            <a:r>
              <a:rPr lang="en-US" sz="1200" dirty="0"/>
              <a:t> </a:t>
            </a:r>
            <a:r>
              <a:rPr lang="en-US" sz="1200" dirty="0" err="1"/>
              <a:t>koruptor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data </a:t>
            </a:r>
            <a:r>
              <a:rPr lang="en-US" sz="1200" dirty="0" err="1"/>
              <a:t>pengadilan</a:t>
            </a:r>
            <a:endParaRPr lang="id-ID" sz="1200" dirty="0"/>
          </a:p>
          <a:p>
            <a:r>
              <a:rPr lang="id-ID" sz="1200" dirty="0"/>
              <a:t>Perkiraan harga saham dan tingkat inflasi</a:t>
            </a:r>
          </a:p>
          <a:p>
            <a:r>
              <a:rPr lang="id-ID" sz="1200" dirty="0"/>
              <a:t>Analisis pola belanja pelanggan</a:t>
            </a:r>
          </a:p>
          <a:p>
            <a:r>
              <a:rPr lang="id-ID" sz="1200" dirty="0"/>
              <a:t>Memisahkan minyak mentah dan gas alam</a:t>
            </a:r>
          </a:p>
          <a:p>
            <a:r>
              <a:rPr lang="en-US" sz="1200" dirty="0" err="1"/>
              <a:t>Menentukan</a:t>
            </a:r>
            <a:r>
              <a:rPr lang="en-US" sz="1200" dirty="0"/>
              <a:t> </a:t>
            </a:r>
            <a:r>
              <a:rPr lang="en-US" sz="1200" dirty="0" err="1"/>
              <a:t>kelayakan</a:t>
            </a:r>
            <a:r>
              <a:rPr lang="en-US" sz="1200" dirty="0"/>
              <a:t> </a:t>
            </a:r>
            <a:r>
              <a:rPr lang="en-US" sz="1200" dirty="0" err="1"/>
              <a:t>seseorang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kredit</a:t>
            </a:r>
            <a:r>
              <a:rPr lang="en-US" sz="1200" dirty="0"/>
              <a:t> KPR</a:t>
            </a:r>
            <a:endParaRPr lang="id-ID" sz="1200" dirty="0"/>
          </a:p>
          <a:p>
            <a:r>
              <a:rPr lang="id-ID" sz="1200" dirty="0"/>
              <a:t>Penentuan pola pelanggan yang loyal pada perusahaan operator telepon</a:t>
            </a:r>
          </a:p>
          <a:p>
            <a:r>
              <a:rPr lang="id-ID" sz="1200" dirty="0"/>
              <a:t>Deteksi pencucian uang dari transaksi perbankan</a:t>
            </a:r>
          </a:p>
          <a:p>
            <a:r>
              <a:rPr lang="id-ID" sz="1200" dirty="0"/>
              <a:t>Deteksi serangan (</a:t>
            </a:r>
            <a:r>
              <a:rPr lang="id-ID" sz="1200" i="1" dirty="0"/>
              <a:t>intrusion</a:t>
            </a:r>
            <a:r>
              <a:rPr lang="id-ID" sz="1200" dirty="0"/>
              <a:t>) pada suatu jaringan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ECDB0-221F-46FB-A24A-F36818EF702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2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A80DC-CB85-407A-B009-671EC3BE2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6A896E-9298-4257-9432-802A028F0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F61AC-C081-4F89-84D7-ABDD8BE80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F59D-1824-45C6-9C88-828C33884FA2}" type="datetimeFigureOut">
              <a:rPr lang="en-US" smtClean="0"/>
              <a:t>01-Mar-19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4B812-A15D-47C0-AF29-D9930C651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6F375-58CA-44C8-8E4C-B43DAA4D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30388-C8D7-449A-A3DE-0C3B06B0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3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1E1A9-046B-4B84-9414-D594777A7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0596-66B1-41E6-AA8A-F2311871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3AE70-9197-4F11-ADE0-DB0891B7F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F59D-1824-45C6-9C88-828C33884FA2}" type="datetimeFigureOut">
              <a:rPr lang="en-US" smtClean="0"/>
              <a:t>01-Mar-19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32FA4-E15A-44E0-9B6E-1455F3B1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A585C-7C60-4E82-8572-112F6295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30388-C8D7-449A-A3DE-0C3B06B0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8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E9B935-79F9-46C7-AC58-1AEA46F9D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A221A-A8A4-46BF-9D8F-67758CD42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B700-2DE0-4F3F-8411-8A02A5AAF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F59D-1824-45C6-9C88-828C33884FA2}" type="datetimeFigureOut">
              <a:rPr lang="en-US" smtClean="0"/>
              <a:t>01-Mar-19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30D4B-6389-42BB-9584-75360E32E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01E44-6484-4094-A46F-E27A8311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30388-C8D7-449A-A3DE-0C3B06B0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2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CE483-874B-4733-96FC-3BD979E4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4805-BDED-429B-8D3B-F9D4A7868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AAD89-5F09-45E3-9F12-7B4BD0AC5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F59D-1824-45C6-9C88-828C33884FA2}" type="datetimeFigureOut">
              <a:rPr lang="en-US" smtClean="0"/>
              <a:t>01-Mar-19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F93BF-078E-4706-80AE-177614A2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5377D-1F5F-44D8-9AAC-3120E104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30388-C8D7-449A-A3DE-0C3B06B0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3C363-17E1-4FF2-BC01-0DB8A099B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1BEB9-F301-4C32-96A6-3841BEDA6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28A79-CC06-4877-968D-FA336C28A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F59D-1824-45C6-9C88-828C33884FA2}" type="datetimeFigureOut">
              <a:rPr lang="en-US" smtClean="0"/>
              <a:t>01-Mar-19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1F585-30BD-4851-BDBC-92136034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11468-0773-4C48-AB71-37080A22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30388-C8D7-449A-A3DE-0C3B06B0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9CB2A-DDFA-40CC-9C59-DA0145C5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65CE4-8878-4E3C-88DA-C2148CCF7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7F788-6065-4120-A960-F946B52BB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6F47F-2197-4530-B808-65D8506C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F59D-1824-45C6-9C88-828C33884FA2}" type="datetimeFigureOut">
              <a:rPr lang="en-US" smtClean="0"/>
              <a:t>01-Mar-19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75584-7ECB-482A-8DC5-4385ACD1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CF7D3-0E3E-4417-9816-8A476932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30388-C8D7-449A-A3DE-0C3B06B0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8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589A-E723-4BEB-9BDB-B963B946F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EC47C-3898-4277-BEC9-E35612636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A0E82-1454-4D63-A92C-B97F591F1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27964-8447-49FE-B2D4-883C3A525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686B3-FF73-4EBF-BE14-3B857A4F0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CC563-B7FE-4AF2-B5A9-88093E5BB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F59D-1824-45C6-9C88-828C33884FA2}" type="datetimeFigureOut">
              <a:rPr lang="en-US" smtClean="0"/>
              <a:t>01-Mar-19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513959-1E37-4614-B8AF-A51B7466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9DE706-65F5-4031-A26A-E279C211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30388-C8D7-449A-A3DE-0C3B06B0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8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0A9F7-017D-492C-B25B-B8DE8574B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E7AC2-3783-437A-9E60-6B8D0AF28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F59D-1824-45C6-9C88-828C33884FA2}" type="datetimeFigureOut">
              <a:rPr lang="en-US" smtClean="0"/>
              <a:t>01-Mar-19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B2A8A-9C83-469B-8947-E1CDFEB3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87C5F-2A9A-48E2-8B9E-681163CE3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30388-C8D7-449A-A3DE-0C3B06B0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2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1FCD8C-6F02-46A2-85B1-361CAD329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F59D-1824-45C6-9C88-828C33884FA2}" type="datetimeFigureOut">
              <a:rPr lang="en-US" smtClean="0"/>
              <a:t>01-Mar-19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F6895-218E-461A-90F1-50F46CBF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E1678-4063-408B-AD91-C4BF3FB4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30388-C8D7-449A-A3DE-0C3B06B0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3F7F8-9C50-4E26-A88E-462A5AB35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9957D-DA8D-4BEF-85AE-7B5F56930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2B119-E996-40EA-848B-BDD4E8E45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765CB-47B1-4F8D-856F-4191E0D9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F59D-1824-45C6-9C88-828C33884FA2}" type="datetimeFigureOut">
              <a:rPr lang="en-US" smtClean="0"/>
              <a:t>01-Mar-19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A657A-DE51-4DC7-B0D3-3B12867E0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31D12-AEE7-494C-8DFF-3EBD01386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30388-C8D7-449A-A3DE-0C3B06B0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3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EA7C-9087-4EEB-9ECF-01B96E9A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68823-7742-4ACA-B55B-A8CF8C26C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1052C-6FEE-4D0D-A282-C3A1958B4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D1E55-A793-46A5-9CC1-DEBEE06A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F59D-1824-45C6-9C88-828C33884FA2}" type="datetimeFigureOut">
              <a:rPr lang="en-US" smtClean="0"/>
              <a:t>01-Mar-19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EDEE7-ADC1-4F56-A7B1-6489D5E22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BDEE3-DEB0-44A2-BEBF-6B10B61A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30388-C8D7-449A-A3DE-0C3B06B0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9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F556AE-506F-4355-927D-16180947E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F4A27-934E-47D7-A659-F51F95CB1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9D59B-A430-4514-9EE1-00ED58746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085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3F59D-1824-45C6-9C88-828C33884FA2}" type="datetimeFigureOut">
              <a:rPr lang="en-US" smtClean="0"/>
              <a:t>01-Mar-19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65BB6-204B-4DA3-AB0A-09C74F3AE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85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21F55-6122-4DE6-8ADC-4B053D508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85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30388-C8D7-449A-A3DE-0C3B06B038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5825C0-6425-4059-8E0C-0B0C7A8D3BEC}"/>
              </a:ext>
            </a:extLst>
          </p:cNvPr>
          <p:cNvSpPr/>
          <p:nvPr userDrawn="1"/>
        </p:nvSpPr>
        <p:spPr>
          <a:xfrm>
            <a:off x="0" y="-6234"/>
            <a:ext cx="12192000" cy="1427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89FEC4-24F6-49F7-9FA8-6C7CC42DDDEB}"/>
              </a:ext>
            </a:extLst>
          </p:cNvPr>
          <p:cNvSpPr/>
          <p:nvPr userDrawn="1"/>
        </p:nvSpPr>
        <p:spPr>
          <a:xfrm>
            <a:off x="0" y="6721475"/>
            <a:ext cx="12192000" cy="1427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974A53-DD52-4727-8288-4F0E0BE18BF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84293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5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zami@dsn.dinus.ac.i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8.wmf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3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6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769B7-3074-4765-9904-48FEF4EF59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MINING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01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CE4F5F-E40C-4C5F-903B-FEBC649AF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2895"/>
            <a:ext cx="9144000" cy="1655762"/>
          </a:xfrm>
        </p:spPr>
        <p:txBody>
          <a:bodyPr/>
          <a:lstStyle/>
          <a:p>
            <a:r>
              <a:rPr lang="en-US" dirty="0"/>
              <a:t>DR. FARRIKH ALZAMI, M.KOM</a:t>
            </a:r>
          </a:p>
          <a:p>
            <a:r>
              <a:rPr lang="en-US" dirty="0"/>
              <a:t>SISTEM INFORMASI – S1</a:t>
            </a:r>
          </a:p>
          <a:p>
            <a:r>
              <a:rPr lang="en-US" dirty="0">
                <a:hlinkClick r:id="rId2"/>
              </a:rPr>
              <a:t>alzami@dsn.dinus.ac.id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72174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91E1-A361-4F32-8B43-9D50DEED1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r>
              <a:rPr lang="en-US" dirty="0"/>
              <a:t> data mining 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8F9D299-F47E-47A6-AE36-19E9976B6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28" y="1825625"/>
            <a:ext cx="77351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4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67531-EF80-429F-A1D7-7BCBB4C6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r>
              <a:rPr lang="en-US" dirty="0"/>
              <a:t> data mining (</a:t>
            </a:r>
            <a:r>
              <a:rPr lang="en-US" dirty="0" err="1">
                <a:solidFill>
                  <a:srgbClr val="FF0000"/>
                </a:solidFill>
              </a:rPr>
              <a:t>secara</a:t>
            </a:r>
            <a:r>
              <a:rPr lang="en-US" dirty="0">
                <a:solidFill>
                  <a:srgbClr val="FF0000"/>
                </a:solidFill>
              </a:rPr>
              <a:t> global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20F9B-B325-4C25-AB76-7FA2E43D5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/>
              <a:t>Disiplin ilmu yang mempelajari </a:t>
            </a:r>
            <a:r>
              <a:rPr lang="id-ID" dirty="0">
                <a:solidFill>
                  <a:srgbClr val="C00000"/>
                </a:solidFill>
              </a:rPr>
              <a:t>metode </a:t>
            </a:r>
            <a:r>
              <a:rPr lang="id-ID" dirty="0"/>
              <a:t>untuk</a:t>
            </a:r>
            <a:r>
              <a:rPr lang="id-ID" dirty="0">
                <a:solidFill>
                  <a:srgbClr val="C00000"/>
                </a:solidFill>
              </a:rPr>
              <a:t> mengekstrak pengetahuan</a:t>
            </a:r>
            <a:r>
              <a:rPr lang="id-ID" dirty="0"/>
              <a:t> atau </a:t>
            </a:r>
            <a:r>
              <a:rPr lang="id-ID" dirty="0">
                <a:solidFill>
                  <a:srgbClr val="C00000"/>
                </a:solidFill>
              </a:rPr>
              <a:t>menemukan pola</a:t>
            </a:r>
            <a:r>
              <a:rPr lang="id-ID" dirty="0"/>
              <a:t> dari suatu data</a:t>
            </a:r>
            <a:r>
              <a:rPr lang="en-US" dirty="0"/>
              <a:t> yang </a:t>
            </a:r>
            <a:r>
              <a:rPr lang="en-US" dirty="0" err="1"/>
              <a:t>besar</a:t>
            </a:r>
            <a:endParaRPr lang="en-US" dirty="0"/>
          </a:p>
          <a:p>
            <a:endParaRPr lang="en-US" sz="1300" dirty="0"/>
          </a:p>
          <a:p>
            <a:r>
              <a:rPr lang="en-US" dirty="0" err="1"/>
              <a:t>Ekstraksi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data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pengetahuan</a:t>
            </a:r>
            <a:r>
              <a:rPr lang="en-US" dirty="0"/>
              <a:t>:</a:t>
            </a:r>
            <a:endParaRPr lang="id-ID" dirty="0"/>
          </a:p>
          <a:p>
            <a:pPr marL="919162" lvl="1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Data</a:t>
            </a:r>
            <a:r>
              <a:rPr lang="en-US" dirty="0"/>
              <a:t>: </a:t>
            </a:r>
            <a:r>
              <a:rPr lang="id-ID" dirty="0">
                <a:solidFill>
                  <a:srgbClr val="0070C0"/>
                </a:solidFill>
              </a:rPr>
              <a:t>fakta yang terekam </a:t>
            </a:r>
            <a:r>
              <a:rPr lang="id-ID" dirty="0"/>
              <a:t>dan tidak membawa arti</a:t>
            </a:r>
          </a:p>
          <a:p>
            <a:pPr marL="919162" lvl="1" indent="-457200">
              <a:buFont typeface="+mj-lt"/>
              <a:buAutoNum type="arabicPeriod"/>
            </a:pPr>
            <a:r>
              <a:rPr lang="id-ID" dirty="0">
                <a:solidFill>
                  <a:srgbClr val="C00000"/>
                </a:solidFill>
              </a:rPr>
              <a:t>Pengetahuan</a:t>
            </a:r>
            <a:r>
              <a:rPr lang="en-US" dirty="0"/>
              <a:t>: </a:t>
            </a:r>
            <a:r>
              <a:rPr lang="id-ID" dirty="0">
                <a:solidFill>
                  <a:srgbClr val="0070C0"/>
                </a:solidFill>
              </a:rPr>
              <a:t>pola</a:t>
            </a:r>
            <a:r>
              <a:rPr lang="id-ID" dirty="0"/>
              <a:t>, </a:t>
            </a:r>
            <a:r>
              <a:rPr lang="en-US" dirty="0" err="1">
                <a:solidFill>
                  <a:srgbClr val="0070C0"/>
                </a:solidFill>
              </a:rPr>
              <a:t>rumus</a:t>
            </a:r>
            <a:r>
              <a:rPr lang="en-US" dirty="0"/>
              <a:t>, </a:t>
            </a:r>
            <a:r>
              <a:rPr lang="id-ID" dirty="0"/>
              <a:t>aturan atau model yang muncul dari data</a:t>
            </a:r>
          </a:p>
          <a:p>
            <a:endParaRPr lang="en-US" sz="1500" dirty="0"/>
          </a:p>
          <a:p>
            <a:r>
              <a:rPr lang="en-US" dirty="0"/>
              <a:t>Nama lain data mining:</a:t>
            </a:r>
          </a:p>
          <a:p>
            <a:pPr lvl="1"/>
            <a:r>
              <a:rPr lang="id-ID" dirty="0">
                <a:solidFill>
                  <a:srgbClr val="C00000"/>
                </a:solidFill>
              </a:rPr>
              <a:t>Knowledge Discovery in Database (KDD)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ym typeface="Wingdings" pitchFamily="2" charset="2"/>
              </a:rPr>
              <a:t>Knowledge extraction</a:t>
            </a:r>
          </a:p>
          <a:p>
            <a:pPr lvl="1"/>
            <a:r>
              <a:rPr lang="en-US" dirty="0">
                <a:sym typeface="Wingdings" pitchFamily="2" charset="2"/>
              </a:rPr>
              <a:t>Pattern analysis</a:t>
            </a:r>
          </a:p>
          <a:p>
            <a:pPr lvl="1"/>
            <a:r>
              <a:rPr lang="en-US" dirty="0">
                <a:sym typeface="Wingdings" pitchFamily="2" charset="2"/>
              </a:rPr>
              <a:t>Information harvesting</a:t>
            </a:r>
          </a:p>
          <a:p>
            <a:pPr lvl="1"/>
            <a:r>
              <a:rPr lang="en-US" dirty="0">
                <a:sym typeface="Wingdings" pitchFamily="2" charset="2"/>
              </a:rPr>
              <a:t>Business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3F08-4188-40BA-A285-7A6A4A3F1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r>
              <a:rPr lang="en-US" dirty="0"/>
              <a:t> data mining (</a:t>
            </a:r>
            <a:r>
              <a:rPr lang="en-US" dirty="0" err="1">
                <a:solidFill>
                  <a:srgbClr val="FF0000"/>
                </a:solidFill>
              </a:rPr>
              <a:t>menurut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pakar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AD377-E08C-4D15-A256-A1461A957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Melakukan </a:t>
            </a:r>
            <a:r>
              <a:rPr lang="id-ID" dirty="0">
                <a:solidFill>
                  <a:srgbClr val="C00000"/>
                </a:solidFill>
              </a:rPr>
              <a:t>ekstraksi</a:t>
            </a:r>
            <a:r>
              <a:rPr lang="id-ID" dirty="0"/>
              <a:t> untuk mendapatkan </a:t>
            </a:r>
            <a:r>
              <a:rPr lang="id-ID" dirty="0">
                <a:solidFill>
                  <a:srgbClr val="C00000"/>
                </a:solidFill>
              </a:rPr>
              <a:t>informasi penting </a:t>
            </a:r>
            <a:r>
              <a:rPr lang="id-ID" dirty="0"/>
              <a:t>yang sifatnya </a:t>
            </a:r>
            <a:r>
              <a:rPr lang="id-ID" dirty="0">
                <a:solidFill>
                  <a:srgbClr val="C00000"/>
                </a:solidFill>
              </a:rPr>
              <a:t>implisit</a:t>
            </a:r>
            <a:r>
              <a:rPr lang="id-ID" dirty="0"/>
              <a:t> dan sebelumnya tidak diketahui, </a:t>
            </a:r>
            <a:r>
              <a:rPr lang="en-US" dirty="0"/>
              <a:t>d</a:t>
            </a:r>
            <a:r>
              <a:rPr lang="id-ID" dirty="0"/>
              <a:t>ari suatu</a:t>
            </a:r>
            <a:r>
              <a:rPr lang="en-US" dirty="0"/>
              <a:t> data</a:t>
            </a:r>
            <a:r>
              <a:rPr lang="id-ID" dirty="0"/>
              <a:t> </a:t>
            </a:r>
            <a:r>
              <a:rPr lang="id-ID" sz="2000" i="1" dirty="0"/>
              <a:t>(Witten et al., 2011)</a:t>
            </a:r>
            <a:endParaRPr lang="id-ID" sz="2000" dirty="0"/>
          </a:p>
          <a:p>
            <a:endParaRPr lang="en-US" sz="1400" dirty="0"/>
          </a:p>
          <a:p>
            <a:r>
              <a:rPr lang="id-ID" dirty="0"/>
              <a:t>Kegiatan yang meliputi pengumpulan, pemakaian data historis untuk </a:t>
            </a:r>
            <a:r>
              <a:rPr lang="id-ID" dirty="0">
                <a:solidFill>
                  <a:srgbClr val="C00000"/>
                </a:solidFill>
              </a:rPr>
              <a:t>menemukan keteraturan, pola dan hubungan </a:t>
            </a:r>
            <a:r>
              <a:rPr lang="id-ID" dirty="0"/>
              <a:t>dalam set data berukuran besar </a:t>
            </a:r>
            <a:r>
              <a:rPr lang="id-ID" sz="2000" i="1" dirty="0"/>
              <a:t>(Santosa, 2007)</a:t>
            </a:r>
            <a:endParaRPr lang="en-US" sz="2000" i="1" dirty="0"/>
          </a:p>
          <a:p>
            <a:endParaRPr lang="en-US" sz="1400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Extraction of interesting </a:t>
            </a:r>
            <a:r>
              <a:rPr lang="en-US" dirty="0"/>
              <a:t>(non-trivial, </a:t>
            </a:r>
            <a:r>
              <a:rPr lang="en-US" dirty="0">
                <a:solidFill>
                  <a:srgbClr val="0070C0"/>
                </a:solidFill>
              </a:rPr>
              <a:t>implicit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previously unknown </a:t>
            </a:r>
            <a:r>
              <a:rPr lang="en-US" dirty="0"/>
              <a:t>and potentially useful) </a:t>
            </a:r>
            <a:r>
              <a:rPr lang="en-US" dirty="0">
                <a:solidFill>
                  <a:srgbClr val="C00000"/>
                </a:solidFill>
              </a:rPr>
              <a:t>patterns or knowledge </a:t>
            </a:r>
            <a:r>
              <a:rPr lang="en-US" dirty="0"/>
              <a:t>from huge amount of data </a:t>
            </a:r>
            <a:r>
              <a:rPr lang="en-US" sz="2000" i="1" dirty="0"/>
              <a:t>(Han et al., 2011)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AEE69689-1833-4DA3-8F9A-2E44133A05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57" y="3646805"/>
            <a:ext cx="9993086" cy="304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5EA870-D023-481F-A1B1-2D88651C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E493AA0-135E-4220-9A5E-78BCE09A90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05647"/>
              </p:ext>
            </p:extLst>
          </p:nvPr>
        </p:nvGraphicFramePr>
        <p:xfrm>
          <a:off x="1360714" y="-41275"/>
          <a:ext cx="8858250" cy="3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7878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A92C7-D2C2-4FE0-B044-EB4E77B5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Data</a:t>
            </a:r>
            <a:r>
              <a:rPr lang="en-US" dirty="0"/>
              <a:t> – </a:t>
            </a:r>
            <a:r>
              <a:rPr lang="en-US" dirty="0" err="1"/>
              <a:t>informasi</a:t>
            </a:r>
            <a:r>
              <a:rPr lang="en-US" dirty="0"/>
              <a:t> - </a:t>
            </a:r>
            <a:r>
              <a:rPr lang="en-US" dirty="0" err="1"/>
              <a:t>pengetahuan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F82EA-A77D-4AF5-8D47-5B5831F55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B1E09E2B-0A21-4514-8753-D03CE4641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588337"/>
              </p:ext>
            </p:extLst>
          </p:nvPr>
        </p:nvGraphicFramePr>
        <p:xfrm>
          <a:off x="2400300" y="1690688"/>
          <a:ext cx="7391400" cy="4114803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NIP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TGL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DATANG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PULANG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07:20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15:40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07:45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15:33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07:51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16:00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1173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08:00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15:15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07:01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16:31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1183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07:49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17:00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3629AE-8096-43B8-8176-5BA1C6FF0A1E}"/>
              </a:ext>
            </a:extLst>
          </p:cNvPr>
          <p:cNvSpPr txBox="1">
            <a:spLocks/>
          </p:cNvSpPr>
          <p:nvPr/>
        </p:nvSpPr>
        <p:spPr>
          <a:xfrm>
            <a:off x="2400300" y="5895181"/>
            <a:ext cx="7886700" cy="56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id-ID"/>
              <a:t>Data Kehadiran Pegawai</a:t>
            </a:r>
          </a:p>
          <a:p>
            <a:pPr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58252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A92C7-D2C2-4FE0-B044-EB4E77B5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– </a:t>
            </a:r>
            <a:r>
              <a:rPr lang="en-US" dirty="0" err="1">
                <a:solidFill>
                  <a:srgbClr val="FF0000"/>
                </a:solidFill>
              </a:rPr>
              <a:t>informasi</a:t>
            </a:r>
            <a:r>
              <a:rPr lang="en-US" dirty="0"/>
              <a:t> - </a:t>
            </a:r>
            <a:r>
              <a:rPr lang="en-US" dirty="0" err="1"/>
              <a:t>pengetahuan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F82EA-A77D-4AF5-8D47-5B5831F55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Group 4">
            <a:extLst>
              <a:ext uri="{FF2B5EF4-FFF2-40B4-BE49-F238E27FC236}">
                <a16:creationId xmlns:a16="http://schemas.microsoft.com/office/drawing/2014/main" id="{EF881CAF-9FBA-4B3C-9A8C-B3EA63819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696321"/>
              </p:ext>
            </p:extLst>
          </p:nvPr>
        </p:nvGraphicFramePr>
        <p:xfrm>
          <a:off x="2171700" y="1690688"/>
          <a:ext cx="7848600" cy="4114800"/>
        </p:xfrm>
        <a:graphic>
          <a:graphicData uri="http://schemas.openxmlformats.org/drawingml/2006/table">
            <a:tbl>
              <a:tblPr/>
              <a:tblGrid>
                <a:gridCol w="13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NIP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Masuk</a:t>
                      </a:r>
                      <a:endParaRPr kumimoji="0" lang="en-US" altLang="ja-JP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Alpa</a:t>
                      </a:r>
                      <a:endParaRPr kumimoji="0" lang="en-US" altLang="ja-JP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Cuti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Sakit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Telat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1173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972B8D-46B6-414C-9F80-2AC438E7C16D}"/>
              </a:ext>
            </a:extLst>
          </p:cNvPr>
          <p:cNvSpPr txBox="1">
            <a:spLocks/>
          </p:cNvSpPr>
          <p:nvPr/>
        </p:nvSpPr>
        <p:spPr>
          <a:xfrm>
            <a:off x="2283279" y="5940425"/>
            <a:ext cx="7886700" cy="56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d-ID"/>
              <a:t>Informasi Akumulasi Bulanan Kehadiran Pegawai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34494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A92C7-D2C2-4FE0-B044-EB4E77B5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– </a:t>
            </a:r>
            <a:r>
              <a:rPr lang="en-US" dirty="0" err="1"/>
              <a:t>informasi</a:t>
            </a:r>
            <a:r>
              <a:rPr lang="en-US" dirty="0"/>
              <a:t> - </a:t>
            </a:r>
            <a:r>
              <a:rPr lang="en-US" dirty="0" err="1">
                <a:solidFill>
                  <a:srgbClr val="FF0000"/>
                </a:solidFill>
              </a:rPr>
              <a:t>pengetahuan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F82EA-A77D-4AF5-8D47-5B5831F55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1C0EB8-646B-4124-8DDF-4A725B5A63FF}"/>
              </a:ext>
            </a:extLst>
          </p:cNvPr>
          <p:cNvSpPr txBox="1">
            <a:spLocks/>
          </p:cNvSpPr>
          <p:nvPr/>
        </p:nvSpPr>
        <p:spPr>
          <a:xfrm>
            <a:off x="2114550" y="5988843"/>
            <a:ext cx="7886700" cy="56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/>
              <a:t>Pola Kebiasaan Kehadiran Mingguan Pegawai</a:t>
            </a:r>
            <a:endParaRPr lang="fi-FI" dirty="0"/>
          </a:p>
        </p:txBody>
      </p:sp>
      <p:graphicFrame>
        <p:nvGraphicFramePr>
          <p:cNvPr id="7" name="Group 4">
            <a:extLst>
              <a:ext uri="{FF2B5EF4-FFF2-40B4-BE49-F238E27FC236}">
                <a16:creationId xmlns:a16="http://schemas.microsoft.com/office/drawing/2014/main" id="{5C77B9FE-4F15-4394-8953-F0809E899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770952"/>
              </p:ext>
            </p:extLst>
          </p:nvPr>
        </p:nvGraphicFramePr>
        <p:xfrm>
          <a:off x="1943100" y="1615281"/>
          <a:ext cx="8305800" cy="3627437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+mn-lt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Senin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Selasa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Rabu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Kamis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Jumat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Terlambat</a:t>
                      </a:r>
                      <a:endParaRPr kumimoji="0" lang="en-US" altLang="ja-JP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Pulang Cepat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Izin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Alpa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48">
            <a:extLst>
              <a:ext uri="{FF2B5EF4-FFF2-40B4-BE49-F238E27FC236}">
                <a16:creationId xmlns:a16="http://schemas.microsoft.com/office/drawing/2014/main" id="{2A594951-C484-47DD-A8B9-DD62AB14C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1416843"/>
            <a:ext cx="1447800" cy="4343400"/>
          </a:xfrm>
          <a:prstGeom prst="rect">
            <a:avLst/>
          </a:prstGeom>
          <a:solidFill>
            <a:schemeClr val="accent1">
              <a:alpha val="4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11241CAD-522A-4E92-AD8D-61952061F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00" y="1416843"/>
            <a:ext cx="1600200" cy="4343400"/>
          </a:xfrm>
          <a:prstGeom prst="rect">
            <a:avLst/>
          </a:prstGeom>
          <a:solidFill>
            <a:schemeClr val="accent1">
              <a:alpha val="4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A92C7-D2C2-4FE0-B044-EB4E77B5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– </a:t>
            </a:r>
            <a:r>
              <a:rPr lang="en-US" dirty="0" err="1"/>
              <a:t>informasi</a:t>
            </a:r>
            <a:r>
              <a:rPr lang="en-US" dirty="0"/>
              <a:t> – </a:t>
            </a:r>
            <a:r>
              <a:rPr lang="en-US" dirty="0" err="1"/>
              <a:t>pengetahuan</a:t>
            </a:r>
            <a:r>
              <a:rPr lang="en-US" dirty="0"/>
              <a:t> - </a:t>
            </a:r>
            <a:r>
              <a:rPr lang="en-US" dirty="0" err="1">
                <a:solidFill>
                  <a:srgbClr val="FF0000"/>
                </a:solidFill>
              </a:rPr>
              <a:t>kebijakan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F82EA-A77D-4AF5-8D47-5B5831F55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000" dirty="0"/>
              <a:t>Kebijakan </a:t>
            </a:r>
            <a:r>
              <a:rPr lang="id-ID" sz="3000" dirty="0">
                <a:solidFill>
                  <a:srgbClr val="C00000"/>
                </a:solidFill>
              </a:rPr>
              <a:t>penataan jam kerja karyawan </a:t>
            </a:r>
            <a:r>
              <a:rPr lang="id-ID" sz="3000" dirty="0"/>
              <a:t>khusus untuk hari senin dan jumat</a:t>
            </a:r>
          </a:p>
          <a:p>
            <a:endParaRPr lang="en-US" sz="3000" dirty="0"/>
          </a:p>
          <a:p>
            <a:r>
              <a:rPr lang="id-ID" sz="3000" dirty="0"/>
              <a:t>Peraturan jam kerja:</a:t>
            </a:r>
          </a:p>
          <a:p>
            <a:pPr lvl="1"/>
            <a:r>
              <a:rPr lang="id-ID" sz="2600" dirty="0"/>
              <a:t>Hari </a:t>
            </a:r>
            <a:r>
              <a:rPr lang="id-ID" sz="2600" dirty="0">
                <a:solidFill>
                  <a:srgbClr val="C00000"/>
                </a:solidFill>
              </a:rPr>
              <a:t>Senin dimulai jam 10:00</a:t>
            </a:r>
          </a:p>
          <a:p>
            <a:pPr lvl="1"/>
            <a:r>
              <a:rPr lang="id-ID" sz="2600" dirty="0"/>
              <a:t>Hari </a:t>
            </a:r>
            <a:r>
              <a:rPr lang="id-ID" sz="2600" dirty="0">
                <a:solidFill>
                  <a:srgbClr val="C00000"/>
                </a:solidFill>
              </a:rPr>
              <a:t>Jumat diakhiri jam 14:00</a:t>
            </a:r>
          </a:p>
          <a:p>
            <a:pPr lvl="1"/>
            <a:r>
              <a:rPr lang="id-ID" sz="2600" dirty="0"/>
              <a:t>Sisa jam kerja </a:t>
            </a:r>
            <a:r>
              <a:rPr lang="id-ID" sz="2600" dirty="0">
                <a:solidFill>
                  <a:srgbClr val="C00000"/>
                </a:solidFill>
              </a:rPr>
              <a:t>dikompensasi ke hari lain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83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3F4B2-4E38-4150-9A38-91F94867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 pada business intelligence</a:t>
            </a: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B96316DA-8A1B-4CB3-A81D-F95C12541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086" y="1463675"/>
            <a:ext cx="7467600" cy="5029200"/>
          </a:xfrm>
          <a:prstGeom prst="flowChartExtra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sz="2400">
              <a:latin typeface="Calibri" panose="020F0502020204030204" pitchFamily="34" charset="0"/>
            </a:endParaRPr>
          </a:p>
        </p:txBody>
      </p:sp>
      <p:sp>
        <p:nvSpPr>
          <p:cNvPr id="29" name="Line 4">
            <a:extLst>
              <a:ext uri="{FF2B5EF4-FFF2-40B4-BE49-F238E27FC236}">
                <a16:creationId xmlns:a16="http://schemas.microsoft.com/office/drawing/2014/main" id="{AE2F6E0D-AECD-43CF-B482-D59788429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9286" y="5883275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0" name="Line 5">
            <a:extLst>
              <a:ext uri="{FF2B5EF4-FFF2-40B4-BE49-F238E27FC236}">
                <a16:creationId xmlns:a16="http://schemas.microsoft.com/office/drawing/2014/main" id="{208BBF6F-17E2-4E70-8658-53DDDFC7E9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6486" y="5273675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1" name="Line 6">
            <a:extLst>
              <a:ext uri="{FF2B5EF4-FFF2-40B4-BE49-F238E27FC236}">
                <a16:creationId xmlns:a16="http://schemas.microsoft.com/office/drawing/2014/main" id="{A54203B2-C5E4-4555-B68D-92D3F30937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9886" y="4511675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2" name="Line 7">
            <a:extLst>
              <a:ext uri="{FF2B5EF4-FFF2-40B4-BE49-F238E27FC236}">
                <a16:creationId xmlns:a16="http://schemas.microsoft.com/office/drawing/2014/main" id="{5924DC2F-6AE2-4D05-801A-6B1ED6EF76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9486" y="3749675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3" name="Line 8">
            <a:extLst>
              <a:ext uri="{FF2B5EF4-FFF2-40B4-BE49-F238E27FC236}">
                <a16:creationId xmlns:a16="http://schemas.microsoft.com/office/drawing/2014/main" id="{9D1F7872-1207-4BE7-B495-3AA565BCB5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9086" y="2911475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4" name="Line 9">
            <a:extLst>
              <a:ext uri="{FF2B5EF4-FFF2-40B4-BE49-F238E27FC236}">
                <a16:creationId xmlns:a16="http://schemas.microsoft.com/office/drawing/2014/main" id="{119B40C4-FF3E-4BCA-BA1B-11024EA5CB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3486" y="1463675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5" name="Line 10">
            <a:extLst>
              <a:ext uri="{FF2B5EF4-FFF2-40B4-BE49-F238E27FC236}">
                <a16:creationId xmlns:a16="http://schemas.microsoft.com/office/drawing/2014/main" id="{FB57F369-C6C5-432A-97EF-10034CFF3F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69286" y="1463675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1B4ED236-32C4-4664-9D0F-916FA7D64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698" y="1525588"/>
            <a:ext cx="24250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Increasing potential</a:t>
            </a:r>
          </a:p>
          <a:p>
            <a:pPr algn="l"/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to support business decisions</a:t>
            </a:r>
          </a:p>
        </p:txBody>
      </p:sp>
      <p:sp>
        <p:nvSpPr>
          <p:cNvPr id="37" name="Text Box 12">
            <a:extLst>
              <a:ext uri="{FF2B5EF4-FFF2-40B4-BE49-F238E27FC236}">
                <a16:creationId xmlns:a16="http://schemas.microsoft.com/office/drawing/2014/main" id="{9F9A6D81-52C6-4EE4-AF20-79332106C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6741" y="1971675"/>
            <a:ext cx="11336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End User</a:t>
            </a:r>
          </a:p>
        </p:txBody>
      </p:sp>
      <p:sp>
        <p:nvSpPr>
          <p:cNvPr id="38" name="Text Box 13">
            <a:extLst>
              <a:ext uri="{FF2B5EF4-FFF2-40B4-BE49-F238E27FC236}">
                <a16:creationId xmlns:a16="http://schemas.microsoft.com/office/drawing/2014/main" id="{7386DE22-2143-4A4B-BFDD-BECF64CB6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286" y="2962275"/>
            <a:ext cx="2532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Business Analyst</a:t>
            </a:r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14F89060-83D4-4BC5-8550-A8ADE3614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6426" y="3800475"/>
            <a:ext cx="18199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     Data Analyst</a:t>
            </a:r>
          </a:p>
        </p:txBody>
      </p:sp>
      <p:sp>
        <p:nvSpPr>
          <p:cNvPr id="40" name="Text Box 15">
            <a:extLst>
              <a:ext uri="{FF2B5EF4-FFF2-40B4-BE49-F238E27FC236}">
                <a16:creationId xmlns:a16="http://schemas.microsoft.com/office/drawing/2014/main" id="{427C8B62-65CD-48F6-93D3-0E01C0640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0043" y="5705475"/>
            <a:ext cx="6438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sz="2000" b="1">
                <a:solidFill>
                  <a:srgbClr val="C00000"/>
                </a:solidFill>
                <a:latin typeface="Calibri" panose="020F0502020204030204" pitchFamily="34" charset="0"/>
              </a:rPr>
              <a:t>DBA</a:t>
            </a:r>
          </a:p>
        </p:txBody>
      </p:sp>
      <p:sp>
        <p:nvSpPr>
          <p:cNvPr id="41" name="Text Box 16">
            <a:extLst>
              <a:ext uri="{FF2B5EF4-FFF2-40B4-BE49-F238E27FC236}">
                <a16:creationId xmlns:a16="http://schemas.microsoft.com/office/drawing/2014/main" id="{0E76FC15-8B3E-4E5E-A88F-95339CC2F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286" y="2193925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800" b="1" dirty="0">
                <a:latin typeface="Calibri" panose="020F0502020204030204" pitchFamily="34" charset="0"/>
              </a:rPr>
              <a:t>Decision Making</a:t>
            </a:r>
          </a:p>
        </p:txBody>
      </p:sp>
      <p:sp>
        <p:nvSpPr>
          <p:cNvPr id="42" name="Text Box 17">
            <a:extLst>
              <a:ext uri="{FF2B5EF4-FFF2-40B4-BE49-F238E27FC236}">
                <a16:creationId xmlns:a16="http://schemas.microsoft.com/office/drawing/2014/main" id="{27EFB051-040F-407B-BCB6-F96779D20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329" y="3008313"/>
            <a:ext cx="1905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800" b="1" dirty="0">
                <a:latin typeface="Calibri" panose="020F0502020204030204" pitchFamily="34" charset="0"/>
              </a:rPr>
              <a:t>Data Presentation</a:t>
            </a:r>
          </a:p>
        </p:txBody>
      </p:sp>
      <p:sp>
        <p:nvSpPr>
          <p:cNvPr id="43" name="Text Box 18">
            <a:extLst>
              <a:ext uri="{FF2B5EF4-FFF2-40B4-BE49-F238E27FC236}">
                <a16:creationId xmlns:a16="http://schemas.microsoft.com/office/drawing/2014/main" id="{4EA9E7D7-A8C5-4DBE-BC0F-BDD200AB9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284" y="3368675"/>
            <a:ext cx="24549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800" i="1" dirty="0">
                <a:solidFill>
                  <a:srgbClr val="00B050"/>
                </a:solidFill>
                <a:latin typeface="Calibri" panose="020F0502020204030204" pitchFamily="34" charset="0"/>
              </a:rPr>
              <a:t>Visualization Techniques</a:t>
            </a:r>
          </a:p>
        </p:txBody>
      </p:sp>
      <p:sp>
        <p:nvSpPr>
          <p:cNvPr id="44" name="Text Box 19">
            <a:extLst>
              <a:ext uri="{FF2B5EF4-FFF2-40B4-BE49-F238E27FC236}">
                <a16:creationId xmlns:a16="http://schemas.microsoft.com/office/drawing/2014/main" id="{85CCCA51-5743-4CCC-B1F4-8E521547E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686" y="3781425"/>
            <a:ext cx="1782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800" b="1" dirty="0">
                <a:latin typeface="Calibri" panose="020F0502020204030204" pitchFamily="34" charset="0"/>
              </a:rPr>
              <a:t>Data Mining</a:t>
            </a:r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E884D594-51A7-4442-8270-D9D14A107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4786" y="4054475"/>
            <a:ext cx="2324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800" i="1" dirty="0">
                <a:solidFill>
                  <a:srgbClr val="00B050"/>
                </a:solidFill>
                <a:latin typeface="Calibri" panose="020F0502020204030204" pitchFamily="34" charset="0"/>
              </a:rPr>
              <a:t>Information Discovery</a:t>
            </a:r>
          </a:p>
        </p:txBody>
      </p:sp>
      <p:sp>
        <p:nvSpPr>
          <p:cNvPr id="46" name="Text Box 21">
            <a:extLst>
              <a:ext uri="{FF2B5EF4-FFF2-40B4-BE49-F238E27FC236}">
                <a16:creationId xmlns:a16="http://schemas.microsoft.com/office/drawing/2014/main" id="{3416CA98-C8CE-4013-8185-E1DF6341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761" y="4587875"/>
            <a:ext cx="2346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800" b="1" dirty="0">
                <a:latin typeface="Calibri" panose="020F0502020204030204" pitchFamily="34" charset="0"/>
              </a:rPr>
              <a:t>Data Exploration</a:t>
            </a:r>
          </a:p>
        </p:txBody>
      </p:sp>
      <p:sp>
        <p:nvSpPr>
          <p:cNvPr id="47" name="Text Box 23">
            <a:extLst>
              <a:ext uri="{FF2B5EF4-FFF2-40B4-BE49-F238E27FC236}">
                <a16:creationId xmlns:a16="http://schemas.microsoft.com/office/drawing/2014/main" id="{49E95879-8FC6-4111-9888-257CE0AA1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686" y="489267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800" i="1" dirty="0">
                <a:solidFill>
                  <a:srgbClr val="00B050"/>
                </a:solidFill>
                <a:latin typeface="Calibri" panose="020F0502020204030204" pitchFamily="34" charset="0"/>
              </a:rPr>
              <a:t>Statistical Summary, Querying, and Reporting</a:t>
            </a:r>
          </a:p>
        </p:txBody>
      </p:sp>
      <p:sp>
        <p:nvSpPr>
          <p:cNvPr id="48" name="Text Box 24">
            <a:extLst>
              <a:ext uri="{FF2B5EF4-FFF2-40B4-BE49-F238E27FC236}">
                <a16:creationId xmlns:a16="http://schemas.microsoft.com/office/drawing/2014/main" id="{BE4E483E-DEB8-4ECA-890D-B11D675F5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934" y="5426075"/>
            <a:ext cx="496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800" b="1" dirty="0">
                <a:latin typeface="Calibri" panose="020F0502020204030204" pitchFamily="34" charset="0"/>
              </a:rPr>
              <a:t>Data Preprocessing/Integration, Data Warehouses</a:t>
            </a:r>
          </a:p>
        </p:txBody>
      </p:sp>
      <p:sp>
        <p:nvSpPr>
          <p:cNvPr id="49" name="Text Box 25">
            <a:extLst>
              <a:ext uri="{FF2B5EF4-FFF2-40B4-BE49-F238E27FC236}">
                <a16:creationId xmlns:a16="http://schemas.microsoft.com/office/drawing/2014/main" id="{B406F754-7CA4-456C-9C21-EC7DC513C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7919" y="5894943"/>
            <a:ext cx="14241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800" b="1" dirty="0">
                <a:latin typeface="Calibri" panose="020F0502020204030204" pitchFamily="34" charset="0"/>
              </a:rPr>
              <a:t>Data Sources</a:t>
            </a:r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Text Box 26">
            <a:extLst>
              <a:ext uri="{FF2B5EF4-FFF2-40B4-BE49-F238E27FC236}">
                <a16:creationId xmlns:a16="http://schemas.microsoft.com/office/drawing/2014/main" id="{87EC31C8-1E87-4EAB-B52B-D31310A7E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6886" y="6111875"/>
            <a:ext cx="711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800" i="1" dirty="0">
                <a:solidFill>
                  <a:srgbClr val="00B050"/>
                </a:solidFill>
                <a:latin typeface="Calibri" panose="020F0502020204030204" pitchFamily="34" charset="0"/>
              </a:rPr>
              <a:t>Paper, Files, Web documents, Scientific experiments, Database Systems</a:t>
            </a:r>
          </a:p>
        </p:txBody>
      </p:sp>
      <p:sp>
        <p:nvSpPr>
          <p:cNvPr id="51" name="Line 27">
            <a:extLst>
              <a:ext uri="{FF2B5EF4-FFF2-40B4-BE49-F238E27FC236}">
                <a16:creationId xmlns:a16="http://schemas.microsoft.com/office/drawing/2014/main" id="{3F6920EB-F5DE-418E-B26A-E62AE6D64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7286" y="6492875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70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A4CD-F8ED-4CC7-8433-98F431FF0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mula</a:t>
            </a:r>
            <a:r>
              <a:rPr lang="en-US" dirty="0"/>
              <a:t> data mining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B9736-983C-48DC-A3D2-8D541FD0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machine learning / AI, pattern recognition, statistic dan database systems</a:t>
            </a:r>
          </a:p>
          <a:p>
            <a:r>
              <a:rPr lang="en-US" dirty="0"/>
              <a:t>Data mining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data yang </a:t>
            </a:r>
            <a:r>
              <a:rPr lang="en-US" dirty="0" err="1"/>
              <a:t>berkarakteristik</a:t>
            </a:r>
            <a:endParaRPr lang="en-US" dirty="0"/>
          </a:p>
          <a:p>
            <a:pPr lvl="1"/>
            <a:r>
              <a:rPr lang="en-US" dirty="0"/>
              <a:t>Large-scale</a:t>
            </a:r>
          </a:p>
          <a:p>
            <a:pPr lvl="1"/>
            <a:r>
              <a:rPr lang="en-US" dirty="0"/>
              <a:t>High dimensional</a:t>
            </a:r>
          </a:p>
          <a:p>
            <a:pPr lvl="1"/>
            <a:r>
              <a:rPr lang="en-US" dirty="0"/>
              <a:t>Heterogeneous</a:t>
            </a:r>
          </a:p>
          <a:p>
            <a:pPr lvl="1"/>
            <a:r>
              <a:rPr lang="en-US" dirty="0"/>
              <a:t>Complex</a:t>
            </a:r>
          </a:p>
          <a:p>
            <a:pPr lvl="1"/>
            <a:r>
              <a:rPr lang="en-US" dirty="0"/>
              <a:t>distributed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F8805411-24CD-4DA0-8D07-7FE00A4E1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2"/>
          <a:stretch>
            <a:fillRect/>
          </a:stretch>
        </p:blipFill>
        <p:spPr bwMode="auto">
          <a:xfrm>
            <a:off x="5411787" y="3429000"/>
            <a:ext cx="5942013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584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7D119-98F5-4AA3-8628-12ACEA7E1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Daftar </a:t>
            </a:r>
            <a:r>
              <a:rPr lang="en-US" dirty="0" err="1"/>
              <a:t>Pustaka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856FF-CAEA-4F2F-B037-5A4B29803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Jiawei Han</a:t>
            </a:r>
            <a:r>
              <a:rPr lang="id-ID" dirty="0"/>
              <a:t> and Micheline Kamber, </a:t>
            </a:r>
            <a:r>
              <a:rPr lang="en-US" dirty="0">
                <a:solidFill>
                  <a:srgbClr val="C00000"/>
                </a:solidFill>
              </a:rPr>
              <a:t>Data Mining: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Concepts and Techniques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Third Edition</a:t>
            </a:r>
            <a:r>
              <a:rPr lang="id-ID" dirty="0"/>
              <a:t>, </a:t>
            </a:r>
            <a:r>
              <a:rPr lang="id-ID" i="1" dirty="0"/>
              <a:t>Elsevier</a:t>
            </a:r>
            <a:r>
              <a:rPr lang="id-ID" dirty="0"/>
              <a:t>, 20</a:t>
            </a:r>
            <a:r>
              <a:rPr lang="en-US" dirty="0"/>
              <a:t>12</a:t>
            </a:r>
            <a:endParaRPr lang="id-ID" dirty="0"/>
          </a:p>
          <a:p>
            <a:r>
              <a:rPr lang="de-DE" dirty="0"/>
              <a:t>Ian H. Witten, Frank Eibe, Mark A. Hall</a:t>
            </a:r>
            <a:r>
              <a:rPr lang="id-ID" dirty="0"/>
              <a:t>, </a:t>
            </a:r>
            <a:r>
              <a:rPr lang="en-US" dirty="0">
                <a:solidFill>
                  <a:srgbClr val="C00000"/>
                </a:solidFill>
              </a:rPr>
              <a:t>Data mining: </a:t>
            </a:r>
            <a:r>
              <a:rPr lang="id-ID" dirty="0">
                <a:solidFill>
                  <a:srgbClr val="C00000"/>
                </a:solidFill>
              </a:rPr>
              <a:t>P</a:t>
            </a:r>
            <a:r>
              <a:rPr lang="en-US" dirty="0" err="1">
                <a:solidFill>
                  <a:srgbClr val="C00000"/>
                </a:solidFill>
              </a:rPr>
              <a:t>ractical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id-ID" dirty="0">
                <a:solidFill>
                  <a:srgbClr val="C00000"/>
                </a:solidFill>
              </a:rPr>
              <a:t>M</a:t>
            </a:r>
            <a:r>
              <a:rPr lang="en-US" dirty="0" err="1">
                <a:solidFill>
                  <a:srgbClr val="C00000"/>
                </a:solidFill>
              </a:rPr>
              <a:t>achine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id-ID" dirty="0">
                <a:solidFill>
                  <a:srgbClr val="C00000"/>
                </a:solidFill>
              </a:rPr>
              <a:t>L</a:t>
            </a:r>
            <a:r>
              <a:rPr lang="en-US" dirty="0">
                <a:solidFill>
                  <a:srgbClr val="C00000"/>
                </a:solidFill>
              </a:rPr>
              <a:t>earning </a:t>
            </a:r>
            <a:r>
              <a:rPr lang="id-ID" dirty="0">
                <a:solidFill>
                  <a:srgbClr val="C00000"/>
                </a:solidFill>
              </a:rPr>
              <a:t>T</a:t>
            </a:r>
            <a:r>
              <a:rPr lang="en-US" dirty="0" err="1">
                <a:solidFill>
                  <a:srgbClr val="C00000"/>
                </a:solidFill>
              </a:rPr>
              <a:t>ools</a:t>
            </a:r>
            <a:r>
              <a:rPr lang="en-US" dirty="0">
                <a:solidFill>
                  <a:srgbClr val="C00000"/>
                </a:solidFill>
              </a:rPr>
              <a:t> and </a:t>
            </a:r>
            <a:r>
              <a:rPr lang="id-ID" dirty="0">
                <a:solidFill>
                  <a:srgbClr val="C00000"/>
                </a:solidFill>
              </a:rPr>
              <a:t>T</a:t>
            </a:r>
            <a:r>
              <a:rPr lang="en-US" dirty="0" err="1">
                <a:solidFill>
                  <a:srgbClr val="C00000"/>
                </a:solidFill>
              </a:rPr>
              <a:t>echniques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3rd </a:t>
            </a:r>
            <a:r>
              <a:rPr lang="id-ID" dirty="0">
                <a:solidFill>
                  <a:srgbClr val="C00000"/>
                </a:solidFill>
              </a:rPr>
              <a:t>E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id-ID" dirty="0">
                <a:solidFill>
                  <a:srgbClr val="C00000"/>
                </a:solidFill>
              </a:rPr>
              <a:t>ition</a:t>
            </a:r>
            <a:r>
              <a:rPr lang="id-ID" dirty="0"/>
              <a:t>, </a:t>
            </a:r>
            <a:r>
              <a:rPr lang="id-ID" i="1" dirty="0"/>
              <a:t>Elsevier</a:t>
            </a:r>
            <a:r>
              <a:rPr lang="id-ID" dirty="0"/>
              <a:t>, 2011</a:t>
            </a:r>
            <a:endParaRPr lang="en-US" dirty="0"/>
          </a:p>
          <a:p>
            <a:r>
              <a:rPr lang="en-US" dirty="0" err="1"/>
              <a:t>Ethem</a:t>
            </a:r>
            <a:r>
              <a:rPr lang="en-US" dirty="0"/>
              <a:t> </a:t>
            </a:r>
            <a:r>
              <a:rPr lang="en-US" dirty="0" err="1"/>
              <a:t>Alpaydin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Introduction to Machine Learning</a:t>
            </a:r>
            <a:r>
              <a:rPr lang="en-US" dirty="0"/>
              <a:t>, 3rd ed., </a:t>
            </a:r>
            <a:r>
              <a:rPr lang="en-US" i="1" dirty="0"/>
              <a:t>MIT Press</a:t>
            </a:r>
            <a:r>
              <a:rPr lang="en-US" dirty="0"/>
              <a:t>, 2014</a:t>
            </a:r>
          </a:p>
          <a:p>
            <a:r>
              <a:rPr lang="en-US" dirty="0"/>
              <a:t>Florin </a:t>
            </a:r>
            <a:r>
              <a:rPr lang="en-US" dirty="0" err="1"/>
              <a:t>Gorunescu</a:t>
            </a:r>
            <a:r>
              <a:rPr lang="id-ID" dirty="0"/>
              <a:t>, </a:t>
            </a:r>
            <a:r>
              <a:rPr lang="en-US" dirty="0">
                <a:solidFill>
                  <a:srgbClr val="C00000"/>
                </a:solidFill>
              </a:rPr>
              <a:t>Data Mining: Concepts, Models and Techniques</a:t>
            </a:r>
            <a:r>
              <a:rPr lang="id-ID" dirty="0"/>
              <a:t>, </a:t>
            </a:r>
            <a:r>
              <a:rPr lang="en-US" i="1" dirty="0"/>
              <a:t>Springer</a:t>
            </a:r>
            <a:r>
              <a:rPr lang="id-ID" dirty="0"/>
              <a:t>, </a:t>
            </a:r>
            <a:r>
              <a:rPr lang="en-US" dirty="0"/>
              <a:t> 2011 </a:t>
            </a:r>
            <a:endParaRPr lang="id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22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DEB3B-F830-44E0-B511-5308718A0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Masalah-Masalah</a:t>
            </a:r>
            <a:r>
              <a:rPr lang="en-US" dirty="0"/>
              <a:t> di Data Mining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7DA51-8F40-410F-A426-5E1F0ADB8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/>
              <a:t>Tremendous </a:t>
            </a:r>
            <a:r>
              <a:rPr lang="en-US" sz="3000" dirty="0">
                <a:solidFill>
                  <a:srgbClr val="C00000"/>
                </a:solidFill>
              </a:rPr>
              <a:t>amount </a:t>
            </a:r>
            <a:r>
              <a:rPr lang="en-US" sz="3000" dirty="0"/>
              <a:t>of data</a:t>
            </a:r>
          </a:p>
          <a:p>
            <a:pPr lvl="1"/>
            <a:r>
              <a:rPr lang="en-US" dirty="0"/>
              <a:t>Algorithms must be </a:t>
            </a:r>
            <a:r>
              <a:rPr lang="en-US" dirty="0">
                <a:solidFill>
                  <a:srgbClr val="0070C0"/>
                </a:solidFill>
              </a:rPr>
              <a:t>highly scalable </a:t>
            </a:r>
            <a:r>
              <a:rPr lang="en-US" dirty="0"/>
              <a:t>to handle such as tera-bytes of data</a:t>
            </a:r>
          </a:p>
          <a:p>
            <a:r>
              <a:rPr lang="en-US" sz="3000" dirty="0">
                <a:solidFill>
                  <a:srgbClr val="C00000"/>
                </a:solidFill>
              </a:rPr>
              <a:t>High-dimensionality</a:t>
            </a:r>
            <a:r>
              <a:rPr lang="en-US" sz="3000" dirty="0"/>
              <a:t> of data </a:t>
            </a:r>
          </a:p>
          <a:p>
            <a:pPr lvl="1"/>
            <a:r>
              <a:rPr lang="en-US" dirty="0"/>
              <a:t>Micro-array may have tens of </a:t>
            </a:r>
            <a:r>
              <a:rPr lang="en-US" dirty="0">
                <a:solidFill>
                  <a:srgbClr val="0070C0"/>
                </a:solidFill>
              </a:rPr>
              <a:t>thousands of dimensions</a:t>
            </a:r>
          </a:p>
          <a:p>
            <a:r>
              <a:rPr lang="en-US" sz="3000" dirty="0"/>
              <a:t>High </a:t>
            </a:r>
            <a:r>
              <a:rPr lang="en-US" sz="3000" dirty="0">
                <a:solidFill>
                  <a:srgbClr val="C00000"/>
                </a:solidFill>
              </a:rPr>
              <a:t>complexity</a:t>
            </a:r>
            <a:r>
              <a:rPr lang="en-US" sz="3000" dirty="0"/>
              <a:t> of data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Data streams </a:t>
            </a:r>
            <a:r>
              <a:rPr lang="en-US" dirty="0"/>
              <a:t>and sensor data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Time-series data</a:t>
            </a:r>
            <a:r>
              <a:rPr lang="en-US" dirty="0"/>
              <a:t>, temporal data, sequence data </a:t>
            </a:r>
          </a:p>
          <a:p>
            <a:pPr lvl="1"/>
            <a:r>
              <a:rPr lang="en-US" dirty="0"/>
              <a:t>Structure data, graphs, </a:t>
            </a:r>
            <a:r>
              <a:rPr lang="en-US" dirty="0">
                <a:solidFill>
                  <a:srgbClr val="0070C0"/>
                </a:solidFill>
              </a:rPr>
              <a:t>social networks </a:t>
            </a:r>
            <a:r>
              <a:rPr lang="en-US" dirty="0"/>
              <a:t>and multi-linked data</a:t>
            </a:r>
          </a:p>
          <a:p>
            <a:pPr lvl="1"/>
            <a:r>
              <a:rPr lang="en-US" dirty="0"/>
              <a:t>Heterogeneous </a:t>
            </a:r>
            <a:r>
              <a:rPr lang="en-US" dirty="0">
                <a:solidFill>
                  <a:srgbClr val="0070C0"/>
                </a:solidFill>
              </a:rPr>
              <a:t>databases </a:t>
            </a:r>
            <a:r>
              <a:rPr lang="en-US" dirty="0"/>
              <a:t>and legacy databases</a:t>
            </a:r>
          </a:p>
          <a:p>
            <a:pPr lvl="1"/>
            <a:r>
              <a:rPr lang="en-US" dirty="0"/>
              <a:t>Spatial, spatiotemporal, </a:t>
            </a:r>
            <a:r>
              <a:rPr lang="en-US" dirty="0">
                <a:solidFill>
                  <a:srgbClr val="0070C0"/>
                </a:solidFill>
              </a:rPr>
              <a:t>multimedia</a:t>
            </a:r>
            <a:r>
              <a:rPr lang="en-US" dirty="0"/>
              <a:t>, text and </a:t>
            </a:r>
            <a:r>
              <a:rPr lang="en-US" dirty="0">
                <a:solidFill>
                  <a:srgbClr val="0070C0"/>
                </a:solidFill>
              </a:rPr>
              <a:t>Web data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Software programs</a:t>
            </a:r>
            <a:r>
              <a:rPr lang="en-US" dirty="0"/>
              <a:t>, scientific simulations</a:t>
            </a:r>
          </a:p>
          <a:p>
            <a:r>
              <a:rPr lang="en-US" sz="3000" dirty="0"/>
              <a:t>New and sophisticated </a:t>
            </a:r>
            <a:r>
              <a:rPr lang="en-US" sz="3000" dirty="0">
                <a:solidFill>
                  <a:srgbClr val="C00000"/>
                </a:solidFill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3179344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413A3A-1BA4-459F-8FE2-D6B609872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break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6B31DB-4DEE-48F9-A28D-E3AD3A34F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E58E09-E97D-4D40-BB9C-1A1F66ABB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155" y="1869678"/>
            <a:ext cx="3200989" cy="180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12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1F6A-C941-42F7-BB2B-7AF59417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Data Mining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E1A6A-589B-4394-8157-A1D510C38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Prediksi</a:t>
            </a:r>
            <a:endParaRPr lang="en-US" dirty="0"/>
          </a:p>
          <a:p>
            <a:pPr lvl="1"/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variables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memprediksi</a:t>
            </a:r>
            <a:r>
              <a:rPr lang="en-US" dirty="0"/>
              <a:t> 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pada variable lain</a:t>
            </a:r>
          </a:p>
          <a:p>
            <a:pPr lvl="2"/>
            <a:r>
              <a:rPr lang="en-US" dirty="0" err="1"/>
              <a:t>Prediksi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rumah</a:t>
            </a:r>
            <a:endParaRPr lang="en-US" dirty="0"/>
          </a:p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Deskripsi</a:t>
            </a:r>
            <a:endParaRPr lang="en-US" dirty="0"/>
          </a:p>
          <a:p>
            <a:pPr lvl="1"/>
            <a:r>
              <a:rPr lang="en-US" dirty="0" err="1"/>
              <a:t>Menemukan</a:t>
            </a:r>
            <a:r>
              <a:rPr lang="en-US" dirty="0"/>
              <a:t> 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data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75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BD9A-70D7-43FE-A68B-228BF306B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data mining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D4DA42-D761-491F-BD7A-D8078E63FE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108475"/>
              </p:ext>
            </p:extLst>
          </p:nvPr>
        </p:nvGraphicFramePr>
        <p:xfrm>
          <a:off x="-275771" y="1291771"/>
          <a:ext cx="12656457" cy="5341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4120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CDD64-2B5E-4CA4-B2E1-BD36E841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data mining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F5D1D-3586-4E98-8231-EE2642F98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8" name="Object 2">
            <a:extLst>
              <a:ext uri="{FF2B5EF4-FFF2-40B4-BE49-F238E27FC236}">
                <a16:creationId xmlns:a16="http://schemas.microsoft.com/office/drawing/2014/main" id="{AD99E688-C877-4D9A-81CD-0DF60EBF8B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896090"/>
              </p:ext>
            </p:extLst>
          </p:nvPr>
        </p:nvGraphicFramePr>
        <p:xfrm>
          <a:off x="7144657" y="1158875"/>
          <a:ext cx="3227388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VISIO" r:id="rId3" imgW="4939284" imgH="2802636" progId="Visio.Drawing.6">
                  <p:embed/>
                </p:oleObj>
              </mc:Choice>
              <mc:Fallback>
                <p:oleObj name="VISIO" r:id="rId3" imgW="4939284" imgH="2802636" progId="Visio.Drawing.6">
                  <p:embed/>
                  <p:pic>
                    <p:nvPicPr>
                      <p:cNvPr id="36865" name="Object 2">
                        <a:extLst>
                          <a:ext uri="{FF2B5EF4-FFF2-40B4-BE49-F238E27FC236}">
                            <a16:creationId xmlns:a16="http://schemas.microsoft.com/office/drawing/2014/main" id="{55617F01-6365-4C95-827B-A2E2077F30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4657" y="1158875"/>
                        <a:ext cx="3227388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4">
            <a:extLst>
              <a:ext uri="{FF2B5EF4-FFF2-40B4-BE49-F238E27FC236}">
                <a16:creationId xmlns:a16="http://schemas.microsoft.com/office/drawing/2014/main" id="{F332DD33-BEA3-4028-8B52-9416C36FCA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133001"/>
              </p:ext>
            </p:extLst>
          </p:nvPr>
        </p:nvGraphicFramePr>
        <p:xfrm>
          <a:off x="4652282" y="2759075"/>
          <a:ext cx="1473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Document" r:id="rId5" imgW="5207508" imgH="8185404" progId="Word.Document.8">
                  <p:embed/>
                </p:oleObj>
              </mc:Choice>
              <mc:Fallback>
                <p:oleObj name="Document" r:id="rId5" imgW="5207508" imgH="8185404" progId="Word.Document.8">
                  <p:embed/>
                  <p:pic>
                    <p:nvPicPr>
                      <p:cNvPr id="36866" name="Object 4">
                        <a:extLst>
                          <a:ext uri="{FF2B5EF4-FFF2-40B4-BE49-F238E27FC236}">
                            <a16:creationId xmlns:a16="http://schemas.microsoft.com/office/drawing/2014/main" id="{1FAC4F9E-AEFE-4762-8348-00FDD08730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282" y="2759075"/>
                        <a:ext cx="14732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Group 5">
            <a:extLst>
              <a:ext uri="{FF2B5EF4-FFF2-40B4-BE49-F238E27FC236}">
                <a16:creationId xmlns:a16="http://schemas.microsoft.com/office/drawing/2014/main" id="{CD228FC5-E526-41FB-BFE4-EC9686830650}"/>
              </a:ext>
            </a:extLst>
          </p:cNvPr>
          <p:cNvGrpSpPr>
            <a:grpSpLocks/>
          </p:cNvGrpSpPr>
          <p:nvPr/>
        </p:nvGrpSpPr>
        <p:grpSpPr bwMode="auto">
          <a:xfrm>
            <a:off x="1734457" y="1235075"/>
            <a:ext cx="1600200" cy="1295400"/>
            <a:chOff x="2160" y="2544"/>
            <a:chExt cx="1920" cy="1687"/>
          </a:xfrm>
        </p:grpSpPr>
        <p:sp>
          <p:nvSpPr>
            <p:cNvPr id="61" name="Line 6">
              <a:extLst>
                <a:ext uri="{FF2B5EF4-FFF2-40B4-BE49-F238E27FC236}">
                  <a16:creationId xmlns:a16="http://schemas.microsoft.com/office/drawing/2014/main" id="{73EAF663-4850-4597-A086-934B3A404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7">
              <a:extLst>
                <a:ext uri="{FF2B5EF4-FFF2-40B4-BE49-F238E27FC236}">
                  <a16:creationId xmlns:a16="http://schemas.microsoft.com/office/drawing/2014/main" id="{9E735795-7C4C-4A9C-BCE5-85D326F8F2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A6C6307-B167-4AA3-B600-61111EB96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  <a:gd name="T4" fmla="*/ 0 60000 65536"/>
                <a:gd name="T5" fmla="*/ 0 60000 65536"/>
                <a:gd name="T6" fmla="*/ 0 w 510"/>
                <a:gd name="T7" fmla="*/ 0 h 535"/>
                <a:gd name="T8" fmla="*/ 510 w 510"/>
                <a:gd name="T9" fmla="*/ 535 h 5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AutoShape 9">
              <a:extLst>
                <a:ext uri="{FF2B5EF4-FFF2-40B4-BE49-F238E27FC236}">
                  <a16:creationId xmlns:a16="http://schemas.microsoft.com/office/drawing/2014/main" id="{00A5C93E-613B-476C-B05A-2BFCE778B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65" name="AutoShape 10">
              <a:extLst>
                <a:ext uri="{FF2B5EF4-FFF2-40B4-BE49-F238E27FC236}">
                  <a16:creationId xmlns:a16="http://schemas.microsoft.com/office/drawing/2014/main" id="{2E3262B7-D5A4-4077-A205-ED4387223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66" name="AutoShape 11">
              <a:extLst>
                <a:ext uri="{FF2B5EF4-FFF2-40B4-BE49-F238E27FC236}">
                  <a16:creationId xmlns:a16="http://schemas.microsoft.com/office/drawing/2014/main" id="{F52671C2-2DD7-42AE-A088-246399DB6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67" name="AutoShape 12">
              <a:extLst>
                <a:ext uri="{FF2B5EF4-FFF2-40B4-BE49-F238E27FC236}">
                  <a16:creationId xmlns:a16="http://schemas.microsoft.com/office/drawing/2014/main" id="{5687E35D-8811-4DDD-8D1E-80709511D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68" name="AutoShape 13">
              <a:extLst>
                <a:ext uri="{FF2B5EF4-FFF2-40B4-BE49-F238E27FC236}">
                  <a16:creationId xmlns:a16="http://schemas.microsoft.com/office/drawing/2014/main" id="{E0AA6488-5570-44B4-9BA6-BB3B87496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69" name="AutoShape 14">
              <a:extLst>
                <a:ext uri="{FF2B5EF4-FFF2-40B4-BE49-F238E27FC236}">
                  <a16:creationId xmlns:a16="http://schemas.microsoft.com/office/drawing/2014/main" id="{F167A73D-B890-4392-A359-77BC1756E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70" name="AutoShape 15">
              <a:extLst>
                <a:ext uri="{FF2B5EF4-FFF2-40B4-BE49-F238E27FC236}">
                  <a16:creationId xmlns:a16="http://schemas.microsoft.com/office/drawing/2014/main" id="{2F31B9C9-AFAA-4842-A9D1-217E296E2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71" name="AutoShape 16">
              <a:extLst>
                <a:ext uri="{FF2B5EF4-FFF2-40B4-BE49-F238E27FC236}">
                  <a16:creationId xmlns:a16="http://schemas.microsoft.com/office/drawing/2014/main" id="{CD05748E-F075-4925-91B9-1D0B9440B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72" name="AutoShape 17">
              <a:extLst>
                <a:ext uri="{FF2B5EF4-FFF2-40B4-BE49-F238E27FC236}">
                  <a16:creationId xmlns:a16="http://schemas.microsoft.com/office/drawing/2014/main" id="{E6D2B2F4-675C-4E5E-BAFC-4F825C263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73" name="AutoShape 18">
              <a:extLst>
                <a:ext uri="{FF2B5EF4-FFF2-40B4-BE49-F238E27FC236}">
                  <a16:creationId xmlns:a16="http://schemas.microsoft.com/office/drawing/2014/main" id="{820BF0AA-C513-470A-8AAB-59995B03B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74" name="AutoShape 19">
              <a:extLst>
                <a:ext uri="{FF2B5EF4-FFF2-40B4-BE49-F238E27FC236}">
                  <a16:creationId xmlns:a16="http://schemas.microsoft.com/office/drawing/2014/main" id="{043A58C5-4B4C-42E4-AB61-FFF455891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75" name="AutoShape 20">
              <a:extLst>
                <a:ext uri="{FF2B5EF4-FFF2-40B4-BE49-F238E27FC236}">
                  <a16:creationId xmlns:a16="http://schemas.microsoft.com/office/drawing/2014/main" id="{5DD5704C-F0A7-46B5-9280-C8EE64527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76" name="AutoShape 21">
              <a:extLst>
                <a:ext uri="{FF2B5EF4-FFF2-40B4-BE49-F238E27FC236}">
                  <a16:creationId xmlns:a16="http://schemas.microsoft.com/office/drawing/2014/main" id="{3C04BE2E-5FCB-472C-9AB3-566308899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77" name="AutoShape 22">
              <a:extLst>
                <a:ext uri="{FF2B5EF4-FFF2-40B4-BE49-F238E27FC236}">
                  <a16:creationId xmlns:a16="http://schemas.microsoft.com/office/drawing/2014/main" id="{512E725D-C269-40EF-80DD-C585D0D8E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78" name="AutoShape 23">
              <a:extLst>
                <a:ext uri="{FF2B5EF4-FFF2-40B4-BE49-F238E27FC236}">
                  <a16:creationId xmlns:a16="http://schemas.microsoft.com/office/drawing/2014/main" id="{F9D78EB0-4309-4A8B-8FF6-6F780CB57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79" name="AutoShape 24">
              <a:extLst>
                <a:ext uri="{FF2B5EF4-FFF2-40B4-BE49-F238E27FC236}">
                  <a16:creationId xmlns:a16="http://schemas.microsoft.com/office/drawing/2014/main" id="{58763865-FE7B-45BC-92A9-DF71A1EA5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80" name="AutoShape 25">
              <a:extLst>
                <a:ext uri="{FF2B5EF4-FFF2-40B4-BE49-F238E27FC236}">
                  <a16:creationId xmlns:a16="http://schemas.microsoft.com/office/drawing/2014/main" id="{5ED92548-2EE8-4529-80E4-6E78A335F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81" name="AutoShape 26">
              <a:extLst>
                <a:ext uri="{FF2B5EF4-FFF2-40B4-BE49-F238E27FC236}">
                  <a16:creationId xmlns:a16="http://schemas.microsoft.com/office/drawing/2014/main" id="{1A8CFC13-F22C-4E18-B36F-174A23210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82" name="AutoShape 27">
              <a:extLst>
                <a:ext uri="{FF2B5EF4-FFF2-40B4-BE49-F238E27FC236}">
                  <a16:creationId xmlns:a16="http://schemas.microsoft.com/office/drawing/2014/main" id="{A802E3C2-DC14-4E4C-947C-C9E25C3FC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83" name="AutoShape 28">
              <a:extLst>
                <a:ext uri="{FF2B5EF4-FFF2-40B4-BE49-F238E27FC236}">
                  <a16:creationId xmlns:a16="http://schemas.microsoft.com/office/drawing/2014/main" id="{DE3B73C3-9D60-48C7-8578-31DB5461D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84" name="AutoShape 29">
              <a:extLst>
                <a:ext uri="{FF2B5EF4-FFF2-40B4-BE49-F238E27FC236}">
                  <a16:creationId xmlns:a16="http://schemas.microsoft.com/office/drawing/2014/main" id="{4FF76A62-CA47-485B-9070-EF25CA108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85" name="AutoShape 30">
              <a:extLst>
                <a:ext uri="{FF2B5EF4-FFF2-40B4-BE49-F238E27FC236}">
                  <a16:creationId xmlns:a16="http://schemas.microsoft.com/office/drawing/2014/main" id="{82CF46DE-32D9-4A6F-8FD3-7150113A3C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86" name="AutoShape 31">
              <a:extLst>
                <a:ext uri="{FF2B5EF4-FFF2-40B4-BE49-F238E27FC236}">
                  <a16:creationId xmlns:a16="http://schemas.microsoft.com/office/drawing/2014/main" id="{AC22B31F-B7F8-4371-89BA-C16FB99F6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87" name="Line 32">
            <a:extLst>
              <a:ext uri="{FF2B5EF4-FFF2-40B4-BE49-F238E27FC236}">
                <a16:creationId xmlns:a16="http://schemas.microsoft.com/office/drawing/2014/main" id="{DAD94B14-4BF4-44F2-8C69-BCDC8A677F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77857" y="2454275"/>
            <a:ext cx="18288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33">
            <a:extLst>
              <a:ext uri="{FF2B5EF4-FFF2-40B4-BE49-F238E27FC236}">
                <a16:creationId xmlns:a16="http://schemas.microsoft.com/office/drawing/2014/main" id="{FB922D8B-7DBB-4DF3-A165-03471A3343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6457" y="2301875"/>
            <a:ext cx="21336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34">
            <a:extLst>
              <a:ext uri="{FF2B5EF4-FFF2-40B4-BE49-F238E27FC236}">
                <a16:creationId xmlns:a16="http://schemas.microsoft.com/office/drawing/2014/main" id="{0FE55E7E-9406-4797-BFBC-E47C37628C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2257" y="4435475"/>
            <a:ext cx="1524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35">
            <a:extLst>
              <a:ext uri="{FF2B5EF4-FFF2-40B4-BE49-F238E27FC236}">
                <a16:creationId xmlns:a16="http://schemas.microsoft.com/office/drawing/2014/main" id="{51A0AE8A-54F8-4345-8A9E-9A80A2A4E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7857" y="4283075"/>
            <a:ext cx="1600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Text Box 36">
            <a:extLst>
              <a:ext uri="{FF2B5EF4-FFF2-40B4-BE49-F238E27FC236}">
                <a16:creationId xmlns:a16="http://schemas.microsoft.com/office/drawing/2014/main" id="{E7E76B89-7686-48C4-BC84-DF3DE6E98214}"/>
              </a:ext>
            </a:extLst>
          </p:cNvPr>
          <p:cNvSpPr txBox="1">
            <a:spLocks noChangeArrowheads="1"/>
          </p:cNvSpPr>
          <p:nvPr/>
        </p:nvSpPr>
        <p:spPr bwMode="auto">
          <a:xfrm rot="19440000">
            <a:off x="5934982" y="3105150"/>
            <a:ext cx="210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Predictive Modeling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92" name="Text Box 37">
            <a:extLst>
              <a:ext uri="{FF2B5EF4-FFF2-40B4-BE49-F238E27FC236}">
                <a16:creationId xmlns:a16="http://schemas.microsoft.com/office/drawing/2014/main" id="{B1455A8D-867D-4047-BF68-1BA71E544F0A}"/>
              </a:ext>
            </a:extLst>
          </p:cNvPr>
          <p:cNvSpPr txBox="1">
            <a:spLocks noChangeArrowheads="1"/>
          </p:cNvSpPr>
          <p:nvPr/>
        </p:nvSpPr>
        <p:spPr bwMode="auto">
          <a:xfrm rot="1500000">
            <a:off x="3212420" y="2606675"/>
            <a:ext cx="1189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Clustering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93" name="Text Box 38">
            <a:extLst>
              <a:ext uri="{FF2B5EF4-FFF2-40B4-BE49-F238E27FC236}">
                <a16:creationId xmlns:a16="http://schemas.microsoft.com/office/drawing/2014/main" id="{753361D2-F4B2-457F-ABE6-25CCF568CF34}"/>
              </a:ext>
            </a:extLst>
          </p:cNvPr>
          <p:cNvSpPr txBox="1">
            <a:spLocks noChangeArrowheads="1"/>
          </p:cNvSpPr>
          <p:nvPr/>
        </p:nvSpPr>
        <p:spPr bwMode="auto">
          <a:xfrm rot="20040000">
            <a:off x="3190195" y="4441825"/>
            <a:ext cx="13636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Association </a:t>
            </a:r>
            <a:br>
              <a:rPr lang="en-US" altLang="en-US" sz="1600">
                <a:solidFill>
                  <a:srgbClr val="006600"/>
                </a:solidFill>
              </a:rPr>
            </a:br>
            <a:r>
              <a:rPr lang="en-US" altLang="en-US" sz="1600">
                <a:solidFill>
                  <a:srgbClr val="006600"/>
                </a:solidFill>
              </a:rPr>
              <a:t>Rules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94" name="Text Box 39">
            <a:extLst>
              <a:ext uri="{FF2B5EF4-FFF2-40B4-BE49-F238E27FC236}">
                <a16:creationId xmlns:a16="http://schemas.microsoft.com/office/drawing/2014/main" id="{9CC912C9-B6BC-4FA5-8E54-ED19CD4E8D14}"/>
              </a:ext>
            </a:extLst>
          </p:cNvPr>
          <p:cNvSpPr txBox="1">
            <a:spLocks noChangeArrowheads="1"/>
          </p:cNvSpPr>
          <p:nvPr/>
        </p:nvSpPr>
        <p:spPr bwMode="auto">
          <a:xfrm rot="1920000">
            <a:off x="6223907" y="4359275"/>
            <a:ext cx="11096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Anomaly </a:t>
            </a:r>
            <a:br>
              <a:rPr lang="en-US" altLang="en-US" sz="1600">
                <a:solidFill>
                  <a:srgbClr val="006600"/>
                </a:solidFill>
              </a:rPr>
            </a:br>
            <a:r>
              <a:rPr lang="en-US" altLang="en-US" sz="1600">
                <a:solidFill>
                  <a:srgbClr val="006600"/>
                </a:solidFill>
              </a:rPr>
              <a:t>Detection</a:t>
            </a:r>
            <a:endParaRPr lang="en-US" altLang="en-US" sz="1600">
              <a:solidFill>
                <a:schemeClr val="bg2"/>
              </a:solidFill>
            </a:endParaRPr>
          </a:p>
        </p:txBody>
      </p:sp>
      <p:pic>
        <p:nvPicPr>
          <p:cNvPr id="95" name="Picture 40" descr="fd01226_">
            <a:extLst>
              <a:ext uri="{FF2B5EF4-FFF2-40B4-BE49-F238E27FC236}">
                <a16:creationId xmlns:a16="http://schemas.microsoft.com/office/drawing/2014/main" id="{01157B2F-F070-46BA-872F-1419D9097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657" y="5530850"/>
            <a:ext cx="5699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Rectangle 41">
            <a:extLst>
              <a:ext uri="{FF2B5EF4-FFF2-40B4-BE49-F238E27FC236}">
                <a16:creationId xmlns:a16="http://schemas.microsoft.com/office/drawing/2014/main" id="{A499D18D-908C-4805-BB31-0CD17582F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857" y="5759450"/>
            <a:ext cx="479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ahoma" panose="020B0604030504040204" pitchFamily="34" charset="0"/>
              </a:rPr>
              <a:t>Milk</a:t>
            </a:r>
          </a:p>
        </p:txBody>
      </p:sp>
      <p:sp>
        <p:nvSpPr>
          <p:cNvPr id="97" name="Text Box 42">
            <a:extLst>
              <a:ext uri="{FF2B5EF4-FFF2-40B4-BE49-F238E27FC236}">
                <a16:creationId xmlns:a16="http://schemas.microsoft.com/office/drawing/2014/main" id="{579B6F19-87A5-4199-9C47-C7B660373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457" y="2378075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98" name="Text Box 43">
            <a:extLst>
              <a:ext uri="{FF2B5EF4-FFF2-40B4-BE49-F238E27FC236}">
                <a16:creationId xmlns:a16="http://schemas.microsoft.com/office/drawing/2014/main" id="{55F5F4F8-3BD6-4444-8C73-C0D383883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4857" y="2301875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/>
              <a:t>Data</a:t>
            </a:r>
          </a:p>
        </p:txBody>
      </p:sp>
      <p:pic>
        <p:nvPicPr>
          <p:cNvPr id="99" name="Picture 44">
            <a:extLst>
              <a:ext uri="{FF2B5EF4-FFF2-40B4-BE49-F238E27FC236}">
                <a16:creationId xmlns:a16="http://schemas.microsoft.com/office/drawing/2014/main" id="{A205F062-8DD7-4943-8E27-D7E861922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r="63640" b="34026"/>
          <a:stretch>
            <a:fillRect/>
          </a:stretch>
        </p:blipFill>
        <p:spPr bwMode="auto">
          <a:xfrm>
            <a:off x="3106057" y="5349875"/>
            <a:ext cx="136207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Line 45">
            <a:extLst>
              <a:ext uri="{FF2B5EF4-FFF2-40B4-BE49-F238E27FC236}">
                <a16:creationId xmlns:a16="http://schemas.microsoft.com/office/drawing/2014/main" id="{F710C325-5D18-4684-869D-7392D48890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6457" y="598805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" name="Group 46">
            <a:extLst>
              <a:ext uri="{FF2B5EF4-FFF2-40B4-BE49-F238E27FC236}">
                <a16:creationId xmlns:a16="http://schemas.microsoft.com/office/drawing/2014/main" id="{9D002054-75ED-404F-9FBA-0E270AA17CDA}"/>
              </a:ext>
            </a:extLst>
          </p:cNvPr>
          <p:cNvGrpSpPr>
            <a:grpSpLocks/>
          </p:cNvGrpSpPr>
          <p:nvPr/>
        </p:nvGrpSpPr>
        <p:grpSpPr bwMode="auto">
          <a:xfrm>
            <a:off x="7373257" y="3521075"/>
            <a:ext cx="3352800" cy="2971800"/>
            <a:chOff x="3648" y="2448"/>
            <a:chExt cx="2112" cy="1872"/>
          </a:xfrm>
        </p:grpSpPr>
        <p:pic>
          <p:nvPicPr>
            <p:cNvPr id="102" name="Picture 47">
              <a:extLst>
                <a:ext uri="{FF2B5EF4-FFF2-40B4-BE49-F238E27FC236}">
                  <a16:creationId xmlns:a16="http://schemas.microsoft.com/office/drawing/2014/main" id="{16D550C0-DDC0-4B9A-8ED8-99D26744E1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448"/>
              <a:ext cx="211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Oval 48">
              <a:extLst>
                <a:ext uri="{FF2B5EF4-FFF2-40B4-BE49-F238E27FC236}">
                  <a16:creationId xmlns:a16="http://schemas.microsoft.com/office/drawing/2014/main" id="{61F3B322-9224-4A5C-9B89-4732E470B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6" y="2961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04" name="Oval 49">
              <a:extLst>
                <a:ext uri="{FF2B5EF4-FFF2-40B4-BE49-F238E27FC236}">
                  <a16:creationId xmlns:a16="http://schemas.microsoft.com/office/drawing/2014/main" id="{10327783-60C8-407A-874B-0AFEB5981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7" y="3224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05" name="Oval 50">
              <a:extLst>
                <a:ext uri="{FF2B5EF4-FFF2-40B4-BE49-F238E27FC236}">
                  <a16:creationId xmlns:a16="http://schemas.microsoft.com/office/drawing/2014/main" id="{0284904D-11EB-493E-A23C-166CA18D7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2" y="3871"/>
              <a:ext cx="86" cy="85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06" name="Oval 51">
              <a:extLst>
                <a:ext uri="{FF2B5EF4-FFF2-40B4-BE49-F238E27FC236}">
                  <a16:creationId xmlns:a16="http://schemas.microsoft.com/office/drawing/2014/main" id="{339FF2A3-CAC6-4A15-958A-F968898F3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" y="3937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07" name="Rectangle 52">
              <a:extLst>
                <a:ext uri="{FF2B5EF4-FFF2-40B4-BE49-F238E27FC236}">
                  <a16:creationId xmlns:a16="http://schemas.microsoft.com/office/drawing/2014/main" id="{98185FD5-377D-41FF-8B9F-DF589C521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3072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08" name="Rectangle 53">
              <a:extLst>
                <a:ext uri="{FF2B5EF4-FFF2-40B4-BE49-F238E27FC236}">
                  <a16:creationId xmlns:a16="http://schemas.microsoft.com/office/drawing/2014/main" id="{DDB0DDE6-88DE-49D6-8FB1-2517E28A0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120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685099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303B30-4AA7-49A7-A620-1DB0084F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Estimasi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F64BD-4BB8-4EED-B9A1-4DD182A72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90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57DF67-A546-4529-AF84-3D5B8A99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Estimasi</a:t>
            </a:r>
            <a:r>
              <a:rPr lang="en-US" dirty="0"/>
              <a:t> go-food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EA6EA1-AD48-4561-B626-A77E2C692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B1412EE-9506-43BC-A3EC-571AD33DA9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31915"/>
              </p:ext>
            </p:extLst>
          </p:nvPr>
        </p:nvGraphicFramePr>
        <p:xfrm>
          <a:off x="2057399" y="1510606"/>
          <a:ext cx="8077201" cy="2748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0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0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1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600" dirty="0"/>
                        <a:t>Customer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Jumlah</a:t>
                      </a:r>
                      <a:r>
                        <a:rPr lang="id-ID" sz="1600" baseline="0" dirty="0"/>
                        <a:t> Pesanan (P)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Jumlah </a:t>
                      </a:r>
                      <a:r>
                        <a:rPr lang="en-US" sz="1600" dirty="0"/>
                        <a:t>Traffic</a:t>
                      </a:r>
                      <a:r>
                        <a:rPr lang="en-US" sz="1600" baseline="0" dirty="0"/>
                        <a:t> Light </a:t>
                      </a:r>
                      <a:r>
                        <a:rPr lang="id-ID" sz="1600" dirty="0"/>
                        <a:t>(</a:t>
                      </a:r>
                      <a:r>
                        <a:rPr lang="en-US" sz="1600" dirty="0"/>
                        <a:t>TL</a:t>
                      </a:r>
                      <a:r>
                        <a:rPr lang="id-ID" sz="1600" dirty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/>
                        <a:t>Jarak (J)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Waktu</a:t>
                      </a:r>
                      <a:r>
                        <a:rPr lang="en-US" sz="1600" dirty="0"/>
                        <a:t> </a:t>
                      </a:r>
                      <a:r>
                        <a:rPr lang="id-ID" sz="1600" dirty="0"/>
                        <a:t>Tempuh (T)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/>
                        <a:t>3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/>
                        <a:t>3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/>
                        <a:t>16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/>
                        <a:t>2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/>
                        <a:t>7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/>
                        <a:t>4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/>
                        <a:t>20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/>
                        <a:t>3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/>
                        <a:t>2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/>
                        <a:t>6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/>
                        <a:t>18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/>
                        <a:t>4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/>
                        <a:t>4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/>
                        <a:t>8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/>
                        <a:t>36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/>
                        <a:t>...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/>
                        <a:t>1000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/>
                        <a:t>2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/>
                        <a:t>4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/>
                        <a:t>12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4530C91-5D13-4F32-A9CD-421B8D05D6F3}"/>
              </a:ext>
            </a:extLst>
          </p:cNvPr>
          <p:cNvSpPr txBox="1"/>
          <p:nvPr/>
        </p:nvSpPr>
        <p:spPr>
          <a:xfrm>
            <a:off x="2182979" y="5838352"/>
            <a:ext cx="7247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/>
              <a:t>Waktu Tempuh (T) = 0.48P + 0.23</a:t>
            </a:r>
            <a:r>
              <a:rPr lang="en-US" sz="2800" dirty="0"/>
              <a:t>TL</a:t>
            </a:r>
            <a:r>
              <a:rPr lang="id-ID" sz="2800" dirty="0"/>
              <a:t> + 0.5J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06ADF7-6A14-434B-BF82-FE47C85B12C1}"/>
              </a:ext>
            </a:extLst>
          </p:cNvPr>
          <p:cNvSpPr/>
          <p:nvPr/>
        </p:nvSpPr>
        <p:spPr bwMode="auto">
          <a:xfrm>
            <a:off x="2209799" y="5549206"/>
            <a:ext cx="7106319" cy="1118547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8D3AF-4A08-4C86-BD3B-DC599A79AFA6}"/>
              </a:ext>
            </a:extLst>
          </p:cNvPr>
          <p:cNvSpPr txBox="1"/>
          <p:nvPr/>
        </p:nvSpPr>
        <p:spPr>
          <a:xfrm>
            <a:off x="7479040" y="6234410"/>
            <a:ext cx="1864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9933"/>
                </a:solidFill>
                <a:effectLst/>
                <a:latin typeface="+mn-lt"/>
              </a:rPr>
              <a:t>Pengetahuan</a:t>
            </a:r>
            <a:endParaRPr lang="en-US" sz="2400" b="1" dirty="0">
              <a:solidFill>
                <a:srgbClr val="FF9933"/>
              </a:solidFill>
              <a:effectLst/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575578-F5C4-40E0-B89A-21A591894C11}"/>
              </a:ext>
            </a:extLst>
          </p:cNvPr>
          <p:cNvCxnSpPr/>
          <p:nvPr/>
        </p:nvCxnSpPr>
        <p:spPr bwMode="auto">
          <a:xfrm>
            <a:off x="4495799" y="4175750"/>
            <a:ext cx="0" cy="1676400"/>
          </a:xfrm>
          <a:prstGeom prst="straightConnector1">
            <a:avLst/>
          </a:prstGeom>
          <a:solidFill>
            <a:srgbClr val="00529B"/>
          </a:solidFill>
          <a:ln w="76200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C48A850-F8AC-40A4-AF2B-9F49B0034ADB}"/>
              </a:ext>
            </a:extLst>
          </p:cNvPr>
          <p:cNvSpPr txBox="1"/>
          <p:nvPr/>
        </p:nvSpPr>
        <p:spPr>
          <a:xfrm>
            <a:off x="4571999" y="4536520"/>
            <a:ext cx="3827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>
                <a:solidFill>
                  <a:srgbClr val="C00000"/>
                </a:solidFill>
                <a:effectLst/>
              </a:rPr>
              <a:t>Pembelajaran</a:t>
            </a:r>
            <a:r>
              <a:rPr lang="en-US" sz="200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</a:rPr>
              <a:t>dengan</a:t>
            </a:r>
            <a:endParaRPr lang="en-US" sz="2000" dirty="0">
              <a:solidFill>
                <a:srgbClr val="C00000"/>
              </a:solidFill>
              <a:effectLst/>
            </a:endParaRPr>
          </a:p>
          <a:p>
            <a:pPr algn="l"/>
            <a:r>
              <a:rPr lang="en-US" sz="2000" dirty="0" err="1">
                <a:solidFill>
                  <a:srgbClr val="C00000"/>
                </a:solidFill>
                <a:effectLst/>
              </a:rPr>
              <a:t>Metode</a:t>
            </a:r>
            <a:r>
              <a:rPr lang="en-US" sz="200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</a:rPr>
              <a:t>Estimasi</a:t>
            </a:r>
            <a:r>
              <a:rPr lang="en-US" sz="2000" dirty="0">
                <a:solidFill>
                  <a:srgbClr val="C00000"/>
                </a:solidFill>
                <a:effectLst/>
              </a:rPr>
              <a:t> (</a:t>
            </a:r>
            <a:r>
              <a:rPr lang="en-US" sz="2000" i="1" dirty="0" err="1">
                <a:solidFill>
                  <a:srgbClr val="C00000"/>
                </a:solidFill>
                <a:effectLst/>
              </a:rPr>
              <a:t>Regresi</a:t>
            </a:r>
            <a:r>
              <a:rPr lang="en-US" sz="2000" i="1" dirty="0">
                <a:solidFill>
                  <a:srgbClr val="C00000"/>
                </a:solidFill>
                <a:effectLst/>
              </a:rPr>
              <a:t> Linier</a:t>
            </a:r>
            <a:r>
              <a:rPr lang="en-US" sz="2000" dirty="0">
                <a:solidFill>
                  <a:srgbClr val="C00000"/>
                </a:solidFill>
                <a:effectLst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6EC2C3-B492-4A79-B65C-6B175FB374C1}"/>
              </a:ext>
            </a:extLst>
          </p:cNvPr>
          <p:cNvSpPr txBox="1"/>
          <p:nvPr/>
        </p:nvSpPr>
        <p:spPr>
          <a:xfrm>
            <a:off x="9905999" y="2890182"/>
            <a:ext cx="114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Label</a:t>
            </a:r>
            <a:endParaRPr lang="en-US" sz="2000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2AEC05-EC22-462D-AA44-70EFC280EF59}"/>
              </a:ext>
            </a:extLst>
          </p:cNvPr>
          <p:cNvCxnSpPr>
            <a:stCxn id="12" idx="0"/>
          </p:cNvCxnSpPr>
          <p:nvPr/>
        </p:nvCxnSpPr>
        <p:spPr bwMode="auto">
          <a:xfrm flipH="1" flipV="1">
            <a:off x="9372599" y="1815406"/>
            <a:ext cx="1108272" cy="1074776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34166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6818-88A3-44CC-996B-6ECBAE94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Regresi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A987-3CC3-4C67-B681-B5A23F7A7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17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64E4-670E-4399-AD32-6E45D71A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Regresi</a:t>
            </a:r>
            <a:r>
              <a:rPr lang="en-US" dirty="0"/>
              <a:t> (regression)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394F0-01C8-4208-BFFD-9DEF50772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Memprediksi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kontinu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lain,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asumsi</a:t>
            </a:r>
            <a:r>
              <a:rPr lang="en-US" dirty="0"/>
              <a:t> model </a:t>
            </a:r>
            <a:r>
              <a:rPr lang="en-US" dirty="0" err="1"/>
              <a:t>dependensi</a:t>
            </a:r>
            <a:r>
              <a:rPr lang="en-US" dirty="0"/>
              <a:t> linier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nonlinier</a:t>
            </a:r>
            <a:r>
              <a:rPr lang="en-US" dirty="0"/>
              <a:t>.</a:t>
            </a:r>
          </a:p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ekstensif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,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.</a:t>
            </a:r>
          </a:p>
          <a:p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Memprediksi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pembelanjaan</a:t>
            </a:r>
            <a:r>
              <a:rPr lang="en-US" dirty="0"/>
              <a:t> yang </a:t>
            </a:r>
            <a:r>
              <a:rPr lang="en-US" dirty="0" err="1"/>
              <a:t>menguntungkan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Memprediksi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angin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, </a:t>
            </a:r>
            <a:r>
              <a:rPr lang="en-US" dirty="0" err="1"/>
              <a:t>kelembaban</a:t>
            </a:r>
            <a:r>
              <a:rPr lang="en-US" dirty="0"/>
              <a:t>,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Prediksi</a:t>
            </a:r>
            <a:r>
              <a:rPr lang="en-US" dirty="0"/>
              <a:t> </a:t>
            </a:r>
            <a:r>
              <a:rPr lang="en-US" dirty="0" err="1"/>
              <a:t>deret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pasar </a:t>
            </a:r>
            <a:r>
              <a:rPr lang="en-US" dirty="0" err="1"/>
              <a:t>saham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6652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303B30-4AA7-49A7-A620-1DB0084F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Klasifikasi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F64BD-4BB8-4EED-B9A1-4DD182A72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49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46A1E-4C9C-4B63-950E-E9671AEA6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: data mining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B0C48-E278-4F71-BC38-AFF00864CD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Pengenalan</a:t>
            </a:r>
            <a:r>
              <a:rPr lang="en-US" dirty="0"/>
              <a:t> data mining</a:t>
            </a:r>
          </a:p>
          <a:p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8DC4AA-2EE2-412E-B583-13C2C4A044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98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BB8B2-7C99-49C0-8211-D173AA368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prediksi</a:t>
            </a:r>
            <a:r>
              <a:rPr lang="en-US" dirty="0"/>
              <a:t>: </a:t>
            </a:r>
            <a:r>
              <a:rPr lang="en-US" dirty="0" err="1"/>
              <a:t>klasifikasi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C62D2-4068-46BF-91B9-120511ABC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777573D3-4FB6-4576-9502-39CEDE0F41D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044372" y="2801712"/>
          <a:ext cx="4438650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Document" r:id="rId3" imgW="8203692" imgH="3634740" progId="Word.Document.8">
                  <p:embed/>
                </p:oleObj>
              </mc:Choice>
              <mc:Fallback>
                <p:oleObj name="Document" r:id="rId3" imgW="8203692" imgH="3634740" progId="Word.Document.8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777573D3-4FB6-4576-9502-39CEDE0F41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372" y="2801712"/>
                        <a:ext cx="4438650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>
            <a:extLst>
              <a:ext uri="{FF2B5EF4-FFF2-40B4-BE49-F238E27FC236}">
                <a16:creationId xmlns:a16="http://schemas.microsoft.com/office/drawing/2014/main" id="{4E5C5E55-C933-4028-B26D-625D55B84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372" y="1639662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Model for predicting credit worthiness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F58396FD-2AD1-4353-931B-A101CA8DB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572" y="2420712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>
                <a:solidFill>
                  <a:srgbClr val="2A8487"/>
                </a:solidFill>
              </a:rPr>
              <a:t>Class</a:t>
            </a:r>
          </a:p>
        </p:txBody>
      </p:sp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9D20B73E-167E-4602-84B7-2481060662F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768772" y="2306412"/>
          <a:ext cx="411480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VISIO" r:id="rId5" imgW="7088124" imgH="7124700" progId="Visio.Drawing.6">
                  <p:embed/>
                </p:oleObj>
              </mc:Choice>
              <mc:Fallback>
                <p:oleObj name="VISIO" r:id="rId5" imgW="7088124" imgH="7124700" progId="Visio.Drawing.6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9D20B73E-167E-4602-84B7-2481060662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8772" y="2306412"/>
                        <a:ext cx="4114800" cy="413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D9775B-99DE-4F74-B5B9-461CE23DDF02}"/>
              </a:ext>
            </a:extLst>
          </p:cNvPr>
          <p:cNvSpPr/>
          <p:nvPr/>
        </p:nvSpPr>
        <p:spPr>
          <a:xfrm>
            <a:off x="838200" y="1513117"/>
            <a:ext cx="54827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Temukan</a:t>
            </a:r>
            <a:r>
              <a:rPr lang="en-US" sz="2400" dirty="0"/>
              <a:t> model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atribut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atribut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5487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D1279-71EF-4C9B-AD46-433A3B37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klasifikasi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C229A-BFA8-4BB4-8D61-2329A495D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1A572588-622B-43AF-A6DE-1EE182A727DB}"/>
              </a:ext>
            </a:extLst>
          </p:cNvPr>
          <p:cNvSpPr txBox="1">
            <a:spLocks noChangeArrowheads="1"/>
          </p:cNvSpPr>
          <p:nvPr/>
        </p:nvSpPr>
        <p:spPr bwMode="auto">
          <a:xfrm rot="19183191">
            <a:off x="1984828" y="1916113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dirty="0">
                <a:solidFill>
                  <a:srgbClr val="006600"/>
                </a:solidFill>
              </a:rPr>
              <a:t>categorical</a:t>
            </a:r>
            <a:endParaRPr lang="en-US" altLang="en-US" sz="1600" dirty="0">
              <a:solidFill>
                <a:schemeClr val="bg2"/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4859B3D-305F-4A7D-905B-A817419948C6}"/>
              </a:ext>
            </a:extLst>
          </p:cNvPr>
          <p:cNvSpPr txBox="1">
            <a:spLocks noChangeArrowheads="1"/>
          </p:cNvSpPr>
          <p:nvPr/>
        </p:nvSpPr>
        <p:spPr bwMode="auto">
          <a:xfrm rot="19183191">
            <a:off x="2892878" y="1916113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categorical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156B6EC5-9ED4-47FE-9189-D86A5E25510C}"/>
              </a:ext>
            </a:extLst>
          </p:cNvPr>
          <p:cNvSpPr txBox="1">
            <a:spLocks noChangeArrowheads="1"/>
          </p:cNvSpPr>
          <p:nvPr/>
        </p:nvSpPr>
        <p:spPr bwMode="auto">
          <a:xfrm rot="19183191">
            <a:off x="3786641" y="1893888"/>
            <a:ext cx="1325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quantitative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57869B11-6BCE-4746-8D1C-89CE83E6EFEC}"/>
              </a:ext>
            </a:extLst>
          </p:cNvPr>
          <p:cNvSpPr txBox="1">
            <a:spLocks noChangeArrowheads="1"/>
          </p:cNvSpPr>
          <p:nvPr/>
        </p:nvSpPr>
        <p:spPr bwMode="auto">
          <a:xfrm rot="19183191">
            <a:off x="4797878" y="2098675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class</a:t>
            </a:r>
            <a:endParaRPr lang="en-US" altLang="en-US" sz="1600">
              <a:solidFill>
                <a:schemeClr val="bg2"/>
              </a:solidFill>
            </a:endParaRPr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39AD3EAD-A23D-46BB-B9AB-A491D5929DFA}"/>
              </a:ext>
            </a:extLst>
          </p:cNvPr>
          <p:cNvGrpSpPr>
            <a:grpSpLocks/>
          </p:cNvGrpSpPr>
          <p:nvPr/>
        </p:nvGrpSpPr>
        <p:grpSpPr bwMode="auto">
          <a:xfrm>
            <a:off x="8842828" y="4173538"/>
            <a:ext cx="990600" cy="685800"/>
            <a:chOff x="4944" y="2736"/>
            <a:chExt cx="624" cy="432"/>
          </a:xfrm>
        </p:grpSpPr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id="{87B89E8F-8586-4C36-AEFA-99D055DC0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736"/>
              <a:ext cx="624" cy="432"/>
            </a:xfrm>
            <a:prstGeom prst="can">
              <a:avLst>
                <a:gd name="adj" fmla="val 25000"/>
              </a:avLst>
            </a:prstGeom>
            <a:solidFill>
              <a:srgbClr val="CCCC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0BE7A825-BB72-460A-8864-6876B700C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6" y="2856"/>
              <a:ext cx="345" cy="29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400">
                  <a:solidFill>
                    <a:srgbClr val="0000CC"/>
                  </a:solidFill>
                </a:rPr>
                <a:t>Test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400">
                  <a:solidFill>
                    <a:srgbClr val="0000CC"/>
                  </a:solidFill>
                </a:rPr>
                <a:t>Set</a:t>
              </a:r>
              <a:endParaRPr lang="en-US" altLang="en-US" sz="1400" b="0">
                <a:solidFill>
                  <a:schemeClr val="bg2"/>
                </a:solidFill>
              </a:endParaRPr>
            </a:p>
          </p:txBody>
        </p:sp>
      </p:grpSp>
      <p:sp>
        <p:nvSpPr>
          <p:cNvPr id="11" name="AutoShape 12">
            <a:extLst>
              <a:ext uri="{FF2B5EF4-FFF2-40B4-BE49-F238E27FC236}">
                <a16:creationId xmlns:a16="http://schemas.microsoft.com/office/drawing/2014/main" id="{0080C1C4-F52C-4C6E-B7F0-6FEFC0A20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828" y="5316538"/>
            <a:ext cx="990600" cy="685800"/>
          </a:xfrm>
          <a:prstGeom prst="can">
            <a:avLst>
              <a:gd name="adj" fmla="val 25056"/>
            </a:avLst>
          </a:prstGeom>
          <a:solidFill>
            <a:schemeClr val="accent2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C28C743C-1CE2-4101-A264-359EE57CF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828" y="5464175"/>
            <a:ext cx="10429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chemeClr val="tx2"/>
                </a:solidFill>
              </a:rPr>
              <a:t>Training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chemeClr val="tx2"/>
                </a:solidFill>
              </a:rPr>
              <a:t>Set</a:t>
            </a:r>
            <a:endParaRPr lang="en-US" altLang="en-US" sz="1400" b="0">
              <a:solidFill>
                <a:schemeClr val="bg2"/>
              </a:solidFill>
            </a:endParaRPr>
          </a:p>
        </p:txBody>
      </p:sp>
      <p:grpSp>
        <p:nvGrpSpPr>
          <p:cNvPr id="13" name="Group 14">
            <a:extLst>
              <a:ext uri="{FF2B5EF4-FFF2-40B4-BE49-F238E27FC236}">
                <a16:creationId xmlns:a16="http://schemas.microsoft.com/office/drawing/2014/main" id="{B87C86F3-940C-4972-9A2B-559FA47C50DB}"/>
              </a:ext>
            </a:extLst>
          </p:cNvPr>
          <p:cNvGrpSpPr>
            <a:grpSpLocks/>
          </p:cNvGrpSpPr>
          <p:nvPr/>
        </p:nvGrpSpPr>
        <p:grpSpPr bwMode="auto">
          <a:xfrm>
            <a:off x="8784091" y="5311775"/>
            <a:ext cx="1125537" cy="690563"/>
            <a:chOff x="3360" y="2880"/>
            <a:chExt cx="672" cy="415"/>
          </a:xfrm>
        </p:grpSpPr>
        <p:sp>
          <p:nvSpPr>
            <p:cNvPr id="14" name="AutoShape 15">
              <a:extLst>
                <a:ext uri="{FF2B5EF4-FFF2-40B4-BE49-F238E27FC236}">
                  <a16:creationId xmlns:a16="http://schemas.microsoft.com/office/drawing/2014/main" id="{D5A28BCD-8511-45D0-81D1-D8A2DB6FD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880"/>
              <a:ext cx="672" cy="415"/>
            </a:xfrm>
            <a:prstGeom prst="flowChartMultidocument">
              <a:avLst/>
            </a:prstGeom>
            <a:solidFill>
              <a:srgbClr val="00E0CB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43712F42-B341-414A-B513-07F163437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2" y="2978"/>
              <a:ext cx="54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CC0000"/>
                  </a:solidFill>
                </a:rPr>
                <a:t>Model</a:t>
              </a:r>
              <a:endParaRPr lang="en-US" altLang="en-US" sz="1400" b="0">
                <a:solidFill>
                  <a:schemeClr val="bg2"/>
                </a:solidFill>
              </a:endParaRPr>
            </a:p>
          </p:txBody>
        </p:sp>
      </p:grpSp>
      <p:sp>
        <p:nvSpPr>
          <p:cNvPr id="16" name="AutoShape 17">
            <a:extLst>
              <a:ext uri="{FF2B5EF4-FFF2-40B4-BE49-F238E27FC236}">
                <a16:creationId xmlns:a16="http://schemas.microsoft.com/office/drawing/2014/main" id="{7EEF95D3-E49C-4907-90DD-3D223D6A2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3028" y="5164138"/>
            <a:ext cx="1447800" cy="995362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FC5C28C3-1A9F-44FF-B157-4353B0431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9228" y="5240338"/>
            <a:ext cx="13255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>
                <a:solidFill>
                  <a:srgbClr val="000000"/>
                </a:solidFill>
              </a:rPr>
              <a:t>Learn </a:t>
            </a:r>
          </a:p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>
                <a:solidFill>
                  <a:srgbClr val="000000"/>
                </a:solidFill>
              </a:rPr>
              <a:t>Classifier</a:t>
            </a:r>
            <a:endParaRPr lang="en-US" altLang="en-US" sz="1400" b="0">
              <a:solidFill>
                <a:srgbClr val="00E0CB"/>
              </a:solidFill>
            </a:endParaRPr>
          </a:p>
        </p:txBody>
      </p:sp>
      <p:sp>
        <p:nvSpPr>
          <p:cNvPr id="18" name="AutoShape 19">
            <a:extLst>
              <a:ext uri="{FF2B5EF4-FFF2-40B4-BE49-F238E27FC236}">
                <a16:creationId xmlns:a16="http://schemas.microsoft.com/office/drawing/2014/main" id="{160D6FEA-1FB3-4FCB-B5D6-D0FB9C94D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553" y="5575300"/>
            <a:ext cx="484188" cy="141288"/>
          </a:xfrm>
          <a:prstGeom prst="rightArrow">
            <a:avLst>
              <a:gd name="adj1" fmla="val 50000"/>
              <a:gd name="adj2" fmla="val 85674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9" name="AutoShape 20">
            <a:extLst>
              <a:ext uri="{FF2B5EF4-FFF2-40B4-BE49-F238E27FC236}">
                <a16:creationId xmlns:a16="http://schemas.microsoft.com/office/drawing/2014/main" id="{BE94709E-B6DB-47DF-9DF1-591D47E7E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7028" y="5540375"/>
            <a:ext cx="484188" cy="141288"/>
          </a:xfrm>
          <a:prstGeom prst="rightArrow">
            <a:avLst>
              <a:gd name="adj1" fmla="val 50000"/>
              <a:gd name="adj2" fmla="val 85674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0" name="AutoShape 21">
            <a:extLst>
              <a:ext uri="{FF2B5EF4-FFF2-40B4-BE49-F238E27FC236}">
                <a16:creationId xmlns:a16="http://schemas.microsoft.com/office/drawing/2014/main" id="{09A955A2-17D7-4D6B-8396-7F3900FAB0A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219859" y="5015707"/>
            <a:ext cx="312737" cy="152400"/>
          </a:xfrm>
          <a:prstGeom prst="rightArrow">
            <a:avLst>
              <a:gd name="adj1" fmla="val 50000"/>
              <a:gd name="adj2" fmla="val 51302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1" name="Line 22">
            <a:extLst>
              <a:ext uri="{FF2B5EF4-FFF2-40B4-BE49-F238E27FC236}">
                <a16:creationId xmlns:a16="http://schemas.microsoft.com/office/drawing/2014/main" id="{35B315D5-528E-4AFB-9753-9D8DF6E79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4228" y="4706938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id="{E7143DE7-F684-470E-A8C4-C35F8CA7FA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9028" y="3502025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" name="Object 24">
            <a:extLst>
              <a:ext uri="{FF2B5EF4-FFF2-40B4-BE49-F238E27FC236}">
                <a16:creationId xmlns:a16="http://schemas.microsoft.com/office/drawing/2014/main" id="{C9AE4591-6C25-4A0E-A4A1-5B00E8D8B1A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46628" y="2663825"/>
          <a:ext cx="4438650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Document" r:id="rId3" imgW="8203692" imgH="3634740" progId="Word.Document.8">
                  <p:embed/>
                </p:oleObj>
              </mc:Choice>
              <mc:Fallback>
                <p:oleObj name="Document" r:id="rId3" imgW="8203692" imgH="3634740" progId="Word.Document.8">
                  <p:embed/>
                  <p:pic>
                    <p:nvPicPr>
                      <p:cNvPr id="23" name="Object 24">
                        <a:extLst>
                          <a:ext uri="{FF2B5EF4-FFF2-40B4-BE49-F238E27FC236}">
                            <a16:creationId xmlns:a16="http://schemas.microsoft.com/office/drawing/2014/main" id="{C9AE4591-6C25-4A0E-A4A1-5B00E8D8B1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628" y="2663825"/>
                        <a:ext cx="4438650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5">
            <a:extLst>
              <a:ext uri="{FF2B5EF4-FFF2-40B4-BE49-F238E27FC236}">
                <a16:creationId xmlns:a16="http://schemas.microsoft.com/office/drawing/2014/main" id="{20EF5583-8695-46D9-AC91-61B97AD5D4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845628" y="1825625"/>
          <a:ext cx="43688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Document" r:id="rId5" imgW="8204200" imgH="3632200" progId="Word.Document.8">
                  <p:embed/>
                </p:oleObj>
              </mc:Choice>
              <mc:Fallback>
                <p:oleObj name="Document" r:id="rId5" imgW="8204200" imgH="3632200" progId="Word.Document.8">
                  <p:embed/>
                  <p:pic>
                    <p:nvPicPr>
                      <p:cNvPr id="24" name="Object 25">
                        <a:extLst>
                          <a:ext uri="{FF2B5EF4-FFF2-40B4-BE49-F238E27FC236}">
                            <a16:creationId xmlns:a16="http://schemas.microsoft.com/office/drawing/2014/main" id="{20EF5583-8695-46D9-AC91-61B97AD5D4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628" y="1825625"/>
                        <a:ext cx="4368800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2408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EFD95-5F52-43EA-8B6C-3062B856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yang lain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45AD4-C0FB-46EE-9E76-5E73BFA31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Mengklasifikasikan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curang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tutupan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(badan air,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perkotaan</a:t>
            </a:r>
            <a:r>
              <a:rPr lang="en-US" dirty="0"/>
              <a:t>, </a:t>
            </a:r>
            <a:r>
              <a:rPr lang="en-US" dirty="0" err="1"/>
              <a:t>hutan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.) </a:t>
            </a:r>
            <a:r>
              <a:rPr lang="en-US" dirty="0" err="1"/>
              <a:t>Menggunakan</a:t>
            </a:r>
            <a:r>
              <a:rPr lang="en-US" dirty="0"/>
              <a:t> data </a:t>
            </a:r>
            <a:r>
              <a:rPr lang="en-US" dirty="0" err="1"/>
              <a:t>satelit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Mengkategorikan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, </a:t>
            </a:r>
            <a:r>
              <a:rPr lang="en-US" dirty="0" err="1"/>
              <a:t>cuaca</a:t>
            </a:r>
            <a:r>
              <a:rPr lang="en-US" dirty="0"/>
              <a:t>, </a:t>
            </a:r>
            <a:r>
              <a:rPr lang="en-US" dirty="0" err="1"/>
              <a:t>hiburan</a:t>
            </a:r>
            <a:r>
              <a:rPr lang="en-US" dirty="0"/>
              <a:t>, </a:t>
            </a:r>
            <a:r>
              <a:rPr lang="en-US" dirty="0" err="1"/>
              <a:t>olahraga</a:t>
            </a:r>
            <a:r>
              <a:rPr lang="en-US" dirty="0"/>
              <a:t>, </a:t>
            </a:r>
            <a:r>
              <a:rPr lang="en-US" dirty="0" err="1"/>
              <a:t>dll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penyusup</a:t>
            </a:r>
            <a:r>
              <a:rPr lang="en-US" dirty="0"/>
              <a:t> di dunia </a:t>
            </a:r>
            <a:r>
              <a:rPr lang="en-US" dirty="0" err="1"/>
              <a:t>maya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Memprediksi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tumor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jinak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ganas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Mengklasifikasikan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protein </a:t>
            </a:r>
            <a:r>
              <a:rPr lang="en-US" dirty="0" err="1"/>
              <a:t>sebagai</a:t>
            </a:r>
            <a:r>
              <a:rPr lang="en-US" dirty="0"/>
              <a:t> alfa-helix, beta-sheet,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koil</a:t>
            </a:r>
            <a:r>
              <a:rPr lang="en-US" dirty="0"/>
              <a:t> </a:t>
            </a:r>
            <a:r>
              <a:rPr lang="en-US" dirty="0" err="1"/>
              <a:t>acak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60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B5DD-B194-40C2-AEBF-A8D1DC622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525FA-E768-4442-AE4C-6D05250A4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Fraud detection (</a:t>
            </a:r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penipuan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)</a:t>
            </a:r>
          </a:p>
          <a:p>
            <a:r>
              <a:rPr lang="en-US" dirty="0"/>
              <a:t>Goal (</a:t>
            </a:r>
            <a:r>
              <a:rPr lang="en-US" dirty="0" err="1"/>
              <a:t>sasaran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Memprediksi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penipuan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.</a:t>
            </a:r>
          </a:p>
          <a:p>
            <a:r>
              <a:rPr lang="en-US" dirty="0"/>
              <a:t>Approach (</a:t>
            </a:r>
            <a:r>
              <a:rPr lang="en-US" dirty="0" err="1"/>
              <a:t>pendekatan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dan </a:t>
            </a:r>
            <a:r>
              <a:rPr lang="en-US" dirty="0" err="1"/>
              <a:t>informasi</a:t>
            </a:r>
            <a:r>
              <a:rPr lang="en-US" dirty="0"/>
              <a:t> pada </a:t>
            </a:r>
            <a:r>
              <a:rPr lang="en-US" dirty="0" err="1"/>
              <a:t>pemegang</a:t>
            </a:r>
            <a:r>
              <a:rPr lang="en-US" dirty="0"/>
              <a:t> </a:t>
            </a:r>
            <a:r>
              <a:rPr lang="en-US" dirty="0" err="1"/>
              <a:t>akunnya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Kapan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,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,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dll</a:t>
            </a:r>
            <a:endParaRPr lang="en-US" dirty="0"/>
          </a:p>
          <a:p>
            <a:pPr lvl="1"/>
            <a:r>
              <a:rPr lang="en-US" dirty="0"/>
              <a:t>Beri label </a:t>
            </a:r>
            <a:r>
              <a:rPr lang="en-US" dirty="0" err="1"/>
              <a:t>transaksi</a:t>
            </a:r>
            <a:r>
              <a:rPr lang="en-US" dirty="0"/>
              <a:t> masa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penipuan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Pelajari</a:t>
            </a:r>
            <a:r>
              <a:rPr lang="en-US" dirty="0"/>
              <a:t> model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Gunakan</a:t>
            </a:r>
            <a:r>
              <a:rPr lang="en-US" dirty="0"/>
              <a:t> model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penipuan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mengamati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di </a:t>
            </a:r>
            <a:r>
              <a:rPr lang="en-US" dirty="0" err="1"/>
              <a:t>akun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8268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B5DD-B194-40C2-AEBF-A8D1DC622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525FA-E768-4442-AE4C-6D05250A4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Prediksi</a:t>
            </a:r>
            <a:r>
              <a:rPr lang="en-US" dirty="0"/>
              <a:t> churn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seluler</a:t>
            </a:r>
            <a:r>
              <a:rPr lang="en-US" dirty="0"/>
              <a:t> (</a:t>
            </a:r>
            <a:r>
              <a:rPr lang="en-US" dirty="0" err="1"/>
              <a:t>indosat</a:t>
            </a:r>
            <a:r>
              <a:rPr lang="en-US" dirty="0"/>
              <a:t> / </a:t>
            </a:r>
            <a:r>
              <a:rPr lang="en-US" dirty="0" err="1"/>
              <a:t>telkomsel</a:t>
            </a:r>
            <a:r>
              <a:rPr lang="en-US" dirty="0"/>
              <a:t>)</a:t>
            </a:r>
          </a:p>
          <a:p>
            <a:r>
              <a:rPr lang="en-US" dirty="0"/>
              <a:t>Goal (</a:t>
            </a:r>
            <a:r>
              <a:rPr lang="en-US" dirty="0" err="1"/>
              <a:t>sasaran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Memprediksi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hilang</a:t>
            </a:r>
            <a:r>
              <a:rPr lang="en-US" dirty="0"/>
              <a:t> oleh </a:t>
            </a:r>
            <a:r>
              <a:rPr lang="en-US" dirty="0" err="1"/>
              <a:t>pesaing</a:t>
            </a:r>
            <a:r>
              <a:rPr lang="en-US" dirty="0"/>
              <a:t>.</a:t>
            </a:r>
          </a:p>
          <a:p>
            <a:r>
              <a:rPr lang="en-US" dirty="0"/>
              <a:t>Approach (</a:t>
            </a:r>
            <a:r>
              <a:rPr lang="en-US" dirty="0" err="1"/>
              <a:t>pendekatan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rinci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di masa </a:t>
            </a:r>
            <a:r>
              <a:rPr lang="en-US" dirty="0" err="1"/>
              <a:t>lalu</a:t>
            </a:r>
            <a:r>
              <a:rPr lang="en-US" dirty="0"/>
              <a:t> dan </a:t>
            </a:r>
            <a:r>
              <a:rPr lang="en-US" dirty="0" err="1"/>
              <a:t>sekarang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menelepon</a:t>
            </a:r>
            <a:r>
              <a:rPr lang="en-US" dirty="0"/>
              <a:t>, di mana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menelepon</a:t>
            </a:r>
            <a:r>
              <a:rPr lang="en-US" dirty="0"/>
              <a:t>, jam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paling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menelepon</a:t>
            </a:r>
            <a:r>
              <a:rPr lang="en-US" dirty="0"/>
              <a:t>, status </a:t>
            </a:r>
            <a:r>
              <a:rPr lang="en-US" dirty="0" err="1"/>
              <a:t>keuangannya</a:t>
            </a:r>
            <a:r>
              <a:rPr lang="en-US" dirty="0"/>
              <a:t>, status </a:t>
            </a:r>
            <a:r>
              <a:rPr lang="en-US" dirty="0" err="1"/>
              <a:t>perkawinan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Beri label pada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loyal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loyal.</a:t>
            </a:r>
          </a:p>
          <a:p>
            <a:pPr lvl="1"/>
            <a:r>
              <a:rPr lang="en-US" dirty="0" err="1"/>
              <a:t>Temukan</a:t>
            </a:r>
            <a:r>
              <a:rPr lang="en-US" dirty="0"/>
              <a:t> model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loyalitas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5882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6818-88A3-44CC-996B-6ECBAE94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Clustering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A987-3CC3-4C67-B681-B5A23F7A7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63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80CA8-665F-42BC-BCB7-B5FD55A37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DF362-941A-4BF0-BF07-F40AE084D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serupa</a:t>
            </a:r>
            <a:r>
              <a:rPr lang="en-US" dirty="0"/>
              <a:t> (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)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 dan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(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)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lain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DC0194B-7270-448B-8705-0569E8A81301}"/>
              </a:ext>
            </a:extLst>
          </p:cNvPr>
          <p:cNvGrpSpPr>
            <a:grpSpLocks/>
          </p:cNvGrpSpPr>
          <p:nvPr/>
        </p:nvGrpSpPr>
        <p:grpSpPr bwMode="auto">
          <a:xfrm>
            <a:off x="4568372" y="3814763"/>
            <a:ext cx="3048000" cy="2678112"/>
            <a:chOff x="2160" y="2544"/>
            <a:chExt cx="1920" cy="1687"/>
          </a:xfrm>
        </p:grpSpPr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84DD980E-5404-46EB-B652-5D3948DAC1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14451861-BCAF-4EB6-8DB6-7CD5C10E25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2F391A6-BEF6-4776-8286-3676888FE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  <a:gd name="T4" fmla="*/ 0 60000 65536"/>
                <a:gd name="T5" fmla="*/ 0 60000 65536"/>
                <a:gd name="T6" fmla="*/ 0 w 510"/>
                <a:gd name="T7" fmla="*/ 0 h 535"/>
                <a:gd name="T8" fmla="*/ 510 w 510"/>
                <a:gd name="T9" fmla="*/ 535 h 5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CEBC5996-D5BC-4F2E-8F49-FAB2800E1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9" name="AutoShape 9">
              <a:extLst>
                <a:ext uri="{FF2B5EF4-FFF2-40B4-BE49-F238E27FC236}">
                  <a16:creationId xmlns:a16="http://schemas.microsoft.com/office/drawing/2014/main" id="{769D2589-7F14-4213-9604-8BD0F1B59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3D4E6696-C54C-48DC-89D1-5E55BC17E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1" name="AutoShape 11">
              <a:extLst>
                <a:ext uri="{FF2B5EF4-FFF2-40B4-BE49-F238E27FC236}">
                  <a16:creationId xmlns:a16="http://schemas.microsoft.com/office/drawing/2014/main" id="{3C978ACD-163E-4913-B6BD-9BBDB05A0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48B245D3-2DB5-483A-AC7C-3130A743E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3" name="AutoShape 13">
              <a:extLst>
                <a:ext uri="{FF2B5EF4-FFF2-40B4-BE49-F238E27FC236}">
                  <a16:creationId xmlns:a16="http://schemas.microsoft.com/office/drawing/2014/main" id="{3C44284E-A358-4013-90BB-BCD33D54C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4" name="AutoShape 14">
              <a:extLst>
                <a:ext uri="{FF2B5EF4-FFF2-40B4-BE49-F238E27FC236}">
                  <a16:creationId xmlns:a16="http://schemas.microsoft.com/office/drawing/2014/main" id="{F3F2B2D7-FF3D-4113-8471-EF0774DE2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71503C7D-2BF3-442E-8FB3-51C812F3D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6" name="AutoShape 16">
              <a:extLst>
                <a:ext uri="{FF2B5EF4-FFF2-40B4-BE49-F238E27FC236}">
                  <a16:creationId xmlns:a16="http://schemas.microsoft.com/office/drawing/2014/main" id="{2BA13838-5479-4099-8AD8-635B591B0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7" name="AutoShape 17">
              <a:extLst>
                <a:ext uri="{FF2B5EF4-FFF2-40B4-BE49-F238E27FC236}">
                  <a16:creationId xmlns:a16="http://schemas.microsoft.com/office/drawing/2014/main" id="{FC58533B-3B71-4DD0-8D3E-DD2223C70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8" name="AutoShape 18">
              <a:extLst>
                <a:ext uri="{FF2B5EF4-FFF2-40B4-BE49-F238E27FC236}">
                  <a16:creationId xmlns:a16="http://schemas.microsoft.com/office/drawing/2014/main" id="{2CD57CD4-5C74-45A7-ADE9-9E7B38368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9" name="AutoShape 19">
              <a:extLst>
                <a:ext uri="{FF2B5EF4-FFF2-40B4-BE49-F238E27FC236}">
                  <a16:creationId xmlns:a16="http://schemas.microsoft.com/office/drawing/2014/main" id="{5B8030EA-8402-465E-992B-68E72A81E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" name="AutoShape 20">
              <a:extLst>
                <a:ext uri="{FF2B5EF4-FFF2-40B4-BE49-F238E27FC236}">
                  <a16:creationId xmlns:a16="http://schemas.microsoft.com/office/drawing/2014/main" id="{08C568C1-3DB6-4ABC-B6C2-0F15863D5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1" name="AutoShape 21">
              <a:extLst>
                <a:ext uri="{FF2B5EF4-FFF2-40B4-BE49-F238E27FC236}">
                  <a16:creationId xmlns:a16="http://schemas.microsoft.com/office/drawing/2014/main" id="{007FBC77-93CD-487A-8FEC-FA7A8923C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2" name="AutoShape 22">
              <a:extLst>
                <a:ext uri="{FF2B5EF4-FFF2-40B4-BE49-F238E27FC236}">
                  <a16:creationId xmlns:a16="http://schemas.microsoft.com/office/drawing/2014/main" id="{0138079B-C218-4C5E-BEC0-26A09791D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3" name="AutoShape 23">
              <a:extLst>
                <a:ext uri="{FF2B5EF4-FFF2-40B4-BE49-F238E27FC236}">
                  <a16:creationId xmlns:a16="http://schemas.microsoft.com/office/drawing/2014/main" id="{03998A9D-7626-494F-92B0-A0F63E833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4" name="AutoShape 24">
              <a:extLst>
                <a:ext uri="{FF2B5EF4-FFF2-40B4-BE49-F238E27FC236}">
                  <a16:creationId xmlns:a16="http://schemas.microsoft.com/office/drawing/2014/main" id="{01C0F3C7-B1CB-4DE0-8C65-1597F7A5A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5" name="AutoShape 25">
              <a:extLst>
                <a:ext uri="{FF2B5EF4-FFF2-40B4-BE49-F238E27FC236}">
                  <a16:creationId xmlns:a16="http://schemas.microsoft.com/office/drawing/2014/main" id="{817CF65B-1EB3-4BD4-8234-66C233AED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6" name="AutoShape 26">
              <a:extLst>
                <a:ext uri="{FF2B5EF4-FFF2-40B4-BE49-F238E27FC236}">
                  <a16:creationId xmlns:a16="http://schemas.microsoft.com/office/drawing/2014/main" id="{797ED6DE-E621-4FAA-8CFF-BDEEAB021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7" name="AutoShape 27">
              <a:extLst>
                <a:ext uri="{FF2B5EF4-FFF2-40B4-BE49-F238E27FC236}">
                  <a16:creationId xmlns:a16="http://schemas.microsoft.com/office/drawing/2014/main" id="{70B1F108-6E1E-44B1-A00B-ED245417A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8" name="AutoShape 28">
              <a:extLst>
                <a:ext uri="{FF2B5EF4-FFF2-40B4-BE49-F238E27FC236}">
                  <a16:creationId xmlns:a16="http://schemas.microsoft.com/office/drawing/2014/main" id="{0F88B6D6-1B8B-4608-BF2B-21353A352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9" name="AutoShape 29">
              <a:extLst>
                <a:ext uri="{FF2B5EF4-FFF2-40B4-BE49-F238E27FC236}">
                  <a16:creationId xmlns:a16="http://schemas.microsoft.com/office/drawing/2014/main" id="{E624D68B-98F1-44A2-858C-5052E48E50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0" name="AutoShape 30">
              <a:extLst>
                <a:ext uri="{FF2B5EF4-FFF2-40B4-BE49-F238E27FC236}">
                  <a16:creationId xmlns:a16="http://schemas.microsoft.com/office/drawing/2014/main" id="{48891287-1874-4EA1-8BB1-38A9CAE7E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D1425CC-9AB1-49E9-B049-482B925C7608}"/>
              </a:ext>
            </a:extLst>
          </p:cNvPr>
          <p:cNvGrpSpPr>
            <a:grpSpLocks/>
          </p:cNvGrpSpPr>
          <p:nvPr/>
        </p:nvGrpSpPr>
        <p:grpSpPr bwMode="auto">
          <a:xfrm>
            <a:off x="6549572" y="2911475"/>
            <a:ext cx="3048000" cy="2514600"/>
            <a:chOff x="3312" y="1584"/>
            <a:chExt cx="1920" cy="1584"/>
          </a:xfrm>
        </p:grpSpPr>
        <p:sp>
          <p:nvSpPr>
            <p:cNvPr id="32" name="Line 32">
              <a:extLst>
                <a:ext uri="{FF2B5EF4-FFF2-40B4-BE49-F238E27FC236}">
                  <a16:creationId xmlns:a16="http://schemas.microsoft.com/office/drawing/2014/main" id="{AA18E90D-DC71-4F83-AF29-7F4EFD45C5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AutoShape 33">
              <a:extLst>
                <a:ext uri="{FF2B5EF4-FFF2-40B4-BE49-F238E27FC236}">
                  <a16:creationId xmlns:a16="http://schemas.microsoft.com/office/drawing/2014/main" id="{A48C0751-3E81-4C5C-B96E-21958875E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 dirty="0">
                  <a:latin typeface="Tahoma" panose="020B0604030504040204" pitchFamily="34" charset="0"/>
                </a:rPr>
                <a:t>Inter-cluster distances are maximized</a:t>
              </a:r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E2D9008E-3AE4-4766-B16B-8DFC3EE22AFE}"/>
              </a:ext>
            </a:extLst>
          </p:cNvPr>
          <p:cNvGrpSpPr>
            <a:grpSpLocks/>
          </p:cNvGrpSpPr>
          <p:nvPr/>
        </p:nvGrpSpPr>
        <p:grpSpPr bwMode="auto">
          <a:xfrm>
            <a:off x="4187372" y="3902075"/>
            <a:ext cx="3276600" cy="2286000"/>
            <a:chOff x="1824" y="2208"/>
            <a:chExt cx="2064" cy="1440"/>
          </a:xfrm>
        </p:grpSpPr>
        <p:sp>
          <p:nvSpPr>
            <p:cNvPr id="35" name="Oval 35">
              <a:extLst>
                <a:ext uri="{FF2B5EF4-FFF2-40B4-BE49-F238E27FC236}">
                  <a16:creationId xmlns:a16="http://schemas.microsoft.com/office/drawing/2014/main" id="{DF2E0E70-0BAD-42B0-91CB-1AE7A2C34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" name="Oval 36">
              <a:extLst>
                <a:ext uri="{FF2B5EF4-FFF2-40B4-BE49-F238E27FC236}">
                  <a16:creationId xmlns:a16="http://schemas.microsoft.com/office/drawing/2014/main" id="{5AD535E9-E7CA-40C6-91C3-658CC55D8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7" name="Oval 37">
              <a:extLst>
                <a:ext uri="{FF2B5EF4-FFF2-40B4-BE49-F238E27FC236}">
                  <a16:creationId xmlns:a16="http://schemas.microsoft.com/office/drawing/2014/main" id="{8FCD689D-66BD-4D8F-A442-B03A81558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BADED7CA-F41C-4721-8C76-439E1DEF00CD}"/>
              </a:ext>
            </a:extLst>
          </p:cNvPr>
          <p:cNvGrpSpPr>
            <a:grpSpLocks/>
          </p:cNvGrpSpPr>
          <p:nvPr/>
        </p:nvGrpSpPr>
        <p:grpSpPr bwMode="auto">
          <a:xfrm>
            <a:off x="2587172" y="3216275"/>
            <a:ext cx="2286000" cy="1676400"/>
            <a:chOff x="816" y="1776"/>
            <a:chExt cx="1440" cy="1056"/>
          </a:xfrm>
        </p:grpSpPr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0F708424-CB92-4489-87EE-664A2E0E40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>
              <a:extLst>
                <a:ext uri="{FF2B5EF4-FFF2-40B4-BE49-F238E27FC236}">
                  <a16:creationId xmlns:a16="http://schemas.microsoft.com/office/drawing/2014/main" id="{02B85227-BE1D-48A3-B4E4-69E75A957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ahoma" panose="020B0604030504040204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10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D391-DA2B-40F4-9E17-85B12BE4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clustering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9D4C0D-2D7F-43AA-BC3D-2B6F065D7C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Understanding</a:t>
            </a:r>
          </a:p>
          <a:p>
            <a:pPr marL="742950" lvl="1" indent="-285750"/>
            <a:r>
              <a:rPr lang="en-US" altLang="en-US" dirty="0"/>
              <a:t>Custom profiling for targeted marketing </a:t>
            </a:r>
          </a:p>
          <a:p>
            <a:pPr marL="742950" lvl="1" indent="-285750"/>
            <a:r>
              <a:rPr lang="en-US" altLang="en-US" dirty="0"/>
              <a:t>Group related documents for browsing </a:t>
            </a:r>
          </a:p>
          <a:p>
            <a:pPr marL="742950" lvl="1" indent="-285750"/>
            <a:r>
              <a:rPr lang="en-US" altLang="en-US" dirty="0"/>
              <a:t>Group genes and proteins that have similar functionality</a:t>
            </a:r>
          </a:p>
          <a:p>
            <a:pPr marL="742950" lvl="1" indent="-285750"/>
            <a:r>
              <a:rPr lang="en-US" altLang="en-US" dirty="0"/>
              <a:t>Group stocks with similar price fluctuations</a:t>
            </a:r>
            <a:endParaRPr lang="en-US" altLang="en-US" sz="2800" b="1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A9340E9-7A7B-48AE-B63E-9E38D4868B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Summarization</a:t>
            </a:r>
          </a:p>
          <a:p>
            <a:pPr lvl="1"/>
            <a:r>
              <a:rPr lang="en-US" altLang="en-US" dirty="0"/>
              <a:t>Reduce the size of large data sets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555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3B8C61-B7C6-4B12-9BE1-6142C9A07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clustering (1)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02B011-F773-451E-B325-ECE3ABCB6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Market segmentation</a:t>
            </a:r>
          </a:p>
          <a:p>
            <a:r>
              <a:rPr lang="en-US" dirty="0"/>
              <a:t>Goal (</a:t>
            </a:r>
            <a:r>
              <a:rPr lang="en-US" dirty="0" err="1"/>
              <a:t>sasaran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membagi</a:t>
            </a:r>
            <a:r>
              <a:rPr lang="en-US" dirty="0"/>
              <a:t> pasar </a:t>
            </a:r>
            <a:r>
              <a:rPr lang="en-US" dirty="0" err="1"/>
              <a:t>menjadi</a:t>
            </a:r>
            <a:r>
              <a:rPr lang="en-US" dirty="0"/>
              <a:t> subset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di mana </a:t>
            </a:r>
            <a:r>
              <a:rPr lang="en-US" dirty="0" err="1"/>
              <a:t>setiap</a:t>
            </a:r>
            <a:r>
              <a:rPr lang="en-US" dirty="0"/>
              <a:t> subset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target pasar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bauran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</a:t>
            </a:r>
          </a:p>
          <a:p>
            <a:r>
              <a:rPr lang="en-US" dirty="0"/>
              <a:t>Approach (</a:t>
            </a:r>
            <a:r>
              <a:rPr lang="en-US" dirty="0" err="1"/>
              <a:t>pendekatan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Kumpulkan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geografis</a:t>
            </a:r>
            <a:r>
              <a:rPr lang="en-US" dirty="0"/>
              <a:t> dan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Temukan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serupa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pengelompokan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mengamati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vs yang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24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3B8C61-B7C6-4B12-9BE1-6142C9A07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clustering (2)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02B011-F773-451E-B325-ECE3ABCB6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Document clustering</a:t>
            </a:r>
          </a:p>
          <a:p>
            <a:r>
              <a:rPr lang="en-US" dirty="0"/>
              <a:t>Goal (</a:t>
            </a:r>
            <a:r>
              <a:rPr lang="en-US" dirty="0" err="1"/>
              <a:t>sasaran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istilah-istilah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yang </a:t>
            </a:r>
            <a:r>
              <a:rPr lang="en-US" dirty="0" err="1"/>
              <a:t>muncul</a:t>
            </a:r>
            <a:r>
              <a:rPr lang="en-US" dirty="0"/>
              <a:t> di </a:t>
            </a:r>
            <a:r>
              <a:rPr lang="en-US" dirty="0" err="1"/>
              <a:t>dalamnya</a:t>
            </a:r>
            <a:r>
              <a:rPr lang="en-US" dirty="0"/>
              <a:t>..</a:t>
            </a:r>
          </a:p>
          <a:p>
            <a:r>
              <a:rPr lang="en-US" dirty="0"/>
              <a:t>Approach (</a:t>
            </a:r>
            <a:r>
              <a:rPr lang="en-US" dirty="0" err="1"/>
              <a:t>pendekatan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di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.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mengelompokkan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52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D005AA-AD35-4A43-AD52-3E498ADE4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/>
              <a:t>ini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81DBB-4B75-48F4-85DE-92650FC94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, </a:t>
            </a:r>
            <a:r>
              <a:rPr lang="en-US" dirty="0" err="1"/>
              <a:t>tujuan</a:t>
            </a:r>
            <a:r>
              <a:rPr lang="en-US" dirty="0"/>
              <a:t> dan </a:t>
            </a:r>
            <a:r>
              <a:rPr lang="en-US" dirty="0" err="1"/>
              <a:t>penerapan</a:t>
            </a:r>
            <a:r>
              <a:rPr lang="en-US" dirty="0"/>
              <a:t> data mining</a:t>
            </a:r>
          </a:p>
          <a:p>
            <a:r>
              <a:rPr lang="en-US" dirty="0" err="1"/>
              <a:t>Ilmu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mining</a:t>
            </a:r>
          </a:p>
          <a:p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data mining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di dunia </a:t>
            </a:r>
            <a:r>
              <a:rPr lang="en-US" dirty="0" err="1"/>
              <a:t>nyata</a:t>
            </a:r>
            <a:endParaRPr lang="en-US" dirty="0"/>
          </a:p>
          <a:p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data</a:t>
            </a:r>
          </a:p>
          <a:p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learning pada </a:t>
            </a:r>
            <a:r>
              <a:rPr lang="en-US" dirty="0" err="1"/>
              <a:t>algoritma</a:t>
            </a:r>
            <a:r>
              <a:rPr lang="en-US" dirty="0"/>
              <a:t> data mining</a:t>
            </a:r>
          </a:p>
        </p:txBody>
      </p:sp>
    </p:spTree>
    <p:extLst>
      <p:ext uri="{BB962C8B-B14F-4D97-AF65-F5344CB8AC3E}">
        <p14:creationId xmlns:p14="http://schemas.microsoft.com/office/powerpoint/2010/main" val="3036035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6818-88A3-44CC-996B-6ECBAE94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Association Rule Discovery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A987-3CC3-4C67-B681-B5A23F7A7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07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916B18-BD81-4ADC-B93D-2716F567D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rule discovery: </a:t>
            </a:r>
            <a:r>
              <a:rPr lang="en-US" dirty="0" err="1"/>
              <a:t>definisi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DD2CF8-1625-4728-B307-EF88AC718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set records (</a:t>
            </a:r>
            <a:r>
              <a:rPr lang="en-US" dirty="0" err="1"/>
              <a:t>catatan</a:t>
            </a:r>
            <a:r>
              <a:rPr lang="en-US" dirty="0"/>
              <a:t>) yang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item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koleksi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endParaRPr lang="en-US" dirty="0"/>
          </a:p>
          <a:p>
            <a:pPr lvl="1"/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memprediksi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item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kemunculan</a:t>
            </a:r>
            <a:r>
              <a:rPr lang="en-US" dirty="0"/>
              <a:t> item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F50FDB5D-4B35-49D0-B5A5-BEF827CB67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477181"/>
              </p:ext>
            </p:extLst>
          </p:nvPr>
        </p:nvGraphicFramePr>
        <p:xfrm>
          <a:off x="1614714" y="3627664"/>
          <a:ext cx="4181475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Document" r:id="rId3" imgW="3823716" imgH="1999488" progId="Word.Document.8">
                  <p:embed/>
                </p:oleObj>
              </mc:Choice>
              <mc:Fallback>
                <p:oleObj name="Document" r:id="rId3" imgW="3823716" imgH="1999488" progId="Word.Document.8">
                  <p:embed/>
                  <p:pic>
                    <p:nvPicPr>
                      <p:cNvPr id="56323" name="Object 4">
                        <a:extLst>
                          <a:ext uri="{FF2B5EF4-FFF2-40B4-BE49-F238E27FC236}">
                            <a16:creationId xmlns:a16="http://schemas.microsoft.com/office/drawing/2014/main" id="{107E5B46-D947-402F-A978-C4F9735F1C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714" y="3627664"/>
                        <a:ext cx="4181475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>
            <a:extLst>
              <a:ext uri="{FF2B5EF4-FFF2-40B4-BE49-F238E27FC236}">
                <a16:creationId xmlns:a16="http://schemas.microsoft.com/office/drawing/2014/main" id="{357E72E6-FF7B-4507-8EE6-022556C31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514" y="4008664"/>
            <a:ext cx="3443288" cy="976313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000" b="0">
                <a:latin typeface="Times New Roman" charset="0"/>
              </a:rPr>
              <a:t>Rules Discovered: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000" b="0">
                <a:latin typeface="Times New Roman" charset="0"/>
              </a:rPr>
              <a:t>    </a:t>
            </a:r>
            <a:r>
              <a:rPr lang="en-US" altLang="en-US" sz="1800">
                <a:solidFill>
                  <a:srgbClr val="CC0000"/>
                </a:solidFill>
                <a:latin typeface="Tahoma" charset="0"/>
              </a:rPr>
              <a:t>{Milk} --&gt; {Coke}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1800">
                <a:solidFill>
                  <a:srgbClr val="CC0000"/>
                </a:solidFill>
                <a:latin typeface="Tahoma" charset="0"/>
              </a:rPr>
              <a:t>    {Diaper, Milk} --&gt; {Beer}</a:t>
            </a:r>
            <a:endParaRPr lang="en-US" altLang="en-US" sz="2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57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C861-A0FC-44A5-B437-0E14A350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Analysis: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6677F-32BD-491E-8BC7-BBF3AE339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Analisis</a:t>
            </a:r>
            <a:r>
              <a:rPr lang="en-US" dirty="0"/>
              <a:t> pasar-</a:t>
            </a:r>
            <a:r>
              <a:rPr lang="en-US" dirty="0" err="1"/>
              <a:t>keranjang</a:t>
            </a:r>
            <a:r>
              <a:rPr lang="en-US" dirty="0"/>
              <a:t> (</a:t>
            </a:r>
            <a:r>
              <a:rPr lang="en-US" altLang="en-US" dirty="0"/>
              <a:t>Market-basket analysis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,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rak</a:t>
            </a:r>
            <a:r>
              <a:rPr lang="en-US" dirty="0"/>
              <a:t>, dan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inventaris</a:t>
            </a:r>
            <a:endParaRPr lang="en-US" dirty="0"/>
          </a:p>
          <a:p>
            <a:endParaRPr lang="en-US" dirty="0"/>
          </a:p>
          <a:p>
            <a:r>
              <a:rPr lang="en-US" dirty="0"/>
              <a:t>Diagnosis alarm </a:t>
            </a:r>
            <a:r>
              <a:rPr lang="en-US" dirty="0" err="1"/>
              <a:t>telekomunikasi</a:t>
            </a:r>
            <a:endParaRPr lang="en-US" dirty="0"/>
          </a:p>
          <a:p>
            <a:pPr lvl="1"/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alarm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sama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Informatika</a:t>
            </a:r>
            <a:r>
              <a:rPr lang="en-US" dirty="0"/>
              <a:t> </a:t>
            </a:r>
            <a:r>
              <a:rPr lang="en-US" dirty="0" err="1"/>
              <a:t>Medis</a:t>
            </a:r>
            <a:endParaRPr lang="en-US" dirty="0"/>
          </a:p>
          <a:p>
            <a:pPr lvl="1"/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dan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10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1A1D8DF-F3F2-46AB-AB30-C2A98B8AE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827" y="1969918"/>
            <a:ext cx="81534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0C861-A0FC-44A5-B437-0E14A350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Analysis: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6677F-32BD-491E-8BC7-BBF3AE339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Contoh</a:t>
            </a:r>
            <a:r>
              <a:rPr lang="en-US" dirty="0"/>
              <a:t> Pola </a:t>
            </a:r>
            <a:r>
              <a:rPr lang="en-US" dirty="0" err="1"/>
              <a:t>Koekspresi</a:t>
            </a:r>
            <a:r>
              <a:rPr lang="en-US" dirty="0"/>
              <a:t> </a:t>
            </a:r>
            <a:r>
              <a:rPr lang="en-US" dirty="0" err="1"/>
              <a:t>Diferensial</a:t>
            </a:r>
            <a:r>
              <a:rPr lang="en-US" dirty="0"/>
              <a:t> </a:t>
            </a:r>
            <a:r>
              <a:rPr lang="en-US" dirty="0" err="1"/>
              <a:t>Subruang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dataset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paru-paru</a:t>
            </a: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2BF3DC9-786A-4BA1-ACD6-C6C22235C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27" y="4767093"/>
            <a:ext cx="19812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729AFC25-2F75-452F-9CC6-69ADA9C09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552" y="4826708"/>
            <a:ext cx="31559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000" dirty="0">
                <a:solidFill>
                  <a:srgbClr val="0070C0"/>
                </a:solidFill>
                <a:ea typeface="SimSun" panose="02010600030101010101" pitchFamily="2" charset="-122"/>
              </a:rPr>
              <a:t>Three lung cancer datasets </a:t>
            </a:r>
            <a:r>
              <a:rPr lang="en-US" altLang="zh-CN" sz="1000" dirty="0">
                <a:solidFill>
                  <a:srgbClr val="0070C0"/>
                </a:solidFill>
                <a:ea typeface="SimSun" panose="02010600030101010101" pitchFamily="2" charset="-122"/>
              </a:rPr>
              <a:t>[Bhattacharjee et al. 2001], [</a:t>
            </a:r>
            <a:r>
              <a:rPr lang="en-US" altLang="zh-CN" sz="1000" dirty="0" err="1">
                <a:solidFill>
                  <a:srgbClr val="0070C0"/>
                </a:solidFill>
                <a:ea typeface="SimSun" panose="02010600030101010101" pitchFamily="2" charset="-122"/>
              </a:rPr>
              <a:t>Stearman</a:t>
            </a:r>
            <a:r>
              <a:rPr lang="en-US" altLang="zh-CN" sz="1000" dirty="0">
                <a:solidFill>
                  <a:srgbClr val="0070C0"/>
                </a:solidFill>
                <a:ea typeface="SimSun" panose="02010600030101010101" pitchFamily="2" charset="-122"/>
              </a:rPr>
              <a:t> et al. 2005], [</a:t>
            </a:r>
            <a:r>
              <a:rPr lang="en-US" altLang="zh-CN" sz="1000" dirty="0" err="1">
                <a:solidFill>
                  <a:srgbClr val="0070C0"/>
                </a:solidFill>
                <a:ea typeface="SimSun" panose="02010600030101010101" pitchFamily="2" charset="-122"/>
              </a:rPr>
              <a:t>Su</a:t>
            </a:r>
            <a:r>
              <a:rPr lang="en-US" altLang="zh-CN" sz="1000" dirty="0">
                <a:solidFill>
                  <a:srgbClr val="0070C0"/>
                </a:solidFill>
                <a:ea typeface="SimSun" panose="02010600030101010101" pitchFamily="2" charset="-122"/>
              </a:rPr>
              <a:t> et al. 2007]</a:t>
            </a:r>
            <a:endParaRPr lang="en-US" altLang="en-US" sz="1000" dirty="0">
              <a:solidFill>
                <a:srgbClr val="0070C0"/>
              </a:solidFill>
              <a:ea typeface="SimSun" panose="02010600030101010101" pitchFamily="2" charset="-12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C34A2DE-731A-45C7-9B69-05E15122C902}"/>
              </a:ext>
            </a:extLst>
          </p:cNvPr>
          <p:cNvSpPr/>
          <p:nvPr/>
        </p:nvSpPr>
        <p:spPr>
          <a:xfrm>
            <a:off x="838200" y="5397500"/>
            <a:ext cx="542607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Diperkaya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pensinyalan</a:t>
            </a:r>
            <a:r>
              <a:rPr lang="en-US" dirty="0"/>
              <a:t> TNF / NFB yang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paru-paru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41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94F92-D548-403A-A857-22DF5079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Analysis: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5EED9-A6F9-4A3B-AE7F-D65B348F4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900" dirty="0"/>
              <a:t>pada hari kamis malam, 1000 pelanggan telah melakukan belanja di supermaket ABC, dimana:</a:t>
            </a:r>
          </a:p>
          <a:p>
            <a:pPr lvl="1"/>
            <a:r>
              <a:rPr lang="id-ID" dirty="0"/>
              <a:t>200 orang membeli </a:t>
            </a:r>
            <a:r>
              <a:rPr lang="id-ID" dirty="0">
                <a:solidFill>
                  <a:srgbClr val="C00000"/>
                </a:solidFill>
              </a:rPr>
              <a:t>Sabun Mandi</a:t>
            </a:r>
          </a:p>
          <a:p>
            <a:pPr lvl="1"/>
            <a:r>
              <a:rPr lang="id-ID" dirty="0"/>
              <a:t>dari 200 orang yang membeli sabun mandi, 50 orangnya membeli </a:t>
            </a:r>
            <a:r>
              <a:rPr lang="id-ID" dirty="0">
                <a:solidFill>
                  <a:srgbClr val="C00000"/>
                </a:solidFill>
              </a:rPr>
              <a:t>Fanta</a:t>
            </a:r>
          </a:p>
          <a:p>
            <a:r>
              <a:rPr lang="id-ID" sz="2900" dirty="0"/>
              <a:t>Jadi, association rule menjadi, “</a:t>
            </a:r>
            <a:r>
              <a:rPr lang="id-ID" sz="2900" dirty="0">
                <a:solidFill>
                  <a:srgbClr val="C00000"/>
                </a:solidFill>
              </a:rPr>
              <a:t>Jika membeli sabun mandi, maka membeli Fanta</a:t>
            </a:r>
            <a:r>
              <a:rPr lang="id-ID" sz="2900" dirty="0"/>
              <a:t>”, dengan nilai </a:t>
            </a:r>
            <a:r>
              <a:rPr lang="id-ID" sz="2900" dirty="0">
                <a:solidFill>
                  <a:srgbClr val="C00000"/>
                </a:solidFill>
              </a:rPr>
              <a:t>support </a:t>
            </a:r>
            <a:r>
              <a:rPr lang="id-ID" sz="2900" dirty="0"/>
              <a:t>= 200/1000 = 20% dan nilai </a:t>
            </a:r>
            <a:r>
              <a:rPr lang="id-ID" sz="2900" dirty="0">
                <a:solidFill>
                  <a:srgbClr val="C00000"/>
                </a:solidFill>
              </a:rPr>
              <a:t>confidence </a:t>
            </a:r>
            <a:r>
              <a:rPr lang="id-ID" sz="2900" dirty="0"/>
              <a:t>= 50/200 = 25%</a:t>
            </a:r>
          </a:p>
          <a:p>
            <a:r>
              <a:rPr lang="id-ID" sz="2900" dirty="0"/>
              <a:t>Algoritma association rule diantaranya adalah: </a:t>
            </a:r>
            <a:r>
              <a:rPr lang="id-ID" sz="2900" dirty="0">
                <a:solidFill>
                  <a:srgbClr val="C00000"/>
                </a:solidFill>
              </a:rPr>
              <a:t>A priori algorithm</a:t>
            </a:r>
            <a:r>
              <a:rPr lang="id-ID" sz="2900" dirty="0"/>
              <a:t>, </a:t>
            </a:r>
            <a:r>
              <a:rPr lang="id-ID" sz="2900" dirty="0">
                <a:solidFill>
                  <a:srgbClr val="C00000"/>
                </a:solidFill>
              </a:rPr>
              <a:t>FP-Growth algorithm</a:t>
            </a:r>
            <a:r>
              <a:rPr lang="id-ID" sz="2900" dirty="0"/>
              <a:t>, </a:t>
            </a:r>
            <a:r>
              <a:rPr lang="id-ID" sz="2900" dirty="0">
                <a:solidFill>
                  <a:srgbClr val="C00000"/>
                </a:solidFill>
              </a:rPr>
              <a:t>GRI algorithm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38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6818-88A3-44CC-996B-6ECBAE94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Anomaly Detection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A987-3CC3-4C67-B681-B5A23F7A7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76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95E645-CB3B-4852-A556-6AE4958B7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anomali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86206F-80A3-4A80-9577-4962D8B1D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penyimpangan</a:t>
            </a:r>
            <a:r>
              <a:rPr lang="en-US" dirty="0"/>
              <a:t> yang </a:t>
            </a:r>
            <a:r>
              <a:rPr lang="en-US" dirty="0" err="1"/>
              <a:t>signifikan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normal</a:t>
            </a:r>
          </a:p>
          <a:p>
            <a:r>
              <a:rPr lang="en-US" dirty="0" err="1"/>
              <a:t>Aplikasi</a:t>
            </a:r>
            <a:r>
              <a:rPr lang="en-US" dirty="0"/>
              <a:t>:</a:t>
            </a:r>
          </a:p>
          <a:p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Penipuan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Kredit</a:t>
            </a:r>
            <a:endParaRPr lang="en-US" dirty="0"/>
          </a:p>
          <a:p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intrusi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en-US" dirty="0"/>
          </a:p>
          <a:p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anomali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sensor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pemantauan</a:t>
            </a:r>
            <a:r>
              <a:rPr lang="en-US" dirty="0"/>
              <a:t> dan </a:t>
            </a:r>
            <a:r>
              <a:rPr lang="en-US" dirty="0" err="1"/>
              <a:t>pengawasan</a:t>
            </a:r>
            <a:r>
              <a:rPr lang="en-US" dirty="0"/>
              <a:t>.</a:t>
            </a:r>
          </a:p>
          <a:p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tutupan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 global.</a:t>
            </a:r>
          </a:p>
        </p:txBody>
      </p:sp>
    </p:spTree>
    <p:extLst>
      <p:ext uri="{BB962C8B-B14F-4D97-AF65-F5344CB8AC3E}">
        <p14:creationId xmlns:p14="http://schemas.microsoft.com/office/powerpoint/2010/main" val="5285297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72D45-71B4-4E46-9352-361146B7E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pemahaman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20DB9-2ABF-49D7-8AA0-78A9BDC2B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Pikirkan</a:t>
            </a:r>
            <a:r>
              <a:rPr lang="en-US" dirty="0"/>
              <a:t>, </a:t>
            </a:r>
            <a:r>
              <a:rPr lang="en-US" dirty="0" err="1"/>
              <a:t>kira-kira</a:t>
            </a:r>
            <a:r>
              <a:rPr lang="en-US" dirty="0"/>
              <a:t>, data mining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di area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75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BDC08-2CF0-4E0B-B71F-9D62045DF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break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D60C8-2779-4445-997F-CD5661A1BF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DF19DD-4BC4-42C4-A450-1C9B78F05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35" y="1077685"/>
            <a:ext cx="2619829" cy="26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66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2CDC-40ED-4ECD-B83E-068BBD6FC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Pengenalan</a:t>
            </a:r>
            <a:r>
              <a:rPr lang="en-US" sz="5400" dirty="0"/>
              <a:t> </a:t>
            </a:r>
            <a:r>
              <a:rPr lang="en-US" sz="5400" dirty="0" err="1"/>
              <a:t>tentang</a:t>
            </a:r>
            <a:r>
              <a:rPr lang="en-US" sz="5400" dirty="0"/>
              <a:t> data (dataset)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9D373-876C-4FC1-9FCA-4A254CC52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Akan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di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berikutnya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6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5050E-5B12-4804-87DD-3525B5021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data mining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BC2542-E0C4-449C-8CA1-984C808B5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124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9A7456-B992-4F06-804D-1AC706763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6FDB02A6-F845-48C5-B366-8C389FA50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2" t="31148" r="22975" b="27616"/>
          <a:stretch/>
        </p:blipFill>
        <p:spPr bwMode="auto">
          <a:xfrm>
            <a:off x="3561061" y="2015166"/>
            <a:ext cx="6670188" cy="418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737B246-B95F-4609-964F-83440C2F14EA}"/>
              </a:ext>
            </a:extLst>
          </p:cNvPr>
          <p:cNvSpPr txBox="1"/>
          <p:nvPr/>
        </p:nvSpPr>
        <p:spPr>
          <a:xfrm>
            <a:off x="8173849" y="1253848"/>
            <a:ext cx="28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Class/Label</a:t>
            </a:r>
            <a:r>
              <a:rPr lang="en-US" sz="2800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/Target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D1DF9F-C867-48E7-956E-73C7F8E947F9}"/>
              </a:ext>
            </a:extLst>
          </p:cNvPr>
          <p:cNvCxnSpPr/>
          <p:nvPr/>
        </p:nvCxnSpPr>
        <p:spPr bwMode="auto">
          <a:xfrm>
            <a:off x="9621649" y="1777068"/>
            <a:ext cx="0" cy="45720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7D11075-294E-435F-9B87-274D8B825FA7}"/>
              </a:ext>
            </a:extLst>
          </p:cNvPr>
          <p:cNvSpPr txBox="1"/>
          <p:nvPr/>
        </p:nvSpPr>
        <p:spPr>
          <a:xfrm>
            <a:off x="4897249" y="1167468"/>
            <a:ext cx="2751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Attribut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e/Feature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48F1462-2BF2-4E59-A8F4-4F1B7DF856EF}"/>
              </a:ext>
            </a:extLst>
          </p:cNvPr>
          <p:cNvCxnSpPr>
            <a:stCxn id="27" idx="2"/>
          </p:cNvCxnSpPr>
          <p:nvPr/>
        </p:nvCxnSpPr>
        <p:spPr bwMode="auto">
          <a:xfrm flipH="1">
            <a:off x="4668649" y="1690688"/>
            <a:ext cx="1604490" cy="5435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D5F8AB8-F0FD-4366-A35D-363F9C87EE66}"/>
              </a:ext>
            </a:extLst>
          </p:cNvPr>
          <p:cNvCxnSpPr>
            <a:stCxn id="27" idx="2"/>
          </p:cNvCxnSpPr>
          <p:nvPr/>
        </p:nvCxnSpPr>
        <p:spPr bwMode="auto">
          <a:xfrm flipH="1">
            <a:off x="5964049" y="1690688"/>
            <a:ext cx="309090" cy="5435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DFCC4F3-07DA-4155-A4F5-66557516A5DF}"/>
              </a:ext>
            </a:extLst>
          </p:cNvPr>
          <p:cNvCxnSpPr>
            <a:stCxn id="27" idx="2"/>
          </p:cNvCxnSpPr>
          <p:nvPr/>
        </p:nvCxnSpPr>
        <p:spPr bwMode="auto">
          <a:xfrm>
            <a:off x="6273139" y="1690688"/>
            <a:ext cx="2053110" cy="5435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E2E3F48-A5A7-4096-82EB-A9C1DBA54C69}"/>
              </a:ext>
            </a:extLst>
          </p:cNvPr>
          <p:cNvCxnSpPr>
            <a:stCxn id="27" idx="2"/>
          </p:cNvCxnSpPr>
          <p:nvPr/>
        </p:nvCxnSpPr>
        <p:spPr bwMode="auto">
          <a:xfrm>
            <a:off x="6273139" y="1690688"/>
            <a:ext cx="910110" cy="5435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1CB98CC-FD4D-4608-8D98-03F9B2B4716C}"/>
              </a:ext>
            </a:extLst>
          </p:cNvPr>
          <p:cNvSpPr txBox="1"/>
          <p:nvPr/>
        </p:nvSpPr>
        <p:spPr>
          <a:xfrm>
            <a:off x="10490273" y="4759048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Nominal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FB77AFF-8E57-4A87-96ED-5982609B7E18}"/>
              </a:ext>
            </a:extLst>
          </p:cNvPr>
          <p:cNvCxnSpPr>
            <a:stCxn id="32" idx="1"/>
          </p:cNvCxnSpPr>
          <p:nvPr/>
        </p:nvCxnSpPr>
        <p:spPr bwMode="auto">
          <a:xfrm flipH="1" flipV="1">
            <a:off x="9621649" y="3834468"/>
            <a:ext cx="868624" cy="118619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EFC5070-7179-493C-AF60-59D5C9591B55}"/>
              </a:ext>
            </a:extLst>
          </p:cNvPr>
          <p:cNvSpPr txBox="1"/>
          <p:nvPr/>
        </p:nvSpPr>
        <p:spPr>
          <a:xfrm>
            <a:off x="10252987" y="5737139"/>
            <a:ext cx="1730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Numerik</a:t>
            </a:r>
            <a:endParaRPr lang="en-US" sz="2800" dirty="0">
              <a:solidFill>
                <a:srgbClr val="FF9933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53E339A-E965-45CF-91FE-FD2B6F785DEA}"/>
              </a:ext>
            </a:extLst>
          </p:cNvPr>
          <p:cNvCxnSpPr/>
          <p:nvPr/>
        </p:nvCxnSpPr>
        <p:spPr bwMode="auto">
          <a:xfrm flipH="1" flipV="1">
            <a:off x="8173849" y="4901268"/>
            <a:ext cx="2193312" cy="1155509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9933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5D53972-34DA-4F0E-8273-0604F338768E}"/>
              </a:ext>
            </a:extLst>
          </p:cNvPr>
          <p:cNvSpPr txBox="1"/>
          <p:nvPr/>
        </p:nvSpPr>
        <p:spPr>
          <a:xfrm>
            <a:off x="10688449" y="2247186"/>
            <a:ext cx="1396536" cy="18158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Record/</a:t>
            </a:r>
          </a:p>
          <a:p>
            <a:pPr algn="l"/>
            <a:r>
              <a:rPr lang="en-US" sz="2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Object/</a:t>
            </a:r>
          </a:p>
          <a:p>
            <a:pPr algn="l"/>
            <a:r>
              <a:rPr lang="en-US" sz="2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Sample/</a:t>
            </a:r>
          </a:p>
          <a:p>
            <a:pPr algn="l"/>
            <a:r>
              <a:rPr lang="en-US" sz="2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Tuple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54C7B49-47EF-47A7-B18A-758D39E0A340}"/>
              </a:ext>
            </a:extLst>
          </p:cNvPr>
          <p:cNvCxnSpPr/>
          <p:nvPr/>
        </p:nvCxnSpPr>
        <p:spPr bwMode="auto">
          <a:xfrm flipH="1">
            <a:off x="10028588" y="2674841"/>
            <a:ext cx="492037" cy="101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68961B6-1762-46B5-B761-FD3933C69256}"/>
              </a:ext>
            </a:extLst>
          </p:cNvPr>
          <p:cNvCxnSpPr/>
          <p:nvPr/>
        </p:nvCxnSpPr>
        <p:spPr bwMode="auto">
          <a:xfrm flipH="1">
            <a:off x="10045078" y="2923801"/>
            <a:ext cx="492037" cy="101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B7C9002-F3CB-495B-9564-295DD2B71D0E}"/>
              </a:ext>
            </a:extLst>
          </p:cNvPr>
          <p:cNvCxnSpPr/>
          <p:nvPr/>
        </p:nvCxnSpPr>
        <p:spPr bwMode="auto">
          <a:xfrm flipH="1">
            <a:off x="10045078" y="3152401"/>
            <a:ext cx="492037" cy="101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629A0FC-596C-4692-BF46-1C2DDC7CF307}"/>
              </a:ext>
            </a:extLst>
          </p:cNvPr>
          <p:cNvCxnSpPr/>
          <p:nvPr/>
        </p:nvCxnSpPr>
        <p:spPr bwMode="auto">
          <a:xfrm flipH="1">
            <a:off x="10045078" y="3447021"/>
            <a:ext cx="492037" cy="101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47ED62-4831-40EB-92BE-25A3C321E27D}"/>
              </a:ext>
            </a:extLst>
          </p:cNvPr>
          <p:cNvCxnSpPr/>
          <p:nvPr/>
        </p:nvCxnSpPr>
        <p:spPr bwMode="auto">
          <a:xfrm flipH="1">
            <a:off x="10045078" y="3685801"/>
            <a:ext cx="492037" cy="101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arrow"/>
          </a:ln>
          <a:effectLst/>
        </p:spPr>
      </p:cxnSp>
      <p:pic>
        <p:nvPicPr>
          <p:cNvPr id="42" name="Content Placeholder 4">
            <a:extLst>
              <a:ext uri="{FF2B5EF4-FFF2-40B4-BE49-F238E27FC236}">
                <a16:creationId xmlns:a16="http://schemas.microsoft.com/office/drawing/2014/main" id="{FF9601F7-67B9-4CF8-A9AE-6429F8AF4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1" y="1962478"/>
            <a:ext cx="3022054" cy="3263819"/>
          </a:xfr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6772913-DDE7-4A00-813E-364958B11765}"/>
              </a:ext>
            </a:extLst>
          </p:cNvPr>
          <p:cNvSpPr/>
          <p:nvPr/>
        </p:nvSpPr>
        <p:spPr>
          <a:xfrm>
            <a:off x="249631" y="5316865"/>
            <a:ext cx="2380342" cy="420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Petal: </a:t>
            </a:r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bunga</a:t>
            </a:r>
            <a:endParaRPr lang="en-US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A5C70D4-E12C-4019-BEE5-FFDD7A76FA42}"/>
              </a:ext>
            </a:extLst>
          </p:cNvPr>
          <p:cNvSpPr/>
          <p:nvPr/>
        </p:nvSpPr>
        <p:spPr>
          <a:xfrm>
            <a:off x="260455" y="5846640"/>
            <a:ext cx="2380342" cy="420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sepal: </a:t>
            </a:r>
            <a:r>
              <a:rPr lang="en-US" dirty="0" err="1"/>
              <a:t>kelopak</a:t>
            </a:r>
            <a:r>
              <a:rPr lang="en-US" dirty="0"/>
              <a:t> </a:t>
            </a:r>
            <a:r>
              <a:rPr lang="en-US" dirty="0" err="1"/>
              <a:t>bunga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837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AD9A7-CC6C-4EB9-ACE8-2E84F6526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atribut</a:t>
            </a:r>
            <a:endParaRPr lang="en-US" dirty="0"/>
          </a:p>
        </p:txBody>
      </p:sp>
      <p:pic>
        <p:nvPicPr>
          <p:cNvPr id="4" name="Picture 2" descr="C:\Users\hends\AppData\Local\Temp\maftemp-743b1407\1368553971380_822\1360736259772_681\index_files\Data_types.png">
            <a:extLst>
              <a:ext uri="{FF2B5EF4-FFF2-40B4-BE49-F238E27FC236}">
                <a16:creationId xmlns:a16="http://schemas.microsoft.com/office/drawing/2014/main" id="{950546AC-933D-41BD-8A1D-D2532CD6A3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346" y="1899235"/>
            <a:ext cx="7265307" cy="34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6598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CA5F-5A88-4723-BC59-89F3919F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177FB-7434-450F-8C98-490B903F6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86718720-C34B-48FF-A12C-2B058A64CC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447612"/>
              </p:ext>
            </p:extLst>
          </p:nvPr>
        </p:nvGraphicFramePr>
        <p:xfrm>
          <a:off x="1524810" y="0"/>
          <a:ext cx="9142380" cy="68416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3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185">
                <a:tc>
                  <a:txBody>
                    <a:bodyPr/>
                    <a:lstStyle/>
                    <a:p>
                      <a:r>
                        <a:rPr lang="en-US" sz="1800" dirty="0" err="1"/>
                        <a:t>Jenis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Atribut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Deskripsi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Contoh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Operasi</a:t>
                      </a:r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281">
                <a:tc>
                  <a:txBody>
                    <a:bodyPr/>
                    <a:lstStyle/>
                    <a:p>
                      <a:r>
                        <a:rPr lang="en-US" sz="1600" b="1" dirty="0"/>
                        <a:t>Ratio</a:t>
                      </a:r>
                    </a:p>
                    <a:p>
                      <a:r>
                        <a:rPr lang="en-US" sz="1600" b="1" dirty="0"/>
                        <a:t>(</a:t>
                      </a:r>
                      <a:r>
                        <a:rPr lang="en-US" sz="1600" b="1" dirty="0" err="1"/>
                        <a:t>Mutlak</a:t>
                      </a:r>
                      <a:r>
                        <a:rPr lang="en-US" sz="1600" b="1" dirty="0"/>
                        <a:t>)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Data yang </a:t>
                      </a:r>
                      <a:r>
                        <a:rPr lang="en-US" sz="1600" dirty="0" err="1"/>
                        <a:t>diperoleh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dengan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cara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pengukuran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dimana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jarak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dua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titik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pada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skala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sudah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diketahui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>
                          <a:solidFill>
                            <a:schemeClr val="dk1"/>
                          </a:solidFill>
                        </a:rPr>
                        <a:t>M</a:t>
                      </a:r>
                      <a:r>
                        <a:rPr lang="en-US" sz="1600" dirty="0" err="1"/>
                        <a:t>empunyai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titik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nol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 yang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absolut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(*, /)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Umur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Berat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badan</a:t>
                      </a:r>
                      <a:endParaRPr lang="en-US" sz="16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err="1"/>
                        <a:t>Tinggi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badan</a:t>
                      </a:r>
                      <a:endParaRPr lang="en-US" sz="16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err="1"/>
                        <a:t>Jumlah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uang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geometric mean, harmonic mean, percent variation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6646">
                <a:tc>
                  <a:txBody>
                    <a:bodyPr/>
                    <a:lstStyle/>
                    <a:p>
                      <a:r>
                        <a:rPr lang="en-US" sz="1600" b="1" dirty="0"/>
                        <a:t>Interval</a:t>
                      </a:r>
                    </a:p>
                    <a:p>
                      <a:r>
                        <a:rPr lang="en-US" sz="1600" b="1" dirty="0"/>
                        <a:t>(</a:t>
                      </a:r>
                      <a:r>
                        <a:rPr lang="en-US" sz="1600" b="1" dirty="0" err="1"/>
                        <a:t>Jarak</a:t>
                      </a:r>
                      <a:r>
                        <a:rPr lang="en-US" sz="1600" b="1" dirty="0"/>
                        <a:t>)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Data yang </a:t>
                      </a:r>
                      <a:r>
                        <a:rPr lang="en-US" sz="1600" dirty="0" err="1"/>
                        <a:t>diperoleh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dengan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cara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pengukuran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dimana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jarak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dua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titik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pada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skala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sudah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diketahui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Tidak</a:t>
                      </a:r>
                      <a:r>
                        <a:rPr lang="en-US" sz="16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dk1"/>
                          </a:solidFill>
                        </a:rPr>
                        <a:t>me</a:t>
                      </a:r>
                      <a:r>
                        <a:rPr lang="en-US" sz="1600" dirty="0" err="1"/>
                        <a:t>mpunyai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titik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nol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 yang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absolut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(+, -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/>
                        <a:t>Suhu 0°c-100°c,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/>
                        <a:t>Umur 20-30 tahun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mean, standard deviation, Pearson's correlation, </a:t>
                      </a:r>
                      <a:r>
                        <a:rPr lang="en-US" sz="1600" i="1" dirty="0"/>
                        <a:t>t</a:t>
                      </a:r>
                      <a:r>
                        <a:rPr lang="en-US" sz="1600" dirty="0"/>
                        <a:t> and </a:t>
                      </a:r>
                      <a:r>
                        <a:rPr lang="en-US" sz="1600" i="1" dirty="0"/>
                        <a:t>F</a:t>
                      </a:r>
                      <a:r>
                        <a:rPr lang="en-US" sz="1600" dirty="0"/>
                        <a:t> tests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9281">
                <a:tc>
                  <a:txBody>
                    <a:bodyPr/>
                    <a:lstStyle/>
                    <a:p>
                      <a:r>
                        <a:rPr lang="en-US" sz="1600" b="1" dirty="0"/>
                        <a:t>Ordinal</a:t>
                      </a:r>
                    </a:p>
                    <a:p>
                      <a:r>
                        <a:rPr lang="en-US" sz="1600" b="1" dirty="0"/>
                        <a:t>(</a:t>
                      </a:r>
                      <a:r>
                        <a:rPr lang="en-US" sz="1600" b="1" dirty="0" err="1"/>
                        <a:t>Peringkat</a:t>
                      </a:r>
                      <a:r>
                        <a:rPr lang="en-US" sz="1600" b="1" dirty="0"/>
                        <a:t>)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Data yang </a:t>
                      </a:r>
                      <a:r>
                        <a:rPr lang="en-US" sz="1600" dirty="0" err="1"/>
                        <a:t>diperoleh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dengan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cara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kategorisasi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dirty="0" err="1"/>
                        <a:t>atau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klasifikasi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Tetapi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diantara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 data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tersebut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terdapat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hubungan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atau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berurutan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(&lt;, &gt;)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Tingkat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kepuasan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pelanggan</a:t>
                      </a:r>
                      <a:r>
                        <a:rPr lang="en-US" sz="1600" baseline="0" dirty="0"/>
                        <a:t> (</a:t>
                      </a:r>
                      <a:r>
                        <a:rPr lang="en-US" sz="1600" baseline="0" dirty="0" err="1">
                          <a:solidFill>
                            <a:srgbClr val="C00000"/>
                          </a:solidFill>
                        </a:rPr>
                        <a:t>puas</a:t>
                      </a:r>
                      <a:r>
                        <a:rPr lang="en-US" sz="1600" baseline="0" dirty="0"/>
                        <a:t>, </a:t>
                      </a:r>
                      <a:r>
                        <a:rPr lang="en-US" sz="1600" baseline="0" dirty="0" err="1">
                          <a:solidFill>
                            <a:srgbClr val="C00000"/>
                          </a:solidFill>
                        </a:rPr>
                        <a:t>sedang</a:t>
                      </a:r>
                      <a:r>
                        <a:rPr lang="en-US" sz="1600" baseline="0" dirty="0"/>
                        <a:t>, </a:t>
                      </a:r>
                      <a:r>
                        <a:rPr lang="en-US" sz="1600" baseline="0" dirty="0" err="1">
                          <a:solidFill>
                            <a:srgbClr val="C00000"/>
                          </a:solidFill>
                        </a:rPr>
                        <a:t>tidak</a:t>
                      </a:r>
                      <a:r>
                        <a:rPr lang="en-US" sz="16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C00000"/>
                          </a:solidFill>
                        </a:rPr>
                        <a:t>puas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median, percentiles, rank correlation, run tests, sign tests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9281">
                <a:tc>
                  <a:txBody>
                    <a:bodyPr/>
                    <a:lstStyle/>
                    <a:p>
                      <a:r>
                        <a:rPr lang="en-US" sz="1600" b="1" dirty="0"/>
                        <a:t>Nominal</a:t>
                      </a:r>
                    </a:p>
                    <a:p>
                      <a:r>
                        <a:rPr lang="en-US" sz="1600" b="1" dirty="0"/>
                        <a:t>(Label)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Data yang </a:t>
                      </a:r>
                      <a:r>
                        <a:rPr lang="en-US" sz="1600" dirty="0" err="1"/>
                        <a:t>diperoleh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dengan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cara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kategorisasi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dirty="0" err="1"/>
                        <a:t>atau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klasifikasi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err="1"/>
                        <a:t>Menunjukkan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>
                          <a:solidFill>
                            <a:srgbClr val="C00000"/>
                          </a:solidFill>
                        </a:rPr>
                        <a:t>beberapa</a:t>
                      </a:r>
                      <a:r>
                        <a:rPr lang="en-US" sz="1600" baseline="0" dirty="0">
                          <a:solidFill>
                            <a:srgbClr val="C00000"/>
                          </a:solidFill>
                        </a:rPr>
                        <a:t> object yang </a:t>
                      </a:r>
                      <a:r>
                        <a:rPr lang="en-US" sz="1600" baseline="0" dirty="0" err="1">
                          <a:solidFill>
                            <a:srgbClr val="C00000"/>
                          </a:solidFill>
                        </a:rPr>
                        <a:t>berbeda</a:t>
                      </a:r>
                      <a:endParaRPr lang="en-US" sz="1600" baseline="0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(=,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MS Mincho" pitchFamily="49" charset="-128"/>
                          <a:sym typeface="Symbol" pitchFamily="18" charset="2"/>
                        </a:rPr>
                        <a:t>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Kode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pos</a:t>
                      </a:r>
                      <a:endParaRPr lang="en-US" sz="16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err="1"/>
                        <a:t>Jenis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kelamin</a:t>
                      </a:r>
                      <a:endParaRPr lang="en-US" sz="16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err="1"/>
                        <a:t>Nomer</a:t>
                      </a:r>
                      <a:r>
                        <a:rPr lang="en-US" sz="1600" baseline="0" dirty="0"/>
                        <a:t> id </a:t>
                      </a:r>
                      <a:r>
                        <a:rPr lang="en-US" sz="1600" baseline="0" dirty="0" err="1"/>
                        <a:t>karyawan</a:t>
                      </a:r>
                      <a:endParaRPr lang="en-US" sz="16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err="1"/>
                        <a:t>Nama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kota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/>
                        <a:t>mode, </a:t>
                      </a:r>
                      <a:r>
                        <a:rPr lang="id-ID" sz="1600" dirty="0" err="1"/>
                        <a:t>entropy</a:t>
                      </a:r>
                      <a:r>
                        <a:rPr lang="id-ID" sz="1600" dirty="0"/>
                        <a:t>, </a:t>
                      </a:r>
                      <a:r>
                        <a:rPr lang="id-ID" sz="1600" dirty="0" err="1"/>
                        <a:t>contingency</a:t>
                      </a:r>
                      <a:r>
                        <a:rPr lang="id-ID" sz="1600" dirty="0"/>
                        <a:t> </a:t>
                      </a:r>
                      <a:r>
                        <a:rPr lang="id-ID" sz="1600" dirty="0" err="1"/>
                        <a:t>correlation</a:t>
                      </a:r>
                      <a:r>
                        <a:rPr lang="id-ID" sz="1600" dirty="0"/>
                        <a:t>, </a:t>
                      </a:r>
                      <a:r>
                        <a:rPr lang="en-US" sz="1600" dirty="0">
                          <a:latin typeface="Times New Roman" pitchFamily="18" charset="0"/>
                          <a:ea typeface="MS Mincho" pitchFamily="49" charset="-128"/>
                          <a:sym typeface="Symbol" pitchFamily="18" charset="2"/>
                        </a:rPr>
                        <a:t></a:t>
                      </a:r>
                      <a:r>
                        <a:rPr lang="en-US" sz="1600" baseline="30000" dirty="0">
                          <a:latin typeface="Times New Roman" pitchFamily="18" charset="0"/>
                          <a:ea typeface="MS Mincho" pitchFamily="49" charset="-128"/>
                        </a:rPr>
                        <a:t>2</a:t>
                      </a:r>
                      <a:r>
                        <a:rPr lang="en-US" sz="1600" dirty="0">
                          <a:latin typeface="Times New Roman" pitchFamily="18" charset="0"/>
                          <a:ea typeface="MS Mincho" pitchFamily="49" charset="-128"/>
                          <a:sym typeface="Symbol" pitchFamily="18" charset="2"/>
                        </a:rPr>
                        <a:t> </a:t>
                      </a:r>
                      <a:r>
                        <a:rPr lang="id-ID" sz="1600" dirty="0" err="1"/>
                        <a:t>test</a:t>
                      </a:r>
                      <a:endParaRPr lang="id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9575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08DB-0E8D-49A0-A86D-AF6903C75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Metode</a:t>
            </a:r>
            <a:r>
              <a:rPr lang="en-US" sz="5400" dirty="0"/>
              <a:t> learning pada data mining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0F839-FDDD-4D81-A58A-ADE977F95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192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FE6780-7304-4824-AA47-2A18228A2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learning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C423F3-F940-4E3B-BEF2-2EA7AF51F440}"/>
              </a:ext>
            </a:extLst>
          </p:cNvPr>
          <p:cNvSpPr/>
          <p:nvPr/>
        </p:nvSpPr>
        <p:spPr>
          <a:xfrm>
            <a:off x="1693258" y="1410606"/>
            <a:ext cx="4874456" cy="4724400"/>
          </a:xfrm>
          <a:prstGeom prst="ellipse">
            <a:avLst/>
          </a:prstGeom>
          <a:solidFill>
            <a:srgbClr val="FF993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/>
              <a:t>Supervised</a:t>
            </a:r>
            <a:br>
              <a:rPr lang="en-US" sz="2800" dirty="0"/>
            </a:br>
            <a:r>
              <a:rPr lang="en-US" sz="2800" dirty="0"/>
              <a:t>Learning</a:t>
            </a:r>
            <a:endParaRPr lang="id-ID" sz="2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B86E44-FF17-4FD0-8130-9B812E7E4D53}"/>
              </a:ext>
            </a:extLst>
          </p:cNvPr>
          <p:cNvSpPr/>
          <p:nvPr/>
        </p:nvSpPr>
        <p:spPr>
          <a:xfrm>
            <a:off x="5105553" y="1433533"/>
            <a:ext cx="4738761" cy="46482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/>
              <a:t>Unsupervised</a:t>
            </a:r>
            <a:br>
              <a:rPr lang="en-US" sz="2800" dirty="0"/>
            </a:br>
            <a:r>
              <a:rPr lang="en-US" sz="2800" dirty="0"/>
              <a:t>Learning</a:t>
            </a:r>
            <a:endParaRPr lang="id-ID" sz="28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7BF2F2-9FB9-4416-A993-20DE120FE287}"/>
              </a:ext>
            </a:extLst>
          </p:cNvPr>
          <p:cNvSpPr/>
          <p:nvPr/>
        </p:nvSpPr>
        <p:spPr>
          <a:xfrm>
            <a:off x="5119914" y="2039257"/>
            <a:ext cx="1385961" cy="3505200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Semi-Supervised Learning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4977211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8566-7B93-439B-BFD9-2A374377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Supervised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03B4A-5C33-49F9-9E35-D43626488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Pembelajaran dengan </a:t>
            </a:r>
            <a:r>
              <a:rPr lang="en-US" dirty="0">
                <a:solidFill>
                  <a:srgbClr val="C00000"/>
                </a:solidFill>
              </a:rPr>
              <a:t>guru</a:t>
            </a:r>
            <a:r>
              <a:rPr lang="en-US" dirty="0"/>
              <a:t>, data set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id-ID" dirty="0">
                <a:solidFill>
                  <a:srgbClr val="C00000"/>
                </a:solidFill>
              </a:rPr>
              <a:t>target/label/class</a:t>
            </a:r>
          </a:p>
          <a:p>
            <a:r>
              <a:rPr lang="id-ID" dirty="0">
                <a:solidFill>
                  <a:srgbClr val="C00000"/>
                </a:solidFill>
              </a:rPr>
              <a:t>Sebagian besar </a:t>
            </a:r>
            <a:r>
              <a:rPr lang="id-ID" dirty="0"/>
              <a:t>algoritma data mining (estimation, prediction/forecasting, classification) adalah supervised learning </a:t>
            </a:r>
          </a:p>
          <a:p>
            <a:r>
              <a:rPr lang="id-ID" dirty="0"/>
              <a:t>Algoritma melakukan proses belajar berdasarkan </a:t>
            </a:r>
            <a:r>
              <a:rPr lang="id-ID" dirty="0">
                <a:solidFill>
                  <a:srgbClr val="C00000"/>
                </a:solidFill>
              </a:rPr>
              <a:t>nilai dari variabel target </a:t>
            </a:r>
            <a:r>
              <a:rPr lang="id-ID" dirty="0"/>
              <a:t>yang terasosiasi dengan nilai dari variable prediktor</a:t>
            </a:r>
          </a:p>
          <a:p>
            <a:endParaRPr lang="id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950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8566-7B93-439B-BFD9-2A374377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A. Supervised Learning – </a:t>
            </a:r>
            <a:r>
              <a:rPr lang="en-US" sz="3600" dirty="0" err="1"/>
              <a:t>contoh</a:t>
            </a:r>
            <a:r>
              <a:rPr lang="en-US" sz="3600" dirty="0"/>
              <a:t> dataset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kelas</a:t>
            </a:r>
            <a:endParaRPr lang="en-US" sz="36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07A0B9-1EDA-4498-ACA7-256065DCE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2" t="31148" r="22975" b="27616"/>
          <a:stretch/>
        </p:blipFill>
        <p:spPr bwMode="auto">
          <a:xfrm>
            <a:off x="2325040" y="2247682"/>
            <a:ext cx="6670188" cy="418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A84423-9E77-482C-85D8-3640341DACB8}"/>
              </a:ext>
            </a:extLst>
          </p:cNvPr>
          <p:cNvSpPr txBox="1"/>
          <p:nvPr/>
        </p:nvSpPr>
        <p:spPr>
          <a:xfrm>
            <a:off x="7887118" y="1486364"/>
            <a:ext cx="28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Class/Label</a:t>
            </a:r>
            <a:r>
              <a:rPr lang="en-US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/Target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5E4036-D64C-4FFA-9F95-292620295127}"/>
              </a:ext>
            </a:extLst>
          </p:cNvPr>
          <p:cNvCxnSpPr/>
          <p:nvPr/>
        </p:nvCxnSpPr>
        <p:spPr bwMode="auto">
          <a:xfrm>
            <a:off x="8385628" y="2009584"/>
            <a:ext cx="0" cy="45720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3BB8B4B-8DE1-4DA7-BCF7-687B25D560B9}"/>
              </a:ext>
            </a:extLst>
          </p:cNvPr>
          <p:cNvSpPr txBox="1"/>
          <p:nvPr/>
        </p:nvSpPr>
        <p:spPr>
          <a:xfrm>
            <a:off x="3661228" y="1399984"/>
            <a:ext cx="2751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Attribut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e/Feature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953792-0879-4523-95E8-881CF94C6442}"/>
              </a:ext>
            </a:extLst>
          </p:cNvPr>
          <p:cNvCxnSpPr>
            <a:stCxn id="9" idx="2"/>
          </p:cNvCxnSpPr>
          <p:nvPr/>
        </p:nvCxnSpPr>
        <p:spPr bwMode="auto">
          <a:xfrm flipH="1">
            <a:off x="3432628" y="1923204"/>
            <a:ext cx="1604490" cy="5435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500A0D9-F972-4000-AFC1-203B4EA1DECF}"/>
              </a:ext>
            </a:extLst>
          </p:cNvPr>
          <p:cNvCxnSpPr>
            <a:stCxn id="9" idx="2"/>
          </p:cNvCxnSpPr>
          <p:nvPr/>
        </p:nvCxnSpPr>
        <p:spPr bwMode="auto">
          <a:xfrm flipH="1">
            <a:off x="4728028" y="1923204"/>
            <a:ext cx="309090" cy="5435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BD5315-95AB-4443-90E5-7E64BFAFB261}"/>
              </a:ext>
            </a:extLst>
          </p:cNvPr>
          <p:cNvCxnSpPr>
            <a:stCxn id="9" idx="2"/>
          </p:cNvCxnSpPr>
          <p:nvPr/>
        </p:nvCxnSpPr>
        <p:spPr bwMode="auto">
          <a:xfrm>
            <a:off x="5037118" y="1923204"/>
            <a:ext cx="2053110" cy="5435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1A3B4C-817D-4572-ABF6-1D4E530B15D4}"/>
              </a:ext>
            </a:extLst>
          </p:cNvPr>
          <p:cNvCxnSpPr>
            <a:stCxn id="9" idx="2"/>
          </p:cNvCxnSpPr>
          <p:nvPr/>
        </p:nvCxnSpPr>
        <p:spPr bwMode="auto">
          <a:xfrm>
            <a:off x="5037118" y="1923204"/>
            <a:ext cx="910110" cy="5435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1E37391-682D-4C39-BC9C-1230B57C49F5}"/>
              </a:ext>
            </a:extLst>
          </p:cNvPr>
          <p:cNvSpPr txBox="1"/>
          <p:nvPr/>
        </p:nvSpPr>
        <p:spPr>
          <a:xfrm>
            <a:off x="9129973" y="4371784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Nominal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5CA33CB-9EB2-40AD-9FF4-DF6361FD5A01}"/>
              </a:ext>
            </a:extLst>
          </p:cNvPr>
          <p:cNvCxnSpPr/>
          <p:nvPr/>
        </p:nvCxnSpPr>
        <p:spPr bwMode="auto">
          <a:xfrm flipH="1" flipV="1">
            <a:off x="8385628" y="4066984"/>
            <a:ext cx="858518" cy="624438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8724874-69A9-427B-9748-2F3C779337AC}"/>
              </a:ext>
            </a:extLst>
          </p:cNvPr>
          <p:cNvSpPr txBox="1"/>
          <p:nvPr/>
        </p:nvSpPr>
        <p:spPr>
          <a:xfrm>
            <a:off x="9016966" y="5969655"/>
            <a:ext cx="1730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Numerik</a:t>
            </a:r>
            <a:endParaRPr lang="en-US" sz="2800" dirty="0">
              <a:solidFill>
                <a:srgbClr val="FF9933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CE1A93-9364-462E-AF52-431E3105C532}"/>
              </a:ext>
            </a:extLst>
          </p:cNvPr>
          <p:cNvCxnSpPr/>
          <p:nvPr/>
        </p:nvCxnSpPr>
        <p:spPr bwMode="auto">
          <a:xfrm flipH="1" flipV="1">
            <a:off x="6937828" y="5133784"/>
            <a:ext cx="2193312" cy="1155509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9933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053670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8566-7B93-439B-BFD9-2A374377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</a:t>
            </a:r>
            <a:r>
              <a:rPr lang="en-US" dirty="0" err="1"/>
              <a:t>UnSupervised</a:t>
            </a:r>
            <a:r>
              <a:rPr lang="en-US" dirty="0"/>
              <a:t>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03B4A-5C33-49F9-9E35-D43626488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Algoritma data mining mencari pola dari </a:t>
            </a:r>
            <a:r>
              <a:rPr lang="id-ID" dirty="0">
                <a:solidFill>
                  <a:srgbClr val="C00000"/>
                </a:solidFill>
              </a:rPr>
              <a:t>semua variable (atribut)</a:t>
            </a:r>
          </a:p>
          <a:p>
            <a:r>
              <a:rPr lang="id-ID" dirty="0"/>
              <a:t>Variable (atribut) yang menjadi </a:t>
            </a:r>
            <a:r>
              <a:rPr lang="id-ID" dirty="0">
                <a:solidFill>
                  <a:srgbClr val="C00000"/>
                </a:solidFill>
              </a:rPr>
              <a:t>target/label/class tidak ditentukan (tidak ada)</a:t>
            </a:r>
          </a:p>
          <a:p>
            <a:r>
              <a:rPr lang="id-ID" dirty="0"/>
              <a:t>Algoritma </a:t>
            </a:r>
            <a:r>
              <a:rPr lang="id-ID" dirty="0">
                <a:solidFill>
                  <a:srgbClr val="C00000"/>
                </a:solidFill>
              </a:rPr>
              <a:t>clustering </a:t>
            </a:r>
            <a:r>
              <a:rPr lang="id-ID" dirty="0"/>
              <a:t>adalah algoritma unsupervised learning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061166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8566-7B93-439B-BFD9-2A374377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</a:t>
            </a:r>
            <a:r>
              <a:rPr lang="en-US" dirty="0" err="1"/>
              <a:t>UnSupervised</a:t>
            </a:r>
            <a:r>
              <a:rPr lang="en-US" dirty="0"/>
              <a:t> Learning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D27FCE-AC0D-4A14-BCC1-8A35132DE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0CA35F5-3B37-4922-B292-3CDDDF041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2" t="31148" r="29735" b="27616"/>
          <a:stretch/>
        </p:blipFill>
        <p:spPr bwMode="auto">
          <a:xfrm>
            <a:off x="3547869" y="2311373"/>
            <a:ext cx="5450988" cy="418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561A46-FCBD-44A4-B497-510AD7A55B33}"/>
              </a:ext>
            </a:extLst>
          </p:cNvPr>
          <p:cNvSpPr txBox="1"/>
          <p:nvPr/>
        </p:nvSpPr>
        <p:spPr>
          <a:xfrm>
            <a:off x="4884057" y="1463675"/>
            <a:ext cx="2751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Attribut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e/Feature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8E519C-DD35-4F9A-A9FE-90B31EFA10ED}"/>
              </a:ext>
            </a:extLst>
          </p:cNvPr>
          <p:cNvCxnSpPr>
            <a:stCxn id="13" idx="2"/>
          </p:cNvCxnSpPr>
          <p:nvPr/>
        </p:nvCxnSpPr>
        <p:spPr bwMode="auto">
          <a:xfrm flipH="1">
            <a:off x="4655457" y="1986895"/>
            <a:ext cx="1604490" cy="5435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49A100-8B51-415B-833F-25216DAD41A1}"/>
              </a:ext>
            </a:extLst>
          </p:cNvPr>
          <p:cNvCxnSpPr>
            <a:stCxn id="13" idx="2"/>
          </p:cNvCxnSpPr>
          <p:nvPr/>
        </p:nvCxnSpPr>
        <p:spPr bwMode="auto">
          <a:xfrm flipH="1">
            <a:off x="5950857" y="1986895"/>
            <a:ext cx="309090" cy="5435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EC0DA1-40A6-4702-9871-3289876F56FC}"/>
              </a:ext>
            </a:extLst>
          </p:cNvPr>
          <p:cNvCxnSpPr>
            <a:stCxn id="13" idx="2"/>
          </p:cNvCxnSpPr>
          <p:nvPr/>
        </p:nvCxnSpPr>
        <p:spPr bwMode="auto">
          <a:xfrm>
            <a:off x="6259947" y="1986895"/>
            <a:ext cx="2053110" cy="5435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BFD7488-C9BC-4C85-BAE7-9B53E6B1CF72}"/>
              </a:ext>
            </a:extLst>
          </p:cNvPr>
          <p:cNvCxnSpPr>
            <a:stCxn id="13" idx="2"/>
          </p:cNvCxnSpPr>
          <p:nvPr/>
        </p:nvCxnSpPr>
        <p:spPr bwMode="auto">
          <a:xfrm>
            <a:off x="6259947" y="1986895"/>
            <a:ext cx="910110" cy="54358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998329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8566-7B93-439B-BFD9-2A374377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Semi-Supervised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03B4A-5C33-49F9-9E35-D43626488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Semi-supervised learning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data mining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data </a:t>
            </a:r>
            <a:r>
              <a:rPr lang="en-US" dirty="0" err="1">
                <a:solidFill>
                  <a:srgbClr val="C00000"/>
                </a:solidFill>
              </a:rPr>
              <a:t>dengan</a:t>
            </a:r>
            <a:r>
              <a:rPr lang="en-US" dirty="0">
                <a:solidFill>
                  <a:srgbClr val="C00000"/>
                </a:solidFill>
              </a:rPr>
              <a:t> label dan </a:t>
            </a:r>
            <a:r>
              <a:rPr lang="en-US" dirty="0" err="1">
                <a:solidFill>
                  <a:srgbClr val="C00000"/>
                </a:solidFill>
              </a:rPr>
              <a:t>tidak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berlabel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sekaligus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pembelajarannya</a:t>
            </a:r>
            <a:endParaRPr lang="en-US" dirty="0"/>
          </a:p>
          <a:p>
            <a:r>
              <a:rPr lang="en-US" dirty="0"/>
              <a:t>Data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membentuk</a:t>
            </a:r>
            <a:r>
              <a:rPr lang="en-US" dirty="0">
                <a:solidFill>
                  <a:srgbClr val="C00000"/>
                </a:solidFill>
              </a:rPr>
              <a:t> model </a:t>
            </a:r>
            <a:r>
              <a:rPr lang="en-US" dirty="0"/>
              <a:t>(</a:t>
            </a:r>
            <a:r>
              <a:rPr lang="en-US" dirty="0" err="1"/>
              <a:t>pengetahuan</a:t>
            </a:r>
            <a:r>
              <a:rPr lang="en-US" dirty="0"/>
              <a:t>), data </a:t>
            </a:r>
            <a:r>
              <a:rPr lang="en-US" dirty="0" err="1"/>
              <a:t>tanpa</a:t>
            </a:r>
            <a:r>
              <a:rPr lang="en-US" dirty="0"/>
              <a:t> label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membuat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batasan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21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7C8962-B4BB-4381-BDF5-C4D38D31E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126"/>
            <a:ext cx="10515600" cy="1325563"/>
          </a:xfrm>
        </p:spPr>
        <p:txBody>
          <a:bodyPr/>
          <a:lstStyle/>
          <a:p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4A3415-15C9-4A12-8DEE-00D8780DE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96DA1C-34C1-4B9E-8216-EEB604CE86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61" y="976763"/>
            <a:ext cx="3167458" cy="2111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73C8B1-811B-455E-B0F5-140514CD53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888" y="985227"/>
            <a:ext cx="3485719" cy="2147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4EB009-C735-4395-8D1F-03958AA51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65" y="1001775"/>
            <a:ext cx="2647474" cy="2435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Box 23">
            <a:extLst>
              <a:ext uri="{FF2B5EF4-FFF2-40B4-BE49-F238E27FC236}">
                <a16:creationId xmlns:a16="http://schemas.microsoft.com/office/drawing/2014/main" id="{2D084363-BCD9-40B8-9E71-D29CEB6FE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02" y="3258451"/>
            <a:ext cx="2365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 dirty="0" err="1">
                <a:latin typeface="Helvetica" panose="020B0604020202020204" pitchFamily="34" charset="0"/>
                <a:cs typeface="Arial" panose="020B0604020202020204" pitchFamily="34" charset="0"/>
              </a:rPr>
              <a:t>Finansial</a:t>
            </a:r>
            <a:endParaRPr lang="en-US" altLang="en-US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 Box 23">
            <a:extLst>
              <a:ext uri="{FF2B5EF4-FFF2-40B4-BE49-F238E27FC236}">
                <a16:creationId xmlns:a16="http://schemas.microsoft.com/office/drawing/2014/main" id="{101718B5-ADF4-415C-9B0A-4A5A0C6B1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312" y="3283464"/>
            <a:ext cx="2365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 dirty="0" err="1">
                <a:latin typeface="Helvetica" panose="020B0604020202020204" pitchFamily="34" charset="0"/>
                <a:cs typeface="Arial" panose="020B0604020202020204" pitchFamily="34" charset="0"/>
              </a:rPr>
              <a:t>Kesehatan</a:t>
            </a:r>
            <a:endParaRPr lang="en-US" altLang="en-US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id="{6E474B2E-0527-4897-9A2F-7E9BD923F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814" y="3566426"/>
            <a:ext cx="23653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 dirty="0" err="1">
                <a:latin typeface="Helvetica" panose="020B0604020202020204" pitchFamily="34" charset="0"/>
                <a:cs typeface="Arial" panose="020B0604020202020204" pitchFamily="34" charset="0"/>
              </a:rPr>
              <a:t>Pertandingan</a:t>
            </a:r>
            <a:endParaRPr lang="en-US" altLang="en-US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6AC98E-F85E-49CE-91DD-B854ACB03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9" y="3720314"/>
            <a:ext cx="3352180" cy="2437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5" descr="story-3dimensional-2">
            <a:extLst>
              <a:ext uri="{FF2B5EF4-FFF2-40B4-BE49-F238E27FC236}">
                <a16:creationId xmlns:a16="http://schemas.microsoft.com/office/drawing/2014/main" id="{C32DA62C-EEAF-4DE0-B425-B36154172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119" y="4239105"/>
            <a:ext cx="16764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id="{6D4EB7C5-1AAA-4ACA-9090-899303173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2650" r="946" b="2745"/>
          <a:stretch>
            <a:fillRect/>
          </a:stretch>
        </p:blipFill>
        <p:spPr bwMode="auto">
          <a:xfrm>
            <a:off x="7133514" y="4180367"/>
            <a:ext cx="15001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>
            <a:extLst>
              <a:ext uri="{FF2B5EF4-FFF2-40B4-BE49-F238E27FC236}">
                <a16:creationId xmlns:a16="http://schemas.microsoft.com/office/drawing/2014/main" id="{CF06CC35-1DCD-4E1E-9590-2170EA676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901" y="5399567"/>
            <a:ext cx="1577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>
                <a:latin typeface="Helvetica" panose="020B0604020202020204" pitchFamily="34" charset="0"/>
                <a:cs typeface="Arial" panose="020B0604020202020204" pitchFamily="34" charset="0"/>
              </a:rPr>
              <a:t>Sensor Networks</a:t>
            </a:r>
            <a:r>
              <a:rPr lang="en-US" altLang="en-US" sz="1200" i="1">
                <a:latin typeface="Helvetica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2357D836-62E3-4250-93A8-EBE58D076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11" y="5522708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 dirty="0">
                <a:latin typeface="Helvetica" panose="020B0604020202020204" pitchFamily="34" charset="0"/>
                <a:cs typeface="Arial" panose="020B0604020202020204" pitchFamily="34" charset="0"/>
              </a:rPr>
              <a:t>Traffic Patterns</a:t>
            </a:r>
            <a:endParaRPr lang="en-US" altLang="en-US" sz="14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 Box 23">
            <a:extLst>
              <a:ext uri="{FF2B5EF4-FFF2-40B4-BE49-F238E27FC236}">
                <a16:creationId xmlns:a16="http://schemas.microsoft.com/office/drawing/2014/main" id="{F09F050A-4F22-4560-9C30-807B760C9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907" y="5399567"/>
            <a:ext cx="2365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 dirty="0">
                <a:latin typeface="Helvetica" panose="020B0604020202020204" pitchFamily="34" charset="0"/>
                <a:cs typeface="Arial" panose="020B0604020202020204" pitchFamily="34" charset="0"/>
              </a:rPr>
              <a:t>E-Commerce</a:t>
            </a:r>
            <a:endParaRPr lang="en-US" altLang="en-US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" name="Picture 18" descr="http://images.ezgif.com/tmp/gif_232x188_6af960.gif">
            <a:extLst>
              <a:ext uri="{FF2B5EF4-FFF2-40B4-BE49-F238E27FC236}">
                <a16:creationId xmlns:a16="http://schemas.microsoft.com/office/drawing/2014/main" id="{30098211-1FC1-4D13-9D47-960712C8F2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111" y="4200321"/>
            <a:ext cx="1436688" cy="1163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21">
            <a:extLst>
              <a:ext uri="{FF2B5EF4-FFF2-40B4-BE49-F238E27FC236}">
                <a16:creationId xmlns:a16="http://schemas.microsoft.com/office/drawing/2014/main" id="{C30A3E42-C531-4E93-8A30-CA10987FA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419" y="6311470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 dirty="0" err="1">
                <a:latin typeface="Helvetica" panose="020B0604020202020204" pitchFamily="34" charset="0"/>
                <a:cs typeface="Arial" panose="020B0604020202020204" pitchFamily="34" charset="0"/>
              </a:rPr>
              <a:t>Cuaca</a:t>
            </a:r>
            <a:endParaRPr lang="en-US" altLang="en-US" sz="14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8348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8566-7B93-439B-BFD9-2A374377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Semi-Supervised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03B4A-5C33-49F9-9E35-D43626488B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we consider the </a:t>
            </a:r>
            <a:r>
              <a:rPr lang="en-US" dirty="0">
                <a:solidFill>
                  <a:srgbClr val="C00000"/>
                </a:solidFill>
              </a:rPr>
              <a:t>labeled examples</a:t>
            </a:r>
            <a:r>
              <a:rPr lang="en-US" dirty="0"/>
              <a:t>, the </a:t>
            </a:r>
            <a:r>
              <a:rPr lang="en-US" dirty="0">
                <a:solidFill>
                  <a:srgbClr val="0070C0"/>
                </a:solidFill>
              </a:rPr>
              <a:t>dashed line </a:t>
            </a:r>
            <a:r>
              <a:rPr lang="en-US" dirty="0"/>
              <a:t>is the decision boundary that best partitions the positive examples from the negative examples</a:t>
            </a:r>
          </a:p>
          <a:p>
            <a:endParaRPr lang="en-US" sz="900" dirty="0"/>
          </a:p>
          <a:p>
            <a:r>
              <a:rPr lang="en-US" dirty="0"/>
              <a:t>Using the </a:t>
            </a:r>
            <a:r>
              <a:rPr lang="en-US" dirty="0">
                <a:solidFill>
                  <a:srgbClr val="C00000"/>
                </a:solidFill>
              </a:rPr>
              <a:t>unlabeled examples</a:t>
            </a:r>
            <a:r>
              <a:rPr lang="en-US" dirty="0"/>
              <a:t>, we can refine the decision boundary to the </a:t>
            </a:r>
            <a:r>
              <a:rPr lang="en-US" dirty="0">
                <a:solidFill>
                  <a:srgbClr val="0070C0"/>
                </a:solidFill>
              </a:rPr>
              <a:t>solid line</a:t>
            </a:r>
          </a:p>
          <a:p>
            <a:endParaRPr lang="en-US" sz="900" dirty="0"/>
          </a:p>
          <a:p>
            <a:r>
              <a:rPr lang="en-US" dirty="0"/>
              <a:t>Moreover, we can detect that the </a:t>
            </a:r>
            <a:r>
              <a:rPr lang="en-US" dirty="0">
                <a:solidFill>
                  <a:srgbClr val="C00000"/>
                </a:solidFill>
              </a:rPr>
              <a:t>two positive examples </a:t>
            </a:r>
            <a:r>
              <a:rPr lang="en-US" dirty="0"/>
              <a:t>at the top right corner, though labeled, are likely </a:t>
            </a:r>
            <a:r>
              <a:rPr lang="en-US" dirty="0">
                <a:solidFill>
                  <a:srgbClr val="C00000"/>
                </a:solidFill>
              </a:rPr>
              <a:t>noise or outliers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2179F2-8456-4FCF-9433-A0CCFAAEC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66" t="35185" r="25377" b="14444"/>
          <a:stretch/>
        </p:blipFill>
        <p:spPr>
          <a:xfrm>
            <a:off x="6335486" y="1825625"/>
            <a:ext cx="4648200" cy="3469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9D6113-8294-4F2A-817B-1FD75066D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26" t="37121" r="17499" b="50147"/>
          <a:stretch/>
        </p:blipFill>
        <p:spPr>
          <a:xfrm>
            <a:off x="9688285" y="1978025"/>
            <a:ext cx="129540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830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8FBF88-C643-4E96-9523-7E0B78B8B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Algoritma Data Mining (DM)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AE91C-6C51-48D5-9E11-1B26734CD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>
                <a:solidFill>
                  <a:srgbClr val="C00000"/>
                </a:solidFill>
              </a:rPr>
              <a:t>Estimation </a:t>
            </a:r>
            <a:r>
              <a:rPr lang="id-ID" dirty="0"/>
              <a:t>(Estimasi):</a:t>
            </a:r>
          </a:p>
          <a:p>
            <a:pPr marL="801687" lvl="1" indent="-514350"/>
            <a:r>
              <a:rPr lang="id-ID" sz="2000" dirty="0"/>
              <a:t>Linear Regression, Neural Network, Support Vector Machine, etc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>
                <a:solidFill>
                  <a:srgbClr val="C00000"/>
                </a:solidFill>
              </a:rPr>
              <a:t>Prediction/Forecasting </a:t>
            </a:r>
            <a:r>
              <a:rPr lang="id-ID" dirty="0"/>
              <a:t>(Prediksi/Peramalan):</a:t>
            </a:r>
          </a:p>
          <a:p>
            <a:pPr marL="801687" lvl="1" indent="-514350"/>
            <a:r>
              <a:rPr lang="id-ID" sz="2000" dirty="0"/>
              <a:t>Linear Regression, Neural Network, Support Vector Machine, etc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>
                <a:solidFill>
                  <a:srgbClr val="C00000"/>
                </a:solidFill>
              </a:rPr>
              <a:t>Classification </a:t>
            </a:r>
            <a:r>
              <a:rPr lang="id-ID" dirty="0"/>
              <a:t>(Klasifikasi):</a:t>
            </a:r>
          </a:p>
          <a:p>
            <a:pPr marL="801687" lvl="1" indent="-514350"/>
            <a:r>
              <a:rPr lang="id-ID" sz="2000" dirty="0"/>
              <a:t>Naive Bayes, K-Nearest Neighbor, C4.5, ID3, CART, Linear Discriminant Analysis, </a:t>
            </a:r>
            <a:r>
              <a:rPr lang="en-US" sz="2000" dirty="0"/>
              <a:t>Logistic Regression, </a:t>
            </a:r>
            <a:r>
              <a:rPr lang="id-ID" sz="2000" dirty="0"/>
              <a:t>etc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>
                <a:solidFill>
                  <a:srgbClr val="C00000"/>
                </a:solidFill>
              </a:rPr>
              <a:t>Clustering </a:t>
            </a:r>
            <a:r>
              <a:rPr lang="id-ID" dirty="0"/>
              <a:t>(Klastering):</a:t>
            </a:r>
          </a:p>
          <a:p>
            <a:pPr marL="801687" lvl="1" indent="-514350"/>
            <a:r>
              <a:rPr lang="id-ID" sz="2000" dirty="0"/>
              <a:t>K-Means, K-Medoids, Self-Organizing Map (SOM), Fuzzy C-Means, etc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>
                <a:solidFill>
                  <a:srgbClr val="C00000"/>
                </a:solidFill>
              </a:rPr>
              <a:t>Association </a:t>
            </a:r>
            <a:r>
              <a:rPr lang="id-ID" dirty="0"/>
              <a:t>(Asosiasi):</a:t>
            </a:r>
          </a:p>
          <a:p>
            <a:pPr marL="801687" lvl="1" indent="-514350"/>
            <a:r>
              <a:rPr lang="id-ID" sz="2000" dirty="0"/>
              <a:t>FP-Growth, A Priori, Coefficient of Correlation</a:t>
            </a:r>
            <a:r>
              <a:rPr lang="en-US" sz="2000" dirty="0"/>
              <a:t>, Chi Square, </a:t>
            </a:r>
            <a:r>
              <a:rPr lang="id-ID" sz="2000" dirty="0"/>
              <a:t>etc</a:t>
            </a:r>
          </a:p>
        </p:txBody>
      </p:sp>
    </p:spTree>
    <p:extLst>
      <p:ext uri="{BB962C8B-B14F-4D97-AF65-F5344CB8AC3E}">
        <p14:creationId xmlns:p14="http://schemas.microsoft.com/office/powerpoint/2010/main" val="14087667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4C56-DB3E-43D5-BCE2-366C9803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selesai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A8CADB-7DC0-4C07-82F0-7D4664641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pelajari</a:t>
            </a:r>
            <a:r>
              <a:rPr lang="en-US" dirty="0"/>
              <a:t> pada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?</a:t>
            </a:r>
          </a:p>
          <a:p>
            <a:r>
              <a:rPr lang="en-US" dirty="0" err="1"/>
              <a:t>Pengenalan</a:t>
            </a:r>
            <a:r>
              <a:rPr lang="en-US" dirty="0"/>
              <a:t> data mining</a:t>
            </a:r>
          </a:p>
          <a:p>
            <a:r>
              <a:rPr lang="en-US" dirty="0"/>
              <a:t>Kapan </a:t>
            </a:r>
            <a:r>
              <a:rPr lang="en-US" dirty="0" err="1"/>
              <a:t>memakai</a:t>
            </a:r>
            <a:r>
              <a:rPr lang="en-US" dirty="0"/>
              <a:t> </a:t>
            </a:r>
            <a:r>
              <a:rPr lang="en-US" dirty="0" err="1"/>
              <a:t>klasifikasi</a:t>
            </a:r>
            <a:endParaRPr lang="en-US" dirty="0"/>
          </a:p>
          <a:p>
            <a:r>
              <a:rPr lang="en-US" dirty="0"/>
              <a:t>Kapan </a:t>
            </a:r>
            <a:r>
              <a:rPr lang="en-US" dirty="0" err="1"/>
              <a:t>memakai</a:t>
            </a:r>
            <a:r>
              <a:rPr lang="en-US" dirty="0"/>
              <a:t> clustering</a:t>
            </a:r>
          </a:p>
          <a:p>
            <a:r>
              <a:rPr lang="en-US" dirty="0"/>
              <a:t>Kapan </a:t>
            </a:r>
            <a:r>
              <a:rPr lang="en-US" dirty="0" err="1"/>
              <a:t>memakai</a:t>
            </a:r>
            <a:r>
              <a:rPr lang="en-US" dirty="0"/>
              <a:t> association rules</a:t>
            </a:r>
          </a:p>
          <a:p>
            <a:r>
              <a:rPr lang="en-US" dirty="0"/>
              <a:t>Kapan </a:t>
            </a:r>
            <a:r>
              <a:rPr lang="en-US" dirty="0" err="1"/>
              <a:t>memakai</a:t>
            </a:r>
            <a:r>
              <a:rPr lang="en-US" dirty="0"/>
              <a:t> anomaly detection</a:t>
            </a:r>
          </a:p>
          <a:p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data</a:t>
            </a:r>
          </a:p>
          <a:p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learning pada </a:t>
            </a:r>
            <a:r>
              <a:rPr lang="en-US" dirty="0" err="1"/>
              <a:t>algoritma</a:t>
            </a:r>
            <a:r>
              <a:rPr lang="en-US" dirty="0"/>
              <a:t> data mining</a:t>
            </a:r>
          </a:p>
        </p:txBody>
      </p:sp>
    </p:spTree>
    <p:extLst>
      <p:ext uri="{BB962C8B-B14F-4D97-AF65-F5344CB8AC3E}">
        <p14:creationId xmlns:p14="http://schemas.microsoft.com/office/powerpoint/2010/main" val="35366916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A84A-B9E9-4272-A70B-84664B2D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Penutup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89586-6AED-4E32-86D2-C495D3552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Pada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dan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“</a:t>
            </a:r>
            <a:r>
              <a:rPr lang="en-US" dirty="0" err="1">
                <a:solidFill>
                  <a:srgbClr val="FF0000"/>
                </a:solidFill>
              </a:rPr>
              <a:t>pemahaman</a:t>
            </a:r>
            <a:r>
              <a:rPr lang="en-US" dirty="0">
                <a:solidFill>
                  <a:srgbClr val="FF0000"/>
                </a:solidFill>
              </a:rPr>
              <a:t> data</a:t>
            </a:r>
            <a:r>
              <a:rPr lang="en-US" dirty="0"/>
              <a:t>”, yang </a:t>
            </a:r>
            <a:r>
              <a:rPr lang="en-US" dirty="0" err="1"/>
              <a:t>berupa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Review </a:t>
            </a:r>
            <a:r>
              <a:rPr lang="en-US" dirty="0" err="1"/>
              <a:t>atribut</a:t>
            </a:r>
            <a:r>
              <a:rPr lang="en-US" dirty="0"/>
              <a:t> dan object</a:t>
            </a:r>
          </a:p>
          <a:p>
            <a:pPr lvl="1"/>
            <a:r>
              <a:rPr lang="en-US" dirty="0" err="1"/>
              <a:t>Tipe</a:t>
            </a:r>
            <a:r>
              <a:rPr lang="en-US" dirty="0"/>
              <a:t> data</a:t>
            </a:r>
          </a:p>
          <a:p>
            <a:pPr lvl="1"/>
            <a:r>
              <a:rPr lang="en-US" dirty="0" err="1"/>
              <a:t>Kualitas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Similarity dan distance (</a:t>
            </a:r>
            <a:r>
              <a:rPr lang="en-US" dirty="0" err="1"/>
              <a:t>jarak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Data preprocessing</a:t>
            </a:r>
          </a:p>
          <a:p>
            <a:pPr lvl="1"/>
            <a:r>
              <a:rPr lang="en-US" dirty="0"/>
              <a:t>Data cleansing</a:t>
            </a:r>
          </a:p>
          <a:p>
            <a:pPr lvl="1"/>
            <a:r>
              <a:rPr lang="en-US" dirty="0"/>
              <a:t>Data transformation</a:t>
            </a:r>
          </a:p>
          <a:p>
            <a:pPr lvl="1"/>
            <a:r>
              <a:rPr lang="en-US" dirty="0"/>
              <a:t>Feature selection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266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CD604-90F7-46A2-AF13-E6832EC3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F282A-68D8-48F9-8616-6FF7C0583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Dikumpulkan</a:t>
            </a:r>
            <a:r>
              <a:rPr lang="en-US" dirty="0"/>
              <a:t> pada: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612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13B1AE-6E2C-4AE3-A853-C5B8A9A7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selesai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284B6C-BA9E-450E-AE7D-5D7105777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15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C0531-D744-495C-9C69-E5F29D2C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Kenapa</a:t>
            </a:r>
            <a:r>
              <a:rPr lang="en-US" dirty="0"/>
              <a:t> data mining? </a:t>
            </a:r>
            <a:r>
              <a:rPr lang="en-US" dirty="0">
                <a:solidFill>
                  <a:srgbClr val="FF0000"/>
                </a:solidFill>
              </a:rPr>
              <a:t>Commercial</a:t>
            </a:r>
            <a:r>
              <a:rPr lang="en-US" dirty="0"/>
              <a:t> viewpoint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2214C-6BE7-483B-B5CF-A13A2BD09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Banyak data </a:t>
            </a:r>
            <a:r>
              <a:rPr lang="en-US" dirty="0" err="1"/>
              <a:t>dikumpulkan</a:t>
            </a:r>
            <a:r>
              <a:rPr lang="en-US" dirty="0"/>
              <a:t> dan di </a:t>
            </a:r>
            <a:r>
              <a:rPr lang="en-US" dirty="0" err="1"/>
              <a:t>simpan</a:t>
            </a:r>
            <a:endParaRPr lang="en-US" dirty="0"/>
          </a:p>
          <a:p>
            <a:r>
              <a:rPr lang="en-US" dirty="0"/>
              <a:t>Web data</a:t>
            </a:r>
          </a:p>
          <a:p>
            <a:pPr lvl="1"/>
            <a:r>
              <a:rPr lang="en-US" dirty="0"/>
              <a:t>Facebook punya </a:t>
            </a:r>
            <a:r>
              <a:rPr lang="en-US" dirty="0" err="1"/>
              <a:t>miliaran</a:t>
            </a:r>
            <a:r>
              <a:rPr lang="en-US" dirty="0"/>
              <a:t> data </a:t>
            </a:r>
            <a:r>
              <a:rPr lang="en-US" dirty="0" err="1"/>
              <a:t>pengguna</a:t>
            </a:r>
            <a:endParaRPr lang="en-US" dirty="0"/>
          </a:p>
          <a:p>
            <a:r>
              <a:rPr lang="en-US" dirty="0" err="1"/>
              <a:t>Pembelian</a:t>
            </a:r>
            <a:r>
              <a:rPr lang="en-US" dirty="0"/>
              <a:t> di supermarket (mini market), e-commerce</a:t>
            </a:r>
          </a:p>
          <a:p>
            <a:pPr lvl="1"/>
            <a:r>
              <a:rPr lang="en-US" dirty="0" err="1"/>
              <a:t>Tokopedia</a:t>
            </a:r>
            <a:r>
              <a:rPr lang="en-US" dirty="0"/>
              <a:t>, </a:t>
            </a:r>
            <a:r>
              <a:rPr lang="en-US" dirty="0" err="1"/>
              <a:t>blibli</a:t>
            </a:r>
            <a:r>
              <a:rPr lang="en-US" dirty="0"/>
              <a:t>, </a:t>
            </a:r>
            <a:r>
              <a:rPr lang="en-US" dirty="0" err="1"/>
              <a:t>shopee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jutaan</a:t>
            </a:r>
            <a:r>
              <a:rPr lang="en-US" dirty="0"/>
              <a:t> visit </a:t>
            </a:r>
            <a:r>
              <a:rPr lang="en-US" dirty="0" err="1"/>
              <a:t>perhari</a:t>
            </a:r>
            <a:endParaRPr lang="en-US" dirty="0"/>
          </a:p>
          <a:p>
            <a:pPr lvl="1"/>
            <a:r>
              <a:rPr lang="en-US" dirty="0" err="1"/>
              <a:t>alfamart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data </a:t>
            </a:r>
            <a:r>
              <a:rPr lang="en-US" dirty="0" err="1"/>
              <a:t>konsumen</a:t>
            </a:r>
            <a:endParaRPr lang="en-US" dirty="0"/>
          </a:p>
          <a:p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harganya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terjangkau</a:t>
            </a:r>
            <a:endParaRPr lang="en-US" dirty="0"/>
          </a:p>
          <a:p>
            <a:r>
              <a:rPr lang="en-US" dirty="0" err="1"/>
              <a:t>Persaingan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competitor yang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kuat</a:t>
            </a:r>
            <a:endParaRPr lang="en-US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8E5E4C5C-08A3-4B2C-85D8-862A73AE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171" y="1690688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8E430AC8-7E5D-41C2-A73C-3E2A6E56F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971" y="1843088"/>
            <a:ext cx="1428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AAC42B49-916E-4499-BFD2-6BDF43FB0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771" y="2630488"/>
            <a:ext cx="114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EF703E34-D629-4347-B295-A77B6AF46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721" y="2540001"/>
            <a:ext cx="1143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09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C0531-D744-495C-9C69-E5F29D2C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Kenapa</a:t>
            </a:r>
            <a:r>
              <a:rPr lang="en-US" dirty="0"/>
              <a:t> data mining? </a:t>
            </a:r>
            <a:r>
              <a:rPr lang="en-US" dirty="0">
                <a:solidFill>
                  <a:srgbClr val="FF0000"/>
                </a:solidFill>
              </a:rPr>
              <a:t>scientific</a:t>
            </a:r>
            <a:r>
              <a:rPr lang="en-US" dirty="0"/>
              <a:t> viewpoint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2214C-6BE7-483B-B5CF-A13A2BD09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dikumpulkan</a:t>
            </a:r>
            <a:r>
              <a:rPr lang="en-US" dirty="0"/>
              <a:t> dan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Data mining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ilmuwan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dataset yang massif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endParaRPr lang="en-US" dirty="0"/>
          </a:p>
          <a:p>
            <a:pPr lvl="1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merumuskan</a:t>
            </a:r>
            <a:r>
              <a:rPr lang="en-US" dirty="0"/>
              <a:t> dan </a:t>
            </a:r>
            <a:r>
              <a:rPr lang="en-US" dirty="0" err="1"/>
              <a:t>membuktikan</a:t>
            </a:r>
            <a:r>
              <a:rPr lang="en-US" dirty="0"/>
              <a:t> </a:t>
            </a:r>
            <a:r>
              <a:rPr lang="en-US" dirty="0" err="1"/>
              <a:t>hipotesis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14">
            <a:extLst>
              <a:ext uri="{FF2B5EF4-FFF2-40B4-BE49-F238E27FC236}">
                <a16:creationId xmlns:a16="http://schemas.microsoft.com/office/drawing/2014/main" id="{A2262ECB-3970-407B-ACE4-5F0C9765AF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164443"/>
              </p:ext>
            </p:extLst>
          </p:nvPr>
        </p:nvGraphicFramePr>
        <p:xfrm>
          <a:off x="4034064" y="2437606"/>
          <a:ext cx="1822450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VISIO" r:id="rId3" imgW="2557272" imgH="1991868" progId="Visio.Drawing.11">
                  <p:embed/>
                </p:oleObj>
              </mc:Choice>
              <mc:Fallback>
                <p:oleObj name="VISIO" r:id="rId3" imgW="2557272" imgH="1991868" progId="Visio.Drawing.11">
                  <p:embed/>
                  <p:pic>
                    <p:nvPicPr>
                      <p:cNvPr id="23555" name="Object 14">
                        <a:extLst>
                          <a:ext uri="{FF2B5EF4-FFF2-40B4-BE49-F238E27FC236}">
                            <a16:creationId xmlns:a16="http://schemas.microsoft.com/office/drawing/2014/main" id="{77EDE266-F964-42EB-9F1B-D09E5090E1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4064" y="2437606"/>
                        <a:ext cx="1822450" cy="141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>
            <a:extLst>
              <a:ext uri="{FF2B5EF4-FFF2-40B4-BE49-F238E27FC236}">
                <a16:creationId xmlns:a16="http://schemas.microsoft.com/office/drawing/2014/main" id="{E326D288-FCF9-40C5-802D-5DF4B48B4E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065036"/>
              </p:ext>
            </p:extLst>
          </p:nvPr>
        </p:nvGraphicFramePr>
        <p:xfrm>
          <a:off x="6335488" y="2437606"/>
          <a:ext cx="201771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VISIO" r:id="rId5" imgW="2401824" imgH="1491996" progId="Visio.Drawing.11">
                  <p:embed/>
                </p:oleObj>
              </mc:Choice>
              <mc:Fallback>
                <p:oleObj name="VISIO" r:id="rId5" imgW="2401824" imgH="1491996" progId="Visio.Drawing.11">
                  <p:embed/>
                  <p:pic>
                    <p:nvPicPr>
                      <p:cNvPr id="23556" name="Object 15">
                        <a:extLst>
                          <a:ext uri="{FF2B5EF4-FFF2-40B4-BE49-F238E27FC236}">
                            <a16:creationId xmlns:a16="http://schemas.microsoft.com/office/drawing/2014/main" id="{85D16CAE-90C8-47D6-AA73-8DAB7B4141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488" y="2437606"/>
                        <a:ext cx="2017712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1">
            <a:extLst>
              <a:ext uri="{FF2B5EF4-FFF2-40B4-BE49-F238E27FC236}">
                <a16:creationId xmlns:a16="http://schemas.microsoft.com/office/drawing/2014/main" id="{A529FA2C-69AD-4F2B-8576-7144D7B434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43" y="2441575"/>
            <a:ext cx="20574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http://im2.ezgif.com/tmp/ezgif-1403672989.gif">
            <a:extLst>
              <a:ext uri="{FF2B5EF4-FFF2-40B4-BE49-F238E27FC236}">
                <a16:creationId xmlns:a16="http://schemas.microsoft.com/office/drawing/2014/main" id="{66081377-F218-4A81-98D4-8BB1B9E7B1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59" y="2334532"/>
            <a:ext cx="2466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1B6241DC-CF0C-4BED-A50D-7672A9C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043" y="3883818"/>
            <a:ext cx="1968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/>
              <a:t>fMRI Data from Brain</a:t>
            </a: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F68A2D59-5508-462A-B9BB-E7DB86C54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745" y="3987005"/>
            <a:ext cx="1589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/>
              <a:t>Sky Survey Data</a:t>
            </a: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B32A670A-5CE1-4A66-B7EA-DD709BF91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8813" y="4157322"/>
            <a:ext cx="2084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/>
              <a:t>Gene Expression Data</a:t>
            </a:r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CF3B3481-7D3B-472A-B7D5-C9F3C7019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4575" y="3819412"/>
            <a:ext cx="2689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/>
              <a:t>Surface Temperature of Earth</a:t>
            </a:r>
          </a:p>
        </p:txBody>
      </p:sp>
    </p:spTree>
    <p:extLst>
      <p:ext uri="{BB962C8B-B14F-4D97-AF65-F5344CB8AC3E}">
        <p14:creationId xmlns:p14="http://schemas.microsoft.com/office/powerpoint/2010/main" val="191574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8E59C-1F23-4FA7-A0E0-145B882C2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mining </a:t>
            </a:r>
            <a:r>
              <a:rPr lang="en-US" sz="3600" dirty="0" err="1">
                <a:solidFill>
                  <a:srgbClr val="FF0000"/>
                </a:solidFill>
              </a:rPr>
              <a:t>bisa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membantu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menyelesaikan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masalah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BEB31-2CE9-49A0-B4EB-BF70BA685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95504CD-35C9-40CC-BED1-BF832D961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19" y="1676400"/>
            <a:ext cx="3200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ttp://countrylivingoffgrid.com/resources/aboutus_image.jpg">
            <a:extLst>
              <a:ext uri="{FF2B5EF4-FFF2-40B4-BE49-F238E27FC236}">
                <a16:creationId xmlns:a16="http://schemas.microsoft.com/office/drawing/2014/main" id="{975F8EA3-4B9F-48C5-8F12-30ACE9B99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19" y="3962400"/>
            <a:ext cx="32766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109F7D17-47A8-4D34-9EA6-F0D248BFA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3"/>
          <a:stretch>
            <a:fillRect/>
          </a:stretch>
        </p:blipFill>
        <p:spPr bwMode="auto">
          <a:xfrm>
            <a:off x="6237519" y="1676400"/>
            <a:ext cx="3505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6E0798D1-A0F2-4D26-9C3D-60A842CA3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657" y="3581400"/>
            <a:ext cx="3240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Improving health care and reducing costs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A18EB84E-5F45-4BB1-BA42-7F30E96EA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194" y="6019800"/>
            <a:ext cx="3238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Finding alternative/ green energy sources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EB967F36-6CCD-4869-9648-7C034865D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0082" y="3533775"/>
            <a:ext cx="30940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Predicting the impact of climate change</a:t>
            </a:r>
          </a:p>
        </p:txBody>
      </p:sp>
      <p:pic>
        <p:nvPicPr>
          <p:cNvPr id="10" name="Content Placeholder 13" descr="basf-949686-plant-biotechnology-lg.jpg">
            <a:extLst>
              <a:ext uri="{FF2B5EF4-FFF2-40B4-BE49-F238E27FC236}">
                <a16:creationId xmlns:a16="http://schemas.microsoft.com/office/drawing/2014/main" id="{F539919A-9E3B-483E-A6CA-807CF21B2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7519" y="3962400"/>
            <a:ext cx="3505200" cy="1949450"/>
          </a:xfrm>
          <a:prstGeom prst="rect">
            <a:avLst/>
          </a:prstGeom>
        </p:spPr>
      </p:pic>
      <p:sp>
        <p:nvSpPr>
          <p:cNvPr id="11" name="TextBox 14">
            <a:extLst>
              <a:ext uri="{FF2B5EF4-FFF2-40B4-BE49-F238E27FC236}">
                <a16:creationId xmlns:a16="http://schemas.microsoft.com/office/drawing/2014/main" id="{B7B937D5-E3BB-413B-AE0D-322F711F2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919" y="5943600"/>
            <a:ext cx="264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Reducing hunger and poverty by </a:t>
            </a:r>
          </a:p>
          <a:p>
            <a:pPr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increasing agriculture production</a:t>
            </a:r>
          </a:p>
        </p:txBody>
      </p:sp>
    </p:spTree>
    <p:extLst>
      <p:ext uri="{BB962C8B-B14F-4D97-AF65-F5344CB8AC3E}">
        <p14:creationId xmlns:p14="http://schemas.microsoft.com/office/powerpoint/2010/main" val="279845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2525</Words>
  <Application>Microsoft Office PowerPoint</Application>
  <PresentationFormat>Widescreen</PresentationFormat>
  <Paragraphs>515</Paragraphs>
  <Slides>65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6" baseType="lpstr">
      <vt:lpstr>Monotype Sorts</vt:lpstr>
      <vt:lpstr>Arial</vt:lpstr>
      <vt:lpstr>Calibri</vt:lpstr>
      <vt:lpstr>Calibri Light</vt:lpstr>
      <vt:lpstr>Helvetica</vt:lpstr>
      <vt:lpstr>Tahoma</vt:lpstr>
      <vt:lpstr>Times New Roman</vt:lpstr>
      <vt:lpstr>Wingdings</vt:lpstr>
      <vt:lpstr>Office Theme</vt:lpstr>
      <vt:lpstr>VISIO</vt:lpstr>
      <vt:lpstr>Document</vt:lpstr>
      <vt:lpstr>DATA MINING  01 Introduction</vt:lpstr>
      <vt:lpstr>Daftar Pustaka</vt:lpstr>
      <vt:lpstr>Outline mata kuliah: data mining</vt:lpstr>
      <vt:lpstr>Capaian Pembelajaran pertemuan ini</vt:lpstr>
      <vt:lpstr>Apa itu data mining</vt:lpstr>
      <vt:lpstr>Manusia memproduksi data</vt:lpstr>
      <vt:lpstr>Kenapa data mining? Commercial viewpoint</vt:lpstr>
      <vt:lpstr>Kenapa data mining? scientific viewpoint</vt:lpstr>
      <vt:lpstr>Data mining bisa membantu menyelesaikan masalah</vt:lpstr>
      <vt:lpstr>Pengertian data mining </vt:lpstr>
      <vt:lpstr>Pengertian data mining (secara global)</vt:lpstr>
      <vt:lpstr>Pengertian data mining (menurut pakar)</vt:lpstr>
      <vt:lpstr>PowerPoint Presentation</vt:lpstr>
      <vt:lpstr>Data – informasi - pengetahuan</vt:lpstr>
      <vt:lpstr>Data – informasi - pengetahuan</vt:lpstr>
      <vt:lpstr>Data – informasi - pengetahuan</vt:lpstr>
      <vt:lpstr>Data – informasi – pengetahuan - kebijakan</vt:lpstr>
      <vt:lpstr>Data mining pada business intelligence</vt:lpstr>
      <vt:lpstr>Awal mula data mining</vt:lpstr>
      <vt:lpstr>Masalah-Masalah di Data Mining</vt:lpstr>
      <vt:lpstr>break</vt:lpstr>
      <vt:lpstr>Tugas Data Mining</vt:lpstr>
      <vt:lpstr>Tugas data mining</vt:lpstr>
      <vt:lpstr>Tugas data mining</vt:lpstr>
      <vt:lpstr>1. Estimasi</vt:lpstr>
      <vt:lpstr>Estimasi go-food</vt:lpstr>
      <vt:lpstr>2. Regresi</vt:lpstr>
      <vt:lpstr>Regresi (regression)</vt:lpstr>
      <vt:lpstr>3. Klasifikasi</vt:lpstr>
      <vt:lpstr>model prediksi: klasifikasi</vt:lpstr>
      <vt:lpstr>Contoh klasifikasi</vt:lpstr>
      <vt:lpstr>Contoh klasifikasi yang lain</vt:lpstr>
      <vt:lpstr>Contoh penerapan klasifikasi (1)</vt:lpstr>
      <vt:lpstr>Contoh penerapan klasifikasi (2)</vt:lpstr>
      <vt:lpstr>4. Clustering</vt:lpstr>
      <vt:lpstr>Clustering </vt:lpstr>
      <vt:lpstr>Contoh penerapan clustering</vt:lpstr>
      <vt:lpstr>Contoh penerapan clustering (1)</vt:lpstr>
      <vt:lpstr>Contoh penerapan clustering (2)</vt:lpstr>
      <vt:lpstr>5. Association Rule Discovery</vt:lpstr>
      <vt:lpstr>Association rule discovery: definisi</vt:lpstr>
      <vt:lpstr>Association Analysis: Applications</vt:lpstr>
      <vt:lpstr>Association Analysis: Applications</vt:lpstr>
      <vt:lpstr>Association Analysis: Applications</vt:lpstr>
      <vt:lpstr>6. Anomaly Detection</vt:lpstr>
      <vt:lpstr>Deteksi anomali</vt:lpstr>
      <vt:lpstr>Tes pemahaman</vt:lpstr>
      <vt:lpstr>break</vt:lpstr>
      <vt:lpstr>Pengenalan tentang data (dataset)</vt:lpstr>
      <vt:lpstr>dataset</vt:lpstr>
      <vt:lpstr>Jenis atribut</vt:lpstr>
      <vt:lpstr>PowerPoint Presentation</vt:lpstr>
      <vt:lpstr>Metode learning pada data mining</vt:lpstr>
      <vt:lpstr>Metode learning</vt:lpstr>
      <vt:lpstr>A. Supervised Learning</vt:lpstr>
      <vt:lpstr>A. Supervised Learning – contoh dataset dengan kelas</vt:lpstr>
      <vt:lpstr>B. UnSupervised Learning</vt:lpstr>
      <vt:lpstr>B. UnSupervised Learning</vt:lpstr>
      <vt:lpstr>A. Semi-Supervised Learning</vt:lpstr>
      <vt:lpstr>C. Semi-Supervised Learning</vt:lpstr>
      <vt:lpstr>Algoritma Data Mining (DM)</vt:lpstr>
      <vt:lpstr>Review Sebelum pertemuan selesai</vt:lpstr>
      <vt:lpstr>Penutup</vt:lpstr>
      <vt:lpstr>Tugas</vt:lpstr>
      <vt:lpstr>selesai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alzami</dc:creator>
  <cp:lastModifiedBy>alzami</cp:lastModifiedBy>
  <cp:revision>93</cp:revision>
  <dcterms:created xsi:type="dcterms:W3CDTF">2019-02-27T05:53:48Z</dcterms:created>
  <dcterms:modified xsi:type="dcterms:W3CDTF">2019-02-28T17:42:37Z</dcterms:modified>
</cp:coreProperties>
</file>