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64" r:id="rId2"/>
    <p:sldId id="259" r:id="rId3"/>
    <p:sldId id="257" r:id="rId4"/>
    <p:sldId id="258" r:id="rId5"/>
    <p:sldId id="265" r:id="rId6"/>
    <p:sldId id="269" r:id="rId7"/>
    <p:sldId id="266" r:id="rId8"/>
    <p:sldId id="267" r:id="rId9"/>
    <p:sldId id="268" r:id="rId10"/>
    <p:sldId id="270" r:id="rId11"/>
    <p:sldId id="271" r:id="rId12"/>
    <p:sldId id="2082" r:id="rId13"/>
    <p:sldId id="272" r:id="rId14"/>
    <p:sldId id="273" r:id="rId15"/>
    <p:sldId id="2083" r:id="rId16"/>
    <p:sldId id="2084" r:id="rId17"/>
    <p:sldId id="2085" r:id="rId18"/>
    <p:sldId id="2086" r:id="rId19"/>
    <p:sldId id="2087" r:id="rId20"/>
    <p:sldId id="2088" r:id="rId21"/>
    <p:sldId id="2089" r:id="rId22"/>
    <p:sldId id="2090" r:id="rId23"/>
    <p:sldId id="2091" r:id="rId24"/>
    <p:sldId id="2092" r:id="rId25"/>
    <p:sldId id="2093" r:id="rId26"/>
    <p:sldId id="2094" r:id="rId27"/>
    <p:sldId id="2095" r:id="rId28"/>
    <p:sldId id="2096" r:id="rId29"/>
    <p:sldId id="2097" r:id="rId30"/>
    <p:sldId id="2098" r:id="rId31"/>
    <p:sldId id="2099" r:id="rId32"/>
    <p:sldId id="2100" r:id="rId33"/>
    <p:sldId id="2101" r:id="rId34"/>
    <p:sldId id="2102" r:id="rId35"/>
    <p:sldId id="2103" r:id="rId36"/>
    <p:sldId id="2113" r:id="rId37"/>
    <p:sldId id="2104" r:id="rId38"/>
    <p:sldId id="2105" r:id="rId39"/>
    <p:sldId id="2106" r:id="rId40"/>
    <p:sldId id="2107" r:id="rId41"/>
    <p:sldId id="2108" r:id="rId42"/>
    <p:sldId id="2109" r:id="rId43"/>
    <p:sldId id="2110" r:id="rId44"/>
    <p:sldId id="2111" r:id="rId45"/>
    <p:sldId id="2114" r:id="rId46"/>
    <p:sldId id="2115" r:id="rId47"/>
    <p:sldId id="2116" r:id="rId48"/>
    <p:sldId id="2117" r:id="rId49"/>
    <p:sldId id="2112" r:id="rId50"/>
    <p:sldId id="260" r:id="rId51"/>
    <p:sldId id="261" r:id="rId52"/>
    <p:sldId id="262" r:id="rId53"/>
    <p:sldId id="26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06DED-B84E-40C7-A018-6AF2BF7A5746}" type="datetimeFigureOut">
              <a:rPr lang="en-US" smtClean="0"/>
              <a:t>08-Mar-19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C27E0-F4DC-4AF6-8D87-BFDE4F386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9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http://www.jennessent.com/arcview/mahalanobis_description.htm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C27E0-F4DC-4AF6-8D87-BFDE4F3866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80DC-CB85-407A-B009-671EC3BE2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A896E-9298-4257-9432-802A028F0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F61AC-C081-4F89-84D7-ABDD8BE8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08-Mar-19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4B812-A15D-47C0-AF29-D9930C65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6F375-58CA-44C8-8E4C-B43DAA4D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3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E1A9-046B-4B84-9414-D594777A7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0596-66B1-41E6-AA8A-F2311871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AE70-9197-4F11-ADE0-DB0891B7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08-Mar-19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32FA4-E15A-44E0-9B6E-1455F3B1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A585C-7C60-4E82-8572-112F6295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8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E9B935-79F9-46C7-AC58-1AEA46F9D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A221A-A8A4-46BF-9D8F-67758CD42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B700-2DE0-4F3F-8411-8A02A5AA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08-Mar-19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30D4B-6389-42BB-9584-75360E32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01E44-6484-4094-A46F-E27A8311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2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CE483-874B-4733-96FC-3BD979E4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4805-BDED-429B-8D3B-F9D4A7868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AAD89-5F09-45E3-9F12-7B4BD0AC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08-Mar-19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F93BF-078E-4706-80AE-177614A2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5377D-1F5F-44D8-9AAC-3120E104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C363-17E1-4FF2-BC01-0DB8A099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1BEB9-F301-4C32-96A6-3841BEDA6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28A79-CC06-4877-968D-FA336C28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08-Mar-19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F585-30BD-4851-BDBC-92136034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11468-0773-4C48-AB71-37080A2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CB2A-DDFA-40CC-9C59-DA0145C5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65CE4-8878-4E3C-88DA-C2148CCF7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7F788-6065-4120-A960-F946B52BB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6F47F-2197-4530-B808-65D8506C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08-Mar-19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75584-7ECB-482A-8DC5-4385ACD1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CF7D3-0E3E-4417-9816-8A476932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8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589A-E723-4BEB-9BDB-B963B946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EC47C-3898-4277-BEC9-E35612636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A0E82-1454-4D63-A92C-B97F591F1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27964-8447-49FE-B2D4-883C3A525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686B3-FF73-4EBF-BE14-3B857A4F0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CC563-B7FE-4AF2-B5A9-88093E5B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08-Mar-19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513959-1E37-4614-B8AF-A51B7466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9DE706-65F5-4031-A26A-E279C211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A9F7-017D-492C-B25B-B8DE8574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E7AC2-3783-437A-9E60-6B8D0AF2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08-Mar-19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B2A8A-9C83-469B-8947-E1CDFEB3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87C5F-2A9A-48E2-8B9E-681163CE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2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1FCD8C-6F02-46A2-85B1-361CAD32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08-Mar-19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6895-218E-461A-90F1-50F46CBF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E1678-4063-408B-AD91-C4BF3FB4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3F7F8-9C50-4E26-A88E-462A5AB3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957D-DA8D-4BEF-85AE-7B5F5693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2B119-E996-40EA-848B-BDD4E8E45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765CB-47B1-4F8D-856F-4191E0D9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08-Mar-19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A657A-DE51-4DC7-B0D3-3B12867E0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31D12-AEE7-494C-8DFF-3EBD0138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3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EA7C-9087-4EEB-9ECF-01B96E9A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68823-7742-4ACA-B55B-A8CF8C26C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1052C-6FEE-4D0D-A282-C3A1958B4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1E55-A793-46A5-9CC1-DEBEE06A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08-Mar-19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EDEE7-ADC1-4F56-A7B1-6489D5E2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BDEE3-DEB0-44A2-BEBF-6B10B61A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9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F556AE-506F-4355-927D-16180947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F4A27-934E-47D7-A659-F51F95CB1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9D59B-A430-4514-9EE1-00ED58746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085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3F59D-1824-45C6-9C88-828C33884FA2}" type="datetimeFigureOut">
              <a:rPr lang="en-US" smtClean="0"/>
              <a:t>08-Mar-19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65BB6-204B-4DA3-AB0A-09C74F3AE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85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21F55-6122-4DE6-8ADC-4B053D508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85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5825C0-6425-4059-8E0C-0B0C7A8D3BEC}"/>
              </a:ext>
            </a:extLst>
          </p:cNvPr>
          <p:cNvSpPr/>
          <p:nvPr userDrawn="1"/>
        </p:nvSpPr>
        <p:spPr>
          <a:xfrm>
            <a:off x="0" y="-6234"/>
            <a:ext cx="12192000" cy="1427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89FEC4-24F6-49F7-9FA8-6C7CC42DDDEB}"/>
              </a:ext>
            </a:extLst>
          </p:cNvPr>
          <p:cNvSpPr/>
          <p:nvPr userDrawn="1"/>
        </p:nvSpPr>
        <p:spPr>
          <a:xfrm>
            <a:off x="0" y="6721475"/>
            <a:ext cx="12192000" cy="1427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974A53-DD52-4727-8288-4F0E0BE18B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84293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5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zami@dsn.dinus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6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69B7-3074-4765-9904-48FEF4EF5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MINING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02 </a:t>
            </a:r>
            <a:r>
              <a:rPr lang="en-US" dirty="0" err="1"/>
              <a:t>Pengenalan</a:t>
            </a:r>
            <a:r>
              <a:rPr lang="en-US" dirty="0"/>
              <a:t> data </a:t>
            </a:r>
            <a:r>
              <a:rPr lang="en-US" dirty="0" err="1"/>
              <a:t>bagian</a:t>
            </a:r>
            <a:r>
              <a:rPr lang="en-US" dirty="0"/>
              <a:t>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E4F5F-E40C-4C5F-903B-FEBC649AF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2895"/>
            <a:ext cx="9144000" cy="1655762"/>
          </a:xfrm>
        </p:spPr>
        <p:txBody>
          <a:bodyPr/>
          <a:lstStyle/>
          <a:p>
            <a:r>
              <a:rPr lang="en-US" dirty="0"/>
              <a:t>DR. FARRIKH ALZAMI, M.KOM</a:t>
            </a:r>
          </a:p>
          <a:p>
            <a:r>
              <a:rPr lang="en-US" dirty="0"/>
              <a:t>SISTEM INFORMASI – S1</a:t>
            </a:r>
          </a:p>
          <a:p>
            <a:r>
              <a:rPr lang="en-US" dirty="0">
                <a:hlinkClick r:id="rId2"/>
              </a:rPr>
              <a:t>alzami@dsn.dinus.ac.id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7264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99B1-A6BC-42F3-A87F-817DFEAB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</a:t>
            </a:r>
            <a:r>
              <a:rPr lang="en-US" dirty="0" err="1"/>
              <a:t>Atribut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3BE49-E4CB-41F5-8C57-59096B8ED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Ada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atribut</a:t>
            </a:r>
            <a:endParaRPr lang="en-US" dirty="0"/>
          </a:p>
          <a:p>
            <a:r>
              <a:rPr lang="en-US" dirty="0"/>
              <a:t>Nominal</a:t>
            </a:r>
          </a:p>
          <a:p>
            <a:pPr lvl="1"/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nomor</a:t>
            </a:r>
            <a:r>
              <a:rPr lang="en-US" dirty="0"/>
              <a:t> ID,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, </a:t>
            </a:r>
            <a:r>
              <a:rPr lang="en-US" dirty="0" err="1"/>
              <a:t>kode</a:t>
            </a:r>
            <a:r>
              <a:rPr lang="en-US" dirty="0"/>
              <a:t> pos</a:t>
            </a:r>
          </a:p>
          <a:p>
            <a:r>
              <a:rPr lang="en-US" dirty="0" err="1"/>
              <a:t>Urut</a:t>
            </a:r>
            <a:r>
              <a:rPr lang="en-US" dirty="0"/>
              <a:t> (ordinal)</a:t>
            </a:r>
          </a:p>
          <a:p>
            <a:pPr lvl="1"/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peringkat</a:t>
            </a:r>
            <a:r>
              <a:rPr lang="en-US" dirty="0"/>
              <a:t> (mis., Rasa </a:t>
            </a:r>
            <a:r>
              <a:rPr lang="en-US" dirty="0" err="1"/>
              <a:t>keripik</a:t>
            </a:r>
            <a:r>
              <a:rPr lang="en-US" dirty="0"/>
              <a:t> </a:t>
            </a:r>
            <a:r>
              <a:rPr lang="en-US" dirty="0" err="1"/>
              <a:t>kentang</a:t>
            </a:r>
            <a:r>
              <a:rPr lang="en-US" dirty="0"/>
              <a:t> pada </a:t>
            </a:r>
            <a:r>
              <a:rPr lang="en-US" dirty="0" err="1"/>
              <a:t>skala</a:t>
            </a:r>
            <a:r>
              <a:rPr lang="en-US" dirty="0"/>
              <a:t> 1-10), </a:t>
            </a:r>
            <a:r>
              <a:rPr lang="en-US" dirty="0" err="1"/>
              <a:t>nilai</a:t>
            </a:r>
            <a:r>
              <a:rPr lang="en-US" dirty="0"/>
              <a:t>, </a:t>
            </a:r>
            <a:r>
              <a:rPr lang="en-US" dirty="0" err="1"/>
              <a:t>tinggi</a:t>
            </a:r>
            <a:r>
              <a:rPr lang="en-US" dirty="0"/>
              <a:t> {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sedang</a:t>
            </a:r>
            <a:r>
              <a:rPr lang="en-US" dirty="0"/>
              <a:t>, </a:t>
            </a:r>
            <a:r>
              <a:rPr lang="en-US" dirty="0" err="1"/>
              <a:t>pendek</a:t>
            </a:r>
            <a:r>
              <a:rPr lang="en-US" dirty="0"/>
              <a:t>}</a:t>
            </a:r>
          </a:p>
          <a:p>
            <a:r>
              <a:rPr lang="en-US" dirty="0" err="1"/>
              <a:t>Selang</a:t>
            </a:r>
            <a:r>
              <a:rPr lang="en-US" dirty="0"/>
              <a:t> (interval)</a:t>
            </a:r>
          </a:p>
          <a:p>
            <a:pPr lvl="1"/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kalender</a:t>
            </a:r>
            <a:r>
              <a:rPr lang="en-US" dirty="0"/>
              <a:t>,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Celcius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Fahrenheit.</a:t>
            </a:r>
          </a:p>
          <a:p>
            <a:r>
              <a:rPr lang="en-US" dirty="0" err="1"/>
              <a:t>Perbandingan</a:t>
            </a:r>
            <a:r>
              <a:rPr lang="en-US" dirty="0"/>
              <a:t> (ratio)</a:t>
            </a:r>
          </a:p>
          <a:p>
            <a:pPr lvl="1"/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Kelvin, </a:t>
            </a:r>
            <a:r>
              <a:rPr lang="en-US" dirty="0" err="1"/>
              <a:t>panjang</a:t>
            </a:r>
            <a:r>
              <a:rPr lang="en-US" dirty="0"/>
              <a:t>,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dihitung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A9A7-20BB-432F-B2B7-53106BF0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atribut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BBDF3-DCA3-4ADC-A1C1-E5AABED92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pada </a:t>
            </a:r>
            <a:r>
              <a:rPr lang="en-US" dirty="0" err="1"/>
              <a:t>properti</a:t>
            </a:r>
            <a:r>
              <a:rPr lang="en-US" dirty="0"/>
              <a:t> /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yang </a:t>
            </a:r>
            <a:r>
              <a:rPr lang="en-US" dirty="0" err="1"/>
              <a:t>dimilikinya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Nominal attribute: distinctness</a:t>
            </a:r>
          </a:p>
          <a:p>
            <a:r>
              <a:rPr lang="en-US" dirty="0"/>
              <a:t>Ordinal attribute: distinctness &amp; order</a:t>
            </a:r>
          </a:p>
          <a:p>
            <a:r>
              <a:rPr lang="en-US" dirty="0"/>
              <a:t>Interval attribute: distinctness, order &amp; meaningful differences</a:t>
            </a:r>
          </a:p>
          <a:p>
            <a:r>
              <a:rPr lang="en-US" dirty="0"/>
              <a:t>Ratio attribute: all 4 properties/operations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A2F1AA-4AB2-4236-852A-089E78FCF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37145"/>
              </p:ext>
            </p:extLst>
          </p:nvPr>
        </p:nvGraphicFramePr>
        <p:xfrm>
          <a:off x="1632504" y="2583977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12785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20253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Distinctness (</a:t>
                      </a:r>
                      <a:r>
                        <a:rPr lang="en-US" dirty="0" err="1"/>
                        <a:t>perbedaan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=  </a:t>
                      </a:r>
                      <a:r>
                        <a:rPr lang="en-US" sz="1800" dirty="0">
                          <a:sym typeface="Symbol" pitchFamily="18" charset="2"/>
                        </a:rPr>
                        <a:t>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018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Order (</a:t>
                      </a:r>
                      <a:r>
                        <a:rPr lang="en-US" dirty="0" err="1"/>
                        <a:t>urutan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&lt;  &gt;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Perbedaan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bermakna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  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963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Rasio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bermakna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*  /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1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19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52402"/>
            <a:ext cx="8515350" cy="60959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Tipe</a:t>
            </a:r>
            <a:r>
              <a:rPr lang="en-US" dirty="0"/>
              <a:t> Data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5619" y="1"/>
          <a:ext cx="9142380" cy="68955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185">
                <a:tc>
                  <a:txBody>
                    <a:bodyPr/>
                    <a:lstStyle/>
                    <a:p>
                      <a:r>
                        <a:rPr lang="en-US" sz="2000" dirty="0" err="1"/>
                        <a:t>Jenis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Atribut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Deskripsi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Contoh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Operasi</a:t>
                      </a:r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281">
                <a:tc>
                  <a:txBody>
                    <a:bodyPr/>
                    <a:lstStyle/>
                    <a:p>
                      <a:r>
                        <a:rPr lang="en-US" b="1" dirty="0"/>
                        <a:t>Ratio</a:t>
                      </a:r>
                    </a:p>
                    <a:p>
                      <a:r>
                        <a:rPr lang="en-US" b="1" dirty="0"/>
                        <a:t>(</a:t>
                      </a:r>
                      <a:r>
                        <a:rPr lang="en-US" b="1" dirty="0" err="1"/>
                        <a:t>Mutlak</a:t>
                      </a:r>
                      <a:r>
                        <a:rPr lang="en-US" b="1" dirty="0"/>
                        <a:t>)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Data yang </a:t>
                      </a:r>
                      <a:r>
                        <a:rPr lang="en-US" dirty="0" err="1"/>
                        <a:t>diperoleh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cara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pengukuran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dimana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jarak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dua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titik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skala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sudah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diketahui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dk1"/>
                          </a:solidFill>
                        </a:rPr>
                        <a:t>M</a:t>
                      </a:r>
                      <a:r>
                        <a:rPr lang="en-US" dirty="0" err="1"/>
                        <a:t>empunyai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titik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nol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absolut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(*, /)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Umur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Berat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badan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Tinggi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badan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Jumlah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geometric mean, harmonic mean, percent variation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646">
                <a:tc>
                  <a:txBody>
                    <a:bodyPr/>
                    <a:lstStyle/>
                    <a:p>
                      <a:r>
                        <a:rPr lang="en-US" b="1" dirty="0"/>
                        <a:t>Interval</a:t>
                      </a:r>
                    </a:p>
                    <a:p>
                      <a:r>
                        <a:rPr lang="en-US" b="1" dirty="0"/>
                        <a:t>(</a:t>
                      </a:r>
                      <a:r>
                        <a:rPr lang="en-US" b="1" dirty="0" err="1"/>
                        <a:t>Jarak</a:t>
                      </a:r>
                      <a:r>
                        <a:rPr lang="en-US" b="1" dirty="0"/>
                        <a:t>)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Data yang </a:t>
                      </a:r>
                      <a:r>
                        <a:rPr lang="en-US" dirty="0" err="1"/>
                        <a:t>diperoleh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cara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pengukuran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dimana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jarak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dua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titik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skala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sudah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diketahui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Tidak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dk1"/>
                          </a:solidFill>
                        </a:rPr>
                        <a:t>me</a:t>
                      </a:r>
                      <a:r>
                        <a:rPr lang="en-US" dirty="0" err="1"/>
                        <a:t>mpunyai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titik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nol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absolut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(+, -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Suhu 0°c-100°c,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Umur 20-30 tahun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mean, standard deviation, Pearson's correlation, </a:t>
                      </a:r>
                      <a:r>
                        <a:rPr lang="en-US" i="1" dirty="0"/>
                        <a:t>t</a:t>
                      </a:r>
                      <a:r>
                        <a:rPr lang="en-US" dirty="0"/>
                        <a:t> and </a:t>
                      </a:r>
                      <a:r>
                        <a:rPr lang="en-US" i="1" dirty="0"/>
                        <a:t>F</a:t>
                      </a:r>
                      <a:r>
                        <a:rPr lang="en-US" dirty="0"/>
                        <a:t> tests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9281">
                <a:tc>
                  <a:txBody>
                    <a:bodyPr/>
                    <a:lstStyle/>
                    <a:p>
                      <a:r>
                        <a:rPr lang="en-US" b="1" dirty="0"/>
                        <a:t>Ordinal</a:t>
                      </a:r>
                    </a:p>
                    <a:p>
                      <a:r>
                        <a:rPr lang="en-US" b="1" dirty="0"/>
                        <a:t>(</a:t>
                      </a:r>
                      <a:r>
                        <a:rPr lang="en-US" b="1" dirty="0" err="1"/>
                        <a:t>Peringkat</a:t>
                      </a:r>
                      <a:r>
                        <a:rPr lang="en-US" b="1" dirty="0"/>
                        <a:t>)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Data yang </a:t>
                      </a:r>
                      <a:r>
                        <a:rPr lang="en-US" dirty="0" err="1"/>
                        <a:t>diperoleh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cara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kategorisasi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klasifikasi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Tetapi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diantara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data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tersebut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terdapat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hubungan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atau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berurutan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(&lt;, &gt;)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Tingkat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kepuasan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pelanggan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>
                          <a:solidFill>
                            <a:srgbClr val="C00000"/>
                          </a:solidFill>
                        </a:rPr>
                        <a:t>puas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>
                          <a:solidFill>
                            <a:srgbClr val="C00000"/>
                          </a:solidFill>
                        </a:rPr>
                        <a:t>sedang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>
                          <a:solidFill>
                            <a:srgbClr val="C00000"/>
                          </a:solidFill>
                        </a:rPr>
                        <a:t>tidak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C00000"/>
                          </a:solidFill>
                        </a:rPr>
                        <a:t>puas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median, percentiles, rank correlation, run tests, sign tests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281">
                <a:tc>
                  <a:txBody>
                    <a:bodyPr/>
                    <a:lstStyle/>
                    <a:p>
                      <a:r>
                        <a:rPr lang="en-US" b="1" dirty="0"/>
                        <a:t>Nominal</a:t>
                      </a:r>
                    </a:p>
                    <a:p>
                      <a:r>
                        <a:rPr lang="en-US" b="1" dirty="0"/>
                        <a:t>(Label)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Data yang </a:t>
                      </a:r>
                      <a:r>
                        <a:rPr lang="en-US" dirty="0" err="1"/>
                        <a:t>diperoleh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cara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kategorisasi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klasifikasi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Menunjukkan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>
                          <a:solidFill>
                            <a:srgbClr val="C00000"/>
                          </a:solidFill>
                        </a:rPr>
                        <a:t>beberapa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object yang </a:t>
                      </a:r>
                      <a:r>
                        <a:rPr lang="en-US" baseline="0" dirty="0" err="1">
                          <a:solidFill>
                            <a:srgbClr val="C00000"/>
                          </a:solidFill>
                        </a:rPr>
                        <a:t>berbeda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(=,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MS Mincho" pitchFamily="49" charset="-128"/>
                          <a:sym typeface="Symbol" pitchFamily="18" charset="2"/>
                        </a:rPr>
                        <a:t>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Kode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pos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Jenis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kelamin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Nomer</a:t>
                      </a:r>
                      <a:r>
                        <a:rPr lang="en-US" baseline="0" dirty="0"/>
                        <a:t> id </a:t>
                      </a:r>
                      <a:r>
                        <a:rPr lang="en-US" baseline="0" dirty="0" err="1"/>
                        <a:t>karyawan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Nama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mode, </a:t>
                      </a:r>
                      <a:r>
                        <a:rPr lang="id-ID" dirty="0" err="1"/>
                        <a:t>entropy</a:t>
                      </a:r>
                      <a:r>
                        <a:rPr lang="id-ID" dirty="0"/>
                        <a:t>, </a:t>
                      </a:r>
                      <a:r>
                        <a:rPr lang="id-ID" dirty="0" err="1"/>
                        <a:t>contingency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correlation</a:t>
                      </a:r>
                      <a:r>
                        <a:rPr lang="id-ID" dirty="0"/>
                        <a:t>, </a:t>
                      </a:r>
                      <a:r>
                        <a:rPr lang="en-US" sz="1800" dirty="0">
                          <a:latin typeface="Times New Roman" pitchFamily="18" charset="0"/>
                          <a:ea typeface="MS Mincho" pitchFamily="49" charset="-128"/>
                          <a:sym typeface="Symbol" pitchFamily="18" charset="2"/>
                        </a:rPr>
                        <a:t></a:t>
                      </a:r>
                      <a:r>
                        <a:rPr lang="en-US" sz="1800" baseline="30000" dirty="0">
                          <a:latin typeface="Times New Roman" pitchFamily="18" charset="0"/>
                          <a:ea typeface="MS Mincho" pitchFamily="49" charset="-128"/>
                        </a:rPr>
                        <a:t>2</a:t>
                      </a:r>
                      <a:r>
                        <a:rPr lang="en-US" sz="1800" dirty="0">
                          <a:latin typeface="Times New Roman" pitchFamily="18" charset="0"/>
                          <a:ea typeface="MS Mincho" pitchFamily="49" charset="-128"/>
                          <a:sym typeface="Symbol" pitchFamily="18" charset="2"/>
                        </a:rPr>
                        <a:t> </a:t>
                      </a:r>
                      <a:r>
                        <a:rPr lang="id-ID" dirty="0" err="1"/>
                        <a:t>test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FBD5-ABB3-44D2-8438-712B289C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Diskrit</a:t>
            </a:r>
            <a:r>
              <a:rPr lang="en-US" dirty="0"/>
              <a:t> dan </a:t>
            </a:r>
            <a:r>
              <a:rPr lang="en-US" dirty="0" err="1"/>
              <a:t>Kontinu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B2350-4BFE-45E0-95C0-FE25C52B2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Diskrit</a:t>
            </a:r>
            <a:r>
              <a:rPr lang="en-US" dirty="0"/>
              <a:t> (</a:t>
            </a:r>
            <a:r>
              <a:rPr lang="en-US" dirty="0" err="1"/>
              <a:t>terpisah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seperangkat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terhingga</a:t>
            </a:r>
            <a:r>
              <a:rPr lang="en-US" dirty="0"/>
              <a:t> </a:t>
            </a:r>
            <a:r>
              <a:rPr lang="en-US" dirty="0" err="1"/>
              <a:t>jumlahnya</a:t>
            </a:r>
            <a:endParaRPr lang="en-US" dirty="0"/>
          </a:p>
          <a:p>
            <a:pPr lvl="1"/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kode</a:t>
            </a:r>
            <a:r>
              <a:rPr lang="en-US" dirty="0"/>
              <a:t> pos, </a:t>
            </a:r>
            <a:r>
              <a:rPr lang="en-US" dirty="0" err="1"/>
              <a:t>jumlah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kata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dokumen</a:t>
            </a:r>
            <a:endParaRPr lang="en-US" dirty="0"/>
          </a:p>
          <a:p>
            <a:pPr lvl="1"/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integer.</a:t>
            </a:r>
          </a:p>
          <a:p>
            <a:pPr lvl="1"/>
            <a:r>
              <a:rPr lang="en-US" dirty="0" err="1"/>
              <a:t>Catatan</a:t>
            </a:r>
            <a:r>
              <a:rPr lang="en-US" dirty="0"/>
              <a:t>: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diskrit</a:t>
            </a:r>
            <a:endParaRPr lang="en-US" dirty="0"/>
          </a:p>
          <a:p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Kontinu</a:t>
            </a:r>
            <a:r>
              <a:rPr lang="en-US" dirty="0"/>
              <a:t> (</a:t>
            </a:r>
            <a:r>
              <a:rPr lang="en-US" dirty="0" err="1"/>
              <a:t>Berkelanjutan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real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atribut</a:t>
            </a:r>
            <a:endParaRPr lang="en-US" dirty="0"/>
          </a:p>
          <a:p>
            <a:pPr lvl="1"/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suhu</a:t>
            </a:r>
            <a:r>
              <a:rPr lang="en-US" dirty="0"/>
              <a:t>,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riil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dan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digit yang </a:t>
            </a:r>
            <a:r>
              <a:rPr lang="en-US" dirty="0" err="1"/>
              <a:t>terbatas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kontinu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titik-mengambang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753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E051-1992-434F-A655-0CE1FD7B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Asimetrik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9C8D-5730-4F0E-8353-797455799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kehadiran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penting</a:t>
            </a:r>
            <a:endParaRPr lang="en-US" dirty="0"/>
          </a:p>
          <a:p>
            <a:pPr lvl="1"/>
            <a:r>
              <a:rPr lang="en-US" dirty="0"/>
              <a:t>Kata-kata </a:t>
            </a:r>
            <a:r>
              <a:rPr lang="en-US" dirty="0" err="1"/>
              <a:t>hadir</a:t>
            </a:r>
            <a:r>
              <a:rPr lang="en-US" dirty="0"/>
              <a:t> di </a:t>
            </a:r>
            <a:r>
              <a:rPr lang="en-US" dirty="0" err="1"/>
              <a:t>dokumen</a:t>
            </a:r>
            <a:endParaRPr lang="en-US" dirty="0"/>
          </a:p>
          <a:p>
            <a:pPr lvl="1"/>
            <a:r>
              <a:rPr lang="en-US" dirty="0"/>
              <a:t>Item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di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pembelian</a:t>
            </a: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bertemu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 di supermarket,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berkata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Saya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kami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kami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  <a:p>
            <a:r>
              <a:rPr lang="en-US" dirty="0"/>
              <a:t>Kita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asimetris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biasa</a:t>
            </a:r>
            <a:endParaRPr lang="en-US" dirty="0"/>
          </a:p>
          <a:p>
            <a:pPr lvl="1"/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asimetris</a:t>
            </a:r>
            <a:endParaRPr lang="en-US" dirty="0"/>
          </a:p>
          <a:p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asimetris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05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C348A-65FB-4BC5-B285-621A3273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1ACF-88D7-4CEE-97F7-48F165027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sz="2600" dirty="0">
                <a:cs typeface="Times New Roman" pitchFamily="18" charset="0"/>
              </a:rPr>
              <a:t>Record</a:t>
            </a:r>
          </a:p>
          <a:p>
            <a:pPr lvl="1"/>
            <a:r>
              <a:rPr lang="en-US" dirty="0">
                <a:cs typeface="Times New Roman" pitchFamily="18" charset="0"/>
              </a:rPr>
              <a:t>Data Matrix</a:t>
            </a:r>
          </a:p>
          <a:p>
            <a:pPr lvl="1"/>
            <a:r>
              <a:rPr lang="en-US" dirty="0">
                <a:cs typeface="Times New Roman" pitchFamily="18" charset="0"/>
              </a:rPr>
              <a:t>Document Data</a:t>
            </a:r>
          </a:p>
          <a:p>
            <a:pPr lvl="1"/>
            <a:r>
              <a:rPr lang="en-US" dirty="0">
                <a:cs typeface="Times New Roman" pitchFamily="18" charset="0"/>
              </a:rPr>
              <a:t>Transaction Data</a:t>
            </a:r>
            <a:endParaRPr lang="en-US" dirty="0"/>
          </a:p>
          <a:p>
            <a:pPr marL="285750" indent="-285750"/>
            <a:r>
              <a:rPr lang="en-US" sz="2600" dirty="0">
                <a:cs typeface="Times New Roman" pitchFamily="18" charset="0"/>
              </a:rPr>
              <a:t>Graph</a:t>
            </a:r>
          </a:p>
          <a:p>
            <a:pPr lvl="1"/>
            <a:r>
              <a:rPr lang="en-US" dirty="0">
                <a:cs typeface="Times New Roman" pitchFamily="18" charset="0"/>
              </a:rPr>
              <a:t>World Wide Web</a:t>
            </a:r>
          </a:p>
          <a:p>
            <a:pPr lvl="1"/>
            <a:r>
              <a:rPr lang="en-US" dirty="0">
                <a:cs typeface="Times New Roman" pitchFamily="18" charset="0"/>
              </a:rPr>
              <a:t>Molecular Structures</a:t>
            </a:r>
          </a:p>
          <a:p>
            <a:pPr marL="285750" indent="-285750"/>
            <a:r>
              <a:rPr lang="en-US" sz="2600" dirty="0">
                <a:cs typeface="Times New Roman" pitchFamily="18" charset="0"/>
              </a:rPr>
              <a:t>Ordered</a:t>
            </a:r>
          </a:p>
          <a:p>
            <a:pPr lvl="1"/>
            <a:r>
              <a:rPr lang="en-US" dirty="0">
                <a:cs typeface="Times New Roman" pitchFamily="18" charset="0"/>
              </a:rPr>
              <a:t>Spatial Data</a:t>
            </a:r>
          </a:p>
          <a:p>
            <a:pPr lvl="1"/>
            <a:r>
              <a:rPr lang="en-US" dirty="0">
                <a:cs typeface="Times New Roman" pitchFamily="18" charset="0"/>
              </a:rPr>
              <a:t>Temporal Data</a:t>
            </a:r>
          </a:p>
          <a:p>
            <a:pPr lvl="1"/>
            <a:r>
              <a:rPr lang="en-US" dirty="0">
                <a:cs typeface="Times New Roman" pitchFamily="18" charset="0"/>
              </a:rPr>
              <a:t>Sequential Data</a:t>
            </a:r>
          </a:p>
          <a:p>
            <a:pPr lvl="1"/>
            <a:r>
              <a:rPr lang="en-US" dirty="0">
                <a:cs typeface="Times New Roman" pitchFamily="18" charset="0"/>
              </a:rPr>
              <a:t>Genetic Sequence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4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162A5-6965-41F5-AA50-F4063232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pada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B02D8-6ADE-4D32-B235-F01352801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/>
              <a:t>Dimensionality (number of attributes)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sz="2400" dirty="0"/>
              <a:t> High dimensional data brings a number of challenges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dirty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/>
              <a:t>Sparsity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sz="2400" dirty="0"/>
              <a:t> Only presence counts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dirty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/>
              <a:t>Resolution</a:t>
            </a:r>
          </a:p>
          <a:p>
            <a:pPr lvl="2" indent="-342900">
              <a:lnSpc>
                <a:spcPct val="105000"/>
              </a:lnSpc>
              <a:spcBef>
                <a:spcPct val="20000"/>
              </a:spcBef>
            </a:pPr>
            <a:r>
              <a:rPr lang="en-US" sz="2400" dirty="0"/>
              <a:t> Patterns depend on the scale 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endParaRPr lang="en-US" sz="2400" dirty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/>
              <a:t>Size</a:t>
            </a:r>
          </a:p>
          <a:p>
            <a:pPr lvl="2" indent="-342900">
              <a:lnSpc>
                <a:spcPct val="115000"/>
              </a:lnSpc>
              <a:spcBef>
                <a:spcPct val="20000"/>
              </a:spcBef>
            </a:pPr>
            <a:r>
              <a:rPr lang="en-US" sz="2400" dirty="0"/>
              <a:t>Type of analysis may depend on size of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3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1AC5-AA42-4225-8777-D08F128D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B641F-742F-42FD-B4B8-B3D9A6EE9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records (</a:t>
            </a:r>
            <a:r>
              <a:rPr lang="en-US" dirty="0" err="1"/>
              <a:t>catatan</a:t>
            </a:r>
            <a:r>
              <a:rPr lang="en-US" dirty="0"/>
              <a:t>), yang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set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tetap</a:t>
            </a:r>
            <a:endParaRPr lang="en-US" dirty="0"/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5570F1D8-8DF0-473B-AEA5-7C30DE4E2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969369"/>
              </p:ext>
            </p:extLst>
          </p:nvPr>
        </p:nvGraphicFramePr>
        <p:xfrm>
          <a:off x="3509210" y="2743200"/>
          <a:ext cx="38481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Document" r:id="rId3" imgW="5405628" imgH="5779008" progId="Word.Document.8">
                  <p:embed/>
                </p:oleObj>
              </mc:Choice>
              <mc:Fallback>
                <p:oleObj name="Document" r:id="rId3" imgW="5405628" imgH="5779008" progId="Word.Document.8">
                  <p:embed/>
                  <p:pic>
                    <p:nvPicPr>
                      <p:cNvPr id="1638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210" y="2743200"/>
                        <a:ext cx="38481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52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58F90-1DF0-4B67-AD76-F1B4ABFD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6E530-CAFB-4752-9EAD-9793747CF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data </a:t>
            </a:r>
            <a:r>
              <a:rPr lang="en-US" dirty="0" err="1"/>
              <a:t>memiliki</a:t>
            </a:r>
            <a:r>
              <a:rPr lang="en-US" dirty="0"/>
              <a:t> set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data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multi-</a:t>
            </a:r>
            <a:r>
              <a:rPr lang="en-US" dirty="0" err="1"/>
              <a:t>dimensi</a:t>
            </a:r>
            <a:r>
              <a:rPr lang="en-US" dirty="0"/>
              <a:t> (multi dimensional space), di mana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</a:t>
            </a:r>
          </a:p>
          <a:p>
            <a:pPr fontAlgn="t"/>
            <a:r>
              <a:rPr lang="en-US" dirty="0"/>
              <a:t>Kumpulan 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diwakili</a:t>
            </a:r>
            <a:r>
              <a:rPr lang="en-US" dirty="0"/>
              <a:t> oleh </a:t>
            </a:r>
            <a:r>
              <a:rPr lang="en-US" dirty="0" err="1"/>
              <a:t>matriks</a:t>
            </a:r>
            <a:r>
              <a:rPr lang="en-US" dirty="0"/>
              <a:t> m oleh n (m by n matrix), di mana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m,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, dan n </a:t>
            </a:r>
            <a:r>
              <a:rPr lang="en-US" dirty="0" err="1"/>
              <a:t>kolom</a:t>
            </a:r>
            <a:r>
              <a:rPr lang="en-US" dirty="0"/>
              <a:t>,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atribut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D41246A0-682A-428C-9354-4A6439621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844160"/>
              </p:ext>
            </p:extLst>
          </p:nvPr>
        </p:nvGraphicFramePr>
        <p:xfrm>
          <a:off x="1852863" y="4683793"/>
          <a:ext cx="7761288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VISIO" r:id="rId3" imgW="5706222" imgH="1480748" progId="Visio.Drawing.6">
                  <p:embed/>
                </p:oleObj>
              </mc:Choice>
              <mc:Fallback>
                <p:oleObj name="VISIO" r:id="rId3" imgW="5706222" imgH="1480748" progId="Visio.Drawing.6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863" y="4683793"/>
                        <a:ext cx="7761288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448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3370-FE98-4034-A1AD-DD630F26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20B4A-2CFB-435C-80D5-F9B696AD2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‘(term) </a:t>
            </a:r>
            <a:r>
              <a:rPr lang="en-US" dirty="0" err="1"/>
              <a:t>istilah</a:t>
            </a:r>
            <a:r>
              <a:rPr lang="en-US" dirty="0"/>
              <a:t>'</a:t>
            </a:r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(</a:t>
            </a:r>
            <a:r>
              <a:rPr lang="en-US" dirty="0" err="1"/>
              <a:t>atribut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  <a:p>
            <a:r>
              <a:rPr lang="en-US" dirty="0"/>
              <a:t>Nilai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kali </a:t>
            </a:r>
            <a:r>
              <a:rPr lang="en-US" dirty="0" err="1"/>
              <a:t>istilah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.</a:t>
            </a:r>
          </a:p>
        </p:txBody>
      </p:sp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94316803-FA09-4D82-BEDE-601445831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07125"/>
              </p:ext>
            </p:extLst>
          </p:nvPr>
        </p:nvGraphicFramePr>
        <p:xfrm>
          <a:off x="3220453" y="3306094"/>
          <a:ext cx="7038975" cy="319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Visio" r:id="rId3" imgW="5925718" imgH="2693902" progId="Visio.Drawing.6">
                  <p:embed/>
                </p:oleObj>
              </mc:Choice>
              <mc:Fallback>
                <p:oleObj name="Visio" r:id="rId3" imgW="5925718" imgH="2693902" progId="Visio.Drawing.6">
                  <p:embed/>
                  <p:pic>
                    <p:nvPicPr>
                      <p:cNvPr id="184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0453" y="3306094"/>
                        <a:ext cx="7038975" cy="319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98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D119-98F5-4AA3-8628-12ACEA7E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</a:t>
            </a:r>
            <a:r>
              <a:rPr lang="en-US" dirty="0" err="1"/>
              <a:t>Pustaka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856FF-CAEA-4F2F-B037-5A4B29803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22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E260-1480-4934-8A07-D80FBDAC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transaksi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78F3F-02CD-4344-8D91-4505E9B2D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Jenis</a:t>
            </a:r>
            <a:r>
              <a:rPr lang="en-US" dirty="0"/>
              <a:t> data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, di mana</a:t>
            </a:r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(</a:t>
            </a:r>
            <a:r>
              <a:rPr lang="en-US" dirty="0" err="1"/>
              <a:t>transaksi</a:t>
            </a:r>
            <a:r>
              <a:rPr lang="en-US" dirty="0"/>
              <a:t>)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item.</a:t>
            </a:r>
          </a:p>
          <a:p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pertimbangkan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. Set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dibeli</a:t>
            </a:r>
            <a:r>
              <a:rPr lang="en-US" dirty="0"/>
              <a:t> oleh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dibeli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(item)</a:t>
            </a:r>
          </a:p>
          <a:p>
            <a:endParaRPr lang="en-US" dirty="0"/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59D7442D-6167-4559-B37C-9E35AD86F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766097"/>
              </p:ext>
            </p:extLst>
          </p:nvPr>
        </p:nvGraphicFramePr>
        <p:xfrm>
          <a:off x="2763252" y="4022725"/>
          <a:ext cx="5421313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Document" r:id="rId3" imgW="3823716" imgH="1999488" progId="Word.Document.8">
                  <p:embed/>
                </p:oleObj>
              </mc:Choice>
              <mc:Fallback>
                <p:oleObj name="Document" r:id="rId3" imgW="3823716" imgH="1999488" progId="Word.Document.8">
                  <p:embed/>
                  <p:pic>
                    <p:nvPicPr>
                      <p:cNvPr id="194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252" y="4022725"/>
                        <a:ext cx="5421313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96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D457-A070-48E1-BC7A-7BF3E8A4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E81C0-CBB5-42A5-BBAD-75A8B11A0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: generic graph, </a:t>
            </a:r>
            <a:r>
              <a:rPr lang="en-US" dirty="0" err="1"/>
              <a:t>molekul</a:t>
            </a:r>
            <a:r>
              <a:rPr lang="en-US" dirty="0"/>
              <a:t>, web pages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D080A749-85AD-4C01-AB0C-C7D0A1F3B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198717"/>
              </p:ext>
            </p:extLst>
          </p:nvPr>
        </p:nvGraphicFramePr>
        <p:xfrm>
          <a:off x="1307432" y="2365375"/>
          <a:ext cx="2979738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VISIO" r:id="rId3" imgW="839724" imgH="646176" progId="Visio.Drawing.6">
                  <p:embed/>
                </p:oleObj>
              </mc:Choice>
              <mc:Fallback>
                <p:oleObj name="VISIO" r:id="rId3" imgW="839724" imgH="646176" progId="Visio.Drawing.6">
                  <p:embed/>
                  <p:pic>
                    <p:nvPicPr>
                      <p:cNvPr id="204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7432" y="2365375"/>
                        <a:ext cx="2979738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>
            <a:extLst>
              <a:ext uri="{FF2B5EF4-FFF2-40B4-BE49-F238E27FC236}">
                <a16:creationId xmlns:a16="http://schemas.microsoft.com/office/drawing/2014/main" id="{898758A0-DEEC-4DCE-8654-A5B92AAF7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232" y="2289175"/>
            <a:ext cx="595947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C7AADDA6-B843-4088-A423-3A774A33E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949942"/>
              </p:ext>
            </p:extLst>
          </p:nvPr>
        </p:nvGraphicFramePr>
        <p:xfrm>
          <a:off x="1536032" y="4879975"/>
          <a:ext cx="196532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VISIO" r:id="rId6" imgW="5792724" imgH="5411724" progId="Visio.Drawing.6">
                  <p:embed/>
                </p:oleObj>
              </mc:Choice>
              <mc:Fallback>
                <p:oleObj name="VISIO" r:id="rId6" imgW="5792724" imgH="5411724" progId="Visio.Drawing.6">
                  <p:embed/>
                  <p:pic>
                    <p:nvPicPr>
                      <p:cNvPr id="204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032" y="4879975"/>
                        <a:ext cx="1965325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1512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F140-1187-43D3-839B-9754A62D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F9B2F-0C57-441A-B8F2-EFD7EFE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transaksi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67F5D34-D31F-43D4-8B33-8AB833E4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20" y="2405063"/>
            <a:ext cx="512127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90FD16B5-5D2F-4293-8DFF-156209728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620" y="5483225"/>
            <a:ext cx="2682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An element of the sequence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D34576D5-9C3F-495F-A0FC-796A11CD3A3B}"/>
              </a:ext>
            </a:extLst>
          </p:cNvPr>
          <p:cNvSpPr>
            <a:spLocks/>
          </p:cNvSpPr>
          <p:nvPr/>
        </p:nvSpPr>
        <p:spPr bwMode="auto">
          <a:xfrm rot="-5400000">
            <a:off x="4935120" y="4454525"/>
            <a:ext cx="533400" cy="1371600"/>
          </a:xfrm>
          <a:prstGeom prst="leftBrace">
            <a:avLst>
              <a:gd name="adj1" fmla="val 2142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5939C09D-30BC-40B9-B47C-45B249D45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695" y="1825625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Items/Events</a:t>
            </a: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7F298760-09C8-49B7-B0FB-6771B0431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5295" y="2282825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3CEE3866-2183-4532-8607-CDA79B5F98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2495" y="2282825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29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0F88-8919-458C-861F-39142941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2B331-6332-4338-B519-A0E77F08F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Genomic sequence data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236ACF93-3594-42E1-AE52-336AF5E209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890132"/>
              </p:ext>
            </p:extLst>
          </p:nvPr>
        </p:nvGraphicFramePr>
        <p:xfrm>
          <a:off x="3140242" y="1922462"/>
          <a:ext cx="5356225" cy="457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VISIO" r:id="rId3" imgW="2330196" imgH="1991868" progId="Visio.Drawing.6">
                  <p:embed/>
                </p:oleObj>
              </mc:Choice>
              <mc:Fallback>
                <p:oleObj name="VISIO" r:id="rId3" imgW="2330196" imgH="1991868" progId="Visio.Drawing.6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242" y="1922462"/>
                        <a:ext cx="5356225" cy="457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637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36DE-1B63-4783-ADF4-CE6EDFBB4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1F78-C9A9-4AD1-BF8C-839E86652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Spatio</a:t>
            </a:r>
            <a:r>
              <a:rPr lang="en-US" dirty="0"/>
              <a:t>-temporal data</a:t>
            </a:r>
          </a:p>
        </p:txBody>
      </p:sp>
      <p:pic>
        <p:nvPicPr>
          <p:cNvPr id="4" name="Picture 9" descr="sst_land_temp_82_best">
            <a:extLst>
              <a:ext uri="{FF2B5EF4-FFF2-40B4-BE49-F238E27FC236}">
                <a16:creationId xmlns:a16="http://schemas.microsoft.com/office/drawing/2014/main" id="{5040B96C-7F03-4A0B-B2DE-48477B9075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1790" y="1519238"/>
            <a:ext cx="6629400" cy="4973637"/>
          </a:xfrm>
          <a:prstGeom prst="rect">
            <a:avLst/>
          </a:prstGeom>
          <a:noFill/>
        </p:spPr>
      </p:pic>
      <p:sp>
        <p:nvSpPr>
          <p:cNvPr id="5" name="Text Box 12">
            <a:extLst>
              <a:ext uri="{FF2B5EF4-FFF2-40B4-BE49-F238E27FC236}">
                <a16:creationId xmlns:a16="http://schemas.microsoft.com/office/drawing/2014/main" id="{47AC571B-149D-4A42-B876-CF5B4D492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590" y="3048000"/>
            <a:ext cx="2667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Average Monthly Temperature of land and ocean</a:t>
            </a:r>
          </a:p>
        </p:txBody>
      </p:sp>
    </p:spTree>
    <p:extLst>
      <p:ext uri="{BB962C8B-B14F-4D97-AF65-F5344CB8AC3E}">
        <p14:creationId xmlns:p14="http://schemas.microsoft.com/office/powerpoint/2010/main" val="4282564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52A7D-5361-428D-95E3-744D64B7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Kualitas</a:t>
            </a:r>
            <a:r>
              <a:rPr lang="en-US"/>
              <a:t>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5CF2-4F7E-4249-9562-363749B8E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70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07068A-B21F-4546-B6F7-C2C40153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Kualitas</a:t>
            </a:r>
            <a:r>
              <a:rPr lang="en-US" dirty="0"/>
              <a:t>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5904F2-F91B-4AC9-83F2-D2EDF1D48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Kualitas</a:t>
            </a:r>
            <a:r>
              <a:rPr lang="en-US" dirty="0"/>
              <a:t> data yang </a:t>
            </a:r>
            <a:r>
              <a:rPr lang="en-US" dirty="0" err="1"/>
              <a:t>buruk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pada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 data</a:t>
            </a:r>
          </a:p>
          <a:p>
            <a:pPr lvl="1"/>
            <a:r>
              <a:rPr lang="en-US" dirty="0">
                <a:latin typeface="Times New Roman" pitchFamily="18" charset="0"/>
              </a:rPr>
              <a:t>Poor data quality costs the typical company at least ten percent (10%) of revenue; twenty percent (20%) is probably a better estimate.”</a:t>
            </a:r>
          </a:p>
          <a:p>
            <a:pPr>
              <a:buFont typeface="Monotype Sorts" charset="2"/>
              <a:buNone/>
            </a:pPr>
            <a:r>
              <a:rPr lang="en-US" sz="2400" dirty="0">
                <a:latin typeface="Times New Roman" pitchFamily="18" charset="0"/>
              </a:rPr>
              <a:t>			Thomas C. Redman, DM Review, August 2004</a:t>
            </a:r>
          </a:p>
          <a:p>
            <a:pPr>
              <a:buFont typeface="Monotype Sorts" charset="2"/>
              <a:buNone/>
            </a:pPr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r>
              <a:rPr lang="en-US" dirty="0"/>
              <a:t>model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orang-orang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data yang </a:t>
            </a:r>
            <a:r>
              <a:rPr lang="en-US" dirty="0" err="1"/>
              <a:t>buruk</a:t>
            </a:r>
            <a:endParaRPr lang="en-US" dirty="0"/>
          </a:p>
          <a:p>
            <a:pPr lvl="1"/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kandidat</a:t>
            </a:r>
            <a:r>
              <a:rPr lang="en-US" dirty="0"/>
              <a:t> yang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ditolak</a:t>
            </a:r>
            <a:r>
              <a:rPr lang="en-US" dirty="0"/>
              <a:t> </a:t>
            </a:r>
            <a:r>
              <a:rPr lang="en-US" dirty="0" err="1"/>
              <a:t>pinjamannya</a:t>
            </a:r>
            <a:endParaRPr lang="en-US" dirty="0"/>
          </a:p>
          <a:p>
            <a:pPr lvl="1"/>
            <a:r>
              <a:rPr lang="sv-SE" dirty="0"/>
              <a:t>Lebih banyak pinjaman diberikan kepada individu yang wanprestasi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57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545C-8C1D-4A96-965F-D6697044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Kualitas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9F5A2-5711-46A6-97FE-9F64E473E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data?</a:t>
            </a:r>
          </a:p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data?</a:t>
            </a:r>
          </a:p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data:</a:t>
            </a:r>
          </a:p>
          <a:p>
            <a:pPr lvl="1"/>
            <a:r>
              <a:rPr lang="en-US" dirty="0"/>
              <a:t>Noise dan outliers</a:t>
            </a:r>
          </a:p>
          <a:p>
            <a:pPr lvl="1"/>
            <a:r>
              <a:rPr lang="en-US" dirty="0"/>
              <a:t>Missing values</a:t>
            </a:r>
          </a:p>
          <a:p>
            <a:pPr lvl="1"/>
            <a:r>
              <a:rPr lang="en-US" dirty="0"/>
              <a:t>Duplicate data</a:t>
            </a:r>
          </a:p>
          <a:p>
            <a:pPr lvl="1"/>
            <a:r>
              <a:rPr lang="en-US" dirty="0"/>
              <a:t>Wrong data</a:t>
            </a:r>
          </a:p>
        </p:txBody>
      </p:sp>
    </p:spTree>
    <p:extLst>
      <p:ext uri="{BB962C8B-B14F-4D97-AF65-F5344CB8AC3E}">
        <p14:creationId xmlns:p14="http://schemas.microsoft.com/office/powerpoint/2010/main" val="1192680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D9B1-903E-48EA-8C71-D74DD2E6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Masalah</a:t>
            </a:r>
            <a:r>
              <a:rPr lang="en-US" dirty="0"/>
              <a:t> data: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E268-F3D8-484C-93AA-829B37EF2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763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err="1"/>
              <a:t>Untuk</a:t>
            </a:r>
            <a:r>
              <a:rPr lang="en-US" sz="2000" dirty="0"/>
              <a:t> object, noise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 </a:t>
            </a:r>
            <a:r>
              <a:rPr lang="en-US" sz="2000" dirty="0" err="1"/>
              <a:t>asing</a:t>
            </a:r>
            <a:endParaRPr lang="en-US" sz="2000" dirty="0"/>
          </a:p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atribut</a:t>
            </a:r>
            <a:r>
              <a:rPr lang="en-US" sz="2000" dirty="0"/>
              <a:t>, noise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modifikasi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</a:t>
            </a:r>
            <a:r>
              <a:rPr lang="en-US" sz="2000" dirty="0" err="1"/>
              <a:t>asli</a:t>
            </a:r>
            <a:endParaRPr lang="en-US" sz="2000" dirty="0"/>
          </a:p>
          <a:p>
            <a:r>
              <a:rPr lang="en-US" sz="2000" dirty="0" err="1"/>
              <a:t>Contoh</a:t>
            </a:r>
            <a:r>
              <a:rPr lang="en-US" sz="2000" dirty="0"/>
              <a:t>: </a:t>
            </a:r>
          </a:p>
          <a:p>
            <a:pPr lvl="1"/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telpon</a:t>
            </a:r>
            <a:r>
              <a:rPr lang="en-US" sz="1800" dirty="0"/>
              <a:t>, </a:t>
            </a:r>
            <a:r>
              <a:rPr lang="en-US" sz="1800" dirty="0" err="1"/>
              <a:t>suara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‘</a:t>
            </a:r>
            <a:r>
              <a:rPr lang="en-US" sz="1800" dirty="0" err="1"/>
              <a:t>kemresek</a:t>
            </a:r>
            <a:r>
              <a:rPr lang="en-US" sz="1800" dirty="0"/>
              <a:t> /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jelas</a:t>
            </a:r>
            <a:r>
              <a:rPr lang="en-US" sz="1800" dirty="0"/>
              <a:t>’</a:t>
            </a:r>
          </a:p>
          <a:p>
            <a:pPr lvl="1"/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menonton</a:t>
            </a:r>
            <a:r>
              <a:rPr lang="en-US" sz="1800" dirty="0"/>
              <a:t> </a:t>
            </a:r>
            <a:r>
              <a:rPr lang="en-US" sz="1800" dirty="0" err="1"/>
              <a:t>televisi</a:t>
            </a:r>
            <a:r>
              <a:rPr lang="en-US" sz="1800" dirty="0"/>
              <a:t>, </a:t>
            </a:r>
            <a:r>
              <a:rPr lang="en-US" sz="1800" dirty="0" err="1"/>
              <a:t>kadang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semut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</a:t>
            </a:r>
            <a:r>
              <a:rPr lang="en-US" sz="1800" dirty="0" err="1"/>
              <a:t>tertimpa</a:t>
            </a:r>
            <a:r>
              <a:rPr lang="en-US" sz="1800" dirty="0"/>
              <a:t> </a:t>
            </a:r>
            <a:r>
              <a:rPr lang="en-US" sz="1800" dirty="0" err="1"/>
              <a:t>akibat</a:t>
            </a:r>
            <a:r>
              <a:rPr lang="en-US" sz="1800" dirty="0"/>
              <a:t>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siaran</a:t>
            </a:r>
            <a:r>
              <a:rPr lang="en-US" sz="1800" dirty="0"/>
              <a:t> radio </a:t>
            </a:r>
            <a:r>
              <a:rPr lang="en-US" sz="1800" dirty="0" err="1"/>
              <a:t>orari</a:t>
            </a:r>
            <a:r>
              <a:rPr lang="en-US" sz="1800" dirty="0"/>
              <a:t> yang </a:t>
            </a:r>
            <a:r>
              <a:rPr lang="en-US" sz="1800" dirty="0" err="1"/>
              <a:t>masuk</a:t>
            </a:r>
            <a:endParaRPr lang="en-US" sz="1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E91F7E-C35D-4C23-B711-5ED6F62B4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169"/>
          <a:stretch>
            <a:fillRect/>
          </a:stretch>
        </p:blipFill>
        <p:spPr bwMode="auto">
          <a:xfrm>
            <a:off x="2618912" y="3283550"/>
            <a:ext cx="3771683" cy="289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BA55801-7CBC-4F13-A4E6-525CD17E4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4170" r="6250"/>
          <a:stretch>
            <a:fillRect/>
          </a:stretch>
        </p:blipFill>
        <p:spPr bwMode="auto">
          <a:xfrm>
            <a:off x="7002407" y="3281962"/>
            <a:ext cx="3433931" cy="28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53E5BB9D-9C0D-48DF-91EC-192B8A7DD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682" y="6295222"/>
            <a:ext cx="2753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Two Sine Waves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B29654ED-C46E-45D3-9218-5631B25BB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592" y="6295222"/>
            <a:ext cx="3752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Two Sine Waves + Noise</a:t>
            </a:r>
          </a:p>
        </p:txBody>
      </p:sp>
    </p:spTree>
    <p:extLst>
      <p:ext uri="{BB962C8B-B14F-4D97-AF65-F5344CB8AC3E}">
        <p14:creationId xmlns:p14="http://schemas.microsoft.com/office/powerpoint/2010/main" val="3052064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BEB1-7AFC-46EC-B77C-57CBF566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82ADA-5F0D-4398-825D-22FB996C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Outliers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data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data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data</a:t>
            </a:r>
          </a:p>
          <a:p>
            <a:pPr lvl="1"/>
            <a:r>
              <a:rPr lang="en-US" dirty="0" err="1"/>
              <a:t>kasus</a:t>
            </a:r>
            <a:r>
              <a:rPr lang="en-US" dirty="0"/>
              <a:t> 1: outliers </a:t>
            </a:r>
            <a:r>
              <a:rPr lang="en-US" dirty="0" err="1"/>
              <a:t>adalah</a:t>
            </a:r>
            <a:r>
              <a:rPr lang="en-US" dirty="0"/>
              <a:t> noise yang </a:t>
            </a:r>
            <a:r>
              <a:rPr lang="en-US" dirty="0" err="1"/>
              <a:t>menginterferensi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analysis</a:t>
            </a:r>
          </a:p>
          <a:p>
            <a:pPr lvl="1"/>
            <a:r>
              <a:rPr lang="en-US" dirty="0" err="1"/>
              <a:t>Kasus</a:t>
            </a:r>
            <a:r>
              <a:rPr lang="en-US" dirty="0"/>
              <a:t> 2: outliers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analysis </a:t>
            </a:r>
            <a:r>
              <a:rPr lang="en-US" dirty="0" err="1"/>
              <a:t>kita</a:t>
            </a:r>
            <a:endParaRPr lang="en-US" dirty="0"/>
          </a:p>
          <a:p>
            <a:pPr lvl="2"/>
            <a:r>
              <a:rPr lang="en-US" dirty="0"/>
              <a:t>Credit card fraud</a:t>
            </a:r>
          </a:p>
          <a:p>
            <a:pPr lvl="2"/>
            <a:r>
              <a:rPr lang="en-US" dirty="0"/>
              <a:t>Intrusion detection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470F254-2BA7-4828-8A7D-F1094ADE037C}"/>
              </a:ext>
            </a:extLst>
          </p:cNvPr>
          <p:cNvGrpSpPr>
            <a:grpSpLocks/>
          </p:cNvGrpSpPr>
          <p:nvPr/>
        </p:nvGrpSpPr>
        <p:grpSpPr bwMode="auto">
          <a:xfrm>
            <a:off x="7084380" y="3429000"/>
            <a:ext cx="3347621" cy="3047480"/>
            <a:chOff x="3648" y="2448"/>
            <a:chExt cx="2112" cy="1872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8D0571EB-6984-42EB-875E-2CA760574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48"/>
              <a:ext cx="211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19406E28-E153-43DA-993E-22805F4B7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" y="2961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719F6064-24AC-4324-BA30-A575E8551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3224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AF94F35F-9ABD-48EB-8A5A-9F9B294F6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2" y="3871"/>
              <a:ext cx="86" cy="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F8520880-E00B-409C-ADBB-99BF3F365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3937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3148CB48-3718-4377-B907-797719DE4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072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B40C2A22-BF1B-4CEF-996A-3BDEC81F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120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246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6A1E-4C9C-4B63-950E-E9671AEA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: data mining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B0C48-E278-4F71-BC38-AFF00864C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8DC4AA-2EE2-412E-B583-13C2C4A044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98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3729-5F91-47DD-AC26-99A07C50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CFBF4-EF9B-4625-8E07-57A0B4A75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Penyebab</a:t>
            </a:r>
            <a:r>
              <a:rPr lang="en-US" dirty="0"/>
              <a:t> missing values (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hilang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di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dikumpulkan</a:t>
            </a:r>
            <a:endParaRPr lang="en-US" dirty="0"/>
          </a:p>
          <a:p>
            <a:pPr lvl="2"/>
            <a:r>
              <a:rPr lang="en-US" dirty="0" err="1"/>
              <a:t>Contoh</a:t>
            </a:r>
            <a:r>
              <a:rPr lang="en-US" dirty="0"/>
              <a:t>: orang-orang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status marital</a:t>
            </a:r>
          </a:p>
          <a:p>
            <a:pPr lvl="1"/>
            <a:r>
              <a:rPr lang="en-US" dirty="0"/>
              <a:t>Attributes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di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  <a:p>
            <a:pPr lvl="2"/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tahunan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artis</a:t>
            </a:r>
            <a:r>
              <a:rPr lang="en-US" dirty="0"/>
              <a:t> </a:t>
            </a:r>
            <a:r>
              <a:rPr lang="en-US" dirty="0" err="1"/>
              <a:t>anak-anak</a:t>
            </a:r>
            <a:endParaRPr lang="en-US" dirty="0"/>
          </a:p>
          <a:p>
            <a:r>
              <a:rPr lang="en-US" dirty="0"/>
              <a:t>Cara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hilang</a:t>
            </a:r>
            <a:endParaRPr lang="en-US" dirty="0"/>
          </a:p>
          <a:p>
            <a:pPr lvl="1"/>
            <a:r>
              <a:rPr lang="en-US" dirty="0" err="1"/>
              <a:t>Hapus</a:t>
            </a:r>
            <a:r>
              <a:rPr lang="en-US" dirty="0"/>
              <a:t> data object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varaiable</a:t>
            </a:r>
            <a:endParaRPr lang="en-US" dirty="0"/>
          </a:p>
          <a:p>
            <a:pPr lvl="1"/>
            <a:r>
              <a:rPr lang="en-US" dirty="0" err="1"/>
              <a:t>Perkirakan</a:t>
            </a:r>
            <a:r>
              <a:rPr lang="en-US" dirty="0"/>
              <a:t> missing values</a:t>
            </a:r>
          </a:p>
          <a:p>
            <a:pPr lvl="2"/>
            <a:r>
              <a:rPr lang="en-US" dirty="0" err="1"/>
              <a:t>Contoh</a:t>
            </a:r>
            <a:r>
              <a:rPr lang="en-US" dirty="0"/>
              <a:t>: time series of temperature</a:t>
            </a:r>
          </a:p>
          <a:p>
            <a:pPr lvl="2"/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sensus</a:t>
            </a:r>
            <a:endParaRPr lang="en-US" dirty="0"/>
          </a:p>
          <a:p>
            <a:pPr lvl="1"/>
            <a:r>
              <a:rPr lang="en-US" dirty="0" err="1"/>
              <a:t>Dibiarkan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analysis (Ignore the missing value during analysis)</a:t>
            </a:r>
          </a:p>
        </p:txBody>
      </p:sp>
    </p:spTree>
    <p:extLst>
      <p:ext uri="{BB962C8B-B14F-4D97-AF65-F5344CB8AC3E}">
        <p14:creationId xmlns:p14="http://schemas.microsoft.com/office/powerpoint/2010/main" val="2447750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4041-28DE-49C6-B0C7-1ACA41C1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AAC02-2833-4B59-A9C7-07B6E635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Missing completely at random (MCAR)</a:t>
            </a:r>
          </a:p>
          <a:p>
            <a:pPr lvl="1"/>
            <a:r>
              <a:rPr lang="en-US" dirty="0" err="1"/>
              <a:t>Hilangnya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pada </a:t>
            </a:r>
            <a:r>
              <a:rPr lang="en-US" dirty="0" err="1"/>
              <a:t>atribut</a:t>
            </a:r>
            <a:endParaRPr lang="en-US" dirty="0"/>
          </a:p>
          <a:p>
            <a:pPr lvl="1"/>
            <a:r>
              <a:rPr lang="en-US" dirty="0"/>
              <a:t>Isi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atribut</a:t>
            </a:r>
            <a:endParaRPr lang="en-US" dirty="0"/>
          </a:p>
          <a:p>
            <a:pPr lvl="1"/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bias</a:t>
            </a:r>
          </a:p>
          <a:p>
            <a:r>
              <a:rPr lang="en-US" dirty="0"/>
              <a:t>Missing at Random (MAR)</a:t>
            </a:r>
          </a:p>
          <a:p>
            <a:pPr lvl="1"/>
            <a:r>
              <a:rPr lang="en-US" dirty="0" err="1"/>
              <a:t>Hilang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lain</a:t>
            </a:r>
          </a:p>
          <a:p>
            <a:pPr lvl="1"/>
            <a:r>
              <a:rPr lang="en-US" dirty="0"/>
              <a:t>Isi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lain</a:t>
            </a:r>
          </a:p>
          <a:p>
            <a:pPr lvl="1"/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bias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analisis</a:t>
            </a:r>
            <a:endParaRPr lang="en-US" dirty="0"/>
          </a:p>
          <a:p>
            <a:pPr lvl="1"/>
            <a:r>
              <a:rPr lang="en-US" dirty="0" err="1"/>
              <a:t>Contoh</a:t>
            </a:r>
            <a:r>
              <a:rPr lang="en-US" dirty="0"/>
              <a:t>: survey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: ‘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’,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dijawab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form survey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.</a:t>
            </a:r>
          </a:p>
          <a:p>
            <a:r>
              <a:rPr lang="en-US" dirty="0"/>
              <a:t>Missing Not at Random (MNAR)</a:t>
            </a:r>
          </a:p>
          <a:p>
            <a:pPr lvl="1"/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teramati</a:t>
            </a:r>
            <a:endParaRPr lang="en-US" dirty="0"/>
          </a:p>
          <a:p>
            <a:pPr lvl="1"/>
            <a:r>
              <a:rPr lang="en-US" dirty="0" err="1"/>
              <a:t>Kehilangan</a:t>
            </a:r>
            <a:r>
              <a:rPr lang="en-US" dirty="0"/>
              <a:t> yang </a:t>
            </a:r>
            <a:r>
              <a:rPr lang="en-US" dirty="0" err="1"/>
              <a:t>informatif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diabaikan</a:t>
            </a:r>
            <a:endParaRPr lang="en-US" dirty="0"/>
          </a:p>
          <a:p>
            <a:pPr lvl="1"/>
            <a:r>
              <a:rPr lang="en-US" dirty="0" err="1"/>
              <a:t>Contoh</a:t>
            </a:r>
            <a:r>
              <a:rPr lang="en-US" dirty="0"/>
              <a:t>: survey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pacar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dan pas </a:t>
            </a:r>
            <a:r>
              <a:rPr lang="en-US" dirty="0" err="1"/>
              <a:t>ngisi</a:t>
            </a:r>
            <a:r>
              <a:rPr lang="en-US" dirty="0"/>
              <a:t> survey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pacarnya</a:t>
            </a:r>
            <a:r>
              <a:rPr lang="en-US" dirty="0"/>
              <a:t>.</a:t>
            </a:r>
          </a:p>
          <a:p>
            <a:r>
              <a:rPr lang="en-US" dirty="0"/>
              <a:t>Not possible to know the situation from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82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7F05-73F3-4A97-84F6-1F68850A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2D801-C9ED-4C66-BB04-71601D56C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data object yang </a:t>
            </a:r>
            <a:r>
              <a:rPr lang="en-US" dirty="0" err="1"/>
              <a:t>sama</a:t>
            </a:r>
            <a:r>
              <a:rPr lang="en-US" dirty="0"/>
              <a:t> (</a:t>
            </a:r>
            <a:r>
              <a:rPr lang="en-US" dirty="0" err="1"/>
              <a:t>duplikat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heterogeneous sources</a:t>
            </a:r>
          </a:p>
          <a:p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Orang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email yang </a:t>
            </a:r>
            <a:r>
              <a:rPr lang="en-US" dirty="0" err="1"/>
              <a:t>berbeda</a:t>
            </a:r>
            <a:endParaRPr lang="en-US" dirty="0"/>
          </a:p>
          <a:p>
            <a:r>
              <a:rPr lang="en-US" dirty="0"/>
              <a:t>Data cleaning</a:t>
            </a:r>
          </a:p>
          <a:p>
            <a:pPr lvl="1"/>
            <a:r>
              <a:rPr lang="en-US" dirty="0"/>
              <a:t>Proses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membersihkan</a:t>
            </a:r>
            <a:r>
              <a:rPr lang="en-US" dirty="0"/>
              <a:t> data yang </a:t>
            </a:r>
            <a:r>
              <a:rPr lang="en-US" dirty="0" err="1"/>
              <a:t>duplikat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66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97FB-34AD-45EB-8375-68C01132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dissimilarity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74E79-5C17-49B4-B6BB-6EC6F30F9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Similarity measure (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)</a:t>
            </a:r>
          </a:p>
          <a:p>
            <a:pPr lvl="1"/>
            <a:r>
              <a:rPr lang="pt-BR" dirty="0"/>
              <a:t>Ukuran numerik tentang seberapa mirip dua objek data</a:t>
            </a:r>
          </a:p>
          <a:p>
            <a:pPr lvl="1"/>
            <a:r>
              <a:rPr lang="pt-BR" dirty="0"/>
              <a:t>Biasanya lebih tinggi jika object hampir mirip</a:t>
            </a:r>
          </a:p>
          <a:p>
            <a:pPr lvl="1"/>
            <a:r>
              <a:rPr lang="pt-BR" dirty="0"/>
              <a:t>Biasanya jatuh pada range [0,1]</a:t>
            </a:r>
            <a:endParaRPr lang="en-US" dirty="0"/>
          </a:p>
          <a:p>
            <a:r>
              <a:rPr lang="en-US" dirty="0"/>
              <a:t>Dissimilarity measure (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ketidaksamaan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beda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object data</a:t>
            </a:r>
          </a:p>
          <a:p>
            <a:pPr lvl="1"/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object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mirip</a:t>
            </a:r>
            <a:endParaRPr lang="en-US" dirty="0"/>
          </a:p>
          <a:p>
            <a:pPr lvl="1"/>
            <a:r>
              <a:rPr lang="en-US" dirty="0"/>
              <a:t>Minimum dissimilarity </a:t>
            </a:r>
            <a:r>
              <a:rPr lang="en-US" dirty="0" err="1"/>
              <a:t>biasanya</a:t>
            </a:r>
            <a:r>
              <a:rPr lang="en-US" dirty="0"/>
              <a:t> 0</a:t>
            </a:r>
          </a:p>
          <a:p>
            <a:pPr lvl="1"/>
            <a:r>
              <a:rPr lang="en-US" dirty="0"/>
              <a:t>Upper limit </a:t>
            </a:r>
            <a:r>
              <a:rPr lang="en-US" dirty="0" err="1"/>
              <a:t>bervariasi</a:t>
            </a:r>
            <a:endParaRPr lang="en-US" dirty="0"/>
          </a:p>
          <a:p>
            <a:r>
              <a:rPr lang="en-US" dirty="0"/>
              <a:t>Proximity (</a:t>
            </a:r>
            <a:r>
              <a:rPr lang="en-US" dirty="0" err="1"/>
              <a:t>kedekatan</a:t>
            </a:r>
            <a:r>
              <a:rPr lang="en-US" dirty="0"/>
              <a:t>)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pada similarity </a:t>
            </a:r>
            <a:r>
              <a:rPr lang="en-US" dirty="0" err="1"/>
              <a:t>atau</a:t>
            </a:r>
            <a:r>
              <a:rPr lang="en-US" dirty="0"/>
              <a:t> dissimilarity</a:t>
            </a:r>
          </a:p>
        </p:txBody>
      </p:sp>
    </p:spTree>
    <p:extLst>
      <p:ext uri="{BB962C8B-B14F-4D97-AF65-F5344CB8AC3E}">
        <p14:creationId xmlns:p14="http://schemas.microsoft.com/office/powerpoint/2010/main" val="3698394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FFC01-39AA-4802-A6F0-B3135851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/ dissimilarity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simpel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1C98-BD24-4730-AC13-31B953FF8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dan </a:t>
            </a:r>
            <a:r>
              <a:rPr lang="en-US" dirty="0" err="1"/>
              <a:t>ketidaksamaan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, x dan y, </a:t>
            </a:r>
            <a:r>
              <a:rPr lang="en-US" dirty="0" err="1"/>
              <a:t>sehubungan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yang </a:t>
            </a:r>
            <a:r>
              <a:rPr lang="en-US" dirty="0" err="1"/>
              <a:t>sederhana</a:t>
            </a:r>
            <a:r>
              <a:rPr lang="en-US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350491-72F3-4479-B01D-686D0B179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66519"/>
            <a:ext cx="9144000" cy="274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690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6801-180D-4899-94BB-868C4525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D0089-1CD0-4680-A49A-319B5549C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number of dimensions (attributes) </a:t>
            </a:r>
          </a:p>
          <a:p>
            <a:r>
              <a:rPr lang="en-US" dirty="0"/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x</a:t>
            </a:r>
            <a:r>
              <a:rPr lang="en-US" i="1" baseline="-25000" dirty="0" err="1">
                <a:latin typeface="Times New Roman" panose="02020603050405020304" pitchFamily="18" charset="0"/>
              </a:rPr>
              <a:t>k</a:t>
            </a:r>
            <a:r>
              <a:rPr lang="en-US" dirty="0"/>
              <a:t> dan 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</a:rPr>
              <a:t> </a:t>
            </a:r>
            <a:r>
              <a:rPr lang="en-US" dirty="0"/>
              <a:t>  , respectively,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/>
              <a:t> attributes (components) </a:t>
            </a:r>
            <a:r>
              <a:rPr lang="en-US" dirty="0" err="1"/>
              <a:t>atau</a:t>
            </a:r>
            <a:r>
              <a:rPr lang="en-US" dirty="0"/>
              <a:t> data objects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</a:t>
            </a:r>
          </a:p>
          <a:p>
            <a:r>
              <a:rPr lang="en-US" dirty="0" err="1"/>
              <a:t>Standarisasi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berbeda</a:t>
            </a:r>
            <a:endParaRPr lang="en-US" dirty="0"/>
          </a:p>
        </p:txBody>
      </p:sp>
      <p:pic>
        <p:nvPicPr>
          <p:cNvPr id="4" name="Picture 47">
            <a:extLst>
              <a:ext uri="{FF2B5EF4-FFF2-40B4-BE49-F238E27FC236}">
                <a16:creationId xmlns:a16="http://schemas.microsoft.com/office/drawing/2014/main" id="{105960B0-56CA-4483-897E-B697EB878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3" y="2057400"/>
            <a:ext cx="400764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319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140A21-C9B0-4168-A4F2-81748EDD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Dissimilarity Measures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4BA012-B7E9-4A4C-9361-D369CA3E4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1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6801-180D-4899-94BB-868C4525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D0089-1CD0-4680-A49A-319B5549C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47">
            <a:extLst>
              <a:ext uri="{FF2B5EF4-FFF2-40B4-BE49-F238E27FC236}">
                <a16:creationId xmlns:a16="http://schemas.microsoft.com/office/drawing/2014/main" id="{105960B0-56CA-4483-897E-B697EB878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16" y="365125"/>
            <a:ext cx="400764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C6B4DD5D-8997-4A6C-B6EF-26948C6D5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594494"/>
              </p:ext>
            </p:extLst>
          </p:nvPr>
        </p:nvGraphicFramePr>
        <p:xfrm>
          <a:off x="705853" y="1690688"/>
          <a:ext cx="3852946" cy="2813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VISIO" r:id="rId4" imgW="3631692" imgH="2656332" progId="Visio.Drawing.6">
                  <p:embed/>
                </p:oleObj>
              </mc:Choice>
              <mc:Fallback>
                <p:oleObj name="VISIO" r:id="rId4" imgW="3631692" imgH="2656332" progId="Visio.Drawing.6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53" y="1690688"/>
                        <a:ext cx="3852946" cy="2813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9902D35F-863B-45C3-A55A-A2356A8CE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29057"/>
              </p:ext>
            </p:extLst>
          </p:nvPr>
        </p:nvGraphicFramePr>
        <p:xfrm>
          <a:off x="5291571" y="2058487"/>
          <a:ext cx="3499503" cy="161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Worksheet" r:id="rId6" imgW="1836725" imgH="846287" progId="Excel.Sheet.8">
                  <p:embed/>
                </p:oleObj>
              </mc:Choice>
              <mc:Fallback>
                <p:oleObj name="Worksheet" r:id="rId6" imgW="1836725" imgH="846287" progId="Excel.Sheet.8">
                  <p:embed/>
                  <p:pic>
                    <p:nvPicPr>
                      <p:cNvPr id="64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571" y="2058487"/>
                        <a:ext cx="3499503" cy="1610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1E6B8DFC-05BC-428C-BAAA-A4919AAAF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188" y="6189041"/>
            <a:ext cx="24810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Distance Matrix</a:t>
            </a: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88783199-0EF8-4AA8-A4D6-E2F104DAE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747883"/>
              </p:ext>
            </p:extLst>
          </p:nvPr>
        </p:nvGraphicFramePr>
        <p:xfrm>
          <a:off x="2115352" y="4498284"/>
          <a:ext cx="5807360" cy="1609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Worksheet" r:id="rId8" imgW="3055925" imgH="846287" progId="Excel.Sheet.8">
                  <p:embed/>
                </p:oleObj>
              </mc:Choice>
              <mc:Fallback>
                <p:oleObj name="Worksheet" r:id="rId8" imgW="3055925" imgH="846287" progId="Excel.Sheet.8">
                  <p:embed/>
                  <p:pic>
                    <p:nvPicPr>
                      <p:cNvPr id="645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352" y="4498284"/>
                        <a:ext cx="5807360" cy="1609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F00977E-877F-4520-A7D2-4BF24B587BCB}"/>
                  </a:ext>
                </a:extLst>
              </p:cNvPr>
              <p:cNvSpPr/>
              <p:nvPr/>
            </p:nvSpPr>
            <p:spPr>
              <a:xfrm>
                <a:off x="8068663" y="4811402"/>
                <a:ext cx="3139186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d(p3,p4)=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(3−5)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 + (1−1)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F00977E-877F-4520-A7D2-4BF24B587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663" y="4811402"/>
                <a:ext cx="3139186" cy="9144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40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6801-180D-4899-94BB-868C4525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D0089-1CD0-4680-A49A-319B5549C5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8685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Contoh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Point A </a:t>
                </a:r>
                <a:r>
                  <a:rPr lang="en-US" dirty="0" err="1"/>
                  <a:t>mempunyai</a:t>
                </a:r>
                <a:r>
                  <a:rPr lang="en-US" dirty="0"/>
                  <a:t> </a:t>
                </a:r>
                <a:r>
                  <a:rPr lang="en-US" dirty="0" err="1"/>
                  <a:t>koordinat</a:t>
                </a:r>
                <a:r>
                  <a:rPr lang="en-US" dirty="0"/>
                  <a:t> (0,3,4,5)</a:t>
                </a:r>
              </a:p>
              <a:p>
                <a:r>
                  <a:rPr lang="en-US" dirty="0"/>
                  <a:t>Point B </a:t>
                </a:r>
                <a:r>
                  <a:rPr lang="en-US" dirty="0" err="1"/>
                  <a:t>mempunyai</a:t>
                </a:r>
                <a:r>
                  <a:rPr lang="en-US" dirty="0"/>
                  <a:t> </a:t>
                </a:r>
                <a:r>
                  <a:rPr lang="en-US" dirty="0" err="1"/>
                  <a:t>koordinat</a:t>
                </a:r>
                <a:r>
                  <a:rPr lang="en-US" dirty="0"/>
                  <a:t> (7,6,3,-1)</a:t>
                </a:r>
              </a:p>
              <a:p>
                <a:r>
                  <a:rPr lang="en-US" dirty="0"/>
                  <a:t>Euclidean distance </a:t>
                </a:r>
                <a:r>
                  <a:rPr lang="en-US" dirty="0" err="1"/>
                  <a:t>antara</a:t>
                </a:r>
                <a:r>
                  <a:rPr lang="en-US" dirty="0"/>
                  <a:t> point A dan B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(0−7)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5+1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49+9+1+36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=9.747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D0089-1CD0-4680-A49A-319B5549C5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86856" cy="4351338"/>
              </a:xfrm>
              <a:blipFill>
                <a:blip r:embed="rId2"/>
                <a:stretch>
                  <a:fillRect l="-99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7">
            <a:extLst>
              <a:ext uri="{FF2B5EF4-FFF2-40B4-BE49-F238E27FC236}">
                <a16:creationId xmlns:a16="http://schemas.microsoft.com/office/drawing/2014/main" id="{105960B0-56CA-4483-897E-B697EB878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16" y="365125"/>
            <a:ext cx="400764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E80989B-5175-4B0D-8CE2-8F44122E8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642963"/>
              </p:ext>
            </p:extLst>
          </p:nvPr>
        </p:nvGraphicFramePr>
        <p:xfrm>
          <a:off x="2342718" y="1871662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968511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255406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027058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948137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19877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798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75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13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421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6801-180D-4899-94BB-868C4525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D0089-1CD0-4680-A49A-319B5549C5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86856" cy="4351338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Euclidean distance </a:t>
                </a:r>
                <a:r>
                  <a:rPr lang="en-US" dirty="0" err="1"/>
                  <a:t>antara</a:t>
                </a:r>
                <a:r>
                  <a:rPr lang="en-US" dirty="0"/>
                  <a:t> point A dan B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(0−7)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5+1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49+9+1+36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=9.747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D0089-1CD0-4680-A49A-319B5549C5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86856" cy="4351338"/>
              </a:xfrm>
              <a:blipFill>
                <a:blip r:embed="rId2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7">
            <a:extLst>
              <a:ext uri="{FF2B5EF4-FFF2-40B4-BE49-F238E27FC236}">
                <a16:creationId xmlns:a16="http://schemas.microsoft.com/office/drawing/2014/main" id="{105960B0-56CA-4483-897E-B697EB878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16" y="365125"/>
            <a:ext cx="400764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E80989B-5175-4B0D-8CE2-8F44122E8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662740"/>
              </p:ext>
            </p:extLst>
          </p:nvPr>
        </p:nvGraphicFramePr>
        <p:xfrm>
          <a:off x="2267628" y="170402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968511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255406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027058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948137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19877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798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75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13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39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D005AA-AD35-4A43-AD52-3E498ADE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/>
              <a:t>ini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81DBB-4B75-48F4-85DE-92650FC9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data</a:t>
            </a:r>
          </a:p>
          <a:p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atribut</a:t>
            </a:r>
            <a:endParaRPr lang="en-US" dirty="0"/>
          </a:p>
          <a:p>
            <a:r>
              <a:rPr lang="en-US" dirty="0" err="1"/>
              <a:t>Memahami</a:t>
            </a:r>
            <a:r>
              <a:rPr lang="en-US" dirty="0"/>
              <a:t> dan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dataset</a:t>
            </a:r>
          </a:p>
          <a:p>
            <a:r>
              <a:rPr lang="en-US" dirty="0" err="1"/>
              <a:t>Memahami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data</a:t>
            </a:r>
          </a:p>
          <a:p>
            <a:r>
              <a:rPr lang="en-US" dirty="0" err="1"/>
              <a:t>Memahami</a:t>
            </a:r>
            <a:r>
              <a:rPr lang="en-US" dirty="0"/>
              <a:t> dan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Disimilarity</a:t>
            </a:r>
            <a:r>
              <a:rPr lang="en-US" dirty="0"/>
              <a:t> measures</a:t>
            </a:r>
          </a:p>
          <a:p>
            <a:r>
              <a:rPr lang="en-US" dirty="0" err="1"/>
              <a:t>Memahami</a:t>
            </a:r>
            <a:r>
              <a:rPr lang="en-US" dirty="0"/>
              <a:t> dan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Similarity measures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35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6801-180D-4899-94BB-868C4525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96"/>
            <a:ext cx="10515600" cy="1325563"/>
          </a:xfrm>
        </p:spPr>
        <p:txBody>
          <a:bodyPr/>
          <a:lstStyle/>
          <a:p>
            <a:r>
              <a:rPr lang="en-US" dirty="0"/>
              <a:t>Euclidean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D0089-1CD0-4680-A49A-319B5549C5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460" y="1204444"/>
                <a:ext cx="1098685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Euclidean distance </a:t>
                </a:r>
                <a:r>
                  <a:rPr lang="en-US" dirty="0" err="1"/>
                  <a:t>antara</a:t>
                </a:r>
                <a:r>
                  <a:rPr lang="en-US" dirty="0"/>
                  <a:t> point A dan B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D0089-1CD0-4680-A49A-319B5549C5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460" y="1204444"/>
                <a:ext cx="10986856" cy="4351338"/>
              </a:xfrm>
              <a:blipFill>
                <a:blip r:embed="rId2"/>
                <a:stretch>
                  <a:fillRect l="-99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BC3D6FE-DECC-4189-811A-46BD10555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6" y="4203100"/>
            <a:ext cx="7237858" cy="245570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B4AAC1-9D1B-45A2-899E-18CFD6E0F335}"/>
              </a:ext>
            </a:extLst>
          </p:cNvPr>
          <p:cNvSpPr/>
          <p:nvPr/>
        </p:nvSpPr>
        <p:spPr>
          <a:xfrm>
            <a:off x="7448268" y="2533698"/>
            <a:ext cx="1770743" cy="55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Java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6BCDB00-3295-47C8-925D-47B386F7093B}"/>
              </a:ext>
            </a:extLst>
          </p:cNvPr>
          <p:cNvSpPr/>
          <p:nvPr/>
        </p:nvSpPr>
        <p:spPr>
          <a:xfrm>
            <a:off x="8311243" y="4879408"/>
            <a:ext cx="1770743" cy="55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Python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E07160-EEFF-4863-89E2-6014DC72E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68" y="631032"/>
            <a:ext cx="4903389" cy="1563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F7CB65-7E28-49CE-B091-62BE59F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/>
          <a:stretch/>
        </p:blipFill>
        <p:spPr>
          <a:xfrm>
            <a:off x="838200" y="2278710"/>
            <a:ext cx="6296701" cy="19308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A9D753-38F4-4A1F-8E93-7DD118A9A839}"/>
              </a:ext>
            </a:extLst>
          </p:cNvPr>
          <p:cNvSpPr/>
          <p:nvPr/>
        </p:nvSpPr>
        <p:spPr>
          <a:xfrm>
            <a:off x="7784641" y="3198926"/>
            <a:ext cx="3043016" cy="55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Disini</a:t>
            </a:r>
            <a:r>
              <a:rPr lang="en-US" dirty="0"/>
              <a:t>, k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60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DCB0E-F62B-4491-A5D1-389F282F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Minkowski</a:t>
            </a:r>
            <a:r>
              <a:rPr lang="en-US" dirty="0"/>
              <a:t>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745133-BE8E-4EA4-BCC0-DACF8A588D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Minkowski Distance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generalisasi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Euclidean Distance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mudahnya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g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/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/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745133-BE8E-4EA4-BCC0-DACF8A588D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8">
            <a:extLst>
              <a:ext uri="{FF2B5EF4-FFF2-40B4-BE49-F238E27FC236}">
                <a16:creationId xmlns:a16="http://schemas.microsoft.com/office/drawing/2014/main" id="{3413D227-B32F-4A7E-8F37-39AAEBD6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67" y="2416629"/>
            <a:ext cx="510942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0AA1AD-5D05-4D26-9006-D07FACB4452B}"/>
              </a:ext>
            </a:extLst>
          </p:cNvPr>
          <p:cNvSpPr/>
          <p:nvPr/>
        </p:nvSpPr>
        <p:spPr>
          <a:xfrm>
            <a:off x="7031361" y="2416629"/>
            <a:ext cx="2452915" cy="566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 = parameter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7AA67E-2F86-4F2B-B151-7AF16E36A198}"/>
              </a:ext>
            </a:extLst>
          </p:cNvPr>
          <p:cNvSpPr/>
          <p:nvPr/>
        </p:nvSpPr>
        <p:spPr>
          <a:xfrm>
            <a:off x="7386961" y="3102429"/>
            <a:ext cx="2452915" cy="566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 = 1 = city block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7BEE0C-57EB-4A35-8C66-08009C19A2CC}"/>
              </a:ext>
            </a:extLst>
          </p:cNvPr>
          <p:cNvSpPr/>
          <p:nvPr/>
        </p:nvSpPr>
        <p:spPr>
          <a:xfrm>
            <a:off x="7742561" y="3788229"/>
            <a:ext cx="2794810" cy="566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 = 2 = Euclidean distance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1406C2-2B5F-41B7-8C31-D81AD8EAF033}"/>
              </a:ext>
            </a:extLst>
          </p:cNvPr>
          <p:cNvSpPr/>
          <p:nvPr/>
        </p:nvSpPr>
        <p:spPr>
          <a:xfrm>
            <a:off x="8098160" y="4474029"/>
            <a:ext cx="3255639" cy="566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 =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∞</a:t>
            </a:r>
            <a:r>
              <a:rPr lang="en-US" dirty="0"/>
              <a:t>= Chebyshev distance</a:t>
            </a:r>
          </a:p>
        </p:txBody>
      </p:sp>
    </p:spTree>
    <p:extLst>
      <p:ext uri="{BB962C8B-B14F-4D97-AF65-F5344CB8AC3E}">
        <p14:creationId xmlns:p14="http://schemas.microsoft.com/office/powerpoint/2010/main" val="2865510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DCB0E-F62B-4491-A5D1-389F282F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Minkowski</a:t>
            </a:r>
            <a:r>
              <a:rPr lang="en-US" dirty="0"/>
              <a:t>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99FFD18-919E-42AB-920D-6B7C06985ECD}"/>
                  </a:ext>
                </a:extLst>
              </p:cNvPr>
              <p:cNvSpPr/>
              <p:nvPr/>
            </p:nvSpPr>
            <p:spPr>
              <a:xfrm>
                <a:off x="6371771" y="236877"/>
                <a:ext cx="3904343" cy="158205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g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99FFD18-919E-42AB-920D-6B7C06985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771" y="236877"/>
                <a:ext cx="3904343" cy="15820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2837B26B-65F6-491A-AA77-D2C4FE9AC3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menggunakan</a:t>
                </a:r>
                <a:r>
                  <a:rPr lang="en-US" dirty="0"/>
                  <a:t> r </a:t>
                </a:r>
                <a:r>
                  <a:rPr lang="en-US" dirty="0" err="1"/>
                  <a:t>sebesar</a:t>
                </a:r>
                <a:r>
                  <a:rPr lang="en-US" dirty="0"/>
                  <a:t> 3,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minkowski</a:t>
                </a:r>
                <a:r>
                  <a:rPr lang="en-US" dirty="0"/>
                  <a:t> distance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|0−7|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5+1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343+27+1+216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587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=8.373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2837B26B-65F6-491A-AA77-D2C4FE9AC3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C0F76D1-5B6C-48BC-8B3C-69D3A2DB4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134389"/>
              </p:ext>
            </p:extLst>
          </p:nvPr>
        </p:nvGraphicFramePr>
        <p:xfrm>
          <a:off x="2307771" y="2066881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968511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255406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027058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948137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19877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798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75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13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0846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DCB0E-F62B-4491-A5D1-389F282F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Minkowski</a:t>
            </a:r>
            <a:r>
              <a:rPr lang="en-US" dirty="0"/>
              <a:t>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99FFD18-919E-42AB-920D-6B7C06985ECD}"/>
                  </a:ext>
                </a:extLst>
              </p:cNvPr>
              <p:cNvSpPr/>
              <p:nvPr/>
            </p:nvSpPr>
            <p:spPr>
              <a:xfrm>
                <a:off x="6371771" y="236877"/>
                <a:ext cx="3904343" cy="158205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g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99FFD18-919E-42AB-920D-6B7C06985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771" y="236877"/>
                <a:ext cx="3904343" cy="15820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86D914-3507-46FC-A92A-843696787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656"/>
            <a:ext cx="4746171" cy="505616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E76DA7-C7B3-40E6-B868-5AE03D1FB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62" y="2101843"/>
            <a:ext cx="6968010" cy="165059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A08455-2F98-4177-99E9-FB904A60CE7D}"/>
              </a:ext>
            </a:extLst>
          </p:cNvPr>
          <p:cNvSpPr/>
          <p:nvPr/>
        </p:nvSpPr>
        <p:spPr>
          <a:xfrm>
            <a:off x="7590395" y="4091660"/>
            <a:ext cx="1770743" cy="55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Java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3287C3-9EDE-4C0B-960E-F3185784DE64}"/>
              </a:ext>
            </a:extLst>
          </p:cNvPr>
          <p:cNvSpPr/>
          <p:nvPr/>
        </p:nvSpPr>
        <p:spPr>
          <a:xfrm>
            <a:off x="1997528" y="6251008"/>
            <a:ext cx="1770743" cy="55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Python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197714-A9C4-4BEA-A8B8-178F13F8A995}"/>
              </a:ext>
            </a:extLst>
          </p:cNvPr>
          <p:cNvSpPr/>
          <p:nvPr/>
        </p:nvSpPr>
        <p:spPr>
          <a:xfrm>
            <a:off x="8060413" y="4948378"/>
            <a:ext cx="3043016" cy="55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Disini</a:t>
            </a:r>
            <a:r>
              <a:rPr lang="en-US" dirty="0"/>
              <a:t>, k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142C-4905-4105-9773-728FA646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Mahalanobis</a:t>
            </a:r>
            <a:r>
              <a:rPr lang="en-US" dirty="0"/>
              <a:t>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81B163-4BC8-4C7A-8F05-6A8FD40207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Digunakan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mengukur</a:t>
                </a:r>
                <a:r>
                  <a:rPr lang="en-US" dirty="0"/>
                  <a:t> </a:t>
                </a:r>
                <a:r>
                  <a:rPr lang="en-US" dirty="0" err="1"/>
                  <a:t>seberapa</a:t>
                </a:r>
                <a:r>
                  <a:rPr lang="en-US" dirty="0"/>
                  <a:t> ‘similar’ </a:t>
                </a:r>
                <a:r>
                  <a:rPr lang="en-US" dirty="0" err="1"/>
                  <a:t>beberapa</a:t>
                </a:r>
                <a:r>
                  <a:rPr lang="en-US" dirty="0"/>
                  <a:t> set </a:t>
                </a:r>
                <a:r>
                  <a:rPr lang="en-US" dirty="0" err="1"/>
                  <a:t>kondisi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set </a:t>
                </a:r>
                <a:r>
                  <a:rPr lang="en-US" dirty="0" err="1"/>
                  <a:t>kondisi</a:t>
                </a:r>
                <a:r>
                  <a:rPr lang="en-US" dirty="0"/>
                  <a:t> yang </a:t>
                </a:r>
                <a:r>
                  <a:rPr lang="en-US" dirty="0" err="1"/>
                  <a:t>sudah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endParaRPr lang="en-US" dirty="0"/>
              </a:p>
              <a:p>
                <a:r>
                  <a:rPr lang="en-US" dirty="0" err="1"/>
                  <a:t>Menghitung</a:t>
                </a:r>
                <a:r>
                  <a:rPr lang="en-US" dirty="0"/>
                  <a:t> covariance </a:t>
                </a:r>
                <a:r>
                  <a:rPr lang="en-US" dirty="0" err="1"/>
                  <a:t>antar</a:t>
                </a:r>
                <a:r>
                  <a:rPr lang="en-US" dirty="0"/>
                  <a:t> variables</a:t>
                </a:r>
              </a:p>
              <a:p>
                <a:r>
                  <a:rPr lang="en-US" dirty="0" err="1"/>
                  <a:t>Rumus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Karena </a:t>
                </a:r>
                <a:r>
                  <a:rPr lang="en-US" dirty="0" err="1"/>
                  <a:t>materi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advanced,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dijelaskan</a:t>
                </a:r>
                <a:r>
                  <a:rPr lang="en-US" dirty="0"/>
                  <a:t> di </a:t>
                </a:r>
                <a:r>
                  <a:rPr lang="en-US" dirty="0" err="1"/>
                  <a:t>pertemuan</a:t>
                </a:r>
                <a:r>
                  <a:rPr lang="en-US" dirty="0"/>
                  <a:t> </a:t>
                </a:r>
                <a:r>
                  <a:rPr lang="en-US" dirty="0" err="1"/>
                  <a:t>berikutnya</a:t>
                </a:r>
                <a:r>
                  <a:rPr lang="en-US" dirty="0"/>
                  <a:t> (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ketika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waktu</a:t>
                </a:r>
                <a:r>
                  <a:rPr lang="en-US" dirty="0"/>
                  <a:t> </a:t>
                </a:r>
                <a:r>
                  <a:rPr lang="en-US" dirty="0" err="1"/>
                  <a:t>luang</a:t>
                </a:r>
                <a:r>
                  <a:rPr lang="en-US" dirty="0"/>
                  <a:t>, </a:t>
                </a:r>
                <a:r>
                  <a:rPr lang="en-US" dirty="0" err="1"/>
                  <a:t>sebelum</a:t>
                </a:r>
                <a:r>
                  <a:rPr lang="en-US" dirty="0"/>
                  <a:t> UTS </a:t>
                </a:r>
                <a:r>
                  <a:rPr lang="en-US" dirty="0" err="1"/>
                  <a:t>atau</a:t>
                </a:r>
                <a:r>
                  <a:rPr lang="en-US"/>
                  <a:t> UAS)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81B163-4BC8-4C7A-8F05-6A8FD40207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r="-58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60B9F78-0FDB-4976-A79C-DD12DA776C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2701584"/>
                  </p:ext>
                </p:extLst>
              </p:nvPr>
            </p:nvGraphicFramePr>
            <p:xfrm>
              <a:off x="1988457" y="4001294"/>
              <a:ext cx="9158514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6057">
                      <a:extLst>
                        <a:ext uri="{9D8B030D-6E8A-4147-A177-3AD203B41FA5}">
                          <a16:colId xmlns:a16="http://schemas.microsoft.com/office/drawing/2014/main" val="656711517"/>
                        </a:ext>
                      </a:extLst>
                    </a:gridCol>
                    <a:gridCol w="6052457">
                      <a:extLst>
                        <a:ext uri="{9D8B030D-6E8A-4147-A177-3AD203B41FA5}">
                          <a16:colId xmlns:a16="http://schemas.microsoft.com/office/drawing/2014/main" val="2844476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= </a:t>
                          </a:r>
                          <a:r>
                            <a:rPr lang="en-US" dirty="0" err="1"/>
                            <a:t>mahalanobis</a:t>
                          </a:r>
                          <a:r>
                            <a:rPr lang="en-US" dirty="0"/>
                            <a:t> distance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= inverse covariance matrix</a:t>
                          </a:r>
                          <a:r>
                            <a:rPr lang="en-US" baseline="0" dirty="0"/>
                            <a:t> pada variable independent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34837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dirty="0"/>
                            <a:t> = vector data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= vector of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mean values pada variable independent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503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T = </a:t>
                          </a:r>
                          <a:r>
                            <a:rPr lang="en-US" dirty="0" err="1"/>
                            <a:t>mengindikasikan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harus</a:t>
                          </a:r>
                          <a:r>
                            <a:rPr lang="en-US" dirty="0"/>
                            <a:t> di transpose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01061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60B9F78-0FDB-4976-A79C-DD12DA776C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2701584"/>
                  </p:ext>
                </p:extLst>
              </p:nvPr>
            </p:nvGraphicFramePr>
            <p:xfrm>
              <a:off x="1988457" y="4001294"/>
              <a:ext cx="9158514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6057">
                      <a:extLst>
                        <a:ext uri="{9D8B030D-6E8A-4147-A177-3AD203B41FA5}">
                          <a16:colId xmlns:a16="http://schemas.microsoft.com/office/drawing/2014/main" val="656711517"/>
                        </a:ext>
                      </a:extLst>
                    </a:gridCol>
                    <a:gridCol w="6052457">
                      <a:extLst>
                        <a:ext uri="{9D8B030D-6E8A-4147-A177-3AD203B41FA5}">
                          <a16:colId xmlns:a16="http://schemas.microsoft.com/office/drawing/2014/main" val="2844476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6" t="-8197" r="-19509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460" t="-8197" r="-201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34837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6" t="-108197" r="-19509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460" t="-108197" r="-201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5031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T = </a:t>
                          </a:r>
                          <a:r>
                            <a:rPr lang="en-US" dirty="0" err="1"/>
                            <a:t>mengindikasikan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harus</a:t>
                          </a:r>
                          <a:r>
                            <a:rPr lang="en-US" dirty="0"/>
                            <a:t> di transpose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01061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37615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8CCB84-6D0B-4E0F-A194-F53944C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Measures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1C11B9-607F-4B1C-8131-E9A3318C5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585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BB895-9E64-4CE2-BFD4-CE4E34B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</a:t>
            </a:r>
            <a:r>
              <a:rPr lang="en-US" dirty="0" err="1"/>
              <a:t>antara</a:t>
            </a:r>
            <a:r>
              <a:rPr lang="en-US" dirty="0"/>
              <a:t> binary vectors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FDAEDE-94CE-4E99-B829-2093B12B2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200" dirty="0"/>
              <a:t>Common situation is that objects, </a:t>
            </a:r>
            <a:r>
              <a:rPr lang="en-US" sz="2200" i="1" dirty="0"/>
              <a:t>p</a:t>
            </a:r>
            <a:r>
              <a:rPr lang="en-US" sz="2200" dirty="0"/>
              <a:t> and </a:t>
            </a:r>
            <a:r>
              <a:rPr lang="en-US" sz="2200" i="1" dirty="0"/>
              <a:t>q</a:t>
            </a:r>
            <a:r>
              <a:rPr lang="en-US" sz="2200" dirty="0"/>
              <a:t>, have only binary attributes</a:t>
            </a:r>
          </a:p>
          <a:p>
            <a:pPr marL="2171700" lvl="4" indent="-342900">
              <a:lnSpc>
                <a:spcPct val="80000"/>
              </a:lnSpc>
              <a:tabLst>
                <a:tab pos="914400" algn="l"/>
                <a:tab pos="1371600" algn="l"/>
              </a:tabLst>
            </a:pPr>
            <a:endParaRPr lang="en-US" sz="1200" dirty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200" dirty="0"/>
              <a:t>Compute similarities using the following quantities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200" dirty="0">
                <a:latin typeface="cmmi10" pitchFamily="34" charset="0"/>
              </a:rPr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/>
              <a:t> = the number of attributes where </a:t>
            </a:r>
            <a:r>
              <a:rPr lang="en-US" sz="2000" i="1" dirty="0"/>
              <a:t>p</a:t>
            </a:r>
            <a:r>
              <a:rPr lang="en-US" sz="2000" dirty="0"/>
              <a:t> was 0 and </a:t>
            </a:r>
            <a:r>
              <a:rPr lang="en-US" sz="2000" i="1" dirty="0"/>
              <a:t>q</a:t>
            </a:r>
            <a:r>
              <a:rPr lang="en-US" sz="2000" dirty="0"/>
              <a:t> was 1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aseline="-25000" dirty="0"/>
              <a:t> </a:t>
            </a:r>
            <a:r>
              <a:rPr lang="en-US" sz="2000" dirty="0"/>
              <a:t>= the number of attributes where </a:t>
            </a:r>
            <a:r>
              <a:rPr lang="en-US" sz="2000" i="1" dirty="0"/>
              <a:t>p</a:t>
            </a:r>
            <a:r>
              <a:rPr lang="en-US" sz="2000" dirty="0"/>
              <a:t> was 1 and </a:t>
            </a:r>
            <a:r>
              <a:rPr lang="en-US" sz="2000" i="1" dirty="0"/>
              <a:t>q </a:t>
            </a:r>
            <a:r>
              <a:rPr lang="en-US" sz="2000" dirty="0"/>
              <a:t>was 0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/>
              <a:t> = the number of attributes where </a:t>
            </a:r>
            <a:r>
              <a:rPr lang="en-US" sz="2000" i="1" dirty="0"/>
              <a:t>p</a:t>
            </a:r>
            <a:r>
              <a:rPr lang="en-US" sz="2000" dirty="0"/>
              <a:t> was 0 and </a:t>
            </a:r>
            <a:r>
              <a:rPr lang="en-US" sz="2000" i="1" dirty="0"/>
              <a:t>q</a:t>
            </a:r>
            <a:r>
              <a:rPr lang="en-US" sz="2000" dirty="0"/>
              <a:t> was 0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/>
              <a:t> = the number of attributes where </a:t>
            </a:r>
            <a:r>
              <a:rPr lang="en-US" sz="2000" i="1" dirty="0"/>
              <a:t>p</a:t>
            </a:r>
            <a:r>
              <a:rPr lang="en-US" sz="2000" dirty="0"/>
              <a:t> was 1 and </a:t>
            </a:r>
            <a:r>
              <a:rPr lang="en-US" sz="2000" i="1" dirty="0"/>
              <a:t>q</a:t>
            </a:r>
            <a:r>
              <a:rPr lang="en-US" sz="2000" dirty="0"/>
              <a:t> was 1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endParaRPr lang="en-US" sz="2000" dirty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000" dirty="0"/>
              <a:t>Simple Matching and Jaccard Coefficients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>
                <a:cs typeface="Times New Roman" pitchFamily="18" charset="0"/>
              </a:rPr>
              <a:t>	SMC 	=  number of matches / number of attributes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>
                <a:cs typeface="Times New Roman" pitchFamily="18" charset="0"/>
              </a:rPr>
              <a:t>                 	=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>
                <a:cs typeface="Times New Roman" pitchFamily="18" charset="0"/>
              </a:rPr>
              <a:t>	Jaccard </a:t>
            </a:r>
            <a:r>
              <a:rPr lang="en-US" sz="2000" dirty="0">
                <a:cs typeface="Times New Roman" pitchFamily="18" charset="0"/>
              </a:rPr>
              <a:t>	= number of 11 matches / number of non-zero attributes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>
                <a:cs typeface="Times New Roman" pitchFamily="18" charset="0"/>
              </a:rPr>
              <a:t>   	  	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75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BAA7-6924-441E-8250-0036B68F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SMC dan Jaccard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88BA-7B9F-434F-B036-0A0EF99AD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33400" indent="-533400"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1 0 0 0 0 0 0 0 0 0    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0 0 0 0 0 0 1 0 0 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3400" indent="-533400">
              <a:spcBef>
                <a:spcPct val="20000"/>
              </a:spcBef>
              <a:buNone/>
              <a:tabLst>
                <a:tab pos="685800" algn="l"/>
              </a:tabLst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dan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marL="533400" indent="-533400"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dan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</a:p>
          <a:p>
            <a:pPr marL="533400" indent="-533400"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dan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</a:p>
          <a:p>
            <a:pPr marL="533400" indent="-533400"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dan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marL="533400" indent="-533400"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SMC 	=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= (0+7) / (2+1+0+7) = 0.7 </a:t>
            </a:r>
          </a:p>
          <a:p>
            <a:pPr marL="533400" indent="-533400">
              <a:spcBef>
                <a:spcPct val="20000"/>
              </a:spcBef>
              <a:buNone/>
              <a:tabLst>
                <a:tab pos="685800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 / (2 + 1 + 0) = 0 </a:t>
            </a:r>
          </a:p>
          <a:p>
            <a:pPr marL="533400" indent="-533400">
              <a:spcBef>
                <a:spcPct val="20000"/>
              </a:spcBef>
              <a:buNone/>
              <a:tabLst>
                <a:tab pos="685800" algn="l"/>
              </a:tabLst>
            </a:pPr>
            <a:endParaRPr lang="en-US" i="1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F8B387-7260-444D-BCA1-9329FB6D3DF9}"/>
              </a:ext>
            </a:extLst>
          </p:cNvPr>
          <p:cNvSpPr/>
          <p:nvPr/>
        </p:nvSpPr>
        <p:spPr>
          <a:xfrm>
            <a:off x="7982857" y="1531031"/>
            <a:ext cx="23803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Catatan</a:t>
            </a:r>
            <a:r>
              <a:rPr lang="en-US" dirty="0"/>
              <a:t>: </a:t>
            </a:r>
          </a:p>
          <a:p>
            <a:r>
              <a:rPr lang="en-US" dirty="0" err="1"/>
              <a:t>asumsikan</a:t>
            </a:r>
            <a:r>
              <a:rPr lang="en-US" dirty="0"/>
              <a:t> x </a:t>
            </a:r>
            <a:r>
              <a:rPr lang="en-US" dirty="0" err="1"/>
              <a:t>adalah</a:t>
            </a:r>
            <a:r>
              <a:rPr lang="en-US" dirty="0"/>
              <a:t> p</a:t>
            </a:r>
          </a:p>
          <a:p>
            <a:r>
              <a:rPr lang="en-US" dirty="0" err="1"/>
              <a:t>Asumsikan</a:t>
            </a:r>
            <a:r>
              <a:rPr lang="en-US" dirty="0"/>
              <a:t> y </a:t>
            </a:r>
            <a:r>
              <a:rPr lang="en-US" dirty="0" err="1"/>
              <a:t>adalah</a:t>
            </a:r>
            <a:r>
              <a:rPr lang="en-US" dirty="0"/>
              <a:t> q</a:t>
            </a:r>
          </a:p>
        </p:txBody>
      </p:sp>
    </p:spTree>
    <p:extLst>
      <p:ext uri="{BB962C8B-B14F-4D97-AF65-F5344CB8AC3E}">
        <p14:creationId xmlns:p14="http://schemas.microsoft.com/office/powerpoint/2010/main" val="2849122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1CD2-CFB4-4B0E-8BE1-3112A3A6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89A31-C620-4F1A-B639-6C8247D5D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Bef>
                <a:spcPts val="400"/>
              </a:spcBef>
            </a:pPr>
            <a:r>
              <a:rPr lang="en-US" dirty="0">
                <a:cs typeface="Times New Roman" pitchFamily="18" charset="0"/>
              </a:rPr>
              <a:t> If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 are two document vectors, then</a:t>
            </a:r>
          </a:p>
          <a:p>
            <a:pPr marL="0" indent="0" algn="just">
              <a:spcBef>
                <a:spcPts val="400"/>
              </a:spcBef>
              <a:buNone/>
            </a:pPr>
            <a:r>
              <a:rPr lang="en-US" dirty="0">
                <a:cs typeface="Times New Roman" pitchFamily="18" charset="0"/>
              </a:rPr>
              <a:t>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=  &lt;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/ ||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||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</a:t>
            </a:r>
            <a:r>
              <a:rPr lang="en-US" dirty="0">
                <a:cs typeface="Times New Roman" pitchFamily="18" charset="0"/>
              </a:rPr>
              <a:t>, </a:t>
            </a:r>
          </a:p>
          <a:p>
            <a:pPr marL="0" indent="0" algn="just">
              <a:spcBef>
                <a:spcPts val="400"/>
              </a:spcBef>
              <a:buNone/>
            </a:pPr>
            <a:r>
              <a:rPr lang="en-US" dirty="0">
                <a:cs typeface="Times New Roman" pitchFamily="18" charset="0"/>
              </a:rPr>
              <a:t>where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dirty="0">
                <a:cs typeface="Times New Roman" pitchFamily="18" charset="0"/>
              </a:rPr>
              <a:t> indicates inner product or vector dot product of vectors,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dirty="0">
                <a:cs typeface="Times New Roman" pitchFamily="18" charset="0"/>
              </a:rPr>
              <a:t> 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d ||</a:t>
            </a:r>
            <a:r>
              <a:rPr lang="en-US" dirty="0">
                <a:cs typeface="Times New Roman" pitchFamily="18" charset="0"/>
              </a:rPr>
              <a:t> is the   length of vector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cs typeface="Times New Roman" pitchFamily="18" charset="0"/>
              </a:rPr>
              <a:t>.  </a:t>
            </a:r>
          </a:p>
          <a:p>
            <a:pPr marL="0" indent="0" algn="just">
              <a:spcBef>
                <a:spcPct val="20000"/>
              </a:spcBef>
            </a:pPr>
            <a:r>
              <a:rPr lang="en-US" sz="3600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Example: 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3 2 0 5 0 0 0 2 0 0 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1 0 0 0 0 0 0 1 0 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&lt;d</a:t>
            </a:r>
            <a:r>
              <a:rPr lang="en-US" sz="20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d2&gt;</a:t>
            </a:r>
            <a:r>
              <a:rPr lang="en-US" sz="20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3*1 + 2*0 + 0*0 + 5*0 + 0*0 + 0*0 + 0*0 + 2*1 + 0*0 + 0*2 = 5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0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= (3*3+2*2+0*0+5*5+0*0+0*0+0*0+2*2+0*0+0*0)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(42) 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6.481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0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= (1*1+0*0+0*0+0*0+0*0+0*0+0*0+1*1+0*0+2*2)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(6) 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2.449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= 0.3150</a:t>
            </a:r>
          </a:p>
          <a:p>
            <a:pPr marL="0" indent="0">
              <a:spcBef>
                <a:spcPct val="20000"/>
              </a:spcBef>
              <a:buFont typeface="Monotype Sorts" charset="2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13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F7A7-BEA9-4888-9EBF-4BF91F9F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distance dan </a:t>
            </a:r>
            <a:r>
              <a:rPr lang="en-US" dirty="0" err="1"/>
              <a:t>pendukung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AB7C3-BF80-42DC-8E17-9756D6216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Akan </a:t>
            </a:r>
            <a:r>
              <a:rPr lang="en-US" dirty="0" err="1"/>
              <a:t>dijelaskan</a:t>
            </a:r>
            <a:r>
              <a:rPr lang="en-US" dirty="0"/>
              <a:t> di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Mahalanobis</a:t>
            </a:r>
            <a:r>
              <a:rPr lang="en-US" dirty="0"/>
              <a:t> distance</a:t>
            </a:r>
          </a:p>
          <a:p>
            <a:pPr lvl="1"/>
            <a:r>
              <a:rPr lang="en-US" dirty="0"/>
              <a:t>Correlation</a:t>
            </a:r>
          </a:p>
          <a:p>
            <a:pPr lvl="1"/>
            <a:r>
              <a:rPr lang="en-US" dirty="0"/>
              <a:t>Information theory</a:t>
            </a:r>
          </a:p>
          <a:p>
            <a:pPr lvl="2"/>
            <a:r>
              <a:rPr lang="en-US" dirty="0"/>
              <a:t>Mutual information</a:t>
            </a:r>
          </a:p>
          <a:p>
            <a:pPr lvl="2"/>
            <a:r>
              <a:rPr lang="en-US" dirty="0"/>
              <a:t>Maximal Information Coefficient</a:t>
            </a:r>
          </a:p>
          <a:p>
            <a:pPr lvl="2"/>
            <a:r>
              <a:rPr lang="en-US" dirty="0"/>
              <a:t>Entropy</a:t>
            </a:r>
          </a:p>
          <a:p>
            <a:pPr lvl="1"/>
            <a:r>
              <a:rPr lang="en-US" dirty="0" err="1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2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9B0AC-369C-4AD7-9C15-482EB425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Pengenalan</a:t>
            </a:r>
            <a:r>
              <a:rPr lang="en-US" dirty="0"/>
              <a:t>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16EC3-B759-419B-B026-864611BD2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8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4C56-DB3E-43D5-BCE2-366C9803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selesai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A8CADB-7DC0-4C07-82F0-7D4664641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pelajari</a:t>
            </a:r>
            <a:r>
              <a:rPr lang="en-US" dirty="0"/>
              <a:t> pada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review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atribut</a:t>
            </a:r>
            <a:endParaRPr lang="en-US" dirty="0"/>
          </a:p>
          <a:p>
            <a:pPr lvl="1"/>
            <a:r>
              <a:rPr lang="en-US" dirty="0" err="1"/>
              <a:t>tipe</a:t>
            </a:r>
            <a:r>
              <a:rPr lang="en-US" dirty="0"/>
              <a:t> dataset</a:t>
            </a:r>
          </a:p>
          <a:p>
            <a:pPr lvl="1"/>
            <a:r>
              <a:rPr lang="en-US" dirty="0" err="1"/>
              <a:t>kualitas</a:t>
            </a:r>
            <a:r>
              <a:rPr lang="en-US" dirty="0"/>
              <a:t> data</a:t>
            </a:r>
          </a:p>
          <a:p>
            <a:pPr lvl="1"/>
            <a:r>
              <a:rPr lang="en-US" dirty="0" err="1"/>
              <a:t>Disimilarity</a:t>
            </a:r>
            <a:r>
              <a:rPr lang="en-US" dirty="0"/>
              <a:t> measures</a:t>
            </a:r>
          </a:p>
          <a:p>
            <a:pPr lvl="1"/>
            <a:r>
              <a:rPr lang="en-US" dirty="0"/>
              <a:t>Similarity measures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91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A84A-B9E9-4272-A70B-84664B2D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Penutup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89586-6AED-4E32-86D2-C495D3552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Pada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dan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data,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pada </a:t>
            </a:r>
            <a:r>
              <a:rPr lang="en-US" dirty="0" err="1"/>
              <a:t>topik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Aggregation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Sampling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Dimensionality Reduction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Feature subset selection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Feature creation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Discretization and Binarization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Attribute Transformation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26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D604-90F7-46A2-AF13-E6832EC3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F282A-68D8-48F9-8616-6FF7C058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Dikumpulkan</a:t>
            </a:r>
            <a:r>
              <a:rPr lang="en-US" dirty="0"/>
              <a:t> pada: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612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13B1AE-6E2C-4AE3-A853-C5B8A9A7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selesai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84B6C-BA9E-450E-AE7D-5D7105777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228A-42C0-4AE4-9839-9E521374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744EB-DCA8-48E8-994D-203BDBAB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/>
              <a:t>Atribut adalah </a:t>
            </a:r>
            <a:r>
              <a:rPr lang="id-ID" dirty="0">
                <a:solidFill>
                  <a:srgbClr val="C00000"/>
                </a:solidFill>
              </a:rPr>
              <a:t>faktor atau parameter yang menyebabkan</a:t>
            </a:r>
            <a:r>
              <a:rPr lang="id-ID" dirty="0"/>
              <a:t> class/label/target terjadi</a:t>
            </a:r>
            <a:endParaRPr lang="en-US" dirty="0"/>
          </a:p>
          <a:p>
            <a:r>
              <a:rPr lang="id-ID" dirty="0"/>
              <a:t>Jenis dataset ada dua: </a:t>
            </a:r>
            <a:r>
              <a:rPr lang="id-ID" dirty="0">
                <a:solidFill>
                  <a:srgbClr val="C00000"/>
                </a:solidFill>
              </a:rPr>
              <a:t>Private</a:t>
            </a:r>
            <a:r>
              <a:rPr lang="id-ID" dirty="0"/>
              <a:t> dan </a:t>
            </a:r>
            <a:r>
              <a:rPr lang="id-ID" dirty="0">
                <a:solidFill>
                  <a:srgbClr val="C00000"/>
                </a:solidFill>
              </a:rPr>
              <a:t>Public</a:t>
            </a:r>
          </a:p>
          <a:p>
            <a:r>
              <a:rPr lang="id-ID" dirty="0">
                <a:solidFill>
                  <a:srgbClr val="C00000"/>
                </a:solidFill>
              </a:rPr>
              <a:t>Private Dataset</a:t>
            </a:r>
            <a:r>
              <a:rPr lang="id-ID" dirty="0"/>
              <a:t>: data set dapat diambil dari organisasi yang kita jadikan obyek penelitian</a:t>
            </a:r>
          </a:p>
          <a:p>
            <a:pPr lvl="1"/>
            <a:r>
              <a:rPr lang="id-ID" dirty="0"/>
              <a:t>Bank, Rumah Sakit, Industri, Pabrik, Perusahaan Jasa, etc</a:t>
            </a:r>
          </a:p>
          <a:p>
            <a:r>
              <a:rPr lang="id-ID" dirty="0">
                <a:solidFill>
                  <a:srgbClr val="C00000"/>
                </a:solidFill>
              </a:rPr>
              <a:t>Public Dataset</a:t>
            </a:r>
            <a:r>
              <a:rPr lang="id-ID" dirty="0"/>
              <a:t>: data set dapat diambil dari repositori pubik yang disepakati oleh para peneliti data mining</a:t>
            </a:r>
          </a:p>
          <a:p>
            <a:pPr lvl="1"/>
            <a:r>
              <a:rPr lang="it-IT" dirty="0">
                <a:solidFill>
                  <a:srgbClr val="C00000"/>
                </a:solidFill>
              </a:rPr>
              <a:t>UCI Repository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sz="2100" dirty="0"/>
              <a:t>(</a:t>
            </a:r>
            <a:r>
              <a:rPr lang="it-IT" sz="2100" i="1" dirty="0"/>
              <a:t>http://www.ics.uci.edu/~mlearn/MLRepository.html</a:t>
            </a:r>
            <a:r>
              <a:rPr lang="id-ID" sz="2100" dirty="0"/>
              <a:t>)</a:t>
            </a:r>
            <a:endParaRPr lang="it-IT" sz="2100" dirty="0"/>
          </a:p>
          <a:p>
            <a:pPr lvl="1"/>
            <a:r>
              <a:rPr lang="it-IT" dirty="0">
                <a:solidFill>
                  <a:srgbClr val="C00000"/>
                </a:solidFill>
              </a:rPr>
              <a:t>ACM KDD </a:t>
            </a:r>
            <a:r>
              <a:rPr lang="it-IT" dirty="0"/>
              <a:t>Cup</a:t>
            </a:r>
            <a:r>
              <a:rPr lang="id-ID" sz="2100" dirty="0"/>
              <a:t> (</a:t>
            </a:r>
            <a:r>
              <a:rPr lang="it-IT" sz="2100" i="1" dirty="0"/>
              <a:t>http://www.sigkdd.org/kddcup/</a:t>
            </a:r>
            <a:r>
              <a:rPr lang="id-ID" sz="2100" dirty="0"/>
              <a:t>)</a:t>
            </a:r>
            <a:endParaRPr lang="en-US" sz="2100" dirty="0"/>
          </a:p>
          <a:p>
            <a:pPr lvl="1"/>
            <a:r>
              <a:rPr lang="it-IT" dirty="0">
                <a:solidFill>
                  <a:srgbClr val="C00000"/>
                </a:solidFill>
              </a:rPr>
              <a:t>PredictionIO</a:t>
            </a:r>
            <a:r>
              <a:rPr lang="it-IT" sz="2100" dirty="0"/>
              <a:t> (</a:t>
            </a:r>
            <a:r>
              <a:rPr lang="it-IT" sz="2100" i="1" dirty="0"/>
              <a:t>http://docs.prediction.io/datacollection/sample/</a:t>
            </a:r>
            <a:r>
              <a:rPr lang="it-IT" sz="2100" dirty="0"/>
              <a:t>)</a:t>
            </a:r>
          </a:p>
          <a:p>
            <a:r>
              <a:rPr lang="id-ID" dirty="0"/>
              <a:t>Trend penelitian data mining saat ini adalah menguji metode yang dikembangkan oleh peneliti dengan public dataset, sehingga penelitian dapat bersifat: </a:t>
            </a:r>
            <a:r>
              <a:rPr lang="id-ID" dirty="0">
                <a:solidFill>
                  <a:srgbClr val="C00000"/>
                </a:solidFill>
              </a:rPr>
              <a:t>comparable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repeatable</a:t>
            </a:r>
            <a:r>
              <a:rPr lang="id-ID" dirty="0"/>
              <a:t> dan </a:t>
            </a:r>
            <a:r>
              <a:rPr lang="id-ID" dirty="0">
                <a:solidFill>
                  <a:srgbClr val="C00000"/>
                </a:solidFill>
              </a:rPr>
              <a:t>verifiable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3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DEE508-05A4-41BA-BF7B-33C67AE5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73CAAE-B893-4A5B-A41C-76CBD190D3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data dan </a:t>
            </a:r>
            <a:r>
              <a:rPr lang="en-US" dirty="0" err="1"/>
              <a:t>atributnya</a:t>
            </a:r>
            <a:endParaRPr lang="en-US" dirty="0"/>
          </a:p>
          <a:p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endParaRPr lang="en-US" dirty="0"/>
          </a:p>
          <a:p>
            <a:pPr lvl="1"/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, </a:t>
            </a:r>
            <a:r>
              <a:rPr lang="en-US" dirty="0" err="1"/>
              <a:t>suhu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Atribut</a:t>
            </a:r>
            <a:r>
              <a:rPr lang="en-US" dirty="0"/>
              <a:t> juga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, </a:t>
            </a:r>
            <a:r>
              <a:rPr lang="en-US" dirty="0" err="1"/>
              <a:t>bidang</a:t>
            </a:r>
            <a:r>
              <a:rPr lang="en-US" dirty="0"/>
              <a:t>, </a:t>
            </a:r>
            <a:r>
              <a:rPr lang="en-US" dirty="0" err="1"/>
              <a:t>karakteristik</a:t>
            </a:r>
            <a:r>
              <a:rPr lang="en-US" dirty="0"/>
              <a:t>, </a:t>
            </a:r>
            <a:r>
              <a:rPr lang="en-US" dirty="0" err="1"/>
              <a:t>dimensi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fitur</a:t>
            </a:r>
            <a:endParaRPr lang="en-US" dirty="0"/>
          </a:p>
          <a:p>
            <a:r>
              <a:rPr lang="en-US" dirty="0"/>
              <a:t>Kumpulan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objek</a:t>
            </a:r>
            <a:endParaRPr lang="en-US" dirty="0"/>
          </a:p>
          <a:p>
            <a:pPr lvl="1"/>
            <a:r>
              <a:rPr lang="en-US" dirty="0" err="1"/>
              <a:t>Objek</a:t>
            </a:r>
            <a:r>
              <a:rPr lang="en-US" dirty="0"/>
              <a:t> juga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, </a:t>
            </a:r>
            <a:r>
              <a:rPr lang="en-US" dirty="0" err="1"/>
              <a:t>titik</a:t>
            </a:r>
            <a:r>
              <a:rPr lang="en-US" dirty="0"/>
              <a:t>, </a:t>
            </a:r>
            <a:r>
              <a:rPr lang="en-US" dirty="0" err="1"/>
              <a:t>kasus</a:t>
            </a:r>
            <a:r>
              <a:rPr lang="en-US" dirty="0"/>
              <a:t>, </a:t>
            </a:r>
            <a:r>
              <a:rPr lang="en-US" dirty="0" err="1"/>
              <a:t>sampel</a:t>
            </a:r>
            <a:r>
              <a:rPr lang="en-US" dirty="0"/>
              <a:t>, </a:t>
            </a:r>
            <a:r>
              <a:rPr lang="en-US" dirty="0" err="1"/>
              <a:t>entitas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instance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B74C99-8F92-426D-94C1-549212901F7C}"/>
              </a:ext>
            </a:extLst>
          </p:cNvPr>
          <p:cNvGrpSpPr>
            <a:grpSpLocks/>
          </p:cNvGrpSpPr>
          <p:nvPr/>
        </p:nvGrpSpPr>
        <p:grpSpPr bwMode="auto">
          <a:xfrm>
            <a:off x="7619461" y="1353213"/>
            <a:ext cx="3513137" cy="5027612"/>
            <a:chOff x="3403" y="1104"/>
            <a:chExt cx="2213" cy="2640"/>
          </a:xfrm>
        </p:grpSpPr>
        <p:graphicFrame>
          <p:nvGraphicFramePr>
            <p:cNvPr id="18" name="Object 10">
              <a:extLst>
                <a:ext uri="{FF2B5EF4-FFF2-40B4-BE49-F238E27FC236}">
                  <a16:creationId xmlns:a16="http://schemas.microsoft.com/office/drawing/2014/main" id="{A7D10412-6A67-4DCC-9968-04E5333F30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3" y="1378"/>
            <a:ext cx="2213" cy="2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Document" r:id="rId3" imgW="5405628" imgH="5779008" progId="Word.Document.8">
                    <p:embed/>
                  </p:oleObj>
                </mc:Choice>
                <mc:Fallback>
                  <p:oleObj name="Document" r:id="rId3" imgW="5405628" imgH="5779008" progId="Word.Document.8">
                    <p:embed/>
                    <p:pic>
                      <p:nvPicPr>
                        <p:cNvPr id="410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" y="1378"/>
                          <a:ext cx="2213" cy="2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95B9C87B-5EC9-4F4F-A186-27335E606D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340" y="240"/>
              <a:ext cx="240" cy="1968"/>
            </a:xfrm>
            <a:prstGeom prst="leftBrace">
              <a:avLst>
                <a:gd name="adj1" fmla="val 6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05A5FB0E-20D1-4C7C-A8EA-075280F96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598" y="8214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Attributes</a:t>
            </a:r>
          </a:p>
        </p:txBody>
      </p:sp>
      <p:sp>
        <p:nvSpPr>
          <p:cNvPr id="21" name="AutoShape 15">
            <a:extLst>
              <a:ext uri="{FF2B5EF4-FFF2-40B4-BE49-F238E27FC236}">
                <a16:creationId xmlns:a16="http://schemas.microsoft.com/office/drawing/2014/main" id="{42B09F08-9E5E-4DD6-991E-120693DBF44B}"/>
              </a:ext>
            </a:extLst>
          </p:cNvPr>
          <p:cNvSpPr>
            <a:spLocks/>
          </p:cNvSpPr>
          <p:nvPr/>
        </p:nvSpPr>
        <p:spPr bwMode="auto">
          <a:xfrm>
            <a:off x="7246398" y="2269200"/>
            <a:ext cx="381000" cy="3808413"/>
          </a:xfrm>
          <a:prstGeom prst="leftBrace">
            <a:avLst>
              <a:gd name="adj1" fmla="val 8329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5049AAD0-719B-4535-98D0-6A4811B0C9C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324061" y="36408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51167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869AF-6289-4DDE-988A-739051F5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42A188-13C6-499A-BA20-0DD3113BA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bagian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data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hubungan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data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struktur</a:t>
            </a:r>
            <a:endParaRPr lang="en-US" dirty="0"/>
          </a:p>
          <a:p>
            <a:endParaRPr lang="en-US" dirty="0"/>
          </a:p>
          <a:p>
            <a:r>
              <a:rPr lang="en-US" dirty="0"/>
              <a:t>Data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lengkap</a:t>
            </a:r>
            <a:endParaRPr lang="en-US" dirty="0"/>
          </a:p>
          <a:p>
            <a:endParaRPr lang="en-US" dirty="0"/>
          </a:p>
          <a:p>
            <a:r>
              <a:rPr lang="en-US" dirty="0"/>
              <a:t>Kami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rinci</a:t>
            </a:r>
            <a:r>
              <a:rPr lang="en-US" dirty="0"/>
              <a:t> </a:t>
            </a:r>
            <a:r>
              <a:rPr lang="en-US" dirty="0" err="1"/>
              <a:t>nanti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0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9BF6-4D9C-4DD5-A730-5675AC8A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Atribute</a:t>
            </a:r>
            <a:r>
              <a:rPr lang="en-US" dirty="0"/>
              <a:t> Values (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A7394-23A7-4360-B023-6FFC96C2C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Nilai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dan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atribut</a:t>
            </a:r>
            <a:endParaRPr lang="en-US" dirty="0"/>
          </a:p>
          <a:p>
            <a:pPr lvl="1"/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dipetakan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endParaRPr lang="en-US" dirty="0"/>
          </a:p>
          <a:p>
            <a:pPr lvl="2"/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kaki </a:t>
            </a:r>
            <a:r>
              <a:rPr lang="en-US" dirty="0" err="1"/>
              <a:t>atau</a:t>
            </a:r>
            <a:r>
              <a:rPr lang="en-US" dirty="0"/>
              <a:t> meter</a:t>
            </a:r>
          </a:p>
          <a:p>
            <a:endParaRPr lang="en-US" dirty="0"/>
          </a:p>
          <a:p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dipetakan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set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  <a:p>
            <a:pPr lvl="1"/>
            <a:r>
              <a:rPr lang="en-US" dirty="0" err="1"/>
              <a:t>Contoh</a:t>
            </a:r>
            <a:r>
              <a:rPr lang="en-US" dirty="0"/>
              <a:t>: Nilai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ID dan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endParaRPr lang="en-US" dirty="0"/>
          </a:p>
          <a:p>
            <a:pPr lvl="1"/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berbeda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54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2247</Words>
  <Application>Microsoft Office PowerPoint</Application>
  <PresentationFormat>Widescreen</PresentationFormat>
  <Paragraphs>464</Paragraphs>
  <Slides>53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cmmi10</vt:lpstr>
      <vt:lpstr>Monotype Sorts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Document</vt:lpstr>
      <vt:lpstr>VISIO</vt:lpstr>
      <vt:lpstr>Visio</vt:lpstr>
      <vt:lpstr>Worksheet</vt:lpstr>
      <vt:lpstr>DATA MINING  02 Pengenalan data bagian 1</vt:lpstr>
      <vt:lpstr>Daftar Pustaka</vt:lpstr>
      <vt:lpstr>Outline mata kuliah: data mining</vt:lpstr>
      <vt:lpstr>Capaian Pembelajaran pertemuan ini</vt:lpstr>
      <vt:lpstr>Pengenalan data</vt:lpstr>
      <vt:lpstr>Apa itu data</vt:lpstr>
      <vt:lpstr>Apa itu data</vt:lpstr>
      <vt:lpstr>Apa itu data</vt:lpstr>
      <vt:lpstr>Atribute Values (nilai atribut)</vt:lpstr>
      <vt:lpstr>Type Atribut</vt:lpstr>
      <vt:lpstr>Properti nilai atribut</vt:lpstr>
      <vt:lpstr>Tipe Data</vt:lpstr>
      <vt:lpstr>Atribut Diskrit dan Kontinu</vt:lpstr>
      <vt:lpstr>Atribut Asimetrik</vt:lpstr>
      <vt:lpstr>Tipe dataset</vt:lpstr>
      <vt:lpstr>Karakteristik penting pada data</vt:lpstr>
      <vt:lpstr>Record data</vt:lpstr>
      <vt:lpstr>Data matrix</vt:lpstr>
      <vt:lpstr>Document data</vt:lpstr>
      <vt:lpstr>Data transaksi</vt:lpstr>
      <vt:lpstr>Graph data</vt:lpstr>
      <vt:lpstr>Ordered data</vt:lpstr>
      <vt:lpstr>Ordered data</vt:lpstr>
      <vt:lpstr>Ordered data</vt:lpstr>
      <vt:lpstr>Kualitas data</vt:lpstr>
      <vt:lpstr>Kualitas data</vt:lpstr>
      <vt:lpstr>Kualitas data</vt:lpstr>
      <vt:lpstr>Masalah data: noise</vt:lpstr>
      <vt:lpstr>Outliers </vt:lpstr>
      <vt:lpstr>Missing values</vt:lpstr>
      <vt:lpstr>Missing values</vt:lpstr>
      <vt:lpstr>Duplicate data</vt:lpstr>
      <vt:lpstr>Similarity and dissimilarity measures</vt:lpstr>
      <vt:lpstr>Similarity / dissimilarity untuk atribut simpel</vt:lpstr>
      <vt:lpstr>Euclidean distance</vt:lpstr>
      <vt:lpstr>Dissimilarity Measures</vt:lpstr>
      <vt:lpstr>Euclidean distance</vt:lpstr>
      <vt:lpstr>Euclidean distance</vt:lpstr>
      <vt:lpstr>Euclidean distance</vt:lpstr>
      <vt:lpstr>Euclidean distance</vt:lpstr>
      <vt:lpstr>Minkowski Distance</vt:lpstr>
      <vt:lpstr>Minkowski Distance</vt:lpstr>
      <vt:lpstr>Minkowski Distance</vt:lpstr>
      <vt:lpstr>Mahalanobis distance</vt:lpstr>
      <vt:lpstr>Similarity Measures</vt:lpstr>
      <vt:lpstr>Similarity antara binary vectors</vt:lpstr>
      <vt:lpstr>Contoh SMC dan Jaccard</vt:lpstr>
      <vt:lpstr>Cosine similarity</vt:lpstr>
      <vt:lpstr>Materi tentang distance dan pendukung</vt:lpstr>
      <vt:lpstr>Review Sebelum pertemuan selesai</vt:lpstr>
      <vt:lpstr>Penutup</vt:lpstr>
      <vt:lpstr>Tugas</vt:lpstr>
      <vt:lpstr>selesai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alzami</dc:creator>
  <cp:lastModifiedBy>alzami</cp:lastModifiedBy>
  <cp:revision>78</cp:revision>
  <dcterms:created xsi:type="dcterms:W3CDTF">2019-02-27T05:53:48Z</dcterms:created>
  <dcterms:modified xsi:type="dcterms:W3CDTF">2019-03-08T07:30:05Z</dcterms:modified>
</cp:coreProperties>
</file>