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B2A498-F698-4294-AEDE-C95869BB0A7C}" type="doc">
      <dgm:prSet loTypeId="urn:microsoft.com/office/officeart/2005/8/layout/pyramid2" loCatId="list" qsTypeId="urn:microsoft.com/office/officeart/2005/8/quickstyle/simple3" qsCatId="simple" csTypeId="urn:microsoft.com/office/officeart/2005/8/colors/colorful5" csCatId="colorful" phldr="1"/>
      <dgm:spPr/>
    </dgm:pt>
    <dgm:pt modelId="{ABBF2A6D-8E47-4814-86C7-87FEF5A80D1A}">
      <dgm:prSet phldrT="[Text]"/>
      <dgm:spPr/>
      <dgm:t>
        <a:bodyPr/>
        <a:lstStyle/>
        <a:p>
          <a:r>
            <a:rPr lang="en-US" dirty="0" err="1" smtClean="0"/>
            <a:t>Jasa</a:t>
          </a:r>
          <a:endParaRPr lang="en-US" dirty="0"/>
        </a:p>
      </dgm:t>
    </dgm:pt>
    <dgm:pt modelId="{2EC3533A-24FB-408D-9319-743ACBE0C737}" type="parTrans" cxnId="{220821F3-8202-4DFC-B040-2AB4B9F25708}">
      <dgm:prSet/>
      <dgm:spPr/>
      <dgm:t>
        <a:bodyPr/>
        <a:lstStyle/>
        <a:p>
          <a:endParaRPr lang="en-US"/>
        </a:p>
      </dgm:t>
    </dgm:pt>
    <dgm:pt modelId="{BBEDB358-1F36-4C63-9D54-5A7F861169EE}" type="sibTrans" cxnId="{220821F3-8202-4DFC-B040-2AB4B9F25708}">
      <dgm:prSet/>
      <dgm:spPr/>
      <dgm:t>
        <a:bodyPr/>
        <a:lstStyle/>
        <a:p>
          <a:endParaRPr lang="en-US"/>
        </a:p>
      </dgm:t>
    </dgm:pt>
    <dgm:pt modelId="{2A34147D-4CF1-4E42-9EC9-B594FB44DFCF}">
      <dgm:prSet phldrT="[Text]"/>
      <dgm:spPr/>
      <dgm:t>
        <a:bodyPr/>
        <a:lstStyle/>
        <a:p>
          <a:r>
            <a:rPr lang="en-US" dirty="0" err="1" smtClean="0"/>
            <a:t>Dagang</a:t>
          </a:r>
          <a:r>
            <a:rPr lang="en-US" dirty="0" smtClean="0"/>
            <a:t> </a:t>
          </a:r>
          <a:endParaRPr lang="en-US" dirty="0"/>
        </a:p>
      </dgm:t>
    </dgm:pt>
    <dgm:pt modelId="{1E9C348F-F8CF-4EA7-9B44-9B85ECAF4863}" type="parTrans" cxnId="{2E44A286-1E69-440D-955C-268FF1DC2A84}">
      <dgm:prSet/>
      <dgm:spPr/>
      <dgm:t>
        <a:bodyPr/>
        <a:lstStyle/>
        <a:p>
          <a:endParaRPr lang="en-US"/>
        </a:p>
      </dgm:t>
    </dgm:pt>
    <dgm:pt modelId="{EF7B8682-FD1C-4486-96FB-49B00128C89A}" type="sibTrans" cxnId="{2E44A286-1E69-440D-955C-268FF1DC2A84}">
      <dgm:prSet/>
      <dgm:spPr/>
      <dgm:t>
        <a:bodyPr/>
        <a:lstStyle/>
        <a:p>
          <a:endParaRPr lang="en-US"/>
        </a:p>
      </dgm:t>
    </dgm:pt>
    <dgm:pt modelId="{330BCC09-E3A9-4211-9670-FEDAFB58B7A8}">
      <dgm:prSet phldrT="[Text]"/>
      <dgm:spPr/>
      <dgm:t>
        <a:bodyPr/>
        <a:lstStyle/>
        <a:p>
          <a:r>
            <a:rPr lang="en-US" dirty="0" err="1" smtClean="0"/>
            <a:t>Manufaktur</a:t>
          </a:r>
          <a:endParaRPr lang="en-US" dirty="0"/>
        </a:p>
      </dgm:t>
    </dgm:pt>
    <dgm:pt modelId="{432AED09-C68D-4FA7-9FB7-2298B5044733}" type="parTrans" cxnId="{F0EB3048-387F-4596-979D-5764628AD649}">
      <dgm:prSet/>
      <dgm:spPr/>
      <dgm:t>
        <a:bodyPr/>
        <a:lstStyle/>
        <a:p>
          <a:endParaRPr lang="en-US"/>
        </a:p>
      </dgm:t>
    </dgm:pt>
    <dgm:pt modelId="{0FC1CA81-17F1-4D42-870E-06082C4C7C7D}" type="sibTrans" cxnId="{F0EB3048-387F-4596-979D-5764628AD649}">
      <dgm:prSet/>
      <dgm:spPr/>
      <dgm:t>
        <a:bodyPr/>
        <a:lstStyle/>
        <a:p>
          <a:endParaRPr lang="en-US"/>
        </a:p>
      </dgm:t>
    </dgm:pt>
    <dgm:pt modelId="{BD12D068-E59A-4AD7-A10B-D059010E6C79}" type="pres">
      <dgm:prSet presAssocID="{05B2A498-F698-4294-AEDE-C95869BB0A7C}" presName="compositeShape" presStyleCnt="0">
        <dgm:presLayoutVars>
          <dgm:dir/>
          <dgm:resizeHandles/>
        </dgm:presLayoutVars>
      </dgm:prSet>
      <dgm:spPr/>
    </dgm:pt>
    <dgm:pt modelId="{1C68E44D-9772-466C-A206-19C760652A85}" type="pres">
      <dgm:prSet presAssocID="{05B2A498-F698-4294-AEDE-C95869BB0A7C}" presName="pyramid" presStyleLbl="node1" presStyleIdx="0" presStyleCnt="1"/>
      <dgm:spPr/>
    </dgm:pt>
    <dgm:pt modelId="{960ADCD2-90E8-466A-8B07-016B467503C9}" type="pres">
      <dgm:prSet presAssocID="{05B2A498-F698-4294-AEDE-C95869BB0A7C}" presName="theList" presStyleCnt="0"/>
      <dgm:spPr/>
    </dgm:pt>
    <dgm:pt modelId="{13070D81-CD42-4C98-A7EB-C4599072FBC8}" type="pres">
      <dgm:prSet presAssocID="{ABBF2A6D-8E47-4814-86C7-87FEF5A80D1A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727F8A-D5E3-43ED-BD8A-DF39311B5069}" type="pres">
      <dgm:prSet presAssocID="{ABBF2A6D-8E47-4814-86C7-87FEF5A80D1A}" presName="aSpace" presStyleCnt="0"/>
      <dgm:spPr/>
    </dgm:pt>
    <dgm:pt modelId="{E8F773B4-92C2-401F-AB53-8AABEB31823F}" type="pres">
      <dgm:prSet presAssocID="{2A34147D-4CF1-4E42-9EC9-B594FB44DFCF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17F24B-CC1A-4CF5-924B-16E87D3A2E2F}" type="pres">
      <dgm:prSet presAssocID="{2A34147D-4CF1-4E42-9EC9-B594FB44DFCF}" presName="aSpace" presStyleCnt="0"/>
      <dgm:spPr/>
    </dgm:pt>
    <dgm:pt modelId="{DA7815E0-09FD-48A3-9956-560A1A16F22A}" type="pres">
      <dgm:prSet presAssocID="{330BCC09-E3A9-4211-9670-FEDAFB58B7A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9EB9F-D478-4019-9429-16E85E290B3C}" type="pres">
      <dgm:prSet presAssocID="{330BCC09-E3A9-4211-9670-FEDAFB58B7A8}" presName="aSpace" presStyleCnt="0"/>
      <dgm:spPr/>
    </dgm:pt>
  </dgm:ptLst>
  <dgm:cxnLst>
    <dgm:cxn modelId="{2E44A286-1E69-440D-955C-268FF1DC2A84}" srcId="{05B2A498-F698-4294-AEDE-C95869BB0A7C}" destId="{2A34147D-4CF1-4E42-9EC9-B594FB44DFCF}" srcOrd="1" destOrd="0" parTransId="{1E9C348F-F8CF-4EA7-9B44-9B85ECAF4863}" sibTransId="{EF7B8682-FD1C-4486-96FB-49B00128C89A}"/>
    <dgm:cxn modelId="{E8086615-982A-4981-8CE2-C9DDD97AB41B}" type="presOf" srcId="{ABBF2A6D-8E47-4814-86C7-87FEF5A80D1A}" destId="{13070D81-CD42-4C98-A7EB-C4599072FBC8}" srcOrd="0" destOrd="0" presId="urn:microsoft.com/office/officeart/2005/8/layout/pyramid2"/>
    <dgm:cxn modelId="{220821F3-8202-4DFC-B040-2AB4B9F25708}" srcId="{05B2A498-F698-4294-AEDE-C95869BB0A7C}" destId="{ABBF2A6D-8E47-4814-86C7-87FEF5A80D1A}" srcOrd="0" destOrd="0" parTransId="{2EC3533A-24FB-408D-9319-743ACBE0C737}" sibTransId="{BBEDB358-1F36-4C63-9D54-5A7F861169EE}"/>
    <dgm:cxn modelId="{F0EB3048-387F-4596-979D-5764628AD649}" srcId="{05B2A498-F698-4294-AEDE-C95869BB0A7C}" destId="{330BCC09-E3A9-4211-9670-FEDAFB58B7A8}" srcOrd="2" destOrd="0" parTransId="{432AED09-C68D-4FA7-9FB7-2298B5044733}" sibTransId="{0FC1CA81-17F1-4D42-870E-06082C4C7C7D}"/>
    <dgm:cxn modelId="{FD3A216B-D3B1-444F-B1B4-1A13AE1B7145}" type="presOf" srcId="{2A34147D-4CF1-4E42-9EC9-B594FB44DFCF}" destId="{E8F773B4-92C2-401F-AB53-8AABEB31823F}" srcOrd="0" destOrd="0" presId="urn:microsoft.com/office/officeart/2005/8/layout/pyramid2"/>
    <dgm:cxn modelId="{8ACE6D10-9B41-424B-897C-6D87F37FA28E}" type="presOf" srcId="{330BCC09-E3A9-4211-9670-FEDAFB58B7A8}" destId="{DA7815E0-09FD-48A3-9956-560A1A16F22A}" srcOrd="0" destOrd="0" presId="urn:microsoft.com/office/officeart/2005/8/layout/pyramid2"/>
    <dgm:cxn modelId="{137D6B97-8C11-430F-AA53-2F43B2CBA286}" type="presOf" srcId="{05B2A498-F698-4294-AEDE-C95869BB0A7C}" destId="{BD12D068-E59A-4AD7-A10B-D059010E6C79}" srcOrd="0" destOrd="0" presId="urn:microsoft.com/office/officeart/2005/8/layout/pyramid2"/>
    <dgm:cxn modelId="{B2DBF330-49DC-4C93-B4AC-B697281C018D}" type="presParOf" srcId="{BD12D068-E59A-4AD7-A10B-D059010E6C79}" destId="{1C68E44D-9772-466C-A206-19C760652A85}" srcOrd="0" destOrd="0" presId="urn:microsoft.com/office/officeart/2005/8/layout/pyramid2"/>
    <dgm:cxn modelId="{3A385EF9-D3C7-465F-AFB0-12C98946EEC5}" type="presParOf" srcId="{BD12D068-E59A-4AD7-A10B-D059010E6C79}" destId="{960ADCD2-90E8-466A-8B07-016B467503C9}" srcOrd="1" destOrd="0" presId="urn:microsoft.com/office/officeart/2005/8/layout/pyramid2"/>
    <dgm:cxn modelId="{9A2BECBA-1AFE-45DF-8D71-52122888492E}" type="presParOf" srcId="{960ADCD2-90E8-466A-8B07-016B467503C9}" destId="{13070D81-CD42-4C98-A7EB-C4599072FBC8}" srcOrd="0" destOrd="0" presId="urn:microsoft.com/office/officeart/2005/8/layout/pyramid2"/>
    <dgm:cxn modelId="{0BC0E8DD-2124-4C2B-9C6E-6FA3C602988B}" type="presParOf" srcId="{960ADCD2-90E8-466A-8B07-016B467503C9}" destId="{8B727F8A-D5E3-43ED-BD8A-DF39311B5069}" srcOrd="1" destOrd="0" presId="urn:microsoft.com/office/officeart/2005/8/layout/pyramid2"/>
    <dgm:cxn modelId="{485C19E5-ED3C-4641-8ABB-178B1503DBFA}" type="presParOf" srcId="{960ADCD2-90E8-466A-8B07-016B467503C9}" destId="{E8F773B4-92C2-401F-AB53-8AABEB31823F}" srcOrd="2" destOrd="0" presId="urn:microsoft.com/office/officeart/2005/8/layout/pyramid2"/>
    <dgm:cxn modelId="{2A88FF11-0B7E-476D-AAF3-F01E4A346563}" type="presParOf" srcId="{960ADCD2-90E8-466A-8B07-016B467503C9}" destId="{1C17F24B-CC1A-4CF5-924B-16E87D3A2E2F}" srcOrd="3" destOrd="0" presId="urn:microsoft.com/office/officeart/2005/8/layout/pyramid2"/>
    <dgm:cxn modelId="{5B6627A1-E3FD-41D5-81CF-BF3EB526CB2E}" type="presParOf" srcId="{960ADCD2-90E8-466A-8B07-016B467503C9}" destId="{DA7815E0-09FD-48A3-9956-560A1A16F22A}" srcOrd="4" destOrd="0" presId="urn:microsoft.com/office/officeart/2005/8/layout/pyramid2"/>
    <dgm:cxn modelId="{48EB2B0B-E058-41F4-BAB1-9155CABDF3F8}" type="presParOf" srcId="{960ADCD2-90E8-466A-8B07-016B467503C9}" destId="{4D99EB9F-D478-4019-9429-16E85E290B3C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1A9AA44-D77B-7446-93E6-011B64A9995A}" type="doc">
      <dgm:prSet loTypeId="urn:microsoft.com/office/officeart/2005/8/layout/l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187B96-08C0-E94E-A7EE-B0F7486E14D6}">
      <dgm:prSet phldrT="[Text]"/>
      <dgm:spPr/>
      <dgm:t>
        <a:bodyPr/>
        <a:lstStyle/>
        <a:p>
          <a:r>
            <a:rPr lang="en-US" dirty="0" err="1" smtClean="0"/>
            <a:t>Aktivitas</a:t>
          </a:r>
          <a:r>
            <a:rPr lang="en-US" dirty="0" smtClean="0"/>
            <a:t> </a:t>
          </a:r>
          <a:r>
            <a:rPr lang="en-US" dirty="0" err="1" smtClean="0"/>
            <a:t>Operasi</a:t>
          </a:r>
          <a:endParaRPr lang="en-US" dirty="0"/>
        </a:p>
      </dgm:t>
    </dgm:pt>
    <dgm:pt modelId="{899DC60F-D033-EF46-8BAA-0841D4C5F615}" type="parTrans" cxnId="{4288474B-5F3F-9E4B-8B5C-5CDEC45AD8D1}">
      <dgm:prSet/>
      <dgm:spPr/>
      <dgm:t>
        <a:bodyPr/>
        <a:lstStyle/>
        <a:p>
          <a:endParaRPr lang="en-US"/>
        </a:p>
      </dgm:t>
    </dgm:pt>
    <dgm:pt modelId="{6492AF63-C732-214B-8511-E70BB05F3A8C}" type="sibTrans" cxnId="{4288474B-5F3F-9E4B-8B5C-5CDEC45AD8D1}">
      <dgm:prSet/>
      <dgm:spPr/>
      <dgm:t>
        <a:bodyPr/>
        <a:lstStyle/>
        <a:p>
          <a:endParaRPr lang="en-US"/>
        </a:p>
      </dgm:t>
    </dgm:pt>
    <dgm:pt modelId="{59F868D5-A1E5-7A4E-B679-B836937824F5}">
      <dgm:prSet phldrT="[Text]"/>
      <dgm:spPr/>
      <dgm:t>
        <a:bodyPr/>
        <a:lstStyle/>
        <a:p>
          <a:r>
            <a:rPr lang="en-US" dirty="0" err="1" smtClean="0"/>
            <a:t>Ringkasan</a:t>
          </a:r>
          <a:r>
            <a:rPr lang="en-US" dirty="0" smtClean="0"/>
            <a:t> </a:t>
          </a:r>
          <a:r>
            <a:rPr lang="en-US" dirty="0" err="1" smtClean="0"/>
            <a:t>penerimaan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pembayaran</a:t>
          </a:r>
          <a:r>
            <a:rPr lang="en-US" dirty="0" smtClean="0"/>
            <a:t> </a:t>
          </a:r>
          <a:r>
            <a:rPr lang="en-US" dirty="0" err="1" smtClean="0"/>
            <a:t>kas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aktivitas</a:t>
          </a:r>
          <a:r>
            <a:rPr lang="en-US" dirty="0" smtClean="0"/>
            <a:t> </a:t>
          </a:r>
          <a:r>
            <a:rPr lang="en-US" dirty="0" err="1" smtClean="0"/>
            <a:t>operasi</a:t>
          </a:r>
          <a:endParaRPr lang="en-US" dirty="0"/>
        </a:p>
      </dgm:t>
    </dgm:pt>
    <dgm:pt modelId="{CE387FA3-90B2-1947-BAFE-B0B10EB1F074}" type="parTrans" cxnId="{FB0FBBE8-993D-5B41-9603-C2705052316A}">
      <dgm:prSet/>
      <dgm:spPr/>
      <dgm:t>
        <a:bodyPr/>
        <a:lstStyle/>
        <a:p>
          <a:endParaRPr lang="en-US"/>
        </a:p>
      </dgm:t>
    </dgm:pt>
    <dgm:pt modelId="{AF7BE7EC-39C7-C444-B425-58C7C85563EB}" type="sibTrans" cxnId="{FB0FBBE8-993D-5B41-9603-C2705052316A}">
      <dgm:prSet/>
      <dgm:spPr/>
      <dgm:t>
        <a:bodyPr/>
        <a:lstStyle/>
        <a:p>
          <a:endParaRPr lang="en-US"/>
        </a:p>
      </dgm:t>
    </dgm:pt>
    <dgm:pt modelId="{ED778BA5-7BD5-FB42-96F1-BA195BE99649}">
      <dgm:prSet phldrT="[Text]"/>
      <dgm:spPr/>
      <dgm:t>
        <a:bodyPr/>
        <a:lstStyle/>
        <a:p>
          <a:r>
            <a:rPr lang="en-US" dirty="0" err="1" smtClean="0"/>
            <a:t>Aktivitas</a:t>
          </a:r>
          <a:r>
            <a:rPr lang="en-US" dirty="0" smtClean="0"/>
            <a:t> </a:t>
          </a:r>
          <a:r>
            <a:rPr lang="en-US" dirty="0" err="1" smtClean="0"/>
            <a:t>Investasi</a:t>
          </a:r>
          <a:endParaRPr lang="en-US" dirty="0"/>
        </a:p>
      </dgm:t>
    </dgm:pt>
    <dgm:pt modelId="{F026279B-E8B2-4F4C-80F1-C638E8241D1C}" type="parTrans" cxnId="{F8A34F2D-143E-A64B-942B-AA1D2726F3CA}">
      <dgm:prSet/>
      <dgm:spPr/>
      <dgm:t>
        <a:bodyPr/>
        <a:lstStyle/>
        <a:p>
          <a:endParaRPr lang="en-US"/>
        </a:p>
      </dgm:t>
    </dgm:pt>
    <dgm:pt modelId="{890BC46C-2B87-8740-A4A6-C46A7CADFF7A}" type="sibTrans" cxnId="{F8A34F2D-143E-A64B-942B-AA1D2726F3CA}">
      <dgm:prSet/>
      <dgm:spPr/>
      <dgm:t>
        <a:bodyPr/>
        <a:lstStyle/>
        <a:p>
          <a:endParaRPr lang="en-US"/>
        </a:p>
      </dgm:t>
    </dgm:pt>
    <dgm:pt modelId="{BBA73192-4294-0C42-AD98-3CD2F06A89C0}">
      <dgm:prSet phldrT="[Text]"/>
      <dgm:spPr/>
      <dgm:t>
        <a:bodyPr/>
        <a:lstStyle/>
        <a:p>
          <a:r>
            <a:rPr lang="en-US" dirty="0" err="1" smtClean="0"/>
            <a:t>Melaporkan</a:t>
          </a:r>
          <a:r>
            <a:rPr lang="en-US" dirty="0" smtClean="0"/>
            <a:t> </a:t>
          </a:r>
          <a:r>
            <a:rPr lang="en-US" dirty="0" err="1" smtClean="0"/>
            <a:t>transaksi</a:t>
          </a:r>
          <a:r>
            <a:rPr lang="en-US" dirty="0" smtClean="0"/>
            <a:t> </a:t>
          </a:r>
          <a:r>
            <a:rPr lang="en-US" dirty="0" err="1" smtClean="0"/>
            <a:t>pembelian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penjuala</a:t>
          </a:r>
          <a:r>
            <a:rPr lang="en-US" dirty="0" smtClean="0"/>
            <a:t> </a:t>
          </a:r>
          <a:r>
            <a:rPr lang="en-US" dirty="0" err="1" smtClean="0"/>
            <a:t>aset</a:t>
          </a:r>
          <a:r>
            <a:rPr lang="en-US" dirty="0" smtClean="0"/>
            <a:t> </a:t>
          </a:r>
          <a:r>
            <a:rPr lang="en-US" dirty="0" err="1" smtClean="0"/>
            <a:t>permanen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aset</a:t>
          </a:r>
          <a:r>
            <a:rPr lang="en-US" dirty="0" smtClean="0"/>
            <a:t> </a:t>
          </a:r>
          <a:r>
            <a:rPr lang="en-US" dirty="0" err="1" smtClean="0"/>
            <a:t>tetap</a:t>
          </a:r>
          <a:endParaRPr lang="en-US" dirty="0"/>
        </a:p>
      </dgm:t>
    </dgm:pt>
    <dgm:pt modelId="{7E869B08-7CFD-7C4B-845A-7C6E499CDAF7}" type="parTrans" cxnId="{C132C493-621C-FF44-A30E-1B2D43B8643A}">
      <dgm:prSet/>
      <dgm:spPr/>
      <dgm:t>
        <a:bodyPr/>
        <a:lstStyle/>
        <a:p>
          <a:endParaRPr lang="en-US"/>
        </a:p>
      </dgm:t>
    </dgm:pt>
    <dgm:pt modelId="{65F6022A-5736-0346-8553-8BFB9228B66F}" type="sibTrans" cxnId="{C132C493-621C-FF44-A30E-1B2D43B8643A}">
      <dgm:prSet/>
      <dgm:spPr/>
      <dgm:t>
        <a:bodyPr/>
        <a:lstStyle/>
        <a:p>
          <a:endParaRPr lang="en-US"/>
        </a:p>
      </dgm:t>
    </dgm:pt>
    <dgm:pt modelId="{7D48EEDC-9566-C244-BF67-9376D35B1C76}">
      <dgm:prSet phldrT="[Text]"/>
      <dgm:spPr/>
      <dgm:t>
        <a:bodyPr/>
        <a:lstStyle/>
        <a:p>
          <a:r>
            <a:rPr lang="en-US" dirty="0" err="1" smtClean="0"/>
            <a:t>Aktivitas</a:t>
          </a:r>
          <a:r>
            <a:rPr lang="en-US" dirty="0" smtClean="0"/>
            <a:t> </a:t>
          </a:r>
          <a:r>
            <a:rPr lang="en-US" dirty="0" err="1" smtClean="0"/>
            <a:t>Pendapatan</a:t>
          </a:r>
          <a:endParaRPr lang="en-US" dirty="0"/>
        </a:p>
      </dgm:t>
    </dgm:pt>
    <dgm:pt modelId="{158FEF8E-0C11-8645-B9B0-4EBA52B52BC2}" type="parTrans" cxnId="{DE2542D1-9B11-874B-9CAE-505134CA68A6}">
      <dgm:prSet/>
      <dgm:spPr/>
      <dgm:t>
        <a:bodyPr/>
        <a:lstStyle/>
        <a:p>
          <a:endParaRPr lang="en-US"/>
        </a:p>
      </dgm:t>
    </dgm:pt>
    <dgm:pt modelId="{5B187072-175A-7E42-8E25-5CCB8DEB393F}" type="sibTrans" cxnId="{DE2542D1-9B11-874B-9CAE-505134CA68A6}">
      <dgm:prSet/>
      <dgm:spPr/>
      <dgm:t>
        <a:bodyPr/>
        <a:lstStyle/>
        <a:p>
          <a:endParaRPr lang="en-US"/>
        </a:p>
      </dgm:t>
    </dgm:pt>
    <dgm:pt modelId="{0C333F4D-4718-A145-91AE-9EE8EC3D7A3E}">
      <dgm:prSet phldrT="[Text]"/>
      <dgm:spPr/>
      <dgm:t>
        <a:bodyPr/>
        <a:lstStyle/>
        <a:p>
          <a:r>
            <a:rPr lang="en-US" dirty="0" err="1" smtClean="0"/>
            <a:t>Melaporkan</a:t>
          </a:r>
          <a:r>
            <a:rPr lang="en-US" dirty="0" smtClean="0"/>
            <a:t> </a:t>
          </a:r>
          <a:r>
            <a:rPr lang="en-US" dirty="0" err="1" smtClean="0"/>
            <a:t>transaksi</a:t>
          </a:r>
          <a:r>
            <a:rPr lang="en-US" dirty="0" smtClean="0"/>
            <a:t> </a:t>
          </a:r>
          <a:r>
            <a:rPr lang="en-US" dirty="0" err="1" smtClean="0"/>
            <a:t>kas</a:t>
          </a:r>
          <a:r>
            <a:rPr lang="en-US" dirty="0" smtClean="0"/>
            <a:t> yang </a:t>
          </a:r>
          <a:r>
            <a:rPr lang="en-US" dirty="0" err="1" smtClean="0"/>
            <a:t>terkait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investasi</a:t>
          </a:r>
          <a:r>
            <a:rPr lang="en-US" dirty="0" smtClean="0"/>
            <a:t> </a:t>
          </a:r>
          <a:r>
            <a:rPr lang="en-US" dirty="0" err="1" smtClean="0"/>
            <a:t>oleh</a:t>
          </a:r>
          <a:r>
            <a:rPr lang="en-US" dirty="0" smtClean="0"/>
            <a:t> </a:t>
          </a:r>
          <a:r>
            <a:rPr lang="en-US" dirty="0" err="1" smtClean="0"/>
            <a:t>pemilik</a:t>
          </a:r>
          <a:r>
            <a:rPr lang="en-US" dirty="0" smtClean="0"/>
            <a:t>, </a:t>
          </a:r>
          <a:r>
            <a:rPr lang="en-US" dirty="0" err="1" smtClean="0"/>
            <a:t>pinjaman</a:t>
          </a:r>
          <a:r>
            <a:rPr lang="en-US" dirty="0" smtClean="0"/>
            <a:t>,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penarikan</a:t>
          </a:r>
          <a:r>
            <a:rPr lang="en-US" dirty="0" smtClean="0"/>
            <a:t> </a:t>
          </a:r>
          <a:r>
            <a:rPr lang="en-US" dirty="0" err="1" smtClean="0"/>
            <a:t>kas</a:t>
          </a:r>
          <a:r>
            <a:rPr lang="en-US" dirty="0" smtClean="0"/>
            <a:t> </a:t>
          </a:r>
          <a:r>
            <a:rPr lang="en-US" dirty="0" err="1" smtClean="0"/>
            <a:t>oleh</a:t>
          </a:r>
          <a:r>
            <a:rPr lang="en-US" dirty="0" smtClean="0"/>
            <a:t> </a:t>
          </a:r>
          <a:r>
            <a:rPr lang="en-US" dirty="0" err="1" smtClean="0"/>
            <a:t>pemilik</a:t>
          </a:r>
          <a:endParaRPr lang="en-US" dirty="0"/>
        </a:p>
      </dgm:t>
    </dgm:pt>
    <dgm:pt modelId="{E2AF73E1-DAB8-914D-8956-FF94682C12B6}" type="parTrans" cxnId="{E6054598-EEAF-7147-8B0E-EDAB0CEB7DEB}">
      <dgm:prSet/>
      <dgm:spPr/>
      <dgm:t>
        <a:bodyPr/>
        <a:lstStyle/>
        <a:p>
          <a:endParaRPr lang="en-US"/>
        </a:p>
      </dgm:t>
    </dgm:pt>
    <dgm:pt modelId="{9A780DB8-15FE-3C40-941E-4002D4A08E24}" type="sibTrans" cxnId="{E6054598-EEAF-7147-8B0E-EDAB0CEB7DEB}">
      <dgm:prSet/>
      <dgm:spPr/>
      <dgm:t>
        <a:bodyPr/>
        <a:lstStyle/>
        <a:p>
          <a:endParaRPr lang="en-US"/>
        </a:p>
      </dgm:t>
    </dgm:pt>
    <dgm:pt modelId="{D67953AD-933B-3643-9555-2C1DE2DF401E}" type="pres">
      <dgm:prSet presAssocID="{E1A9AA44-D77B-7446-93E6-011B64A9995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5079F2-F743-0246-957D-8C24318FE77E}" type="pres">
      <dgm:prSet presAssocID="{19187B96-08C0-E94E-A7EE-B0F7486E14D6}" presName="compNode" presStyleCnt="0"/>
      <dgm:spPr/>
    </dgm:pt>
    <dgm:pt modelId="{E3A5F06C-35F6-F441-A2E0-13EF3EB260B9}" type="pres">
      <dgm:prSet presAssocID="{19187B96-08C0-E94E-A7EE-B0F7486E14D6}" presName="aNode" presStyleLbl="bgShp" presStyleIdx="0" presStyleCnt="3"/>
      <dgm:spPr/>
      <dgm:t>
        <a:bodyPr/>
        <a:lstStyle/>
        <a:p>
          <a:endParaRPr lang="en-US"/>
        </a:p>
      </dgm:t>
    </dgm:pt>
    <dgm:pt modelId="{8AE32199-23B3-0149-809D-CB05D2294217}" type="pres">
      <dgm:prSet presAssocID="{19187B96-08C0-E94E-A7EE-B0F7486E14D6}" presName="textNode" presStyleLbl="bgShp" presStyleIdx="0" presStyleCnt="3"/>
      <dgm:spPr/>
      <dgm:t>
        <a:bodyPr/>
        <a:lstStyle/>
        <a:p>
          <a:endParaRPr lang="en-US"/>
        </a:p>
      </dgm:t>
    </dgm:pt>
    <dgm:pt modelId="{27DB5D15-8DB2-BD4E-94F9-468621E2FA2A}" type="pres">
      <dgm:prSet presAssocID="{19187B96-08C0-E94E-A7EE-B0F7486E14D6}" presName="compChildNode" presStyleCnt="0"/>
      <dgm:spPr/>
    </dgm:pt>
    <dgm:pt modelId="{8460710C-DB39-6241-A3A6-DDDA06EB4E64}" type="pres">
      <dgm:prSet presAssocID="{19187B96-08C0-E94E-A7EE-B0F7486E14D6}" presName="theInnerList" presStyleCnt="0"/>
      <dgm:spPr/>
    </dgm:pt>
    <dgm:pt modelId="{79AC3B22-EA58-FA4C-9631-F09E1A35742B}" type="pres">
      <dgm:prSet presAssocID="{59F868D5-A1E5-7A4E-B679-B836937824F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CC7EC2-22E1-3E4D-B820-B556A44062BE}" type="pres">
      <dgm:prSet presAssocID="{19187B96-08C0-E94E-A7EE-B0F7486E14D6}" presName="aSpace" presStyleCnt="0"/>
      <dgm:spPr/>
    </dgm:pt>
    <dgm:pt modelId="{FF80925C-179F-9A4F-B48B-83B95B226754}" type="pres">
      <dgm:prSet presAssocID="{ED778BA5-7BD5-FB42-96F1-BA195BE99649}" presName="compNode" presStyleCnt="0"/>
      <dgm:spPr/>
    </dgm:pt>
    <dgm:pt modelId="{AF1D8FD5-F41D-A547-B59D-15C2A3454EEA}" type="pres">
      <dgm:prSet presAssocID="{ED778BA5-7BD5-FB42-96F1-BA195BE99649}" presName="aNode" presStyleLbl="bgShp" presStyleIdx="1" presStyleCnt="3"/>
      <dgm:spPr/>
      <dgm:t>
        <a:bodyPr/>
        <a:lstStyle/>
        <a:p>
          <a:endParaRPr lang="en-US"/>
        </a:p>
      </dgm:t>
    </dgm:pt>
    <dgm:pt modelId="{29A1BF1C-258B-FE48-924F-B0D5E11A3A09}" type="pres">
      <dgm:prSet presAssocID="{ED778BA5-7BD5-FB42-96F1-BA195BE99649}" presName="textNode" presStyleLbl="bgShp" presStyleIdx="1" presStyleCnt="3"/>
      <dgm:spPr/>
      <dgm:t>
        <a:bodyPr/>
        <a:lstStyle/>
        <a:p>
          <a:endParaRPr lang="en-US"/>
        </a:p>
      </dgm:t>
    </dgm:pt>
    <dgm:pt modelId="{58A804D0-A14D-7A41-8026-39BF697D291C}" type="pres">
      <dgm:prSet presAssocID="{ED778BA5-7BD5-FB42-96F1-BA195BE99649}" presName="compChildNode" presStyleCnt="0"/>
      <dgm:spPr/>
    </dgm:pt>
    <dgm:pt modelId="{8848FA1E-A335-B142-8AD0-30B1F460AE33}" type="pres">
      <dgm:prSet presAssocID="{ED778BA5-7BD5-FB42-96F1-BA195BE99649}" presName="theInnerList" presStyleCnt="0"/>
      <dgm:spPr/>
    </dgm:pt>
    <dgm:pt modelId="{007AE30C-DE6B-034C-AF34-5B45766D3450}" type="pres">
      <dgm:prSet presAssocID="{BBA73192-4294-0C42-AD98-3CD2F06A89C0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01490D-34A3-0A42-A827-E3E1348EB671}" type="pres">
      <dgm:prSet presAssocID="{ED778BA5-7BD5-FB42-96F1-BA195BE99649}" presName="aSpace" presStyleCnt="0"/>
      <dgm:spPr/>
    </dgm:pt>
    <dgm:pt modelId="{8C6B7E63-1BA7-B74C-B510-5BA104E21907}" type="pres">
      <dgm:prSet presAssocID="{7D48EEDC-9566-C244-BF67-9376D35B1C76}" presName="compNode" presStyleCnt="0"/>
      <dgm:spPr/>
    </dgm:pt>
    <dgm:pt modelId="{6070D4DD-8641-444A-AC49-7FDA2B8A6AAC}" type="pres">
      <dgm:prSet presAssocID="{7D48EEDC-9566-C244-BF67-9376D35B1C76}" presName="aNode" presStyleLbl="bgShp" presStyleIdx="2" presStyleCnt="3"/>
      <dgm:spPr/>
      <dgm:t>
        <a:bodyPr/>
        <a:lstStyle/>
        <a:p>
          <a:endParaRPr lang="en-US"/>
        </a:p>
      </dgm:t>
    </dgm:pt>
    <dgm:pt modelId="{48F5A05D-1763-D34E-A9E6-20D9ACAE1481}" type="pres">
      <dgm:prSet presAssocID="{7D48EEDC-9566-C244-BF67-9376D35B1C76}" presName="textNode" presStyleLbl="bgShp" presStyleIdx="2" presStyleCnt="3"/>
      <dgm:spPr/>
      <dgm:t>
        <a:bodyPr/>
        <a:lstStyle/>
        <a:p>
          <a:endParaRPr lang="en-US"/>
        </a:p>
      </dgm:t>
    </dgm:pt>
    <dgm:pt modelId="{45249E0D-8F40-B342-B6CF-388BD296BD8E}" type="pres">
      <dgm:prSet presAssocID="{7D48EEDC-9566-C244-BF67-9376D35B1C76}" presName="compChildNode" presStyleCnt="0"/>
      <dgm:spPr/>
    </dgm:pt>
    <dgm:pt modelId="{4F484A2F-5FC6-9C40-8C04-3286FA315600}" type="pres">
      <dgm:prSet presAssocID="{7D48EEDC-9566-C244-BF67-9376D35B1C76}" presName="theInnerList" presStyleCnt="0"/>
      <dgm:spPr/>
    </dgm:pt>
    <dgm:pt modelId="{2E41D0A4-3E82-B54D-84EA-8429F7CBE1D1}" type="pres">
      <dgm:prSet presAssocID="{0C333F4D-4718-A145-91AE-9EE8EC3D7A3E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EFEA70-2F50-41F8-BB15-1150BD5823EE}" type="presOf" srcId="{7D48EEDC-9566-C244-BF67-9376D35B1C76}" destId="{6070D4DD-8641-444A-AC49-7FDA2B8A6AAC}" srcOrd="0" destOrd="0" presId="urn:microsoft.com/office/officeart/2005/8/layout/lProcess2"/>
    <dgm:cxn modelId="{6A210586-85A0-4CA8-BF92-C302844AE51B}" type="presOf" srcId="{0C333F4D-4718-A145-91AE-9EE8EC3D7A3E}" destId="{2E41D0A4-3E82-B54D-84EA-8429F7CBE1D1}" srcOrd="0" destOrd="0" presId="urn:microsoft.com/office/officeart/2005/8/layout/lProcess2"/>
    <dgm:cxn modelId="{FB0FBBE8-993D-5B41-9603-C2705052316A}" srcId="{19187B96-08C0-E94E-A7EE-B0F7486E14D6}" destId="{59F868D5-A1E5-7A4E-B679-B836937824F5}" srcOrd="0" destOrd="0" parTransId="{CE387FA3-90B2-1947-BAFE-B0B10EB1F074}" sibTransId="{AF7BE7EC-39C7-C444-B425-58C7C85563EB}"/>
    <dgm:cxn modelId="{E6054598-EEAF-7147-8B0E-EDAB0CEB7DEB}" srcId="{7D48EEDC-9566-C244-BF67-9376D35B1C76}" destId="{0C333F4D-4718-A145-91AE-9EE8EC3D7A3E}" srcOrd="0" destOrd="0" parTransId="{E2AF73E1-DAB8-914D-8956-FF94682C12B6}" sibTransId="{9A780DB8-15FE-3C40-941E-4002D4A08E24}"/>
    <dgm:cxn modelId="{C132C493-621C-FF44-A30E-1B2D43B8643A}" srcId="{ED778BA5-7BD5-FB42-96F1-BA195BE99649}" destId="{BBA73192-4294-0C42-AD98-3CD2F06A89C0}" srcOrd="0" destOrd="0" parTransId="{7E869B08-7CFD-7C4B-845A-7C6E499CDAF7}" sibTransId="{65F6022A-5736-0346-8553-8BFB9228B66F}"/>
    <dgm:cxn modelId="{14437986-A415-4517-8447-808A0B70F690}" type="presOf" srcId="{7D48EEDC-9566-C244-BF67-9376D35B1C76}" destId="{48F5A05D-1763-D34E-A9E6-20D9ACAE1481}" srcOrd="1" destOrd="0" presId="urn:microsoft.com/office/officeart/2005/8/layout/lProcess2"/>
    <dgm:cxn modelId="{16FB9B21-9CBD-40CE-A3E3-4E2A154B1C52}" type="presOf" srcId="{BBA73192-4294-0C42-AD98-3CD2F06A89C0}" destId="{007AE30C-DE6B-034C-AF34-5B45766D3450}" srcOrd="0" destOrd="0" presId="urn:microsoft.com/office/officeart/2005/8/layout/lProcess2"/>
    <dgm:cxn modelId="{F8A34F2D-143E-A64B-942B-AA1D2726F3CA}" srcId="{E1A9AA44-D77B-7446-93E6-011B64A9995A}" destId="{ED778BA5-7BD5-FB42-96F1-BA195BE99649}" srcOrd="1" destOrd="0" parTransId="{F026279B-E8B2-4F4C-80F1-C638E8241D1C}" sibTransId="{890BC46C-2B87-8740-A4A6-C46A7CADFF7A}"/>
    <dgm:cxn modelId="{4288474B-5F3F-9E4B-8B5C-5CDEC45AD8D1}" srcId="{E1A9AA44-D77B-7446-93E6-011B64A9995A}" destId="{19187B96-08C0-E94E-A7EE-B0F7486E14D6}" srcOrd="0" destOrd="0" parTransId="{899DC60F-D033-EF46-8BAA-0841D4C5F615}" sibTransId="{6492AF63-C732-214B-8511-E70BB05F3A8C}"/>
    <dgm:cxn modelId="{831EC67A-68E9-4F82-8858-E34F2E50986C}" type="presOf" srcId="{59F868D5-A1E5-7A4E-B679-B836937824F5}" destId="{79AC3B22-EA58-FA4C-9631-F09E1A35742B}" srcOrd="0" destOrd="0" presId="urn:microsoft.com/office/officeart/2005/8/layout/lProcess2"/>
    <dgm:cxn modelId="{86679A53-1650-4DEC-B252-A8415271F7A7}" type="presOf" srcId="{ED778BA5-7BD5-FB42-96F1-BA195BE99649}" destId="{AF1D8FD5-F41D-A547-B59D-15C2A3454EEA}" srcOrd="0" destOrd="0" presId="urn:microsoft.com/office/officeart/2005/8/layout/lProcess2"/>
    <dgm:cxn modelId="{DE2542D1-9B11-874B-9CAE-505134CA68A6}" srcId="{E1A9AA44-D77B-7446-93E6-011B64A9995A}" destId="{7D48EEDC-9566-C244-BF67-9376D35B1C76}" srcOrd="2" destOrd="0" parTransId="{158FEF8E-0C11-8645-B9B0-4EBA52B52BC2}" sibTransId="{5B187072-175A-7E42-8E25-5CCB8DEB393F}"/>
    <dgm:cxn modelId="{EA84DF51-480B-4CF0-BA54-065AE1B37A3F}" type="presOf" srcId="{E1A9AA44-D77B-7446-93E6-011B64A9995A}" destId="{D67953AD-933B-3643-9555-2C1DE2DF401E}" srcOrd="0" destOrd="0" presId="urn:microsoft.com/office/officeart/2005/8/layout/lProcess2"/>
    <dgm:cxn modelId="{4D993431-78F2-4060-B303-BA98082F3A8F}" type="presOf" srcId="{19187B96-08C0-E94E-A7EE-B0F7486E14D6}" destId="{8AE32199-23B3-0149-809D-CB05D2294217}" srcOrd="1" destOrd="0" presId="urn:microsoft.com/office/officeart/2005/8/layout/lProcess2"/>
    <dgm:cxn modelId="{E8367CF0-5C4C-44AE-8AD3-10EDC4816FD9}" type="presOf" srcId="{19187B96-08C0-E94E-A7EE-B0F7486E14D6}" destId="{E3A5F06C-35F6-F441-A2E0-13EF3EB260B9}" srcOrd="0" destOrd="0" presId="urn:microsoft.com/office/officeart/2005/8/layout/lProcess2"/>
    <dgm:cxn modelId="{472992F7-97B2-404D-B151-ADA02F82A1F2}" type="presOf" srcId="{ED778BA5-7BD5-FB42-96F1-BA195BE99649}" destId="{29A1BF1C-258B-FE48-924F-B0D5E11A3A09}" srcOrd="1" destOrd="0" presId="urn:microsoft.com/office/officeart/2005/8/layout/lProcess2"/>
    <dgm:cxn modelId="{39B588F8-CAA9-4FFD-9B9E-E15B26DDCCCC}" type="presParOf" srcId="{D67953AD-933B-3643-9555-2C1DE2DF401E}" destId="{995079F2-F743-0246-957D-8C24318FE77E}" srcOrd="0" destOrd="0" presId="urn:microsoft.com/office/officeart/2005/8/layout/lProcess2"/>
    <dgm:cxn modelId="{4841BDBC-5F7F-4F58-A8D4-245D70F7F5CD}" type="presParOf" srcId="{995079F2-F743-0246-957D-8C24318FE77E}" destId="{E3A5F06C-35F6-F441-A2E0-13EF3EB260B9}" srcOrd="0" destOrd="0" presId="urn:microsoft.com/office/officeart/2005/8/layout/lProcess2"/>
    <dgm:cxn modelId="{AF604343-C6DC-4884-A23F-C39FF22901ED}" type="presParOf" srcId="{995079F2-F743-0246-957D-8C24318FE77E}" destId="{8AE32199-23B3-0149-809D-CB05D2294217}" srcOrd="1" destOrd="0" presId="urn:microsoft.com/office/officeart/2005/8/layout/lProcess2"/>
    <dgm:cxn modelId="{D9B73F04-6B41-46B2-9859-AD6CA3E7BAD8}" type="presParOf" srcId="{995079F2-F743-0246-957D-8C24318FE77E}" destId="{27DB5D15-8DB2-BD4E-94F9-468621E2FA2A}" srcOrd="2" destOrd="0" presId="urn:microsoft.com/office/officeart/2005/8/layout/lProcess2"/>
    <dgm:cxn modelId="{A1B863A2-D25F-4BB3-B8F8-DC9A2A637E01}" type="presParOf" srcId="{27DB5D15-8DB2-BD4E-94F9-468621E2FA2A}" destId="{8460710C-DB39-6241-A3A6-DDDA06EB4E64}" srcOrd="0" destOrd="0" presId="urn:microsoft.com/office/officeart/2005/8/layout/lProcess2"/>
    <dgm:cxn modelId="{F843BFEB-16F0-43CF-99AC-1D9DE2F878B0}" type="presParOf" srcId="{8460710C-DB39-6241-A3A6-DDDA06EB4E64}" destId="{79AC3B22-EA58-FA4C-9631-F09E1A35742B}" srcOrd="0" destOrd="0" presId="urn:microsoft.com/office/officeart/2005/8/layout/lProcess2"/>
    <dgm:cxn modelId="{18CACC72-ABD8-452D-B049-365B5069089B}" type="presParOf" srcId="{D67953AD-933B-3643-9555-2C1DE2DF401E}" destId="{85CC7EC2-22E1-3E4D-B820-B556A44062BE}" srcOrd="1" destOrd="0" presId="urn:microsoft.com/office/officeart/2005/8/layout/lProcess2"/>
    <dgm:cxn modelId="{B731A0CA-77B1-4FDC-A0D5-ED7E12355223}" type="presParOf" srcId="{D67953AD-933B-3643-9555-2C1DE2DF401E}" destId="{FF80925C-179F-9A4F-B48B-83B95B226754}" srcOrd="2" destOrd="0" presId="urn:microsoft.com/office/officeart/2005/8/layout/lProcess2"/>
    <dgm:cxn modelId="{85EAB97B-7923-4C3D-B92E-D252F5BF18A6}" type="presParOf" srcId="{FF80925C-179F-9A4F-B48B-83B95B226754}" destId="{AF1D8FD5-F41D-A547-B59D-15C2A3454EEA}" srcOrd="0" destOrd="0" presId="urn:microsoft.com/office/officeart/2005/8/layout/lProcess2"/>
    <dgm:cxn modelId="{C3FB3FF7-5614-47B5-B79D-766211AC617B}" type="presParOf" srcId="{FF80925C-179F-9A4F-B48B-83B95B226754}" destId="{29A1BF1C-258B-FE48-924F-B0D5E11A3A09}" srcOrd="1" destOrd="0" presId="urn:microsoft.com/office/officeart/2005/8/layout/lProcess2"/>
    <dgm:cxn modelId="{945A702E-A8EE-446A-8B0B-2DE8E499FD8E}" type="presParOf" srcId="{FF80925C-179F-9A4F-B48B-83B95B226754}" destId="{58A804D0-A14D-7A41-8026-39BF697D291C}" srcOrd="2" destOrd="0" presId="urn:microsoft.com/office/officeart/2005/8/layout/lProcess2"/>
    <dgm:cxn modelId="{01F0414F-7BDE-424E-9965-39F107767362}" type="presParOf" srcId="{58A804D0-A14D-7A41-8026-39BF697D291C}" destId="{8848FA1E-A335-B142-8AD0-30B1F460AE33}" srcOrd="0" destOrd="0" presId="urn:microsoft.com/office/officeart/2005/8/layout/lProcess2"/>
    <dgm:cxn modelId="{7B602C92-AE77-4F3E-9C82-CCB219B83D2A}" type="presParOf" srcId="{8848FA1E-A335-B142-8AD0-30B1F460AE33}" destId="{007AE30C-DE6B-034C-AF34-5B45766D3450}" srcOrd="0" destOrd="0" presId="urn:microsoft.com/office/officeart/2005/8/layout/lProcess2"/>
    <dgm:cxn modelId="{59B90D71-880B-4AAE-8732-D67FD15C70CB}" type="presParOf" srcId="{D67953AD-933B-3643-9555-2C1DE2DF401E}" destId="{2401490D-34A3-0A42-A827-E3E1348EB671}" srcOrd="3" destOrd="0" presId="urn:microsoft.com/office/officeart/2005/8/layout/lProcess2"/>
    <dgm:cxn modelId="{A6858465-5B7D-480D-8D6E-8C5E172D5977}" type="presParOf" srcId="{D67953AD-933B-3643-9555-2C1DE2DF401E}" destId="{8C6B7E63-1BA7-B74C-B510-5BA104E21907}" srcOrd="4" destOrd="0" presId="urn:microsoft.com/office/officeart/2005/8/layout/lProcess2"/>
    <dgm:cxn modelId="{C017519C-027E-4D17-BFCB-059D54CD4535}" type="presParOf" srcId="{8C6B7E63-1BA7-B74C-B510-5BA104E21907}" destId="{6070D4DD-8641-444A-AC49-7FDA2B8A6AAC}" srcOrd="0" destOrd="0" presId="urn:microsoft.com/office/officeart/2005/8/layout/lProcess2"/>
    <dgm:cxn modelId="{8E531CEB-FA7C-404A-B484-5E61A17FAE59}" type="presParOf" srcId="{8C6B7E63-1BA7-B74C-B510-5BA104E21907}" destId="{48F5A05D-1763-D34E-A9E6-20D9ACAE1481}" srcOrd="1" destOrd="0" presId="urn:microsoft.com/office/officeart/2005/8/layout/lProcess2"/>
    <dgm:cxn modelId="{2E3ED8CD-B649-455B-8F28-E405BC7F4E2B}" type="presParOf" srcId="{8C6B7E63-1BA7-B74C-B510-5BA104E21907}" destId="{45249E0D-8F40-B342-B6CF-388BD296BD8E}" srcOrd="2" destOrd="0" presId="urn:microsoft.com/office/officeart/2005/8/layout/lProcess2"/>
    <dgm:cxn modelId="{7D1F8B1A-76CE-483E-8359-C62D8ECCCAE3}" type="presParOf" srcId="{45249E0D-8F40-B342-B6CF-388BD296BD8E}" destId="{4F484A2F-5FC6-9C40-8C04-3286FA315600}" srcOrd="0" destOrd="0" presId="urn:microsoft.com/office/officeart/2005/8/layout/lProcess2"/>
    <dgm:cxn modelId="{23CD1C3E-7B6A-4DF7-9CD9-57769F5B656C}" type="presParOf" srcId="{4F484A2F-5FC6-9C40-8C04-3286FA315600}" destId="{2E41D0A4-3E82-B54D-84EA-8429F7CBE1D1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C23B020-F0F5-0843-9A2C-257E0ECDBB99}" type="doc">
      <dgm:prSet loTypeId="urn:microsoft.com/office/officeart/2005/8/layout/process2" loCatId="" qsTypeId="urn:microsoft.com/office/officeart/2005/8/quickstyle/simple4" qsCatId="simple" csTypeId="urn:microsoft.com/office/officeart/2005/8/colors/accent1_2" csCatId="accent1" phldr="1"/>
      <dgm:spPr/>
    </dgm:pt>
    <dgm:pt modelId="{0657A1CE-D5F4-1442-8FF9-554DF146497E}">
      <dgm:prSet phldrT="[Text]" custT="1"/>
      <dgm:spPr/>
      <dgm:t>
        <a:bodyPr/>
        <a:lstStyle/>
        <a:p>
          <a:r>
            <a:rPr lang="en-US" sz="2000" dirty="0" err="1" smtClean="0"/>
            <a:t>Laporan</a:t>
          </a:r>
          <a:r>
            <a:rPr lang="en-US" sz="2000" dirty="0" smtClean="0"/>
            <a:t> </a:t>
          </a:r>
          <a:r>
            <a:rPr lang="en-US" sz="2000" dirty="0" err="1" smtClean="0"/>
            <a:t>Laba</a:t>
          </a:r>
          <a:r>
            <a:rPr lang="en-US" sz="2000" dirty="0" smtClean="0"/>
            <a:t> </a:t>
          </a:r>
          <a:r>
            <a:rPr lang="en-US" sz="2000" dirty="0" err="1" smtClean="0"/>
            <a:t>Rugi</a:t>
          </a:r>
          <a:endParaRPr lang="en-US" sz="2000" dirty="0"/>
        </a:p>
      </dgm:t>
    </dgm:pt>
    <dgm:pt modelId="{BBCFEFB8-4CC6-814B-9CD1-92188B94173B}" type="parTrans" cxnId="{41AC4773-2F96-1547-A210-238D52953984}">
      <dgm:prSet/>
      <dgm:spPr/>
      <dgm:t>
        <a:bodyPr/>
        <a:lstStyle/>
        <a:p>
          <a:endParaRPr lang="en-US" sz="2000"/>
        </a:p>
      </dgm:t>
    </dgm:pt>
    <dgm:pt modelId="{54D8CBBB-E636-5648-8F42-D5A8E1C5A168}" type="sibTrans" cxnId="{41AC4773-2F96-1547-A210-238D52953984}">
      <dgm:prSet custT="1"/>
      <dgm:spPr/>
      <dgm:t>
        <a:bodyPr/>
        <a:lstStyle/>
        <a:p>
          <a:endParaRPr lang="en-US" sz="2000"/>
        </a:p>
      </dgm:t>
    </dgm:pt>
    <dgm:pt modelId="{6EAC5281-F19E-9C4F-91C5-D4CC31C380D2}">
      <dgm:prSet phldrT="[Text]" custT="1"/>
      <dgm:spPr/>
      <dgm:t>
        <a:bodyPr/>
        <a:lstStyle/>
        <a:p>
          <a:r>
            <a:rPr lang="en-US" sz="2000" dirty="0" err="1" smtClean="0"/>
            <a:t>Laporan</a:t>
          </a:r>
          <a:r>
            <a:rPr lang="en-US" sz="2000" dirty="0" smtClean="0"/>
            <a:t> </a:t>
          </a:r>
          <a:r>
            <a:rPr lang="en-US" sz="2000" dirty="0" err="1" smtClean="0"/>
            <a:t>Perubahan</a:t>
          </a:r>
          <a:r>
            <a:rPr lang="en-US" sz="2000" dirty="0" smtClean="0"/>
            <a:t> </a:t>
          </a:r>
          <a:r>
            <a:rPr lang="en-US" sz="2000" dirty="0" err="1" smtClean="0"/>
            <a:t>Ekuitas</a:t>
          </a:r>
          <a:endParaRPr lang="en-US" sz="2000" dirty="0"/>
        </a:p>
      </dgm:t>
    </dgm:pt>
    <dgm:pt modelId="{3EECC753-0EF6-1B4E-A664-B0E283012B9D}" type="parTrans" cxnId="{BFBFEE35-E2B3-CA4A-97AE-2CFA3EC0DA0B}">
      <dgm:prSet/>
      <dgm:spPr/>
      <dgm:t>
        <a:bodyPr/>
        <a:lstStyle/>
        <a:p>
          <a:endParaRPr lang="en-US" sz="2000"/>
        </a:p>
      </dgm:t>
    </dgm:pt>
    <dgm:pt modelId="{6C0B4A99-1AC9-EE49-A6A1-C7560891538E}" type="sibTrans" cxnId="{BFBFEE35-E2B3-CA4A-97AE-2CFA3EC0DA0B}">
      <dgm:prSet custT="1"/>
      <dgm:spPr/>
      <dgm:t>
        <a:bodyPr/>
        <a:lstStyle/>
        <a:p>
          <a:endParaRPr lang="en-US" sz="2000"/>
        </a:p>
      </dgm:t>
    </dgm:pt>
    <dgm:pt modelId="{4AD5977F-7233-5145-A366-A8BE0F0400B5}">
      <dgm:prSet phldrT="[Text]" custT="1"/>
      <dgm:spPr/>
      <dgm:t>
        <a:bodyPr/>
        <a:lstStyle/>
        <a:p>
          <a:r>
            <a:rPr lang="en-US" sz="2000" dirty="0" err="1" smtClean="0"/>
            <a:t>Laporan</a:t>
          </a:r>
          <a:r>
            <a:rPr lang="en-US" sz="2000" dirty="0" smtClean="0"/>
            <a:t> </a:t>
          </a:r>
          <a:r>
            <a:rPr lang="en-US" sz="2000" dirty="0" err="1" smtClean="0"/>
            <a:t>Posisi</a:t>
          </a:r>
          <a:r>
            <a:rPr lang="en-US" sz="2000" dirty="0" smtClean="0"/>
            <a:t> </a:t>
          </a:r>
          <a:r>
            <a:rPr lang="en-US" sz="2000" dirty="0" err="1" smtClean="0"/>
            <a:t>Keuangan</a:t>
          </a:r>
          <a:endParaRPr lang="en-US" sz="2000" dirty="0"/>
        </a:p>
      </dgm:t>
    </dgm:pt>
    <dgm:pt modelId="{E395A3EA-8A50-3344-8953-888F1D750A36}" type="parTrans" cxnId="{FF51F7C1-2896-8A4D-B9FA-EE8302D3A904}">
      <dgm:prSet/>
      <dgm:spPr/>
      <dgm:t>
        <a:bodyPr/>
        <a:lstStyle/>
        <a:p>
          <a:endParaRPr lang="en-US" sz="2000"/>
        </a:p>
      </dgm:t>
    </dgm:pt>
    <dgm:pt modelId="{998BD66A-DEF7-D645-8B4A-6F2A50BFFD57}" type="sibTrans" cxnId="{FF51F7C1-2896-8A4D-B9FA-EE8302D3A904}">
      <dgm:prSet custT="1"/>
      <dgm:spPr/>
      <dgm:t>
        <a:bodyPr/>
        <a:lstStyle/>
        <a:p>
          <a:endParaRPr lang="en-US" sz="2000"/>
        </a:p>
      </dgm:t>
    </dgm:pt>
    <dgm:pt modelId="{5BE36B7F-F4EF-1443-8598-6D577EDD7E1E}">
      <dgm:prSet phldrT="[Text]" custT="1"/>
      <dgm:spPr/>
      <dgm:t>
        <a:bodyPr/>
        <a:lstStyle/>
        <a:p>
          <a:r>
            <a:rPr lang="en-US" sz="2000" dirty="0" err="1" smtClean="0"/>
            <a:t>Laporan</a:t>
          </a:r>
          <a:r>
            <a:rPr lang="en-US" sz="2000" dirty="0" smtClean="0"/>
            <a:t> </a:t>
          </a:r>
          <a:r>
            <a:rPr lang="en-US" sz="2000" dirty="0" err="1" smtClean="0"/>
            <a:t>Arus</a:t>
          </a:r>
          <a:r>
            <a:rPr lang="en-US" sz="2000" dirty="0" smtClean="0"/>
            <a:t> </a:t>
          </a:r>
          <a:r>
            <a:rPr lang="en-US" sz="2000" dirty="0" err="1" smtClean="0"/>
            <a:t>Kas</a:t>
          </a:r>
          <a:endParaRPr lang="en-US" sz="2000" dirty="0"/>
        </a:p>
      </dgm:t>
    </dgm:pt>
    <dgm:pt modelId="{2B7CB802-D4FA-9C43-947D-A002ECD72CDB}" type="parTrans" cxnId="{E628F858-878D-1646-9608-8E564C53ECC6}">
      <dgm:prSet/>
      <dgm:spPr/>
      <dgm:t>
        <a:bodyPr/>
        <a:lstStyle/>
        <a:p>
          <a:endParaRPr lang="en-US" sz="2000"/>
        </a:p>
      </dgm:t>
    </dgm:pt>
    <dgm:pt modelId="{9DF8EC5C-A49D-4144-8F45-A6A166CB5754}" type="sibTrans" cxnId="{E628F858-878D-1646-9608-8E564C53ECC6}">
      <dgm:prSet/>
      <dgm:spPr/>
      <dgm:t>
        <a:bodyPr/>
        <a:lstStyle/>
        <a:p>
          <a:endParaRPr lang="en-US" sz="2000"/>
        </a:p>
      </dgm:t>
    </dgm:pt>
    <dgm:pt modelId="{9B5D5D74-D95D-8749-8E3C-A53675231E9D}" type="pres">
      <dgm:prSet presAssocID="{8C23B020-F0F5-0843-9A2C-257E0ECDBB99}" presName="linearFlow" presStyleCnt="0">
        <dgm:presLayoutVars>
          <dgm:resizeHandles val="exact"/>
        </dgm:presLayoutVars>
      </dgm:prSet>
      <dgm:spPr/>
    </dgm:pt>
    <dgm:pt modelId="{93E0E2A6-EF32-2140-BB20-262916E274FC}" type="pres">
      <dgm:prSet presAssocID="{0657A1CE-D5F4-1442-8FF9-554DF146497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3F1C5D-A995-5741-A344-527982C523B8}" type="pres">
      <dgm:prSet presAssocID="{54D8CBBB-E636-5648-8F42-D5A8E1C5A168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0D87FEE-4F18-6841-B54F-306B3B419031}" type="pres">
      <dgm:prSet presAssocID="{54D8CBBB-E636-5648-8F42-D5A8E1C5A168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E66FF423-A654-2340-8B78-65A94A613F83}" type="pres">
      <dgm:prSet presAssocID="{6EAC5281-F19E-9C4F-91C5-D4CC31C380D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E47005-2186-AC4C-8392-DC5CA46DE04D}" type="pres">
      <dgm:prSet presAssocID="{6C0B4A99-1AC9-EE49-A6A1-C7560891538E}" presName="sibTrans" presStyleLbl="sibTrans2D1" presStyleIdx="1" presStyleCnt="3"/>
      <dgm:spPr/>
      <dgm:t>
        <a:bodyPr/>
        <a:lstStyle/>
        <a:p>
          <a:endParaRPr lang="en-US"/>
        </a:p>
      </dgm:t>
    </dgm:pt>
    <dgm:pt modelId="{E9ECA3EA-178E-DE45-9D31-A01EA1266261}" type="pres">
      <dgm:prSet presAssocID="{6C0B4A99-1AC9-EE49-A6A1-C7560891538E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D4367B17-85D7-7148-B3D9-F70857722CE0}" type="pres">
      <dgm:prSet presAssocID="{4AD5977F-7233-5145-A366-A8BE0F0400B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1AABAB-5BA6-9741-968A-3C3F9EF31550}" type="pres">
      <dgm:prSet presAssocID="{998BD66A-DEF7-D645-8B4A-6F2A50BFFD5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4B4EB190-03B5-2349-860C-75DCDE2E44F7}" type="pres">
      <dgm:prSet presAssocID="{998BD66A-DEF7-D645-8B4A-6F2A50BFFD57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DC35316E-4C54-DE40-A84D-EB719B969489}" type="pres">
      <dgm:prSet presAssocID="{5BE36B7F-F4EF-1443-8598-6D577EDD7E1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51F7C1-2896-8A4D-B9FA-EE8302D3A904}" srcId="{8C23B020-F0F5-0843-9A2C-257E0ECDBB99}" destId="{4AD5977F-7233-5145-A366-A8BE0F0400B5}" srcOrd="2" destOrd="0" parTransId="{E395A3EA-8A50-3344-8953-888F1D750A36}" sibTransId="{998BD66A-DEF7-D645-8B4A-6F2A50BFFD57}"/>
    <dgm:cxn modelId="{16C3DF3D-B186-47C7-A590-8763DD94F9C6}" type="presOf" srcId="{8C23B020-F0F5-0843-9A2C-257E0ECDBB99}" destId="{9B5D5D74-D95D-8749-8E3C-A53675231E9D}" srcOrd="0" destOrd="0" presId="urn:microsoft.com/office/officeart/2005/8/layout/process2"/>
    <dgm:cxn modelId="{B8A100E8-F7B5-44E3-B2E3-B493FE50D4FA}" type="presOf" srcId="{54D8CBBB-E636-5648-8F42-D5A8E1C5A168}" destId="{D43F1C5D-A995-5741-A344-527982C523B8}" srcOrd="0" destOrd="0" presId="urn:microsoft.com/office/officeart/2005/8/layout/process2"/>
    <dgm:cxn modelId="{80E0AA2F-5E08-466B-9A5A-B8C195EF068C}" type="presOf" srcId="{5BE36B7F-F4EF-1443-8598-6D577EDD7E1E}" destId="{DC35316E-4C54-DE40-A84D-EB719B969489}" srcOrd="0" destOrd="0" presId="urn:microsoft.com/office/officeart/2005/8/layout/process2"/>
    <dgm:cxn modelId="{1AF9C0A5-2B4B-4329-82C0-30A380A49A50}" type="presOf" srcId="{0657A1CE-D5F4-1442-8FF9-554DF146497E}" destId="{93E0E2A6-EF32-2140-BB20-262916E274FC}" srcOrd="0" destOrd="0" presId="urn:microsoft.com/office/officeart/2005/8/layout/process2"/>
    <dgm:cxn modelId="{41AC4773-2F96-1547-A210-238D52953984}" srcId="{8C23B020-F0F5-0843-9A2C-257E0ECDBB99}" destId="{0657A1CE-D5F4-1442-8FF9-554DF146497E}" srcOrd="0" destOrd="0" parTransId="{BBCFEFB8-4CC6-814B-9CD1-92188B94173B}" sibTransId="{54D8CBBB-E636-5648-8F42-D5A8E1C5A168}"/>
    <dgm:cxn modelId="{6E084308-0B6A-4575-A4D6-EB455E42D7BD}" type="presOf" srcId="{998BD66A-DEF7-D645-8B4A-6F2A50BFFD57}" destId="{4B4EB190-03B5-2349-860C-75DCDE2E44F7}" srcOrd="1" destOrd="0" presId="urn:microsoft.com/office/officeart/2005/8/layout/process2"/>
    <dgm:cxn modelId="{BFBFEE35-E2B3-CA4A-97AE-2CFA3EC0DA0B}" srcId="{8C23B020-F0F5-0843-9A2C-257E0ECDBB99}" destId="{6EAC5281-F19E-9C4F-91C5-D4CC31C380D2}" srcOrd="1" destOrd="0" parTransId="{3EECC753-0EF6-1B4E-A664-B0E283012B9D}" sibTransId="{6C0B4A99-1AC9-EE49-A6A1-C7560891538E}"/>
    <dgm:cxn modelId="{E628F858-878D-1646-9608-8E564C53ECC6}" srcId="{8C23B020-F0F5-0843-9A2C-257E0ECDBB99}" destId="{5BE36B7F-F4EF-1443-8598-6D577EDD7E1E}" srcOrd="3" destOrd="0" parTransId="{2B7CB802-D4FA-9C43-947D-A002ECD72CDB}" sibTransId="{9DF8EC5C-A49D-4144-8F45-A6A166CB5754}"/>
    <dgm:cxn modelId="{39091BC3-6547-4B02-AE31-3929D1806666}" type="presOf" srcId="{54D8CBBB-E636-5648-8F42-D5A8E1C5A168}" destId="{10D87FEE-4F18-6841-B54F-306B3B419031}" srcOrd="1" destOrd="0" presId="urn:microsoft.com/office/officeart/2005/8/layout/process2"/>
    <dgm:cxn modelId="{C05221DE-358B-4EDE-BB0E-891D2E214B8C}" type="presOf" srcId="{6EAC5281-F19E-9C4F-91C5-D4CC31C380D2}" destId="{E66FF423-A654-2340-8B78-65A94A613F83}" srcOrd="0" destOrd="0" presId="urn:microsoft.com/office/officeart/2005/8/layout/process2"/>
    <dgm:cxn modelId="{210C0A58-E3D3-4C70-8276-CC81A8E51CBB}" type="presOf" srcId="{6C0B4A99-1AC9-EE49-A6A1-C7560891538E}" destId="{E9ECA3EA-178E-DE45-9D31-A01EA1266261}" srcOrd="1" destOrd="0" presId="urn:microsoft.com/office/officeart/2005/8/layout/process2"/>
    <dgm:cxn modelId="{414D6ABF-AAC1-4CD6-9A96-3C5F7A1DFB3A}" type="presOf" srcId="{6C0B4A99-1AC9-EE49-A6A1-C7560891538E}" destId="{A6E47005-2186-AC4C-8392-DC5CA46DE04D}" srcOrd="0" destOrd="0" presId="urn:microsoft.com/office/officeart/2005/8/layout/process2"/>
    <dgm:cxn modelId="{CB491419-DF17-4725-BCC4-76CA1CC7F93C}" type="presOf" srcId="{998BD66A-DEF7-D645-8B4A-6F2A50BFFD57}" destId="{3B1AABAB-5BA6-9741-968A-3C3F9EF31550}" srcOrd="0" destOrd="0" presId="urn:microsoft.com/office/officeart/2005/8/layout/process2"/>
    <dgm:cxn modelId="{CAC842AD-9B60-4040-ADF8-327588AA40E6}" type="presOf" srcId="{4AD5977F-7233-5145-A366-A8BE0F0400B5}" destId="{D4367B17-85D7-7148-B3D9-F70857722CE0}" srcOrd="0" destOrd="0" presId="urn:microsoft.com/office/officeart/2005/8/layout/process2"/>
    <dgm:cxn modelId="{30019AE3-44CD-4716-B055-FDC2043F1A4E}" type="presParOf" srcId="{9B5D5D74-D95D-8749-8E3C-A53675231E9D}" destId="{93E0E2A6-EF32-2140-BB20-262916E274FC}" srcOrd="0" destOrd="0" presId="urn:microsoft.com/office/officeart/2005/8/layout/process2"/>
    <dgm:cxn modelId="{CBF0D503-A473-4FF1-BB30-ACE91F19A11E}" type="presParOf" srcId="{9B5D5D74-D95D-8749-8E3C-A53675231E9D}" destId="{D43F1C5D-A995-5741-A344-527982C523B8}" srcOrd="1" destOrd="0" presId="urn:microsoft.com/office/officeart/2005/8/layout/process2"/>
    <dgm:cxn modelId="{ABD188BF-0149-49BB-B3E9-248856FA2F92}" type="presParOf" srcId="{D43F1C5D-A995-5741-A344-527982C523B8}" destId="{10D87FEE-4F18-6841-B54F-306B3B419031}" srcOrd="0" destOrd="0" presId="urn:microsoft.com/office/officeart/2005/8/layout/process2"/>
    <dgm:cxn modelId="{18FF23E0-1ED3-474A-9C8D-FE4EB89B9E99}" type="presParOf" srcId="{9B5D5D74-D95D-8749-8E3C-A53675231E9D}" destId="{E66FF423-A654-2340-8B78-65A94A613F83}" srcOrd="2" destOrd="0" presId="urn:microsoft.com/office/officeart/2005/8/layout/process2"/>
    <dgm:cxn modelId="{361BDDBC-EB6C-4911-A68E-35F769550D63}" type="presParOf" srcId="{9B5D5D74-D95D-8749-8E3C-A53675231E9D}" destId="{A6E47005-2186-AC4C-8392-DC5CA46DE04D}" srcOrd="3" destOrd="0" presId="urn:microsoft.com/office/officeart/2005/8/layout/process2"/>
    <dgm:cxn modelId="{970CCC38-97DA-43BE-A834-365E67CA5A12}" type="presParOf" srcId="{A6E47005-2186-AC4C-8392-DC5CA46DE04D}" destId="{E9ECA3EA-178E-DE45-9D31-A01EA1266261}" srcOrd="0" destOrd="0" presId="urn:microsoft.com/office/officeart/2005/8/layout/process2"/>
    <dgm:cxn modelId="{40E3197A-359F-4D86-9BFF-12B8D92FB3FF}" type="presParOf" srcId="{9B5D5D74-D95D-8749-8E3C-A53675231E9D}" destId="{D4367B17-85D7-7148-B3D9-F70857722CE0}" srcOrd="4" destOrd="0" presId="urn:microsoft.com/office/officeart/2005/8/layout/process2"/>
    <dgm:cxn modelId="{6605C0AF-4EAB-4C1C-A18F-1896B5E3C066}" type="presParOf" srcId="{9B5D5D74-D95D-8749-8E3C-A53675231E9D}" destId="{3B1AABAB-5BA6-9741-968A-3C3F9EF31550}" srcOrd="5" destOrd="0" presId="urn:microsoft.com/office/officeart/2005/8/layout/process2"/>
    <dgm:cxn modelId="{0500A781-A900-48CA-A605-D73C781DAA13}" type="presParOf" srcId="{3B1AABAB-5BA6-9741-968A-3C3F9EF31550}" destId="{4B4EB190-03B5-2349-860C-75DCDE2E44F7}" srcOrd="0" destOrd="0" presId="urn:microsoft.com/office/officeart/2005/8/layout/process2"/>
    <dgm:cxn modelId="{B3480D38-F259-42A1-BBDC-B3E8463D24F3}" type="presParOf" srcId="{9B5D5D74-D95D-8749-8E3C-A53675231E9D}" destId="{DC35316E-4C54-DE40-A84D-EB719B969489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54F71A-B042-40FF-BA83-353F6256F41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2E5F7127-9844-453F-94C8-D33E5F514AAC}">
      <dgm:prSet phldrT="[Text]"/>
      <dgm:spPr/>
      <dgm:t>
        <a:bodyPr/>
        <a:lstStyle/>
        <a:p>
          <a:r>
            <a:rPr lang="en-US" dirty="0" err="1" smtClean="0"/>
            <a:t>Perseorangan</a:t>
          </a:r>
          <a:endParaRPr lang="en-US" dirty="0"/>
        </a:p>
      </dgm:t>
    </dgm:pt>
    <dgm:pt modelId="{07A41A25-01B1-48B3-847E-7BCCA4595875}" type="parTrans" cxnId="{4091C0FA-7B14-4076-927C-517702E6602A}">
      <dgm:prSet/>
      <dgm:spPr/>
      <dgm:t>
        <a:bodyPr/>
        <a:lstStyle/>
        <a:p>
          <a:endParaRPr lang="en-US"/>
        </a:p>
      </dgm:t>
    </dgm:pt>
    <dgm:pt modelId="{4FCB232D-E58F-408A-84F4-72E6EB659A00}" type="sibTrans" cxnId="{4091C0FA-7B14-4076-927C-517702E6602A}">
      <dgm:prSet/>
      <dgm:spPr/>
      <dgm:t>
        <a:bodyPr/>
        <a:lstStyle/>
        <a:p>
          <a:endParaRPr lang="en-US"/>
        </a:p>
      </dgm:t>
    </dgm:pt>
    <dgm:pt modelId="{91DCD052-291F-4123-A65C-47E76F926BB9}">
      <dgm:prSet phldrT="[Text]"/>
      <dgm:spPr/>
      <dgm:t>
        <a:bodyPr/>
        <a:lstStyle/>
        <a:p>
          <a:r>
            <a:rPr lang="en-US" dirty="0" smtClean="0"/>
            <a:t>Persekutuan</a:t>
          </a:r>
          <a:endParaRPr lang="en-US" dirty="0"/>
        </a:p>
      </dgm:t>
    </dgm:pt>
    <dgm:pt modelId="{489E1A43-FE13-4B72-8356-8BF51C096963}" type="parTrans" cxnId="{570A8196-FEA6-4AF1-9564-6A01C6BB1F6D}">
      <dgm:prSet/>
      <dgm:spPr/>
      <dgm:t>
        <a:bodyPr/>
        <a:lstStyle/>
        <a:p>
          <a:endParaRPr lang="en-US"/>
        </a:p>
      </dgm:t>
    </dgm:pt>
    <dgm:pt modelId="{123C0F21-7352-4CB9-8971-D5FB34333C9D}" type="sibTrans" cxnId="{570A8196-FEA6-4AF1-9564-6A01C6BB1F6D}">
      <dgm:prSet/>
      <dgm:spPr/>
      <dgm:t>
        <a:bodyPr/>
        <a:lstStyle/>
        <a:p>
          <a:endParaRPr lang="en-US"/>
        </a:p>
      </dgm:t>
    </dgm:pt>
    <dgm:pt modelId="{F6BB1477-CD51-44AA-A89E-47F576044EDF}">
      <dgm:prSet phldrT="[Text]"/>
      <dgm:spPr/>
      <dgm:t>
        <a:bodyPr/>
        <a:lstStyle/>
        <a:p>
          <a:r>
            <a:rPr lang="en-US" dirty="0" smtClean="0"/>
            <a:t>Perseroan</a:t>
          </a:r>
          <a:endParaRPr lang="en-US" dirty="0"/>
        </a:p>
      </dgm:t>
    </dgm:pt>
    <dgm:pt modelId="{9F654755-C643-4F16-9E91-0A12724FADDC}" type="parTrans" cxnId="{58D24F5E-0FB2-454D-B2D0-5203E44CA8B4}">
      <dgm:prSet/>
      <dgm:spPr/>
      <dgm:t>
        <a:bodyPr/>
        <a:lstStyle/>
        <a:p>
          <a:endParaRPr lang="en-US"/>
        </a:p>
      </dgm:t>
    </dgm:pt>
    <dgm:pt modelId="{5AFC83E4-2DC3-49EF-A146-FFA4D7A386AE}" type="sibTrans" cxnId="{58D24F5E-0FB2-454D-B2D0-5203E44CA8B4}">
      <dgm:prSet/>
      <dgm:spPr/>
      <dgm:t>
        <a:bodyPr/>
        <a:lstStyle/>
        <a:p>
          <a:endParaRPr lang="en-US"/>
        </a:p>
      </dgm:t>
    </dgm:pt>
    <dgm:pt modelId="{48B327AD-62D6-4AFD-8554-E2BAEE5E5B9D}" type="pres">
      <dgm:prSet presAssocID="{4A54F71A-B042-40FF-BA83-353F6256F410}" presName="compositeShape" presStyleCnt="0">
        <dgm:presLayoutVars>
          <dgm:dir/>
          <dgm:resizeHandles/>
        </dgm:presLayoutVars>
      </dgm:prSet>
      <dgm:spPr/>
    </dgm:pt>
    <dgm:pt modelId="{EE5803C5-2437-4138-97D7-AAF3D613297A}" type="pres">
      <dgm:prSet presAssocID="{4A54F71A-B042-40FF-BA83-353F6256F410}" presName="pyramid" presStyleLbl="node1" presStyleIdx="0" presStyleCnt="1"/>
      <dgm:spPr/>
    </dgm:pt>
    <dgm:pt modelId="{86709F2C-87B2-4C0F-B5CC-49F2EEE89248}" type="pres">
      <dgm:prSet presAssocID="{4A54F71A-B042-40FF-BA83-353F6256F410}" presName="theList" presStyleCnt="0"/>
      <dgm:spPr/>
    </dgm:pt>
    <dgm:pt modelId="{E2050D3D-09A2-4C2A-912B-6385387485BD}" type="pres">
      <dgm:prSet presAssocID="{2E5F7127-9844-453F-94C8-D33E5F514AAC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F00CAA-ED94-4536-A5C9-7CF9CA1877A3}" type="pres">
      <dgm:prSet presAssocID="{2E5F7127-9844-453F-94C8-D33E5F514AAC}" presName="aSpace" presStyleCnt="0"/>
      <dgm:spPr/>
    </dgm:pt>
    <dgm:pt modelId="{CB073E4D-C17F-4F68-AC3F-1C38E64EC82C}" type="pres">
      <dgm:prSet presAssocID="{91DCD052-291F-4123-A65C-47E76F926BB9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EC74F8-3701-41F9-BD0B-7C64DA5B0103}" type="pres">
      <dgm:prSet presAssocID="{91DCD052-291F-4123-A65C-47E76F926BB9}" presName="aSpace" presStyleCnt="0"/>
      <dgm:spPr/>
    </dgm:pt>
    <dgm:pt modelId="{8AB9251E-D6DC-40CE-9485-3AE3D24EF149}" type="pres">
      <dgm:prSet presAssocID="{F6BB1477-CD51-44AA-A89E-47F576044EDF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2325B8-A1AB-4561-B493-81E1EC02D595}" type="pres">
      <dgm:prSet presAssocID="{F6BB1477-CD51-44AA-A89E-47F576044EDF}" presName="aSpace" presStyleCnt="0"/>
      <dgm:spPr/>
    </dgm:pt>
  </dgm:ptLst>
  <dgm:cxnLst>
    <dgm:cxn modelId="{58D24F5E-0FB2-454D-B2D0-5203E44CA8B4}" srcId="{4A54F71A-B042-40FF-BA83-353F6256F410}" destId="{F6BB1477-CD51-44AA-A89E-47F576044EDF}" srcOrd="2" destOrd="0" parTransId="{9F654755-C643-4F16-9E91-0A12724FADDC}" sibTransId="{5AFC83E4-2DC3-49EF-A146-FFA4D7A386AE}"/>
    <dgm:cxn modelId="{570A8196-FEA6-4AF1-9564-6A01C6BB1F6D}" srcId="{4A54F71A-B042-40FF-BA83-353F6256F410}" destId="{91DCD052-291F-4123-A65C-47E76F926BB9}" srcOrd="1" destOrd="0" parTransId="{489E1A43-FE13-4B72-8356-8BF51C096963}" sibTransId="{123C0F21-7352-4CB9-8971-D5FB34333C9D}"/>
    <dgm:cxn modelId="{4091C0FA-7B14-4076-927C-517702E6602A}" srcId="{4A54F71A-B042-40FF-BA83-353F6256F410}" destId="{2E5F7127-9844-453F-94C8-D33E5F514AAC}" srcOrd="0" destOrd="0" parTransId="{07A41A25-01B1-48B3-847E-7BCCA4595875}" sibTransId="{4FCB232D-E58F-408A-84F4-72E6EB659A00}"/>
    <dgm:cxn modelId="{3361779C-7D2B-4FAD-8ED0-B2808007F95F}" type="presOf" srcId="{91DCD052-291F-4123-A65C-47E76F926BB9}" destId="{CB073E4D-C17F-4F68-AC3F-1C38E64EC82C}" srcOrd="0" destOrd="0" presId="urn:microsoft.com/office/officeart/2005/8/layout/pyramid2"/>
    <dgm:cxn modelId="{B3E52169-5D79-4246-9424-4073C7296425}" type="presOf" srcId="{4A54F71A-B042-40FF-BA83-353F6256F410}" destId="{48B327AD-62D6-4AFD-8554-E2BAEE5E5B9D}" srcOrd="0" destOrd="0" presId="urn:microsoft.com/office/officeart/2005/8/layout/pyramid2"/>
    <dgm:cxn modelId="{762D131B-F5FD-4D31-8377-B29A51FC6614}" type="presOf" srcId="{2E5F7127-9844-453F-94C8-D33E5F514AAC}" destId="{E2050D3D-09A2-4C2A-912B-6385387485BD}" srcOrd="0" destOrd="0" presId="urn:microsoft.com/office/officeart/2005/8/layout/pyramid2"/>
    <dgm:cxn modelId="{B57875E4-7070-4556-93F4-408A5F054B02}" type="presOf" srcId="{F6BB1477-CD51-44AA-A89E-47F576044EDF}" destId="{8AB9251E-D6DC-40CE-9485-3AE3D24EF149}" srcOrd="0" destOrd="0" presId="urn:microsoft.com/office/officeart/2005/8/layout/pyramid2"/>
    <dgm:cxn modelId="{E8B0505C-D04C-496B-98CE-21F18F965C19}" type="presParOf" srcId="{48B327AD-62D6-4AFD-8554-E2BAEE5E5B9D}" destId="{EE5803C5-2437-4138-97D7-AAF3D613297A}" srcOrd="0" destOrd="0" presId="urn:microsoft.com/office/officeart/2005/8/layout/pyramid2"/>
    <dgm:cxn modelId="{61F78E99-A292-4326-BD68-D7BF8500015A}" type="presParOf" srcId="{48B327AD-62D6-4AFD-8554-E2BAEE5E5B9D}" destId="{86709F2C-87B2-4C0F-B5CC-49F2EEE89248}" srcOrd="1" destOrd="0" presId="urn:microsoft.com/office/officeart/2005/8/layout/pyramid2"/>
    <dgm:cxn modelId="{3F5CC1AF-71DB-4D4E-B51F-B493EEB04914}" type="presParOf" srcId="{86709F2C-87B2-4C0F-B5CC-49F2EEE89248}" destId="{E2050D3D-09A2-4C2A-912B-6385387485BD}" srcOrd="0" destOrd="0" presId="urn:microsoft.com/office/officeart/2005/8/layout/pyramid2"/>
    <dgm:cxn modelId="{BD8D4CDB-C790-4130-A681-4D33E052A413}" type="presParOf" srcId="{86709F2C-87B2-4C0F-B5CC-49F2EEE89248}" destId="{5AF00CAA-ED94-4536-A5C9-7CF9CA1877A3}" srcOrd="1" destOrd="0" presId="urn:microsoft.com/office/officeart/2005/8/layout/pyramid2"/>
    <dgm:cxn modelId="{CC737C1D-CA59-4293-AC0A-D32861F9E921}" type="presParOf" srcId="{86709F2C-87B2-4C0F-B5CC-49F2EEE89248}" destId="{CB073E4D-C17F-4F68-AC3F-1C38E64EC82C}" srcOrd="2" destOrd="0" presId="urn:microsoft.com/office/officeart/2005/8/layout/pyramid2"/>
    <dgm:cxn modelId="{EA8FE83A-95BE-4329-88E6-41FBBEE4A6BF}" type="presParOf" srcId="{86709F2C-87B2-4C0F-B5CC-49F2EEE89248}" destId="{20EC74F8-3701-41F9-BD0B-7C64DA5B0103}" srcOrd="3" destOrd="0" presId="urn:microsoft.com/office/officeart/2005/8/layout/pyramid2"/>
    <dgm:cxn modelId="{78BE8750-61D8-47A4-B29F-3E7C7FA9C1E3}" type="presParOf" srcId="{86709F2C-87B2-4C0F-B5CC-49F2EEE89248}" destId="{8AB9251E-D6DC-40CE-9485-3AE3D24EF149}" srcOrd="4" destOrd="0" presId="urn:microsoft.com/office/officeart/2005/8/layout/pyramid2"/>
    <dgm:cxn modelId="{53057E81-083A-447A-BCA1-1D62AFBACB6D}" type="presParOf" srcId="{86709F2C-87B2-4C0F-B5CC-49F2EEE89248}" destId="{382325B8-A1AB-4561-B493-81E1EC02D59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CBE82E-A8BB-CE4E-A7B2-8BEA60865F1F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379BA7-8319-EA49-A424-0A56566D925C}">
      <dgm:prSet phldrT="[Text]"/>
      <dgm:spPr/>
      <dgm:t>
        <a:bodyPr/>
        <a:lstStyle/>
        <a:p>
          <a:r>
            <a:rPr lang="en-US" dirty="0" err="1" smtClean="0"/>
            <a:t>Beban</a:t>
          </a:r>
          <a:endParaRPr lang="en-US" dirty="0"/>
        </a:p>
      </dgm:t>
    </dgm:pt>
    <dgm:pt modelId="{CE02137C-49DF-4C40-AD3E-CEB4824D1F99}" type="parTrans" cxnId="{D44CDBB9-2FE2-E648-8DEE-077D65986E46}">
      <dgm:prSet/>
      <dgm:spPr/>
      <dgm:t>
        <a:bodyPr/>
        <a:lstStyle/>
        <a:p>
          <a:endParaRPr lang="en-US"/>
        </a:p>
      </dgm:t>
    </dgm:pt>
    <dgm:pt modelId="{3E90B212-DDA2-DB42-B2C2-08AEE5413FCA}" type="sibTrans" cxnId="{D44CDBB9-2FE2-E648-8DEE-077D65986E46}">
      <dgm:prSet/>
      <dgm:spPr/>
      <dgm:t>
        <a:bodyPr/>
        <a:lstStyle/>
        <a:p>
          <a:endParaRPr lang="en-US"/>
        </a:p>
      </dgm:t>
    </dgm:pt>
    <dgm:pt modelId="{E395D7EF-CCF7-E64A-9BB6-08CE3619E09D}">
      <dgm:prSet phldrT="[Text]"/>
      <dgm:spPr/>
      <dgm:t>
        <a:bodyPr/>
        <a:lstStyle/>
        <a:p>
          <a:r>
            <a:rPr lang="en-US" dirty="0" err="1" smtClean="0"/>
            <a:t>Aset</a:t>
          </a:r>
          <a:r>
            <a:rPr lang="en-US" dirty="0" smtClean="0"/>
            <a:t> yang </a:t>
          </a:r>
          <a:r>
            <a:rPr lang="en-US" dirty="0" err="1" smtClean="0"/>
            <a:t>digunakan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proses </a:t>
          </a:r>
          <a:r>
            <a:rPr lang="en-US" dirty="0" err="1" smtClean="0"/>
            <a:t>memperoleh</a:t>
          </a:r>
          <a:r>
            <a:rPr lang="en-US" dirty="0" smtClean="0"/>
            <a:t> </a:t>
          </a:r>
          <a:r>
            <a:rPr lang="en-US" dirty="0" err="1" smtClean="0"/>
            <a:t>pendapatan</a:t>
          </a:r>
          <a:endParaRPr lang="en-US" dirty="0"/>
        </a:p>
      </dgm:t>
    </dgm:pt>
    <dgm:pt modelId="{11827348-8E6C-FC4F-9642-660F10522A1A}" type="parTrans" cxnId="{2BCE369A-1842-1844-831E-917CB8E78824}">
      <dgm:prSet/>
      <dgm:spPr/>
      <dgm:t>
        <a:bodyPr/>
        <a:lstStyle/>
        <a:p>
          <a:endParaRPr lang="en-US"/>
        </a:p>
      </dgm:t>
    </dgm:pt>
    <dgm:pt modelId="{64279730-8898-3A42-BB45-D965E9852561}" type="sibTrans" cxnId="{2BCE369A-1842-1844-831E-917CB8E78824}">
      <dgm:prSet/>
      <dgm:spPr/>
      <dgm:t>
        <a:bodyPr/>
        <a:lstStyle/>
        <a:p>
          <a:endParaRPr lang="en-US"/>
        </a:p>
      </dgm:t>
    </dgm:pt>
    <dgm:pt modelId="{31F36CAF-DFEA-2D4F-97A4-18F330DF032D}">
      <dgm:prSet phldrT="[Text]"/>
      <dgm:spPr/>
      <dgm:t>
        <a:bodyPr/>
        <a:lstStyle/>
        <a:p>
          <a:r>
            <a:rPr lang="en-US" dirty="0" err="1" smtClean="0"/>
            <a:t>Contoh</a:t>
          </a:r>
          <a:r>
            <a:rPr lang="en-US" dirty="0" smtClean="0"/>
            <a:t> </a:t>
          </a:r>
          <a:r>
            <a:rPr lang="en-US" dirty="0" err="1" smtClean="0"/>
            <a:t>Beban</a:t>
          </a:r>
          <a:endParaRPr lang="en-US" dirty="0"/>
        </a:p>
      </dgm:t>
    </dgm:pt>
    <dgm:pt modelId="{E6D4AC7E-1117-914A-998C-46C8A4A7EF5D}" type="parTrans" cxnId="{8A3E10E3-5B47-A04F-BB23-68618F6135EB}">
      <dgm:prSet/>
      <dgm:spPr/>
      <dgm:t>
        <a:bodyPr/>
        <a:lstStyle/>
        <a:p>
          <a:endParaRPr lang="en-US"/>
        </a:p>
      </dgm:t>
    </dgm:pt>
    <dgm:pt modelId="{B6CD8904-940F-C54A-8713-84E53C62895C}" type="sibTrans" cxnId="{8A3E10E3-5B47-A04F-BB23-68618F6135EB}">
      <dgm:prSet/>
      <dgm:spPr/>
      <dgm:t>
        <a:bodyPr/>
        <a:lstStyle/>
        <a:p>
          <a:endParaRPr lang="en-US"/>
        </a:p>
      </dgm:t>
    </dgm:pt>
    <dgm:pt modelId="{8E667DA2-163F-194E-8AF3-2EDAC5CC9FF7}">
      <dgm:prSet phldrT="[Text]"/>
      <dgm:spPr/>
      <dgm:t>
        <a:bodyPr/>
        <a:lstStyle/>
        <a:p>
          <a:r>
            <a:rPr lang="en-US" dirty="0" err="1" smtClean="0"/>
            <a:t>Bahan</a:t>
          </a:r>
          <a:r>
            <a:rPr lang="en-US" dirty="0" smtClean="0"/>
            <a:t> </a:t>
          </a:r>
          <a:r>
            <a:rPr lang="en-US" dirty="0" err="1" smtClean="0"/>
            <a:t>habis</a:t>
          </a:r>
          <a:r>
            <a:rPr lang="en-US" dirty="0" smtClean="0"/>
            <a:t> </a:t>
          </a:r>
          <a:r>
            <a:rPr lang="en-US" dirty="0" err="1" smtClean="0"/>
            <a:t>pakai</a:t>
          </a:r>
          <a:r>
            <a:rPr lang="en-US" dirty="0" smtClean="0"/>
            <a:t>, </a:t>
          </a:r>
          <a:r>
            <a:rPr lang="en-US" dirty="0" err="1" smtClean="0"/>
            <a:t>pembayaran</a:t>
          </a:r>
          <a:r>
            <a:rPr lang="en-US" dirty="0" smtClean="0"/>
            <a:t> </a:t>
          </a:r>
          <a:r>
            <a:rPr lang="en-US" dirty="0" err="1" smtClean="0"/>
            <a:t>gaji</a:t>
          </a:r>
          <a:r>
            <a:rPr lang="en-US" dirty="0" smtClean="0"/>
            <a:t> </a:t>
          </a:r>
          <a:r>
            <a:rPr lang="en-US" dirty="0" err="1" smtClean="0"/>
            <a:t>karyawan</a:t>
          </a:r>
          <a:r>
            <a:rPr lang="en-US" dirty="0" smtClean="0"/>
            <a:t>, </a:t>
          </a:r>
          <a:r>
            <a:rPr lang="en-US" dirty="0" err="1" smtClean="0"/>
            <a:t>utilitas</a:t>
          </a:r>
          <a:r>
            <a:rPr lang="en-US" dirty="0" smtClean="0"/>
            <a:t>,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layananya</a:t>
          </a:r>
          <a:r>
            <a:rPr lang="en-US" dirty="0" smtClean="0"/>
            <a:t> </a:t>
          </a:r>
          <a:r>
            <a:rPr lang="en-US" dirty="0" err="1" smtClean="0"/>
            <a:t>lainnya</a:t>
          </a:r>
          <a:endParaRPr lang="en-US" dirty="0"/>
        </a:p>
      </dgm:t>
    </dgm:pt>
    <dgm:pt modelId="{C96EE7B9-3847-FA4E-A9D0-410CF0C5B1D0}" type="parTrans" cxnId="{DAFFAA39-A15D-AE4C-B806-C3DD92EB35DD}">
      <dgm:prSet/>
      <dgm:spPr/>
      <dgm:t>
        <a:bodyPr/>
        <a:lstStyle/>
        <a:p>
          <a:endParaRPr lang="en-US"/>
        </a:p>
      </dgm:t>
    </dgm:pt>
    <dgm:pt modelId="{9C6DB075-9EF3-6B4D-B812-7769C43A7CB2}" type="sibTrans" cxnId="{DAFFAA39-A15D-AE4C-B806-C3DD92EB35DD}">
      <dgm:prSet/>
      <dgm:spPr/>
      <dgm:t>
        <a:bodyPr/>
        <a:lstStyle/>
        <a:p>
          <a:endParaRPr lang="en-US"/>
        </a:p>
      </dgm:t>
    </dgm:pt>
    <dgm:pt modelId="{B7C6AB02-D669-8043-9ABB-D51BA781AB2D}">
      <dgm:prSet phldrT="[Text]"/>
      <dgm:spPr/>
      <dgm:t>
        <a:bodyPr/>
        <a:lstStyle/>
        <a:p>
          <a:r>
            <a:rPr lang="en-US" b="1" dirty="0" err="1" smtClean="0"/>
            <a:t>Beban</a:t>
          </a:r>
          <a:r>
            <a:rPr lang="en-US" b="1" dirty="0" smtClean="0"/>
            <a:t> lain-lain</a:t>
          </a:r>
          <a:endParaRPr lang="en-US" dirty="0"/>
        </a:p>
      </dgm:t>
    </dgm:pt>
    <dgm:pt modelId="{51869A8F-2652-FC4A-B5C5-6316D834C34F}" type="parTrans" cxnId="{7FE1156F-8475-9A41-8E06-0692E1DA21FD}">
      <dgm:prSet/>
      <dgm:spPr/>
      <dgm:t>
        <a:bodyPr/>
        <a:lstStyle/>
        <a:p>
          <a:endParaRPr lang="en-US"/>
        </a:p>
      </dgm:t>
    </dgm:pt>
    <dgm:pt modelId="{759AEF22-489F-0144-8C79-762016BA8E85}" type="sibTrans" cxnId="{7FE1156F-8475-9A41-8E06-0692E1DA21FD}">
      <dgm:prSet/>
      <dgm:spPr/>
      <dgm:t>
        <a:bodyPr/>
        <a:lstStyle/>
        <a:p>
          <a:endParaRPr lang="en-US"/>
        </a:p>
      </dgm:t>
    </dgm:pt>
    <dgm:pt modelId="{DFE58871-20AF-A148-8D38-AA3F2DF9C480}">
      <dgm:prSet phldrT="[Text]"/>
      <dgm:spPr/>
      <dgm:t>
        <a:bodyPr/>
        <a:lstStyle/>
        <a:p>
          <a:r>
            <a:rPr lang="en-US" dirty="0" smtClean="0"/>
            <a:t>S</a:t>
          </a:r>
          <a:r>
            <a:rPr lang="id-ID" dirty="0" smtClean="0"/>
            <a:t>ejumlah kecil yang yang dibayarkan untuk barang-barang seperti perangko, kopi, dan koran. </a:t>
          </a:r>
          <a:endParaRPr lang="en-US" dirty="0"/>
        </a:p>
      </dgm:t>
    </dgm:pt>
    <dgm:pt modelId="{5CF5F8FD-1CF9-CB4B-9390-1C51D7DE6DD0}" type="parTrans" cxnId="{784CD5ED-5BDD-E84E-8DE2-BFB647708127}">
      <dgm:prSet/>
      <dgm:spPr/>
      <dgm:t>
        <a:bodyPr/>
        <a:lstStyle/>
        <a:p>
          <a:endParaRPr lang="en-US"/>
        </a:p>
      </dgm:t>
    </dgm:pt>
    <dgm:pt modelId="{1335A57A-BF10-F644-9588-3B2E8E514210}" type="sibTrans" cxnId="{784CD5ED-5BDD-E84E-8DE2-BFB647708127}">
      <dgm:prSet/>
      <dgm:spPr/>
      <dgm:t>
        <a:bodyPr/>
        <a:lstStyle/>
        <a:p>
          <a:endParaRPr lang="en-US"/>
        </a:p>
      </dgm:t>
    </dgm:pt>
    <dgm:pt modelId="{7AD0FE69-C940-9149-80E5-AFF1B57DD13B}" type="pres">
      <dgm:prSet presAssocID="{88CBE82E-A8BB-CE4E-A7B2-8BEA60865F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E99992-990B-B44E-8DED-10C0E95F2C75}" type="pres">
      <dgm:prSet presAssocID="{8B379BA7-8319-EA49-A424-0A56566D925C}" presName="linNode" presStyleCnt="0"/>
      <dgm:spPr/>
    </dgm:pt>
    <dgm:pt modelId="{52683780-88A7-2E47-86F1-95CCF91D8645}" type="pres">
      <dgm:prSet presAssocID="{8B379BA7-8319-EA49-A424-0A56566D925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7F7C34-26A2-B14C-B161-83F2AA8F3AF4}" type="pres">
      <dgm:prSet presAssocID="{8B379BA7-8319-EA49-A424-0A56566D925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85ACF7-5EBF-5C49-AE3B-8226FD6B5501}" type="pres">
      <dgm:prSet presAssocID="{3E90B212-DDA2-DB42-B2C2-08AEE5413FCA}" presName="sp" presStyleCnt="0"/>
      <dgm:spPr/>
    </dgm:pt>
    <dgm:pt modelId="{FCE98B94-4C7A-9A45-9131-ADC94D244BC4}" type="pres">
      <dgm:prSet presAssocID="{31F36CAF-DFEA-2D4F-97A4-18F330DF032D}" presName="linNode" presStyleCnt="0"/>
      <dgm:spPr/>
    </dgm:pt>
    <dgm:pt modelId="{A200DBEF-40EF-CF42-A733-E3D6F57999FB}" type="pres">
      <dgm:prSet presAssocID="{31F36CAF-DFEA-2D4F-97A4-18F330DF032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B63246-BF04-E340-B4A6-047867418C06}" type="pres">
      <dgm:prSet presAssocID="{31F36CAF-DFEA-2D4F-97A4-18F330DF032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85BED6-DD93-D74D-B273-744E2D015557}" type="pres">
      <dgm:prSet presAssocID="{B6CD8904-940F-C54A-8713-84E53C62895C}" presName="sp" presStyleCnt="0"/>
      <dgm:spPr/>
    </dgm:pt>
    <dgm:pt modelId="{4A3BF40B-610C-B14E-93BF-2298BF771806}" type="pres">
      <dgm:prSet presAssocID="{B7C6AB02-D669-8043-9ABB-D51BA781AB2D}" presName="linNode" presStyleCnt="0"/>
      <dgm:spPr/>
    </dgm:pt>
    <dgm:pt modelId="{6FDBCDB7-4876-9148-BBF6-13AA2A85EF02}" type="pres">
      <dgm:prSet presAssocID="{B7C6AB02-D669-8043-9ABB-D51BA781AB2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9906A3-6EF4-6D4C-9098-CCDCD934185B}" type="pres">
      <dgm:prSet presAssocID="{B7C6AB02-D669-8043-9ABB-D51BA781AB2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40135F-32FE-4F84-B516-7DB341DD82EB}" type="presOf" srcId="{DFE58871-20AF-A148-8D38-AA3F2DF9C480}" destId="{819906A3-6EF4-6D4C-9098-CCDCD934185B}" srcOrd="0" destOrd="0" presId="urn:microsoft.com/office/officeart/2005/8/layout/vList5"/>
    <dgm:cxn modelId="{78825916-C356-4100-AFAB-2292E393E54E}" type="presOf" srcId="{B7C6AB02-D669-8043-9ABB-D51BA781AB2D}" destId="{6FDBCDB7-4876-9148-BBF6-13AA2A85EF02}" srcOrd="0" destOrd="0" presId="urn:microsoft.com/office/officeart/2005/8/layout/vList5"/>
    <dgm:cxn modelId="{24D0AC99-9D09-4D8D-9BFE-5EBAA00977B6}" type="presOf" srcId="{8B379BA7-8319-EA49-A424-0A56566D925C}" destId="{52683780-88A7-2E47-86F1-95CCF91D8645}" srcOrd="0" destOrd="0" presId="urn:microsoft.com/office/officeart/2005/8/layout/vList5"/>
    <dgm:cxn modelId="{2BCE369A-1842-1844-831E-917CB8E78824}" srcId="{8B379BA7-8319-EA49-A424-0A56566D925C}" destId="{E395D7EF-CCF7-E64A-9BB6-08CE3619E09D}" srcOrd="0" destOrd="0" parTransId="{11827348-8E6C-FC4F-9642-660F10522A1A}" sibTransId="{64279730-8898-3A42-BB45-D965E9852561}"/>
    <dgm:cxn modelId="{BFCA11A5-58EC-4F75-BE0D-A2688A8BE1E7}" type="presOf" srcId="{88CBE82E-A8BB-CE4E-A7B2-8BEA60865F1F}" destId="{7AD0FE69-C940-9149-80E5-AFF1B57DD13B}" srcOrd="0" destOrd="0" presId="urn:microsoft.com/office/officeart/2005/8/layout/vList5"/>
    <dgm:cxn modelId="{784CD5ED-5BDD-E84E-8DE2-BFB647708127}" srcId="{B7C6AB02-D669-8043-9ABB-D51BA781AB2D}" destId="{DFE58871-20AF-A148-8D38-AA3F2DF9C480}" srcOrd="0" destOrd="0" parTransId="{5CF5F8FD-1CF9-CB4B-9390-1C51D7DE6DD0}" sibTransId="{1335A57A-BF10-F644-9588-3B2E8E514210}"/>
    <dgm:cxn modelId="{42D60EBD-ED8D-43F7-83A0-2631515EF5BE}" type="presOf" srcId="{E395D7EF-CCF7-E64A-9BB6-08CE3619E09D}" destId="{107F7C34-26A2-B14C-B161-83F2AA8F3AF4}" srcOrd="0" destOrd="0" presId="urn:microsoft.com/office/officeart/2005/8/layout/vList5"/>
    <dgm:cxn modelId="{DAFFAA39-A15D-AE4C-B806-C3DD92EB35DD}" srcId="{31F36CAF-DFEA-2D4F-97A4-18F330DF032D}" destId="{8E667DA2-163F-194E-8AF3-2EDAC5CC9FF7}" srcOrd="0" destOrd="0" parTransId="{C96EE7B9-3847-FA4E-A9D0-410CF0C5B1D0}" sibTransId="{9C6DB075-9EF3-6B4D-B812-7769C43A7CB2}"/>
    <dgm:cxn modelId="{8A3E10E3-5B47-A04F-BB23-68618F6135EB}" srcId="{88CBE82E-A8BB-CE4E-A7B2-8BEA60865F1F}" destId="{31F36CAF-DFEA-2D4F-97A4-18F330DF032D}" srcOrd="1" destOrd="0" parTransId="{E6D4AC7E-1117-914A-998C-46C8A4A7EF5D}" sibTransId="{B6CD8904-940F-C54A-8713-84E53C62895C}"/>
    <dgm:cxn modelId="{D44CDBB9-2FE2-E648-8DEE-077D65986E46}" srcId="{88CBE82E-A8BB-CE4E-A7B2-8BEA60865F1F}" destId="{8B379BA7-8319-EA49-A424-0A56566D925C}" srcOrd="0" destOrd="0" parTransId="{CE02137C-49DF-4C40-AD3E-CEB4824D1F99}" sibTransId="{3E90B212-DDA2-DB42-B2C2-08AEE5413FCA}"/>
    <dgm:cxn modelId="{6DF61EF2-DF9A-455B-8053-737C3AE0F567}" type="presOf" srcId="{8E667DA2-163F-194E-8AF3-2EDAC5CC9FF7}" destId="{07B63246-BF04-E340-B4A6-047867418C06}" srcOrd="0" destOrd="0" presId="urn:microsoft.com/office/officeart/2005/8/layout/vList5"/>
    <dgm:cxn modelId="{1A0E9FCD-8E40-4148-8B27-A0325B82471B}" type="presOf" srcId="{31F36CAF-DFEA-2D4F-97A4-18F330DF032D}" destId="{A200DBEF-40EF-CF42-A733-E3D6F57999FB}" srcOrd="0" destOrd="0" presId="urn:microsoft.com/office/officeart/2005/8/layout/vList5"/>
    <dgm:cxn modelId="{7FE1156F-8475-9A41-8E06-0692E1DA21FD}" srcId="{88CBE82E-A8BB-CE4E-A7B2-8BEA60865F1F}" destId="{B7C6AB02-D669-8043-9ABB-D51BA781AB2D}" srcOrd="2" destOrd="0" parTransId="{51869A8F-2652-FC4A-B5C5-6316D834C34F}" sibTransId="{759AEF22-489F-0144-8C79-762016BA8E85}"/>
    <dgm:cxn modelId="{DEB6CE6C-6D8F-4211-B4FC-9ED22DFE2970}" type="presParOf" srcId="{7AD0FE69-C940-9149-80E5-AFF1B57DD13B}" destId="{ADE99992-990B-B44E-8DED-10C0E95F2C75}" srcOrd="0" destOrd="0" presId="urn:microsoft.com/office/officeart/2005/8/layout/vList5"/>
    <dgm:cxn modelId="{288C254E-2E34-4846-A67A-8C25152D1540}" type="presParOf" srcId="{ADE99992-990B-B44E-8DED-10C0E95F2C75}" destId="{52683780-88A7-2E47-86F1-95CCF91D8645}" srcOrd="0" destOrd="0" presId="urn:microsoft.com/office/officeart/2005/8/layout/vList5"/>
    <dgm:cxn modelId="{4181215C-26BD-4BD3-853F-FFF3B07FE957}" type="presParOf" srcId="{ADE99992-990B-B44E-8DED-10C0E95F2C75}" destId="{107F7C34-26A2-B14C-B161-83F2AA8F3AF4}" srcOrd="1" destOrd="0" presId="urn:microsoft.com/office/officeart/2005/8/layout/vList5"/>
    <dgm:cxn modelId="{01368732-0B47-4B27-AB9A-251EDE29BB3F}" type="presParOf" srcId="{7AD0FE69-C940-9149-80E5-AFF1B57DD13B}" destId="{DF85ACF7-5EBF-5C49-AE3B-8226FD6B5501}" srcOrd="1" destOrd="0" presId="urn:microsoft.com/office/officeart/2005/8/layout/vList5"/>
    <dgm:cxn modelId="{01BC65EF-22E1-4A7A-9303-EB928A11CA10}" type="presParOf" srcId="{7AD0FE69-C940-9149-80E5-AFF1B57DD13B}" destId="{FCE98B94-4C7A-9A45-9131-ADC94D244BC4}" srcOrd="2" destOrd="0" presId="urn:microsoft.com/office/officeart/2005/8/layout/vList5"/>
    <dgm:cxn modelId="{DB2DC524-2074-4E32-AC6A-5133F0E00CB0}" type="presParOf" srcId="{FCE98B94-4C7A-9A45-9131-ADC94D244BC4}" destId="{A200DBEF-40EF-CF42-A733-E3D6F57999FB}" srcOrd="0" destOrd="0" presId="urn:microsoft.com/office/officeart/2005/8/layout/vList5"/>
    <dgm:cxn modelId="{5C99EF8C-F03B-4A6D-BC4A-9A5751A2A6E6}" type="presParOf" srcId="{FCE98B94-4C7A-9A45-9131-ADC94D244BC4}" destId="{07B63246-BF04-E340-B4A6-047867418C06}" srcOrd="1" destOrd="0" presId="urn:microsoft.com/office/officeart/2005/8/layout/vList5"/>
    <dgm:cxn modelId="{890AFA01-B271-4942-8640-145D30ACA2C1}" type="presParOf" srcId="{7AD0FE69-C940-9149-80E5-AFF1B57DD13B}" destId="{E785BED6-DD93-D74D-B273-744E2D015557}" srcOrd="3" destOrd="0" presId="urn:microsoft.com/office/officeart/2005/8/layout/vList5"/>
    <dgm:cxn modelId="{A9444A68-83EA-4577-A167-6B37474311B8}" type="presParOf" srcId="{7AD0FE69-C940-9149-80E5-AFF1B57DD13B}" destId="{4A3BF40B-610C-B14E-93BF-2298BF771806}" srcOrd="4" destOrd="0" presId="urn:microsoft.com/office/officeart/2005/8/layout/vList5"/>
    <dgm:cxn modelId="{DA98EA8D-AE72-4EBA-8ECE-CF5149929ECF}" type="presParOf" srcId="{4A3BF40B-610C-B14E-93BF-2298BF771806}" destId="{6FDBCDB7-4876-9148-BBF6-13AA2A85EF02}" srcOrd="0" destOrd="0" presId="urn:microsoft.com/office/officeart/2005/8/layout/vList5"/>
    <dgm:cxn modelId="{D9500167-3CF2-42AF-BB69-9F9C9AACD7B4}" type="presParOf" srcId="{4A3BF40B-610C-B14E-93BF-2298BF771806}" destId="{819906A3-6EF4-6D4C-9098-CCDCD934185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A4D2C2-38F4-0F4D-A6C9-2D9DEC74BA58}" type="doc">
      <dgm:prSet loTypeId="urn:microsoft.com/office/officeart/2005/8/layout/arrow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1D0209-772C-AF4F-BE08-DC44E363EE22}">
      <dgm:prSet phldrT="[Text]"/>
      <dgm:spPr/>
      <dgm:t>
        <a:bodyPr/>
        <a:lstStyle/>
        <a:p>
          <a:r>
            <a:rPr lang="en-US" dirty="0" err="1" smtClean="0"/>
            <a:t>Membayar</a:t>
          </a:r>
          <a:r>
            <a:rPr lang="en-US" dirty="0" smtClean="0"/>
            <a:t> </a:t>
          </a:r>
          <a:r>
            <a:rPr lang="en-US" dirty="0" err="1" smtClean="0"/>
            <a:t>beban</a:t>
          </a:r>
          <a:r>
            <a:rPr lang="en-US" dirty="0" smtClean="0"/>
            <a:t> </a:t>
          </a:r>
          <a:r>
            <a:rPr lang="en-US" dirty="0" err="1" smtClean="0"/>
            <a:t>mengurangi</a:t>
          </a:r>
          <a:r>
            <a:rPr lang="en-US" dirty="0" smtClean="0"/>
            <a:t> </a:t>
          </a:r>
          <a:r>
            <a:rPr lang="en-US" dirty="0" err="1" smtClean="0"/>
            <a:t>ekuitas</a:t>
          </a:r>
          <a:r>
            <a:rPr lang="en-US" dirty="0" smtClean="0"/>
            <a:t> </a:t>
          </a:r>
          <a:r>
            <a:rPr lang="en-US" dirty="0" err="1" smtClean="0"/>
            <a:t>pemilk</a:t>
          </a:r>
          <a:endParaRPr lang="en-US" dirty="0"/>
        </a:p>
      </dgm:t>
    </dgm:pt>
    <dgm:pt modelId="{F7FD7658-7AA6-4E4C-AD85-759C9C26F250}" type="parTrans" cxnId="{7C6844F0-1AD6-7A45-983A-DCF9EF4A6090}">
      <dgm:prSet/>
      <dgm:spPr/>
      <dgm:t>
        <a:bodyPr/>
        <a:lstStyle/>
        <a:p>
          <a:endParaRPr lang="en-US"/>
        </a:p>
      </dgm:t>
    </dgm:pt>
    <dgm:pt modelId="{617CB55F-5C2A-5545-8857-670E70D56566}" type="sibTrans" cxnId="{7C6844F0-1AD6-7A45-983A-DCF9EF4A6090}">
      <dgm:prSet/>
      <dgm:spPr/>
      <dgm:t>
        <a:bodyPr/>
        <a:lstStyle/>
        <a:p>
          <a:endParaRPr lang="en-US"/>
        </a:p>
      </dgm:t>
    </dgm:pt>
    <dgm:pt modelId="{074C7B4C-5170-F640-A2B0-7A71A899D406}">
      <dgm:prSet phldrT="[Text]"/>
      <dgm:spPr/>
      <dgm:t>
        <a:bodyPr/>
        <a:lstStyle/>
        <a:p>
          <a:r>
            <a:rPr lang="en-US" dirty="0" err="1" smtClean="0"/>
            <a:t>Membayar</a:t>
          </a:r>
          <a:r>
            <a:rPr lang="en-US" dirty="0" smtClean="0"/>
            <a:t> </a:t>
          </a:r>
          <a:r>
            <a:rPr lang="en-US" dirty="0" err="1" smtClean="0"/>
            <a:t>utang</a:t>
          </a:r>
          <a:r>
            <a:rPr lang="en-US" dirty="0" smtClean="0"/>
            <a:t> </a:t>
          </a:r>
          <a:r>
            <a:rPr lang="en-US" dirty="0" err="1" smtClean="0"/>
            <a:t>mengurangi</a:t>
          </a:r>
          <a:r>
            <a:rPr lang="en-US" dirty="0" smtClean="0"/>
            <a:t> </a:t>
          </a:r>
          <a:r>
            <a:rPr lang="en-US" dirty="0" err="1" smtClean="0"/>
            <a:t>jumlah</a:t>
          </a:r>
          <a:r>
            <a:rPr lang="en-US" dirty="0" smtClean="0"/>
            <a:t> </a:t>
          </a:r>
          <a:r>
            <a:rPr lang="en-US" dirty="0" err="1" smtClean="0"/>
            <a:t>liabilitas</a:t>
          </a:r>
          <a:endParaRPr lang="en-US" dirty="0"/>
        </a:p>
      </dgm:t>
    </dgm:pt>
    <dgm:pt modelId="{192CAB50-A672-ED43-B72E-E30D13E59A1B}" type="parTrans" cxnId="{596EC0F5-B423-A643-AAF5-8B5389CBBD41}">
      <dgm:prSet/>
      <dgm:spPr/>
      <dgm:t>
        <a:bodyPr/>
        <a:lstStyle/>
        <a:p>
          <a:endParaRPr lang="en-US"/>
        </a:p>
      </dgm:t>
    </dgm:pt>
    <dgm:pt modelId="{A7C5F31A-FD15-8945-8DD1-E478E85DFC29}" type="sibTrans" cxnId="{596EC0F5-B423-A643-AAF5-8B5389CBBD41}">
      <dgm:prSet/>
      <dgm:spPr/>
      <dgm:t>
        <a:bodyPr/>
        <a:lstStyle/>
        <a:p>
          <a:endParaRPr lang="en-US"/>
        </a:p>
      </dgm:t>
    </dgm:pt>
    <dgm:pt modelId="{261972CA-D59D-7947-81B0-366C2B5FB04B}" type="pres">
      <dgm:prSet presAssocID="{22A4D2C2-38F4-0F4D-A6C9-2D9DEC74BA5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EB536F-5173-F243-BE5D-8BD468ED5342}" type="pres">
      <dgm:prSet presAssocID="{4A1D0209-772C-AF4F-BE08-DC44E363EE22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949C74-4701-DD4D-AEBB-6BD16F6208AF}" type="pres">
      <dgm:prSet presAssocID="{074C7B4C-5170-F640-A2B0-7A71A899D406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641E84-0FB4-4EB3-A828-6D29ABE6F5AD}" type="presOf" srcId="{074C7B4C-5170-F640-A2B0-7A71A899D406}" destId="{09949C74-4701-DD4D-AEBB-6BD16F6208AF}" srcOrd="0" destOrd="0" presId="urn:microsoft.com/office/officeart/2005/8/layout/arrow1"/>
    <dgm:cxn modelId="{7C6844F0-1AD6-7A45-983A-DCF9EF4A6090}" srcId="{22A4D2C2-38F4-0F4D-A6C9-2D9DEC74BA58}" destId="{4A1D0209-772C-AF4F-BE08-DC44E363EE22}" srcOrd="0" destOrd="0" parTransId="{F7FD7658-7AA6-4E4C-AD85-759C9C26F250}" sibTransId="{617CB55F-5C2A-5545-8857-670E70D56566}"/>
    <dgm:cxn modelId="{DD94A4B7-D326-4C76-8DE0-E201DCEBDB2D}" type="presOf" srcId="{22A4D2C2-38F4-0F4D-A6C9-2D9DEC74BA58}" destId="{261972CA-D59D-7947-81B0-366C2B5FB04B}" srcOrd="0" destOrd="0" presId="urn:microsoft.com/office/officeart/2005/8/layout/arrow1"/>
    <dgm:cxn modelId="{596EC0F5-B423-A643-AAF5-8B5389CBBD41}" srcId="{22A4D2C2-38F4-0F4D-A6C9-2D9DEC74BA58}" destId="{074C7B4C-5170-F640-A2B0-7A71A899D406}" srcOrd="1" destOrd="0" parTransId="{192CAB50-A672-ED43-B72E-E30D13E59A1B}" sibTransId="{A7C5F31A-FD15-8945-8DD1-E478E85DFC29}"/>
    <dgm:cxn modelId="{53F0E13E-99CB-4EA3-BD9E-786B4B706246}" type="presOf" srcId="{4A1D0209-772C-AF4F-BE08-DC44E363EE22}" destId="{E1EB536F-5173-F243-BE5D-8BD468ED5342}" srcOrd="0" destOrd="0" presId="urn:microsoft.com/office/officeart/2005/8/layout/arrow1"/>
    <dgm:cxn modelId="{65D6CCCD-9F91-4544-A502-7F0300F34255}" type="presParOf" srcId="{261972CA-D59D-7947-81B0-366C2B5FB04B}" destId="{E1EB536F-5173-F243-BE5D-8BD468ED5342}" srcOrd="0" destOrd="0" presId="urn:microsoft.com/office/officeart/2005/8/layout/arrow1"/>
    <dgm:cxn modelId="{575B269C-E3A7-4C19-8CD6-20DEA1765455}" type="presParOf" srcId="{261972CA-D59D-7947-81B0-366C2B5FB04B}" destId="{09949C74-4701-DD4D-AEBB-6BD16F6208AF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E81C45-C224-8346-856C-7245CEB359CC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68973D-3FF2-FB41-844C-83397F679AD6}">
      <dgm:prSet/>
      <dgm:spPr/>
      <dgm:t>
        <a:bodyPr/>
        <a:lstStyle/>
        <a:p>
          <a:pPr rtl="0"/>
          <a:r>
            <a:rPr lang="fi-FI" dirty="0" smtClean="0"/>
            <a:t>Transaksi ini adalah kebalikan dari investasi bisnis yang dilakukan oleh pemilik. </a:t>
          </a:r>
          <a:endParaRPr lang="fi-FI" dirty="0"/>
        </a:p>
      </dgm:t>
    </dgm:pt>
    <dgm:pt modelId="{0AFA05E3-F9B7-7843-B10F-6736C67AC543}" type="parTrans" cxnId="{DBE5F91C-4CA1-CA49-8F28-E81964155B5E}">
      <dgm:prSet/>
      <dgm:spPr/>
      <dgm:t>
        <a:bodyPr/>
        <a:lstStyle/>
        <a:p>
          <a:endParaRPr lang="en-US"/>
        </a:p>
      </dgm:t>
    </dgm:pt>
    <dgm:pt modelId="{E973FD96-A049-2D42-B7D6-540C90EE4389}" type="sibTrans" cxnId="{DBE5F91C-4CA1-CA49-8F28-E81964155B5E}">
      <dgm:prSet/>
      <dgm:spPr/>
      <dgm:t>
        <a:bodyPr/>
        <a:lstStyle/>
        <a:p>
          <a:endParaRPr lang="en-US"/>
        </a:p>
      </dgm:t>
    </dgm:pt>
    <dgm:pt modelId="{0CAACAB0-1078-DF49-A068-FD715BC44245}">
      <dgm:prSet/>
      <dgm:spPr/>
      <dgm:t>
        <a:bodyPr/>
        <a:lstStyle/>
        <a:p>
          <a:pPr rtl="0"/>
          <a:r>
            <a:rPr lang="tr-TR" dirty="0" err="1" smtClean="0"/>
            <a:t>Penarikan</a:t>
          </a:r>
          <a:r>
            <a:rPr lang="tr-TR" dirty="0" smtClean="0"/>
            <a:t> </a:t>
          </a:r>
          <a:r>
            <a:rPr lang="tr-TR" dirty="0" err="1" smtClean="0"/>
            <a:t>oleh</a:t>
          </a:r>
          <a:r>
            <a:rPr lang="tr-TR" dirty="0" smtClean="0"/>
            <a:t> </a:t>
          </a:r>
          <a:r>
            <a:rPr lang="tr-TR" dirty="0" err="1" smtClean="0"/>
            <a:t>pemilik</a:t>
          </a:r>
          <a:r>
            <a:rPr lang="tr-TR" dirty="0" smtClean="0"/>
            <a:t> (</a:t>
          </a:r>
          <a:r>
            <a:rPr lang="tr-TR" dirty="0" err="1" smtClean="0"/>
            <a:t>withdrawals</a:t>
          </a:r>
          <a:r>
            <a:rPr lang="tr-TR" dirty="0" smtClean="0"/>
            <a:t>) </a:t>
          </a:r>
          <a:r>
            <a:rPr lang="tr-TR" dirty="0" err="1" smtClean="0"/>
            <a:t>bukan</a:t>
          </a:r>
          <a:r>
            <a:rPr lang="tr-TR" dirty="0" smtClean="0"/>
            <a:t> </a:t>
          </a:r>
          <a:r>
            <a:rPr lang="tr-TR" dirty="0" err="1" smtClean="0"/>
            <a:t>beban</a:t>
          </a:r>
          <a:r>
            <a:rPr lang="tr-TR" dirty="0" smtClean="0"/>
            <a:t> </a:t>
          </a:r>
          <a:r>
            <a:rPr lang="tr-TR" dirty="0" err="1" smtClean="0"/>
            <a:t>karena</a:t>
          </a:r>
          <a:r>
            <a:rPr lang="tr-TR" dirty="0" smtClean="0"/>
            <a:t> </a:t>
          </a:r>
          <a:r>
            <a:rPr lang="tr-TR" dirty="0" err="1" smtClean="0"/>
            <a:t>tidak</a:t>
          </a:r>
          <a:r>
            <a:rPr lang="tr-TR" dirty="0" smtClean="0"/>
            <a:t> </a:t>
          </a:r>
          <a:r>
            <a:rPr lang="tr-TR" dirty="0" err="1" smtClean="0"/>
            <a:t>mencerminkan</a:t>
          </a:r>
          <a:r>
            <a:rPr lang="tr-TR" dirty="0" smtClean="0"/>
            <a:t> </a:t>
          </a:r>
          <a:r>
            <a:rPr lang="tr-TR" dirty="0" err="1" smtClean="0"/>
            <a:t>aset</a:t>
          </a:r>
          <a:r>
            <a:rPr lang="tr-TR" dirty="0" smtClean="0"/>
            <a:t> </a:t>
          </a:r>
          <a:r>
            <a:rPr lang="tr-TR" dirty="0" err="1" smtClean="0"/>
            <a:t>atau</a:t>
          </a:r>
          <a:r>
            <a:rPr lang="tr-TR" dirty="0" smtClean="0"/>
            <a:t> </a:t>
          </a:r>
          <a:r>
            <a:rPr lang="tr-TR" dirty="0" err="1" smtClean="0"/>
            <a:t>jasa</a:t>
          </a:r>
          <a:r>
            <a:rPr lang="tr-TR" dirty="0" smtClean="0"/>
            <a:t> </a:t>
          </a:r>
          <a:r>
            <a:rPr lang="tr-TR" dirty="0" err="1" smtClean="0"/>
            <a:t>yang</a:t>
          </a:r>
          <a:r>
            <a:rPr lang="tr-TR" dirty="0" smtClean="0"/>
            <a:t> </a:t>
          </a:r>
          <a:r>
            <a:rPr lang="tr-TR" dirty="0" err="1" smtClean="0"/>
            <a:t>digunakan</a:t>
          </a:r>
          <a:r>
            <a:rPr lang="tr-TR" dirty="0" smtClean="0"/>
            <a:t> </a:t>
          </a:r>
          <a:r>
            <a:rPr lang="tr-TR" dirty="0" err="1" smtClean="0"/>
            <a:t>dalam</a:t>
          </a:r>
          <a:r>
            <a:rPr lang="tr-TR" dirty="0" smtClean="0"/>
            <a:t> </a:t>
          </a:r>
          <a:r>
            <a:rPr lang="tr-TR" dirty="0" err="1" smtClean="0"/>
            <a:t>perolehan</a:t>
          </a:r>
          <a:r>
            <a:rPr lang="tr-TR" dirty="0" smtClean="0"/>
            <a:t> </a:t>
          </a:r>
          <a:r>
            <a:rPr lang="tr-TR" dirty="0" err="1" smtClean="0"/>
            <a:t>pendapatan</a:t>
          </a:r>
          <a:r>
            <a:rPr lang="tr-TR" dirty="0" smtClean="0"/>
            <a:t>. </a:t>
          </a:r>
          <a:endParaRPr lang="tr-TR" dirty="0"/>
        </a:p>
      </dgm:t>
    </dgm:pt>
    <dgm:pt modelId="{F94678B8-481E-D540-8824-8E828D0782D8}" type="parTrans" cxnId="{DA4DF9E1-4025-1045-B369-2E8B36C3256D}">
      <dgm:prSet/>
      <dgm:spPr/>
      <dgm:t>
        <a:bodyPr/>
        <a:lstStyle/>
        <a:p>
          <a:endParaRPr lang="en-US"/>
        </a:p>
      </dgm:t>
    </dgm:pt>
    <dgm:pt modelId="{FC421FA6-35BD-6E4F-9EE0-5F69A19D5A50}" type="sibTrans" cxnId="{DA4DF9E1-4025-1045-B369-2E8B36C3256D}">
      <dgm:prSet/>
      <dgm:spPr/>
      <dgm:t>
        <a:bodyPr/>
        <a:lstStyle/>
        <a:p>
          <a:endParaRPr lang="en-US"/>
        </a:p>
      </dgm:t>
    </dgm:pt>
    <dgm:pt modelId="{4E6002BE-784E-BE4C-9FCB-91DD3AFAF36A}">
      <dgm:prSet/>
      <dgm:spPr/>
      <dgm:t>
        <a:bodyPr/>
        <a:lstStyle/>
        <a:p>
          <a:pPr rtl="0"/>
          <a:r>
            <a:rPr lang="fi-FI" dirty="0" smtClean="0"/>
            <a:t>Penarikan oleh pemilik adalah pengembalian modal kepada pemilik.</a:t>
          </a:r>
          <a:endParaRPr lang="fi-FI" dirty="0"/>
        </a:p>
      </dgm:t>
    </dgm:pt>
    <dgm:pt modelId="{39783AE1-A817-4E4A-82FC-C7A7D6C63508}" type="parTrans" cxnId="{58ABD42D-8E59-DB48-84A9-509D00F1C2F2}">
      <dgm:prSet/>
      <dgm:spPr/>
      <dgm:t>
        <a:bodyPr/>
        <a:lstStyle/>
        <a:p>
          <a:endParaRPr lang="en-US"/>
        </a:p>
      </dgm:t>
    </dgm:pt>
    <dgm:pt modelId="{138A3110-331F-BA47-BE06-3491B667ECBA}" type="sibTrans" cxnId="{58ABD42D-8E59-DB48-84A9-509D00F1C2F2}">
      <dgm:prSet/>
      <dgm:spPr/>
      <dgm:t>
        <a:bodyPr/>
        <a:lstStyle/>
        <a:p>
          <a:endParaRPr lang="en-US"/>
        </a:p>
      </dgm:t>
    </dgm:pt>
    <dgm:pt modelId="{03094961-A0AD-B945-83AB-7DB064F1E067}" type="pres">
      <dgm:prSet presAssocID="{35E81C45-C224-8346-856C-7245CEB359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7D7A6EF3-62FA-F546-A8B7-229220128D76}" type="pres">
      <dgm:prSet presAssocID="{9668973D-3FF2-FB41-844C-83397F679AD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E620907-4934-7548-93FF-B1F6CA096FA4}" type="pres">
      <dgm:prSet presAssocID="{E973FD96-A049-2D42-B7D6-540C90EE4389}" presName="spacer" presStyleCnt="0"/>
      <dgm:spPr/>
    </dgm:pt>
    <dgm:pt modelId="{C49F97E5-2976-6442-BF7F-C6F2B9855AD2}" type="pres">
      <dgm:prSet presAssocID="{0CAACAB0-1078-DF49-A068-FD715BC4424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799E02-6186-2C46-9701-3C4630ABE014}" type="pres">
      <dgm:prSet presAssocID="{FC421FA6-35BD-6E4F-9EE0-5F69A19D5A50}" presName="spacer" presStyleCnt="0"/>
      <dgm:spPr/>
    </dgm:pt>
    <dgm:pt modelId="{EE2C7076-F51C-A44F-BCDD-56FE15F82C67}" type="pres">
      <dgm:prSet presAssocID="{4E6002BE-784E-BE4C-9FCB-91DD3AFAF36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DBE5F91C-4CA1-CA49-8F28-E81964155B5E}" srcId="{35E81C45-C224-8346-856C-7245CEB359CC}" destId="{9668973D-3FF2-FB41-844C-83397F679AD6}" srcOrd="0" destOrd="0" parTransId="{0AFA05E3-F9B7-7843-B10F-6736C67AC543}" sibTransId="{E973FD96-A049-2D42-B7D6-540C90EE4389}"/>
    <dgm:cxn modelId="{58ABD42D-8E59-DB48-84A9-509D00F1C2F2}" srcId="{35E81C45-C224-8346-856C-7245CEB359CC}" destId="{4E6002BE-784E-BE4C-9FCB-91DD3AFAF36A}" srcOrd="2" destOrd="0" parTransId="{39783AE1-A817-4E4A-82FC-C7A7D6C63508}" sibTransId="{138A3110-331F-BA47-BE06-3491B667ECBA}"/>
    <dgm:cxn modelId="{68746D3F-9168-41FE-BC4B-CD59E8BE9A1A}" type="presOf" srcId="{0CAACAB0-1078-DF49-A068-FD715BC44245}" destId="{C49F97E5-2976-6442-BF7F-C6F2B9855AD2}" srcOrd="0" destOrd="0" presId="urn:microsoft.com/office/officeart/2005/8/layout/vList2"/>
    <dgm:cxn modelId="{A52B11E5-703A-4814-8E0B-A89CE705674F}" type="presOf" srcId="{4E6002BE-784E-BE4C-9FCB-91DD3AFAF36A}" destId="{EE2C7076-F51C-A44F-BCDD-56FE15F82C67}" srcOrd="0" destOrd="0" presId="urn:microsoft.com/office/officeart/2005/8/layout/vList2"/>
    <dgm:cxn modelId="{E4F68FD0-83D2-439B-9ABA-2512F6EC2A5B}" type="presOf" srcId="{9668973D-3FF2-FB41-844C-83397F679AD6}" destId="{7D7A6EF3-62FA-F546-A8B7-229220128D76}" srcOrd="0" destOrd="0" presId="urn:microsoft.com/office/officeart/2005/8/layout/vList2"/>
    <dgm:cxn modelId="{DA4DF9E1-4025-1045-B369-2E8B36C3256D}" srcId="{35E81C45-C224-8346-856C-7245CEB359CC}" destId="{0CAACAB0-1078-DF49-A068-FD715BC44245}" srcOrd="1" destOrd="0" parTransId="{F94678B8-481E-D540-8824-8E828D0782D8}" sibTransId="{FC421FA6-35BD-6E4F-9EE0-5F69A19D5A50}"/>
    <dgm:cxn modelId="{EEE7B6ED-B38D-498B-954A-11E4D92D177B}" type="presOf" srcId="{35E81C45-C224-8346-856C-7245CEB359CC}" destId="{03094961-A0AD-B945-83AB-7DB064F1E067}" srcOrd="0" destOrd="0" presId="urn:microsoft.com/office/officeart/2005/8/layout/vList2"/>
    <dgm:cxn modelId="{604FB4C6-6812-4279-AF64-ECC8330C0B14}" type="presParOf" srcId="{03094961-A0AD-B945-83AB-7DB064F1E067}" destId="{7D7A6EF3-62FA-F546-A8B7-229220128D76}" srcOrd="0" destOrd="0" presId="urn:microsoft.com/office/officeart/2005/8/layout/vList2"/>
    <dgm:cxn modelId="{0DFE4CF7-ECB0-4F1A-A6E9-ECF0C3BF5061}" type="presParOf" srcId="{03094961-A0AD-B945-83AB-7DB064F1E067}" destId="{4E620907-4934-7548-93FF-B1F6CA096FA4}" srcOrd="1" destOrd="0" presId="urn:microsoft.com/office/officeart/2005/8/layout/vList2"/>
    <dgm:cxn modelId="{6BFAD867-03F1-478B-A1B6-611238B81889}" type="presParOf" srcId="{03094961-A0AD-B945-83AB-7DB064F1E067}" destId="{C49F97E5-2976-6442-BF7F-C6F2B9855AD2}" srcOrd="2" destOrd="0" presId="urn:microsoft.com/office/officeart/2005/8/layout/vList2"/>
    <dgm:cxn modelId="{92734D1C-5252-4FF9-BE5A-D32AB2AEB39B}" type="presParOf" srcId="{03094961-A0AD-B945-83AB-7DB064F1E067}" destId="{7D799E02-6186-2C46-9701-3C4630ABE014}" srcOrd="3" destOrd="0" presId="urn:microsoft.com/office/officeart/2005/8/layout/vList2"/>
    <dgm:cxn modelId="{819DAC09-928B-447F-B3FC-4C8DBAA1ED65}" type="presParOf" srcId="{03094961-A0AD-B945-83AB-7DB064F1E067}" destId="{EE2C7076-F51C-A44F-BCDD-56FE15F82C6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2E1597C-BB7A-EE43-A710-E64B9769F023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0955941F-4924-F848-BE51-3D9E4ABD30B8}">
      <dgm:prSet phldrT="[Text]"/>
      <dgm:spPr/>
      <dgm:t>
        <a:bodyPr/>
        <a:lstStyle/>
        <a:p>
          <a:r>
            <a:rPr lang="en-US" dirty="0" err="1" smtClean="0"/>
            <a:t>Laporan</a:t>
          </a:r>
          <a:r>
            <a:rPr lang="en-US" dirty="0" smtClean="0"/>
            <a:t> </a:t>
          </a:r>
          <a:r>
            <a:rPr lang="en-US" dirty="0" err="1" smtClean="0"/>
            <a:t>Laba</a:t>
          </a:r>
          <a:r>
            <a:rPr lang="en-US" dirty="0" smtClean="0"/>
            <a:t> </a:t>
          </a:r>
          <a:r>
            <a:rPr lang="en-US" dirty="0" err="1" smtClean="0"/>
            <a:t>Rugi</a:t>
          </a:r>
          <a:endParaRPr lang="en-US" dirty="0"/>
        </a:p>
      </dgm:t>
    </dgm:pt>
    <dgm:pt modelId="{6F1A893E-6562-E747-B4BF-8C6907CC8BAA}" type="parTrans" cxnId="{6317A635-B3E1-E54E-8AB0-EC22A39FC571}">
      <dgm:prSet/>
      <dgm:spPr/>
      <dgm:t>
        <a:bodyPr/>
        <a:lstStyle/>
        <a:p>
          <a:endParaRPr lang="en-US"/>
        </a:p>
      </dgm:t>
    </dgm:pt>
    <dgm:pt modelId="{C510327D-10DF-054F-B0C0-E4F279645FBC}" type="sibTrans" cxnId="{6317A635-B3E1-E54E-8AB0-EC22A39FC571}">
      <dgm:prSet/>
      <dgm:spPr/>
      <dgm:t>
        <a:bodyPr/>
        <a:lstStyle/>
        <a:p>
          <a:endParaRPr lang="en-US"/>
        </a:p>
      </dgm:t>
    </dgm:pt>
    <dgm:pt modelId="{0CC95F8B-A540-6444-8B1A-C70BAB25947F}">
      <dgm:prSet phldrT="[Text]"/>
      <dgm:spPr/>
      <dgm:t>
        <a:bodyPr/>
        <a:lstStyle/>
        <a:p>
          <a:r>
            <a:rPr lang="en-US" dirty="0" err="1" smtClean="0"/>
            <a:t>Laporan</a:t>
          </a:r>
          <a:r>
            <a:rPr lang="en-US" dirty="0" smtClean="0"/>
            <a:t> </a:t>
          </a:r>
          <a:r>
            <a:rPr lang="en-US" dirty="0" err="1" smtClean="0"/>
            <a:t>Perubahan</a:t>
          </a:r>
          <a:r>
            <a:rPr lang="en-US" dirty="0" smtClean="0"/>
            <a:t> </a:t>
          </a:r>
          <a:r>
            <a:rPr lang="en-US" dirty="0" err="1" smtClean="0"/>
            <a:t>Ekuitas</a:t>
          </a:r>
          <a:endParaRPr lang="en-US" dirty="0"/>
        </a:p>
      </dgm:t>
    </dgm:pt>
    <dgm:pt modelId="{6AC71FA4-9A65-9145-8015-EF0E578F6D35}" type="parTrans" cxnId="{A09A22CC-8E38-0B4F-A7E2-3A057F68956D}">
      <dgm:prSet/>
      <dgm:spPr/>
      <dgm:t>
        <a:bodyPr/>
        <a:lstStyle/>
        <a:p>
          <a:endParaRPr lang="en-US"/>
        </a:p>
      </dgm:t>
    </dgm:pt>
    <dgm:pt modelId="{E90E1379-CBB7-0245-8DC0-1BD9A16F65B1}" type="sibTrans" cxnId="{A09A22CC-8E38-0B4F-A7E2-3A057F68956D}">
      <dgm:prSet/>
      <dgm:spPr/>
      <dgm:t>
        <a:bodyPr/>
        <a:lstStyle/>
        <a:p>
          <a:endParaRPr lang="en-US"/>
        </a:p>
      </dgm:t>
    </dgm:pt>
    <dgm:pt modelId="{82D0A0B3-D158-1F40-931B-2B264D2EAEDE}">
      <dgm:prSet phldrT="[Text]"/>
      <dgm:spPr/>
      <dgm:t>
        <a:bodyPr/>
        <a:lstStyle/>
        <a:p>
          <a:r>
            <a:rPr lang="en-US" dirty="0" err="1" smtClean="0"/>
            <a:t>Laporan</a:t>
          </a:r>
          <a:r>
            <a:rPr lang="en-US" dirty="0" smtClean="0"/>
            <a:t> </a:t>
          </a:r>
          <a:r>
            <a:rPr lang="en-US" dirty="0" err="1" smtClean="0"/>
            <a:t>Posisi</a:t>
          </a:r>
          <a:r>
            <a:rPr lang="en-US" dirty="0" smtClean="0"/>
            <a:t> </a:t>
          </a:r>
          <a:r>
            <a:rPr lang="en-US" dirty="0" err="1" smtClean="0"/>
            <a:t>Keuangan</a:t>
          </a:r>
          <a:endParaRPr lang="en-US" dirty="0"/>
        </a:p>
      </dgm:t>
    </dgm:pt>
    <dgm:pt modelId="{949529AD-FE53-824B-AEC9-F0DD3FB66D34}" type="parTrans" cxnId="{6F19696E-9749-B04A-9706-C334B0F0AD98}">
      <dgm:prSet/>
      <dgm:spPr/>
      <dgm:t>
        <a:bodyPr/>
        <a:lstStyle/>
        <a:p>
          <a:endParaRPr lang="en-US"/>
        </a:p>
      </dgm:t>
    </dgm:pt>
    <dgm:pt modelId="{BE48AB97-CFC0-F142-A9F5-9E3AAAE51D17}" type="sibTrans" cxnId="{6F19696E-9749-B04A-9706-C334B0F0AD98}">
      <dgm:prSet/>
      <dgm:spPr/>
      <dgm:t>
        <a:bodyPr/>
        <a:lstStyle/>
        <a:p>
          <a:endParaRPr lang="en-US"/>
        </a:p>
      </dgm:t>
    </dgm:pt>
    <dgm:pt modelId="{67C525FD-9A62-ED4F-A8FF-AE0DF8A62395}">
      <dgm:prSet phldrT="[Text]"/>
      <dgm:spPr/>
      <dgm:t>
        <a:bodyPr/>
        <a:lstStyle/>
        <a:p>
          <a:r>
            <a:rPr lang="en-US" dirty="0" err="1" smtClean="0"/>
            <a:t>Laporan</a:t>
          </a:r>
          <a:r>
            <a:rPr lang="en-US" dirty="0" smtClean="0"/>
            <a:t> </a:t>
          </a:r>
          <a:r>
            <a:rPr lang="en-US" dirty="0" err="1" smtClean="0"/>
            <a:t>Arus</a:t>
          </a:r>
          <a:r>
            <a:rPr lang="en-US" dirty="0" smtClean="0"/>
            <a:t> </a:t>
          </a:r>
          <a:r>
            <a:rPr lang="en-US" dirty="0" err="1" smtClean="0"/>
            <a:t>Kas</a:t>
          </a:r>
          <a:endParaRPr lang="en-US" dirty="0"/>
        </a:p>
      </dgm:t>
    </dgm:pt>
    <dgm:pt modelId="{152EA69F-F193-DA4F-A212-C51D661D6FDD}" type="parTrans" cxnId="{23AA1EB9-1B14-9E4B-A1E1-73C7E3D79179}">
      <dgm:prSet/>
      <dgm:spPr/>
      <dgm:t>
        <a:bodyPr/>
        <a:lstStyle/>
        <a:p>
          <a:endParaRPr lang="en-US"/>
        </a:p>
      </dgm:t>
    </dgm:pt>
    <dgm:pt modelId="{14E6B4C7-0440-0345-B3DC-48AE6752ACC6}" type="sibTrans" cxnId="{23AA1EB9-1B14-9E4B-A1E1-73C7E3D79179}">
      <dgm:prSet/>
      <dgm:spPr/>
      <dgm:t>
        <a:bodyPr/>
        <a:lstStyle/>
        <a:p>
          <a:endParaRPr lang="en-US"/>
        </a:p>
      </dgm:t>
    </dgm:pt>
    <dgm:pt modelId="{089BCDBD-494F-874B-B6B2-5B89511BB747}" type="pres">
      <dgm:prSet presAssocID="{42E1597C-BB7A-EE43-A710-E64B9769F023}" presName="CompostProcess" presStyleCnt="0">
        <dgm:presLayoutVars>
          <dgm:dir/>
          <dgm:resizeHandles val="exact"/>
        </dgm:presLayoutVars>
      </dgm:prSet>
      <dgm:spPr/>
    </dgm:pt>
    <dgm:pt modelId="{F32DD549-865A-6F46-B6E7-F1FFD5BC53B5}" type="pres">
      <dgm:prSet presAssocID="{42E1597C-BB7A-EE43-A710-E64B9769F023}" presName="arrow" presStyleLbl="bgShp" presStyleIdx="0" presStyleCnt="1"/>
      <dgm:spPr/>
    </dgm:pt>
    <dgm:pt modelId="{0D9536BC-BDB0-8D44-8494-12692D8C2839}" type="pres">
      <dgm:prSet presAssocID="{42E1597C-BB7A-EE43-A710-E64B9769F023}" presName="linearProcess" presStyleCnt="0"/>
      <dgm:spPr/>
    </dgm:pt>
    <dgm:pt modelId="{03A8C8D9-A13E-BC4F-A952-846C94050262}" type="pres">
      <dgm:prSet presAssocID="{0955941F-4924-F848-BE51-3D9E4ABD30B8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DF7854-5DAB-1A45-8863-6713D1ED744E}" type="pres">
      <dgm:prSet presAssocID="{C510327D-10DF-054F-B0C0-E4F279645FBC}" presName="sibTrans" presStyleCnt="0"/>
      <dgm:spPr/>
    </dgm:pt>
    <dgm:pt modelId="{C6ED879C-4DB3-874C-9153-47470E47E525}" type="pres">
      <dgm:prSet presAssocID="{0CC95F8B-A540-6444-8B1A-C70BAB25947F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613CA6-CD46-7F42-8D98-A0FF0DA1D2C9}" type="pres">
      <dgm:prSet presAssocID="{E90E1379-CBB7-0245-8DC0-1BD9A16F65B1}" presName="sibTrans" presStyleCnt="0"/>
      <dgm:spPr/>
    </dgm:pt>
    <dgm:pt modelId="{F5F58EF5-C68B-2347-B44A-6E2A2D54F5E8}" type="pres">
      <dgm:prSet presAssocID="{82D0A0B3-D158-1F40-931B-2B264D2EAEDE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3F767B-85E7-8845-B845-A40857F47B7D}" type="pres">
      <dgm:prSet presAssocID="{BE48AB97-CFC0-F142-A9F5-9E3AAAE51D17}" presName="sibTrans" presStyleCnt="0"/>
      <dgm:spPr/>
    </dgm:pt>
    <dgm:pt modelId="{ED4F6035-A8B9-6B48-916A-DF122F13FB52}" type="pres">
      <dgm:prSet presAssocID="{67C525FD-9A62-ED4F-A8FF-AE0DF8A62395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1E84BE-FB09-4547-B25C-FDADD52EA508}" type="presOf" srcId="{67C525FD-9A62-ED4F-A8FF-AE0DF8A62395}" destId="{ED4F6035-A8B9-6B48-916A-DF122F13FB52}" srcOrd="0" destOrd="0" presId="urn:microsoft.com/office/officeart/2005/8/layout/hProcess9"/>
    <dgm:cxn modelId="{23AA1EB9-1B14-9E4B-A1E1-73C7E3D79179}" srcId="{42E1597C-BB7A-EE43-A710-E64B9769F023}" destId="{67C525FD-9A62-ED4F-A8FF-AE0DF8A62395}" srcOrd="3" destOrd="0" parTransId="{152EA69F-F193-DA4F-A212-C51D661D6FDD}" sibTransId="{14E6B4C7-0440-0345-B3DC-48AE6752ACC6}"/>
    <dgm:cxn modelId="{6317A635-B3E1-E54E-8AB0-EC22A39FC571}" srcId="{42E1597C-BB7A-EE43-A710-E64B9769F023}" destId="{0955941F-4924-F848-BE51-3D9E4ABD30B8}" srcOrd="0" destOrd="0" parTransId="{6F1A893E-6562-E747-B4BF-8C6907CC8BAA}" sibTransId="{C510327D-10DF-054F-B0C0-E4F279645FBC}"/>
    <dgm:cxn modelId="{6F19696E-9749-B04A-9706-C334B0F0AD98}" srcId="{42E1597C-BB7A-EE43-A710-E64B9769F023}" destId="{82D0A0B3-D158-1F40-931B-2B264D2EAEDE}" srcOrd="2" destOrd="0" parTransId="{949529AD-FE53-824B-AEC9-F0DD3FB66D34}" sibTransId="{BE48AB97-CFC0-F142-A9F5-9E3AAAE51D17}"/>
    <dgm:cxn modelId="{9C5B88B7-9FBE-46F7-B7B0-7705CA3507C6}" type="presOf" srcId="{82D0A0B3-D158-1F40-931B-2B264D2EAEDE}" destId="{F5F58EF5-C68B-2347-B44A-6E2A2D54F5E8}" srcOrd="0" destOrd="0" presId="urn:microsoft.com/office/officeart/2005/8/layout/hProcess9"/>
    <dgm:cxn modelId="{A90B7A9C-AACA-45C8-9806-46066AC240A1}" type="presOf" srcId="{42E1597C-BB7A-EE43-A710-E64B9769F023}" destId="{089BCDBD-494F-874B-B6B2-5B89511BB747}" srcOrd="0" destOrd="0" presId="urn:microsoft.com/office/officeart/2005/8/layout/hProcess9"/>
    <dgm:cxn modelId="{658BA88C-A830-47DC-BC11-30880CD801AD}" type="presOf" srcId="{0955941F-4924-F848-BE51-3D9E4ABD30B8}" destId="{03A8C8D9-A13E-BC4F-A952-846C94050262}" srcOrd="0" destOrd="0" presId="urn:microsoft.com/office/officeart/2005/8/layout/hProcess9"/>
    <dgm:cxn modelId="{A09A22CC-8E38-0B4F-A7E2-3A057F68956D}" srcId="{42E1597C-BB7A-EE43-A710-E64B9769F023}" destId="{0CC95F8B-A540-6444-8B1A-C70BAB25947F}" srcOrd="1" destOrd="0" parTransId="{6AC71FA4-9A65-9145-8015-EF0E578F6D35}" sibTransId="{E90E1379-CBB7-0245-8DC0-1BD9A16F65B1}"/>
    <dgm:cxn modelId="{8414AB17-0308-40DA-83AB-B5A898155330}" type="presOf" srcId="{0CC95F8B-A540-6444-8B1A-C70BAB25947F}" destId="{C6ED879C-4DB3-874C-9153-47470E47E525}" srcOrd="0" destOrd="0" presId="urn:microsoft.com/office/officeart/2005/8/layout/hProcess9"/>
    <dgm:cxn modelId="{0A8F59AB-99A8-48C5-B8DB-9CCC174A5A22}" type="presParOf" srcId="{089BCDBD-494F-874B-B6B2-5B89511BB747}" destId="{F32DD549-865A-6F46-B6E7-F1FFD5BC53B5}" srcOrd="0" destOrd="0" presId="urn:microsoft.com/office/officeart/2005/8/layout/hProcess9"/>
    <dgm:cxn modelId="{382804DA-0D7F-4A9D-BBEE-EC4AF0739E25}" type="presParOf" srcId="{089BCDBD-494F-874B-B6B2-5B89511BB747}" destId="{0D9536BC-BDB0-8D44-8494-12692D8C2839}" srcOrd="1" destOrd="0" presId="urn:microsoft.com/office/officeart/2005/8/layout/hProcess9"/>
    <dgm:cxn modelId="{FA038317-E42F-44EC-9BAF-964979FF6B3A}" type="presParOf" srcId="{0D9536BC-BDB0-8D44-8494-12692D8C2839}" destId="{03A8C8D9-A13E-BC4F-A952-846C94050262}" srcOrd="0" destOrd="0" presId="urn:microsoft.com/office/officeart/2005/8/layout/hProcess9"/>
    <dgm:cxn modelId="{5D628822-4930-4313-BD95-961756C4DB50}" type="presParOf" srcId="{0D9536BC-BDB0-8D44-8494-12692D8C2839}" destId="{F6DF7854-5DAB-1A45-8863-6713D1ED744E}" srcOrd="1" destOrd="0" presId="urn:microsoft.com/office/officeart/2005/8/layout/hProcess9"/>
    <dgm:cxn modelId="{2593E368-031D-4985-B954-4BCC8CA7F4AF}" type="presParOf" srcId="{0D9536BC-BDB0-8D44-8494-12692D8C2839}" destId="{C6ED879C-4DB3-874C-9153-47470E47E525}" srcOrd="2" destOrd="0" presId="urn:microsoft.com/office/officeart/2005/8/layout/hProcess9"/>
    <dgm:cxn modelId="{04C22BEC-4B08-429B-B9E1-76B25E42B2CF}" type="presParOf" srcId="{0D9536BC-BDB0-8D44-8494-12692D8C2839}" destId="{21613CA6-CD46-7F42-8D98-A0FF0DA1D2C9}" srcOrd="3" destOrd="0" presId="urn:microsoft.com/office/officeart/2005/8/layout/hProcess9"/>
    <dgm:cxn modelId="{2220BB68-4E44-454F-8047-AA3D47CE4BA3}" type="presParOf" srcId="{0D9536BC-BDB0-8D44-8494-12692D8C2839}" destId="{F5F58EF5-C68B-2347-B44A-6E2A2D54F5E8}" srcOrd="4" destOrd="0" presId="urn:microsoft.com/office/officeart/2005/8/layout/hProcess9"/>
    <dgm:cxn modelId="{948CF05B-CA43-42B6-AA0B-D71BB19956BA}" type="presParOf" srcId="{0D9536BC-BDB0-8D44-8494-12692D8C2839}" destId="{763F767B-85E7-8845-B845-A40857F47B7D}" srcOrd="5" destOrd="0" presId="urn:microsoft.com/office/officeart/2005/8/layout/hProcess9"/>
    <dgm:cxn modelId="{A038CE2E-D3CB-4193-84F5-08DB631632FD}" type="presParOf" srcId="{0D9536BC-BDB0-8D44-8494-12692D8C2839}" destId="{ED4F6035-A8B9-6B48-916A-DF122F13FB52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DC98D5-4DE0-7743-BF38-1F6E2BDF84B0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0DAE1C6-11E3-C349-87B6-EF8F2D25C42D}">
      <dgm:prSet/>
      <dgm:spPr/>
      <dgm:t>
        <a:bodyPr/>
        <a:lstStyle/>
        <a:p>
          <a:pPr rtl="0"/>
          <a:r>
            <a:rPr lang="fi-FI" dirty="0" smtClean="0"/>
            <a:t>Seluruh Laporan Keuangan diidenifikasi dengan nama perusahaan, judul laporan keuangan, dan tanggal atau periode waktu. </a:t>
          </a:r>
          <a:endParaRPr lang="fi-FI" dirty="0"/>
        </a:p>
      </dgm:t>
    </dgm:pt>
    <dgm:pt modelId="{7B319E02-CC3F-4A41-8787-0E8EA2431666}" type="parTrans" cxnId="{EA6E0B86-C240-A34E-A40A-CAC452C3FEE3}">
      <dgm:prSet/>
      <dgm:spPr/>
      <dgm:t>
        <a:bodyPr/>
        <a:lstStyle/>
        <a:p>
          <a:endParaRPr lang="en-US"/>
        </a:p>
      </dgm:t>
    </dgm:pt>
    <dgm:pt modelId="{D4500222-CD97-564C-8365-BB1FE2A13CB3}" type="sibTrans" cxnId="{EA6E0B86-C240-A34E-A40A-CAC452C3FEE3}">
      <dgm:prSet/>
      <dgm:spPr/>
      <dgm:t>
        <a:bodyPr/>
        <a:lstStyle/>
        <a:p>
          <a:endParaRPr lang="en-US"/>
        </a:p>
      </dgm:t>
    </dgm:pt>
    <dgm:pt modelId="{FF782563-659A-8F4E-88A5-3F6ACCB7833A}">
      <dgm:prSet/>
      <dgm:spPr/>
      <dgm:t>
        <a:bodyPr/>
        <a:lstStyle/>
        <a:p>
          <a:pPr rtl="0"/>
          <a:r>
            <a:rPr lang="tr-TR" dirty="0" smtClean="0"/>
            <a:t>Data yang disajikan dalam Laporan Laba Rugi, Laporan Perubahan Ekuitas, dan Laporan Arus Kas adalah untuk </a:t>
          </a:r>
          <a:r>
            <a:rPr lang="tr-TR" b="1" dirty="0" smtClean="0"/>
            <a:t>periode waktu tertentu</a:t>
          </a:r>
          <a:r>
            <a:rPr lang="tr-TR" dirty="0" smtClean="0"/>
            <a:t>. </a:t>
          </a:r>
          <a:endParaRPr lang="tr-TR" dirty="0"/>
        </a:p>
      </dgm:t>
    </dgm:pt>
    <dgm:pt modelId="{73FE8A73-EA36-FF43-A1BB-93A09488F5CE}" type="parTrans" cxnId="{DE88460E-B92D-404C-9027-EF0D7405BDEB}">
      <dgm:prSet/>
      <dgm:spPr/>
      <dgm:t>
        <a:bodyPr/>
        <a:lstStyle/>
        <a:p>
          <a:endParaRPr lang="en-US"/>
        </a:p>
      </dgm:t>
    </dgm:pt>
    <dgm:pt modelId="{AF14A318-7902-2942-9E9B-0D01D8B79A65}" type="sibTrans" cxnId="{DE88460E-B92D-404C-9027-EF0D7405BDEB}">
      <dgm:prSet/>
      <dgm:spPr/>
      <dgm:t>
        <a:bodyPr/>
        <a:lstStyle/>
        <a:p>
          <a:endParaRPr lang="en-US"/>
        </a:p>
      </dgm:t>
    </dgm:pt>
    <dgm:pt modelId="{D7BD095F-0E4A-3C4B-82EC-D17191DE4EB5}">
      <dgm:prSet/>
      <dgm:spPr/>
      <dgm:t>
        <a:bodyPr/>
        <a:lstStyle/>
        <a:p>
          <a:pPr rtl="0"/>
          <a:r>
            <a:rPr lang="tr-TR" dirty="0" smtClean="0"/>
            <a:t>Data yang disajikan dalam Laporan Posisi Keuangan adalah untuk </a:t>
          </a:r>
          <a:r>
            <a:rPr lang="tr-TR" b="1" dirty="0" smtClean="0"/>
            <a:t>tanggal tertentu</a:t>
          </a:r>
          <a:r>
            <a:rPr lang="tr-TR" dirty="0" smtClean="0"/>
            <a:t>.</a:t>
          </a:r>
          <a:endParaRPr lang="tr-TR" dirty="0"/>
        </a:p>
      </dgm:t>
    </dgm:pt>
    <dgm:pt modelId="{A05767FC-95B0-DE45-8A78-E87AC45CD287}" type="parTrans" cxnId="{F875B592-2A54-2B4D-BA4F-290368583DD2}">
      <dgm:prSet/>
      <dgm:spPr/>
      <dgm:t>
        <a:bodyPr/>
        <a:lstStyle/>
        <a:p>
          <a:endParaRPr lang="en-US"/>
        </a:p>
      </dgm:t>
    </dgm:pt>
    <dgm:pt modelId="{133F750E-861D-694F-B5C5-6591466EAFC4}" type="sibTrans" cxnId="{F875B592-2A54-2B4D-BA4F-290368583DD2}">
      <dgm:prSet/>
      <dgm:spPr/>
      <dgm:t>
        <a:bodyPr/>
        <a:lstStyle/>
        <a:p>
          <a:endParaRPr lang="en-US"/>
        </a:p>
      </dgm:t>
    </dgm:pt>
    <dgm:pt modelId="{70995665-91AA-3D44-8E35-2BB564741373}" type="pres">
      <dgm:prSet presAssocID="{42DC98D5-4DE0-7743-BF38-1F6E2BDF84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C166B24-3549-2744-B58B-4110631697C4}" type="pres">
      <dgm:prSet presAssocID="{90DAE1C6-11E3-C349-87B6-EF8F2D25C42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62888B1-473A-CB42-9E04-50011D443113}" type="pres">
      <dgm:prSet presAssocID="{D4500222-CD97-564C-8365-BB1FE2A13CB3}" presName="spacer" presStyleCnt="0"/>
      <dgm:spPr/>
    </dgm:pt>
    <dgm:pt modelId="{E4248F3F-9C05-2943-84F5-A561ABEA0607}" type="pres">
      <dgm:prSet presAssocID="{FF782563-659A-8F4E-88A5-3F6ACCB7833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BB344C4-2B36-EC4D-BBCD-76F9D8A9D0CD}" type="pres">
      <dgm:prSet presAssocID="{AF14A318-7902-2942-9E9B-0D01D8B79A65}" presName="spacer" presStyleCnt="0"/>
      <dgm:spPr/>
    </dgm:pt>
    <dgm:pt modelId="{2159D281-4AB1-8442-9A35-F3642F902C24}" type="pres">
      <dgm:prSet presAssocID="{D7BD095F-0E4A-3C4B-82EC-D17191DE4EB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BD98B03F-8C95-4CAD-9EFF-D90BC349E310}" type="presOf" srcId="{42DC98D5-4DE0-7743-BF38-1F6E2BDF84B0}" destId="{70995665-91AA-3D44-8E35-2BB564741373}" srcOrd="0" destOrd="0" presId="urn:microsoft.com/office/officeart/2005/8/layout/vList2"/>
    <dgm:cxn modelId="{F875B592-2A54-2B4D-BA4F-290368583DD2}" srcId="{42DC98D5-4DE0-7743-BF38-1F6E2BDF84B0}" destId="{D7BD095F-0E4A-3C4B-82EC-D17191DE4EB5}" srcOrd="2" destOrd="0" parTransId="{A05767FC-95B0-DE45-8A78-E87AC45CD287}" sibTransId="{133F750E-861D-694F-B5C5-6591466EAFC4}"/>
    <dgm:cxn modelId="{EA6E0B86-C240-A34E-A40A-CAC452C3FEE3}" srcId="{42DC98D5-4DE0-7743-BF38-1F6E2BDF84B0}" destId="{90DAE1C6-11E3-C349-87B6-EF8F2D25C42D}" srcOrd="0" destOrd="0" parTransId="{7B319E02-CC3F-4A41-8787-0E8EA2431666}" sibTransId="{D4500222-CD97-564C-8365-BB1FE2A13CB3}"/>
    <dgm:cxn modelId="{DE88460E-B92D-404C-9027-EF0D7405BDEB}" srcId="{42DC98D5-4DE0-7743-BF38-1F6E2BDF84B0}" destId="{FF782563-659A-8F4E-88A5-3F6ACCB7833A}" srcOrd="1" destOrd="0" parTransId="{73FE8A73-EA36-FF43-A1BB-93A09488F5CE}" sibTransId="{AF14A318-7902-2942-9E9B-0D01D8B79A65}"/>
    <dgm:cxn modelId="{D4BADB5C-BE52-420C-8BC9-5C46CB70EAC4}" type="presOf" srcId="{FF782563-659A-8F4E-88A5-3F6ACCB7833A}" destId="{E4248F3F-9C05-2943-84F5-A561ABEA0607}" srcOrd="0" destOrd="0" presId="urn:microsoft.com/office/officeart/2005/8/layout/vList2"/>
    <dgm:cxn modelId="{8F03BEF5-C5FD-461E-A5DB-84CEC09045EC}" type="presOf" srcId="{D7BD095F-0E4A-3C4B-82EC-D17191DE4EB5}" destId="{2159D281-4AB1-8442-9A35-F3642F902C24}" srcOrd="0" destOrd="0" presId="urn:microsoft.com/office/officeart/2005/8/layout/vList2"/>
    <dgm:cxn modelId="{8585D865-55DD-48DF-AEAF-CF36BF0523A4}" type="presOf" srcId="{90DAE1C6-11E3-C349-87B6-EF8F2D25C42D}" destId="{BC166B24-3549-2744-B58B-4110631697C4}" srcOrd="0" destOrd="0" presId="urn:microsoft.com/office/officeart/2005/8/layout/vList2"/>
    <dgm:cxn modelId="{7051AA27-96D9-4BC6-B0F9-BD6B5AD2DC31}" type="presParOf" srcId="{70995665-91AA-3D44-8E35-2BB564741373}" destId="{BC166B24-3549-2744-B58B-4110631697C4}" srcOrd="0" destOrd="0" presId="urn:microsoft.com/office/officeart/2005/8/layout/vList2"/>
    <dgm:cxn modelId="{781E4DB3-49E7-485B-818E-F6385B0D94A6}" type="presParOf" srcId="{70995665-91AA-3D44-8E35-2BB564741373}" destId="{062888B1-473A-CB42-9E04-50011D443113}" srcOrd="1" destOrd="0" presId="urn:microsoft.com/office/officeart/2005/8/layout/vList2"/>
    <dgm:cxn modelId="{77D05DF3-8DEA-4576-843C-F889716D5B5D}" type="presParOf" srcId="{70995665-91AA-3D44-8E35-2BB564741373}" destId="{E4248F3F-9C05-2943-84F5-A561ABEA0607}" srcOrd="2" destOrd="0" presId="urn:microsoft.com/office/officeart/2005/8/layout/vList2"/>
    <dgm:cxn modelId="{D3A0C605-A3E3-4D7B-B321-ECE4DAEC1880}" type="presParOf" srcId="{70995665-91AA-3D44-8E35-2BB564741373}" destId="{ABB344C4-2B36-EC4D-BBCD-76F9D8A9D0CD}" srcOrd="3" destOrd="0" presId="urn:microsoft.com/office/officeart/2005/8/layout/vList2"/>
    <dgm:cxn modelId="{5E012EA4-55F8-4DAF-B1C6-6EB9A7751DB6}" type="presParOf" srcId="{70995665-91AA-3D44-8E35-2BB564741373}" destId="{2159D281-4AB1-8442-9A35-F3642F902C2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18B2429-9CB1-4543-9A13-0C263ACE66FD}" type="doc">
      <dgm:prSet loTypeId="urn:microsoft.com/office/officeart/2008/layout/VerticalAccent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07D06F-A9F5-4F4E-8016-ADE49EA564B8}">
      <dgm:prSet custT="1"/>
      <dgm:spPr/>
      <dgm:t>
        <a:bodyPr/>
        <a:lstStyle/>
        <a:p>
          <a:pPr rtl="0">
            <a:lnSpc>
              <a:spcPct val="110000"/>
            </a:lnSpc>
          </a:pPr>
          <a:r>
            <a:rPr lang="en-US" sz="2100" dirty="0" err="1" smtClean="0"/>
            <a:t>Menyajikan</a:t>
          </a:r>
          <a:r>
            <a:rPr lang="en-US" sz="2100" dirty="0" smtClean="0"/>
            <a:t> </a:t>
          </a:r>
          <a:r>
            <a:rPr lang="en-US" sz="2100" dirty="0" err="1" smtClean="0"/>
            <a:t>perubahan</a:t>
          </a:r>
          <a:r>
            <a:rPr lang="en-US" sz="2100" dirty="0" smtClean="0"/>
            <a:t> </a:t>
          </a:r>
          <a:r>
            <a:rPr lang="en-US" sz="2100" dirty="0" err="1" smtClean="0"/>
            <a:t>dalam</a:t>
          </a:r>
          <a:r>
            <a:rPr lang="en-US" sz="2100" dirty="0" smtClean="0"/>
            <a:t> </a:t>
          </a:r>
          <a:r>
            <a:rPr lang="en-US" sz="2100" dirty="0" err="1" smtClean="0"/>
            <a:t>ekuitas</a:t>
          </a:r>
          <a:r>
            <a:rPr lang="en-US" sz="2100" dirty="0" smtClean="0"/>
            <a:t> </a:t>
          </a:r>
          <a:r>
            <a:rPr lang="en-US" sz="2100" dirty="0" err="1" smtClean="0"/>
            <a:t>pemilik</a:t>
          </a:r>
          <a:r>
            <a:rPr lang="en-US" sz="2100" dirty="0" smtClean="0"/>
            <a:t> </a:t>
          </a:r>
          <a:r>
            <a:rPr lang="en-US" sz="2100" dirty="0" err="1" smtClean="0"/>
            <a:t>untuk</a:t>
          </a:r>
          <a:r>
            <a:rPr lang="en-US" sz="2100" dirty="0" smtClean="0"/>
            <a:t> </a:t>
          </a:r>
          <a:r>
            <a:rPr lang="en-US" sz="2100" dirty="0" err="1" smtClean="0"/>
            <a:t>suatu</a:t>
          </a:r>
          <a:r>
            <a:rPr lang="en-US" sz="2100" dirty="0" smtClean="0"/>
            <a:t> </a:t>
          </a:r>
          <a:r>
            <a:rPr lang="en-US" sz="2100" dirty="0" err="1" smtClean="0"/>
            <a:t>periode</a:t>
          </a:r>
          <a:r>
            <a:rPr lang="en-US" sz="2100" dirty="0" smtClean="0"/>
            <a:t> </a:t>
          </a:r>
          <a:r>
            <a:rPr lang="en-US" sz="2100" dirty="0" err="1" smtClean="0"/>
            <a:t>waktu</a:t>
          </a:r>
          <a:r>
            <a:rPr lang="en-US" sz="2100" dirty="0" smtClean="0"/>
            <a:t> </a:t>
          </a:r>
          <a:r>
            <a:rPr lang="en-US" sz="2100" dirty="0" err="1" smtClean="0"/>
            <a:t>tertentu</a:t>
          </a:r>
          <a:r>
            <a:rPr lang="en-US" sz="2100" dirty="0" smtClean="0"/>
            <a:t>. </a:t>
          </a:r>
          <a:endParaRPr lang="en-US" sz="2100" dirty="0"/>
        </a:p>
      </dgm:t>
    </dgm:pt>
    <dgm:pt modelId="{F2BB83CA-8C6D-554D-B365-07CF5197785E}" type="parTrans" cxnId="{33E03AC6-DA3B-B54C-AA3F-A5E43E901EFB}">
      <dgm:prSet/>
      <dgm:spPr/>
      <dgm:t>
        <a:bodyPr/>
        <a:lstStyle/>
        <a:p>
          <a:endParaRPr lang="en-US" sz="2100"/>
        </a:p>
      </dgm:t>
    </dgm:pt>
    <dgm:pt modelId="{7FB24702-8922-6C45-A47F-E8E6F8E60790}" type="sibTrans" cxnId="{33E03AC6-DA3B-B54C-AA3F-A5E43E901EFB}">
      <dgm:prSet/>
      <dgm:spPr/>
      <dgm:t>
        <a:bodyPr/>
        <a:lstStyle/>
        <a:p>
          <a:endParaRPr lang="en-US" sz="2100"/>
        </a:p>
      </dgm:t>
    </dgm:pt>
    <dgm:pt modelId="{05A1811E-15CA-E341-BF84-2F39E78D5EFA}">
      <dgm:prSet custT="1"/>
      <dgm:spPr/>
      <dgm:t>
        <a:bodyPr/>
        <a:lstStyle/>
        <a:p>
          <a:pPr rtl="0">
            <a:lnSpc>
              <a:spcPct val="110000"/>
            </a:lnSpc>
          </a:pPr>
          <a:r>
            <a:rPr lang="en-US" sz="2100" dirty="0" err="1" smtClean="0"/>
            <a:t>Dibuat</a:t>
          </a:r>
          <a:r>
            <a:rPr lang="en-US" sz="2100" dirty="0" smtClean="0"/>
            <a:t> </a:t>
          </a:r>
          <a:r>
            <a:rPr lang="en-US" sz="2100" dirty="0" err="1" smtClean="0"/>
            <a:t>setelah</a:t>
          </a:r>
          <a:r>
            <a:rPr lang="en-US" sz="2100" dirty="0" smtClean="0"/>
            <a:t> </a:t>
          </a:r>
          <a:r>
            <a:rPr lang="en-US" sz="2100" dirty="0" err="1" smtClean="0"/>
            <a:t>Laporan</a:t>
          </a:r>
          <a:r>
            <a:rPr lang="en-US" sz="2100" dirty="0" smtClean="0"/>
            <a:t> </a:t>
          </a:r>
          <a:r>
            <a:rPr lang="en-US" sz="2100" dirty="0" err="1" smtClean="0"/>
            <a:t>Laba</a:t>
          </a:r>
          <a:r>
            <a:rPr lang="en-US" sz="2100" dirty="0" smtClean="0"/>
            <a:t> </a:t>
          </a:r>
          <a:r>
            <a:rPr lang="en-US" sz="2100" dirty="0" err="1" smtClean="0"/>
            <a:t>Rugi</a:t>
          </a:r>
          <a:r>
            <a:rPr lang="en-US" sz="2100" dirty="0" smtClean="0"/>
            <a:t> </a:t>
          </a:r>
          <a:r>
            <a:rPr lang="en-US" sz="2100" dirty="0" err="1" smtClean="0"/>
            <a:t>karena</a:t>
          </a:r>
          <a:r>
            <a:rPr lang="en-US" sz="2100" dirty="0" smtClean="0"/>
            <a:t> </a:t>
          </a:r>
          <a:r>
            <a:rPr lang="en-US" sz="2100" dirty="0" err="1" smtClean="0"/>
            <a:t>laba</a:t>
          </a:r>
          <a:r>
            <a:rPr lang="en-US" sz="2100" dirty="0" smtClean="0"/>
            <a:t> </a:t>
          </a:r>
          <a:r>
            <a:rPr lang="en-US" sz="2100" dirty="0" err="1" smtClean="0"/>
            <a:t>bersih</a:t>
          </a:r>
          <a:r>
            <a:rPr lang="en-US" sz="2100" dirty="0" smtClean="0"/>
            <a:t> </a:t>
          </a:r>
          <a:r>
            <a:rPr lang="en-US" sz="2100" dirty="0" err="1" smtClean="0"/>
            <a:t>atau</a:t>
          </a:r>
          <a:r>
            <a:rPr lang="en-US" sz="2100" dirty="0" smtClean="0"/>
            <a:t> </a:t>
          </a:r>
          <a:r>
            <a:rPr lang="en-US" sz="2100" dirty="0" err="1" smtClean="0"/>
            <a:t>rugi</a:t>
          </a:r>
          <a:r>
            <a:rPr lang="en-US" sz="2100" dirty="0" smtClean="0"/>
            <a:t> </a:t>
          </a:r>
          <a:r>
            <a:rPr lang="en-US" sz="2100" dirty="0" err="1" smtClean="0"/>
            <a:t>bersih</a:t>
          </a:r>
          <a:r>
            <a:rPr lang="en-US" sz="2100" dirty="0" smtClean="0"/>
            <a:t> </a:t>
          </a:r>
          <a:r>
            <a:rPr lang="en-US" sz="2100" dirty="0" err="1" smtClean="0"/>
            <a:t>harus</a:t>
          </a:r>
          <a:r>
            <a:rPr lang="en-US" sz="2100" dirty="0" smtClean="0"/>
            <a:t> </a:t>
          </a:r>
          <a:r>
            <a:rPr lang="en-US" sz="2100" dirty="0" err="1" smtClean="0"/>
            <a:t>dilaporkan</a:t>
          </a:r>
          <a:r>
            <a:rPr lang="en-US" sz="2100" dirty="0" smtClean="0"/>
            <a:t> </a:t>
          </a:r>
          <a:r>
            <a:rPr lang="en-US" sz="2100" dirty="0" err="1" smtClean="0"/>
            <a:t>dalam</a:t>
          </a:r>
          <a:r>
            <a:rPr lang="en-US" sz="2100" dirty="0" smtClean="0"/>
            <a:t> </a:t>
          </a:r>
          <a:r>
            <a:rPr lang="en-US" sz="2100" dirty="0" err="1" smtClean="0"/>
            <a:t>laporan</a:t>
          </a:r>
          <a:r>
            <a:rPr lang="en-US" sz="2100" dirty="0" smtClean="0"/>
            <a:t> </a:t>
          </a:r>
          <a:r>
            <a:rPr lang="en-US" sz="2100" dirty="0" err="1" smtClean="0"/>
            <a:t>ini</a:t>
          </a:r>
          <a:r>
            <a:rPr lang="en-US" sz="2100" dirty="0" smtClean="0"/>
            <a:t>. </a:t>
          </a:r>
          <a:endParaRPr lang="en-US" sz="2100" dirty="0"/>
        </a:p>
      </dgm:t>
    </dgm:pt>
    <dgm:pt modelId="{14338659-A21E-154A-93A8-CE0D8C0295C3}" type="parTrans" cxnId="{38A0A81F-1227-EB45-9FFE-6862EA1AC69C}">
      <dgm:prSet/>
      <dgm:spPr/>
      <dgm:t>
        <a:bodyPr/>
        <a:lstStyle/>
        <a:p>
          <a:endParaRPr lang="en-US" sz="2100"/>
        </a:p>
      </dgm:t>
    </dgm:pt>
    <dgm:pt modelId="{14BC1E98-4008-034B-955B-25ABADA73DDF}" type="sibTrans" cxnId="{38A0A81F-1227-EB45-9FFE-6862EA1AC69C}">
      <dgm:prSet/>
      <dgm:spPr/>
      <dgm:t>
        <a:bodyPr/>
        <a:lstStyle/>
        <a:p>
          <a:endParaRPr lang="en-US" sz="2100"/>
        </a:p>
      </dgm:t>
    </dgm:pt>
    <dgm:pt modelId="{43538142-7B64-8641-93F9-66073EF31ACC}">
      <dgm:prSet custT="1"/>
      <dgm:spPr/>
      <dgm:t>
        <a:bodyPr/>
        <a:lstStyle/>
        <a:p>
          <a:pPr rtl="0">
            <a:lnSpc>
              <a:spcPct val="110000"/>
            </a:lnSpc>
          </a:pPr>
          <a:r>
            <a:rPr lang="en-US" sz="2100" dirty="0" err="1" smtClean="0"/>
            <a:t>Menghubungkan</a:t>
          </a:r>
          <a:r>
            <a:rPr lang="en-US" sz="2100" dirty="0" smtClean="0"/>
            <a:t> </a:t>
          </a:r>
          <a:r>
            <a:rPr lang="en-US" sz="2100" dirty="0" err="1" smtClean="0"/>
            <a:t>antara</a:t>
          </a:r>
          <a:r>
            <a:rPr lang="en-US" sz="2100" dirty="0" smtClean="0"/>
            <a:t> </a:t>
          </a:r>
          <a:r>
            <a:rPr lang="en-US" sz="2100" dirty="0" err="1" smtClean="0"/>
            <a:t>Laporan</a:t>
          </a:r>
          <a:r>
            <a:rPr lang="en-US" sz="2100" dirty="0" smtClean="0"/>
            <a:t> </a:t>
          </a:r>
          <a:r>
            <a:rPr lang="en-US" sz="2100" dirty="0" err="1" smtClean="0"/>
            <a:t>Laba</a:t>
          </a:r>
          <a:r>
            <a:rPr lang="en-US" sz="2100" dirty="0" smtClean="0"/>
            <a:t> </a:t>
          </a:r>
          <a:r>
            <a:rPr lang="en-US" sz="2100" dirty="0" err="1" smtClean="0"/>
            <a:t>Rugi</a:t>
          </a:r>
          <a:r>
            <a:rPr lang="en-US" sz="2100" dirty="0" smtClean="0"/>
            <a:t> </a:t>
          </a:r>
          <a:r>
            <a:rPr lang="en-US" sz="2100" dirty="0" err="1" smtClean="0"/>
            <a:t>dan</a:t>
          </a:r>
          <a:r>
            <a:rPr lang="en-US" sz="2100" dirty="0" smtClean="0"/>
            <a:t> </a:t>
          </a:r>
          <a:r>
            <a:rPr lang="en-US" sz="2100" dirty="0" err="1" smtClean="0"/>
            <a:t>Laporan</a:t>
          </a:r>
          <a:r>
            <a:rPr lang="en-US" sz="2100" dirty="0" smtClean="0"/>
            <a:t> </a:t>
          </a:r>
          <a:r>
            <a:rPr lang="en-US" sz="2100" dirty="0" err="1" smtClean="0"/>
            <a:t>Posisi</a:t>
          </a:r>
          <a:r>
            <a:rPr lang="en-US" sz="2100" dirty="0" smtClean="0"/>
            <a:t> </a:t>
          </a:r>
          <a:r>
            <a:rPr lang="en-US" sz="2100" dirty="0" err="1" smtClean="0"/>
            <a:t>Keuangan</a:t>
          </a:r>
          <a:r>
            <a:rPr lang="en-US" sz="2100" dirty="0" smtClean="0"/>
            <a:t>.</a:t>
          </a:r>
          <a:endParaRPr lang="en-US" sz="2100" dirty="0"/>
        </a:p>
      </dgm:t>
    </dgm:pt>
    <dgm:pt modelId="{CC59F1FF-E4C4-4E43-ACB4-87D399FB9F67}" type="parTrans" cxnId="{671A4382-F9FC-2E44-9A68-8D6081A29CDC}">
      <dgm:prSet/>
      <dgm:spPr/>
      <dgm:t>
        <a:bodyPr/>
        <a:lstStyle/>
        <a:p>
          <a:endParaRPr lang="en-US" sz="2100"/>
        </a:p>
      </dgm:t>
    </dgm:pt>
    <dgm:pt modelId="{59A3A017-2FA2-2342-B073-E1AE34D122AB}" type="sibTrans" cxnId="{671A4382-F9FC-2E44-9A68-8D6081A29CDC}">
      <dgm:prSet/>
      <dgm:spPr/>
      <dgm:t>
        <a:bodyPr/>
        <a:lstStyle/>
        <a:p>
          <a:endParaRPr lang="en-US" sz="2100"/>
        </a:p>
      </dgm:t>
    </dgm:pt>
    <dgm:pt modelId="{C738420A-4E9F-BB45-81BE-23CE9A59C47F}" type="pres">
      <dgm:prSet presAssocID="{D18B2429-9CB1-4543-9A13-0C263ACE66FD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2C5F8ABA-9B4E-C844-BA6E-AB812B6D11F3}" type="pres">
      <dgm:prSet presAssocID="{F607D06F-A9F5-4F4E-8016-ADE49EA564B8}" presName="parenttextcomposite" presStyleCnt="0"/>
      <dgm:spPr/>
    </dgm:pt>
    <dgm:pt modelId="{DDBA8226-BE6A-4549-8BA9-3FE75FBF8AF4}" type="pres">
      <dgm:prSet presAssocID="{F607D06F-A9F5-4F4E-8016-ADE49EA564B8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A5E6E5-61FF-2C4D-A192-93197803C203}" type="pres">
      <dgm:prSet presAssocID="{F607D06F-A9F5-4F4E-8016-ADE49EA564B8}" presName="parallelogramComposite" presStyleCnt="0"/>
      <dgm:spPr/>
    </dgm:pt>
    <dgm:pt modelId="{7E3A367E-1002-0C4E-83B1-DCC97C6E4B35}" type="pres">
      <dgm:prSet presAssocID="{F607D06F-A9F5-4F4E-8016-ADE49EA564B8}" presName="parallelogram1" presStyleLbl="alignNode1" presStyleIdx="0" presStyleCnt="21"/>
      <dgm:spPr/>
    </dgm:pt>
    <dgm:pt modelId="{ABAD03AC-8EA0-1949-AEF6-364A4D3B27DC}" type="pres">
      <dgm:prSet presAssocID="{F607D06F-A9F5-4F4E-8016-ADE49EA564B8}" presName="parallelogram2" presStyleLbl="alignNode1" presStyleIdx="1" presStyleCnt="21"/>
      <dgm:spPr/>
    </dgm:pt>
    <dgm:pt modelId="{D1B56188-61D0-3C44-8EFC-ADA2BAF1A5B7}" type="pres">
      <dgm:prSet presAssocID="{F607D06F-A9F5-4F4E-8016-ADE49EA564B8}" presName="parallelogram3" presStyleLbl="alignNode1" presStyleIdx="2" presStyleCnt="21"/>
      <dgm:spPr/>
    </dgm:pt>
    <dgm:pt modelId="{F5CB33C3-42B6-D742-BCBA-F82F44BA081B}" type="pres">
      <dgm:prSet presAssocID="{F607D06F-A9F5-4F4E-8016-ADE49EA564B8}" presName="parallelogram4" presStyleLbl="alignNode1" presStyleIdx="3" presStyleCnt="21"/>
      <dgm:spPr/>
    </dgm:pt>
    <dgm:pt modelId="{3A92D2D6-1FE2-F248-A028-79C0797B46BA}" type="pres">
      <dgm:prSet presAssocID="{F607D06F-A9F5-4F4E-8016-ADE49EA564B8}" presName="parallelogram5" presStyleLbl="alignNode1" presStyleIdx="4" presStyleCnt="21"/>
      <dgm:spPr/>
    </dgm:pt>
    <dgm:pt modelId="{43462398-3410-2C4A-97BF-B92E2F6484EF}" type="pres">
      <dgm:prSet presAssocID="{F607D06F-A9F5-4F4E-8016-ADE49EA564B8}" presName="parallelogram6" presStyleLbl="alignNode1" presStyleIdx="5" presStyleCnt="21"/>
      <dgm:spPr/>
    </dgm:pt>
    <dgm:pt modelId="{6F68DE97-2157-4C42-A6C3-E235C336CE00}" type="pres">
      <dgm:prSet presAssocID="{F607D06F-A9F5-4F4E-8016-ADE49EA564B8}" presName="parallelogram7" presStyleLbl="alignNode1" presStyleIdx="6" presStyleCnt="21"/>
      <dgm:spPr/>
    </dgm:pt>
    <dgm:pt modelId="{B4E4340F-3CBB-DC48-A879-466D995C89EF}" type="pres">
      <dgm:prSet presAssocID="{7FB24702-8922-6C45-A47F-E8E6F8E60790}" presName="sibTrans" presStyleCnt="0"/>
      <dgm:spPr/>
    </dgm:pt>
    <dgm:pt modelId="{5577A3A8-7CA1-2A47-AB18-EFE9E2080E43}" type="pres">
      <dgm:prSet presAssocID="{05A1811E-15CA-E341-BF84-2F39E78D5EFA}" presName="parenttextcomposite" presStyleCnt="0"/>
      <dgm:spPr/>
    </dgm:pt>
    <dgm:pt modelId="{9C2E1A0C-15BB-3A45-9D00-261DEA407C71}" type="pres">
      <dgm:prSet presAssocID="{05A1811E-15CA-E341-BF84-2F39E78D5EFA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B37720-F100-2D4C-8959-B78D75CB5430}" type="pres">
      <dgm:prSet presAssocID="{05A1811E-15CA-E341-BF84-2F39E78D5EFA}" presName="parallelogramComposite" presStyleCnt="0"/>
      <dgm:spPr/>
    </dgm:pt>
    <dgm:pt modelId="{9905561F-9AA2-8749-8172-D4379C266D81}" type="pres">
      <dgm:prSet presAssocID="{05A1811E-15CA-E341-BF84-2F39E78D5EFA}" presName="parallelogram1" presStyleLbl="alignNode1" presStyleIdx="7" presStyleCnt="21"/>
      <dgm:spPr/>
    </dgm:pt>
    <dgm:pt modelId="{725D9445-9D2F-CC45-8EAF-162A2E982052}" type="pres">
      <dgm:prSet presAssocID="{05A1811E-15CA-E341-BF84-2F39E78D5EFA}" presName="parallelogram2" presStyleLbl="alignNode1" presStyleIdx="8" presStyleCnt="21"/>
      <dgm:spPr/>
    </dgm:pt>
    <dgm:pt modelId="{EE4401BB-6A3A-1847-896B-ADDCDE1AD52D}" type="pres">
      <dgm:prSet presAssocID="{05A1811E-15CA-E341-BF84-2F39E78D5EFA}" presName="parallelogram3" presStyleLbl="alignNode1" presStyleIdx="9" presStyleCnt="21"/>
      <dgm:spPr/>
    </dgm:pt>
    <dgm:pt modelId="{489F4209-378D-6D4A-B643-AEDD2323D191}" type="pres">
      <dgm:prSet presAssocID="{05A1811E-15CA-E341-BF84-2F39E78D5EFA}" presName="parallelogram4" presStyleLbl="alignNode1" presStyleIdx="10" presStyleCnt="21"/>
      <dgm:spPr/>
    </dgm:pt>
    <dgm:pt modelId="{60C0C71D-6FEF-254C-AC24-193032F8FD4F}" type="pres">
      <dgm:prSet presAssocID="{05A1811E-15CA-E341-BF84-2F39E78D5EFA}" presName="parallelogram5" presStyleLbl="alignNode1" presStyleIdx="11" presStyleCnt="21"/>
      <dgm:spPr/>
    </dgm:pt>
    <dgm:pt modelId="{420E9852-6328-CA4B-8C65-853F0CB59157}" type="pres">
      <dgm:prSet presAssocID="{05A1811E-15CA-E341-BF84-2F39E78D5EFA}" presName="parallelogram6" presStyleLbl="alignNode1" presStyleIdx="12" presStyleCnt="21"/>
      <dgm:spPr/>
    </dgm:pt>
    <dgm:pt modelId="{40CD537C-A659-C44A-9364-8C02B7FDE83F}" type="pres">
      <dgm:prSet presAssocID="{05A1811E-15CA-E341-BF84-2F39E78D5EFA}" presName="parallelogram7" presStyleLbl="alignNode1" presStyleIdx="13" presStyleCnt="21"/>
      <dgm:spPr/>
    </dgm:pt>
    <dgm:pt modelId="{498C7D0E-2730-8940-AEE0-7AF366841903}" type="pres">
      <dgm:prSet presAssocID="{14BC1E98-4008-034B-955B-25ABADA73DDF}" presName="sibTrans" presStyleCnt="0"/>
      <dgm:spPr/>
    </dgm:pt>
    <dgm:pt modelId="{A1809EBC-B57D-2A4C-8DAC-6AFF591BFC90}" type="pres">
      <dgm:prSet presAssocID="{43538142-7B64-8641-93F9-66073EF31ACC}" presName="parenttextcomposite" presStyleCnt="0"/>
      <dgm:spPr/>
    </dgm:pt>
    <dgm:pt modelId="{7491D6FD-08FC-414A-B2FE-58E2DADCC536}" type="pres">
      <dgm:prSet presAssocID="{43538142-7B64-8641-93F9-66073EF31ACC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A02960-600D-A345-B7BE-7EF8FCCDF914}" type="pres">
      <dgm:prSet presAssocID="{43538142-7B64-8641-93F9-66073EF31ACC}" presName="parallelogramComposite" presStyleCnt="0"/>
      <dgm:spPr/>
    </dgm:pt>
    <dgm:pt modelId="{7EDE39E0-7C08-6D4F-ADBF-9E0CFC6AF3A9}" type="pres">
      <dgm:prSet presAssocID="{43538142-7B64-8641-93F9-66073EF31ACC}" presName="parallelogram1" presStyleLbl="alignNode1" presStyleIdx="14" presStyleCnt="21"/>
      <dgm:spPr/>
    </dgm:pt>
    <dgm:pt modelId="{DC5F711C-EDD0-9449-ABE5-69DFAC4FF2BA}" type="pres">
      <dgm:prSet presAssocID="{43538142-7B64-8641-93F9-66073EF31ACC}" presName="parallelogram2" presStyleLbl="alignNode1" presStyleIdx="15" presStyleCnt="21"/>
      <dgm:spPr/>
    </dgm:pt>
    <dgm:pt modelId="{DE5CD8BA-E48B-9540-9273-EBC36CAB29FA}" type="pres">
      <dgm:prSet presAssocID="{43538142-7B64-8641-93F9-66073EF31ACC}" presName="parallelogram3" presStyleLbl="alignNode1" presStyleIdx="16" presStyleCnt="21"/>
      <dgm:spPr/>
    </dgm:pt>
    <dgm:pt modelId="{12139C35-C849-0E4F-A5C7-285A82D79F1B}" type="pres">
      <dgm:prSet presAssocID="{43538142-7B64-8641-93F9-66073EF31ACC}" presName="parallelogram4" presStyleLbl="alignNode1" presStyleIdx="17" presStyleCnt="21"/>
      <dgm:spPr/>
    </dgm:pt>
    <dgm:pt modelId="{21F03AD5-1C8D-4D45-9169-328C66E0CAC8}" type="pres">
      <dgm:prSet presAssocID="{43538142-7B64-8641-93F9-66073EF31ACC}" presName="parallelogram5" presStyleLbl="alignNode1" presStyleIdx="18" presStyleCnt="21"/>
      <dgm:spPr/>
    </dgm:pt>
    <dgm:pt modelId="{F9539DEA-5E2B-1D47-9024-224E4FC83745}" type="pres">
      <dgm:prSet presAssocID="{43538142-7B64-8641-93F9-66073EF31ACC}" presName="parallelogram6" presStyleLbl="alignNode1" presStyleIdx="19" presStyleCnt="21"/>
      <dgm:spPr/>
    </dgm:pt>
    <dgm:pt modelId="{1E500162-82E5-FD4D-8050-7269A1BFF36F}" type="pres">
      <dgm:prSet presAssocID="{43538142-7B64-8641-93F9-66073EF31ACC}" presName="parallelogram7" presStyleLbl="alignNode1" presStyleIdx="20" presStyleCnt="21"/>
      <dgm:spPr/>
    </dgm:pt>
  </dgm:ptLst>
  <dgm:cxnLst>
    <dgm:cxn modelId="{3E1AC8EB-47D1-4F03-80D8-B798D1363EAB}" type="presOf" srcId="{F607D06F-A9F5-4F4E-8016-ADE49EA564B8}" destId="{DDBA8226-BE6A-4549-8BA9-3FE75FBF8AF4}" srcOrd="0" destOrd="0" presId="urn:microsoft.com/office/officeart/2008/layout/VerticalAccentList"/>
    <dgm:cxn modelId="{671A4382-F9FC-2E44-9A68-8D6081A29CDC}" srcId="{D18B2429-9CB1-4543-9A13-0C263ACE66FD}" destId="{43538142-7B64-8641-93F9-66073EF31ACC}" srcOrd="2" destOrd="0" parTransId="{CC59F1FF-E4C4-4E43-ACB4-87D399FB9F67}" sibTransId="{59A3A017-2FA2-2342-B073-E1AE34D122AB}"/>
    <dgm:cxn modelId="{33E03AC6-DA3B-B54C-AA3F-A5E43E901EFB}" srcId="{D18B2429-9CB1-4543-9A13-0C263ACE66FD}" destId="{F607D06F-A9F5-4F4E-8016-ADE49EA564B8}" srcOrd="0" destOrd="0" parTransId="{F2BB83CA-8C6D-554D-B365-07CF5197785E}" sibTransId="{7FB24702-8922-6C45-A47F-E8E6F8E60790}"/>
    <dgm:cxn modelId="{38A0A81F-1227-EB45-9FFE-6862EA1AC69C}" srcId="{D18B2429-9CB1-4543-9A13-0C263ACE66FD}" destId="{05A1811E-15CA-E341-BF84-2F39E78D5EFA}" srcOrd="1" destOrd="0" parTransId="{14338659-A21E-154A-93A8-CE0D8C0295C3}" sibTransId="{14BC1E98-4008-034B-955B-25ABADA73DDF}"/>
    <dgm:cxn modelId="{743B4E39-59A2-4E7E-85FF-4B5E1AE95991}" type="presOf" srcId="{43538142-7B64-8641-93F9-66073EF31ACC}" destId="{7491D6FD-08FC-414A-B2FE-58E2DADCC536}" srcOrd="0" destOrd="0" presId="urn:microsoft.com/office/officeart/2008/layout/VerticalAccentList"/>
    <dgm:cxn modelId="{795212E9-4DAF-479C-8D01-424E9BA08D3D}" type="presOf" srcId="{D18B2429-9CB1-4543-9A13-0C263ACE66FD}" destId="{C738420A-4E9F-BB45-81BE-23CE9A59C47F}" srcOrd="0" destOrd="0" presId="urn:microsoft.com/office/officeart/2008/layout/VerticalAccentList"/>
    <dgm:cxn modelId="{F37010B9-DCD5-492C-8B0C-4CCB78463057}" type="presOf" srcId="{05A1811E-15CA-E341-BF84-2F39E78D5EFA}" destId="{9C2E1A0C-15BB-3A45-9D00-261DEA407C71}" srcOrd="0" destOrd="0" presId="urn:microsoft.com/office/officeart/2008/layout/VerticalAccentList"/>
    <dgm:cxn modelId="{183FF2E4-9883-44DC-813C-E9C85320FBE5}" type="presParOf" srcId="{C738420A-4E9F-BB45-81BE-23CE9A59C47F}" destId="{2C5F8ABA-9B4E-C844-BA6E-AB812B6D11F3}" srcOrd="0" destOrd="0" presId="urn:microsoft.com/office/officeart/2008/layout/VerticalAccentList"/>
    <dgm:cxn modelId="{BFFE173E-8E5B-489C-98F4-C5F0201CA1B5}" type="presParOf" srcId="{2C5F8ABA-9B4E-C844-BA6E-AB812B6D11F3}" destId="{DDBA8226-BE6A-4549-8BA9-3FE75FBF8AF4}" srcOrd="0" destOrd="0" presId="urn:microsoft.com/office/officeart/2008/layout/VerticalAccentList"/>
    <dgm:cxn modelId="{D68AB5EB-CC1D-4BD0-A2FE-F05BC4114B19}" type="presParOf" srcId="{C738420A-4E9F-BB45-81BE-23CE9A59C47F}" destId="{A3A5E6E5-61FF-2C4D-A192-93197803C203}" srcOrd="1" destOrd="0" presId="urn:microsoft.com/office/officeart/2008/layout/VerticalAccentList"/>
    <dgm:cxn modelId="{621681B7-1952-4D4B-840E-FC1C17A4C82C}" type="presParOf" srcId="{A3A5E6E5-61FF-2C4D-A192-93197803C203}" destId="{7E3A367E-1002-0C4E-83B1-DCC97C6E4B35}" srcOrd="0" destOrd="0" presId="urn:microsoft.com/office/officeart/2008/layout/VerticalAccentList"/>
    <dgm:cxn modelId="{9245C478-7787-4D26-8925-69180B9B0F60}" type="presParOf" srcId="{A3A5E6E5-61FF-2C4D-A192-93197803C203}" destId="{ABAD03AC-8EA0-1949-AEF6-364A4D3B27DC}" srcOrd="1" destOrd="0" presId="urn:microsoft.com/office/officeart/2008/layout/VerticalAccentList"/>
    <dgm:cxn modelId="{522DDA17-6B55-4446-AAC8-6A7E8C194493}" type="presParOf" srcId="{A3A5E6E5-61FF-2C4D-A192-93197803C203}" destId="{D1B56188-61D0-3C44-8EFC-ADA2BAF1A5B7}" srcOrd="2" destOrd="0" presId="urn:microsoft.com/office/officeart/2008/layout/VerticalAccentList"/>
    <dgm:cxn modelId="{1689C205-80AC-492D-8E54-2F83F2A142B1}" type="presParOf" srcId="{A3A5E6E5-61FF-2C4D-A192-93197803C203}" destId="{F5CB33C3-42B6-D742-BCBA-F82F44BA081B}" srcOrd="3" destOrd="0" presId="urn:microsoft.com/office/officeart/2008/layout/VerticalAccentList"/>
    <dgm:cxn modelId="{0CB583B7-BD4D-484B-9BEF-F5065D3C7F05}" type="presParOf" srcId="{A3A5E6E5-61FF-2C4D-A192-93197803C203}" destId="{3A92D2D6-1FE2-F248-A028-79C0797B46BA}" srcOrd="4" destOrd="0" presId="urn:microsoft.com/office/officeart/2008/layout/VerticalAccentList"/>
    <dgm:cxn modelId="{3E051218-023F-4459-BE7C-05D8FC3BE4DA}" type="presParOf" srcId="{A3A5E6E5-61FF-2C4D-A192-93197803C203}" destId="{43462398-3410-2C4A-97BF-B92E2F6484EF}" srcOrd="5" destOrd="0" presId="urn:microsoft.com/office/officeart/2008/layout/VerticalAccentList"/>
    <dgm:cxn modelId="{8CF6C72C-E67B-4938-A09E-3C0EBD4D081E}" type="presParOf" srcId="{A3A5E6E5-61FF-2C4D-A192-93197803C203}" destId="{6F68DE97-2157-4C42-A6C3-E235C336CE00}" srcOrd="6" destOrd="0" presId="urn:microsoft.com/office/officeart/2008/layout/VerticalAccentList"/>
    <dgm:cxn modelId="{FF69BA69-691F-4F91-9120-843535C4A3C7}" type="presParOf" srcId="{C738420A-4E9F-BB45-81BE-23CE9A59C47F}" destId="{B4E4340F-3CBB-DC48-A879-466D995C89EF}" srcOrd="2" destOrd="0" presId="urn:microsoft.com/office/officeart/2008/layout/VerticalAccentList"/>
    <dgm:cxn modelId="{5EF17804-B69D-4E55-8991-32B7084619A1}" type="presParOf" srcId="{C738420A-4E9F-BB45-81BE-23CE9A59C47F}" destId="{5577A3A8-7CA1-2A47-AB18-EFE9E2080E43}" srcOrd="3" destOrd="0" presId="urn:microsoft.com/office/officeart/2008/layout/VerticalAccentList"/>
    <dgm:cxn modelId="{224CF65E-7018-49CA-9E4E-6F01E53312F7}" type="presParOf" srcId="{5577A3A8-7CA1-2A47-AB18-EFE9E2080E43}" destId="{9C2E1A0C-15BB-3A45-9D00-261DEA407C71}" srcOrd="0" destOrd="0" presId="urn:microsoft.com/office/officeart/2008/layout/VerticalAccentList"/>
    <dgm:cxn modelId="{EE8838A0-C09E-4302-B7E5-0BA8E182D478}" type="presParOf" srcId="{C738420A-4E9F-BB45-81BE-23CE9A59C47F}" destId="{1BB37720-F100-2D4C-8959-B78D75CB5430}" srcOrd="4" destOrd="0" presId="urn:microsoft.com/office/officeart/2008/layout/VerticalAccentList"/>
    <dgm:cxn modelId="{16ADFA08-AC1E-4B8C-A782-A3F0027DABC4}" type="presParOf" srcId="{1BB37720-F100-2D4C-8959-B78D75CB5430}" destId="{9905561F-9AA2-8749-8172-D4379C266D81}" srcOrd="0" destOrd="0" presId="urn:microsoft.com/office/officeart/2008/layout/VerticalAccentList"/>
    <dgm:cxn modelId="{2E1D5CAB-2295-4F40-BCF9-CDF3D60BCF4E}" type="presParOf" srcId="{1BB37720-F100-2D4C-8959-B78D75CB5430}" destId="{725D9445-9D2F-CC45-8EAF-162A2E982052}" srcOrd="1" destOrd="0" presId="urn:microsoft.com/office/officeart/2008/layout/VerticalAccentList"/>
    <dgm:cxn modelId="{1FE30265-58A4-4A9B-8C44-EB409CE933A0}" type="presParOf" srcId="{1BB37720-F100-2D4C-8959-B78D75CB5430}" destId="{EE4401BB-6A3A-1847-896B-ADDCDE1AD52D}" srcOrd="2" destOrd="0" presId="urn:microsoft.com/office/officeart/2008/layout/VerticalAccentList"/>
    <dgm:cxn modelId="{C5D0AE0D-FFD4-4803-B2DA-BE06B6CCA754}" type="presParOf" srcId="{1BB37720-F100-2D4C-8959-B78D75CB5430}" destId="{489F4209-378D-6D4A-B643-AEDD2323D191}" srcOrd="3" destOrd="0" presId="urn:microsoft.com/office/officeart/2008/layout/VerticalAccentList"/>
    <dgm:cxn modelId="{21E7D324-2C27-47B8-B862-27660E09E93A}" type="presParOf" srcId="{1BB37720-F100-2D4C-8959-B78D75CB5430}" destId="{60C0C71D-6FEF-254C-AC24-193032F8FD4F}" srcOrd="4" destOrd="0" presId="urn:microsoft.com/office/officeart/2008/layout/VerticalAccentList"/>
    <dgm:cxn modelId="{F9BB53B6-4ADF-4FA5-A0C3-A9D9F20157D3}" type="presParOf" srcId="{1BB37720-F100-2D4C-8959-B78D75CB5430}" destId="{420E9852-6328-CA4B-8C65-853F0CB59157}" srcOrd="5" destOrd="0" presId="urn:microsoft.com/office/officeart/2008/layout/VerticalAccentList"/>
    <dgm:cxn modelId="{EBF0B942-A5D0-4F4E-8765-C44527200706}" type="presParOf" srcId="{1BB37720-F100-2D4C-8959-B78D75CB5430}" destId="{40CD537C-A659-C44A-9364-8C02B7FDE83F}" srcOrd="6" destOrd="0" presId="urn:microsoft.com/office/officeart/2008/layout/VerticalAccentList"/>
    <dgm:cxn modelId="{283D6869-8BE5-4FA3-AFB6-D014A83508A0}" type="presParOf" srcId="{C738420A-4E9F-BB45-81BE-23CE9A59C47F}" destId="{498C7D0E-2730-8940-AEE0-7AF366841903}" srcOrd="5" destOrd="0" presId="urn:microsoft.com/office/officeart/2008/layout/VerticalAccentList"/>
    <dgm:cxn modelId="{E17070AD-989C-4F6C-A182-9A9F31D05965}" type="presParOf" srcId="{C738420A-4E9F-BB45-81BE-23CE9A59C47F}" destId="{A1809EBC-B57D-2A4C-8DAC-6AFF591BFC90}" srcOrd="6" destOrd="0" presId="urn:microsoft.com/office/officeart/2008/layout/VerticalAccentList"/>
    <dgm:cxn modelId="{325547EA-417A-4558-839D-648AC4176C56}" type="presParOf" srcId="{A1809EBC-B57D-2A4C-8DAC-6AFF591BFC90}" destId="{7491D6FD-08FC-414A-B2FE-58E2DADCC536}" srcOrd="0" destOrd="0" presId="urn:microsoft.com/office/officeart/2008/layout/VerticalAccentList"/>
    <dgm:cxn modelId="{0AF9C36B-78F1-492B-B978-99488BAA1011}" type="presParOf" srcId="{C738420A-4E9F-BB45-81BE-23CE9A59C47F}" destId="{17A02960-600D-A345-B7BE-7EF8FCCDF914}" srcOrd="7" destOrd="0" presId="urn:microsoft.com/office/officeart/2008/layout/VerticalAccentList"/>
    <dgm:cxn modelId="{05F0B032-3AFB-4687-9156-A212CA8020DD}" type="presParOf" srcId="{17A02960-600D-A345-B7BE-7EF8FCCDF914}" destId="{7EDE39E0-7C08-6D4F-ADBF-9E0CFC6AF3A9}" srcOrd="0" destOrd="0" presId="urn:microsoft.com/office/officeart/2008/layout/VerticalAccentList"/>
    <dgm:cxn modelId="{F7CF789E-4329-4592-8D4C-7B94ABB530BD}" type="presParOf" srcId="{17A02960-600D-A345-B7BE-7EF8FCCDF914}" destId="{DC5F711C-EDD0-9449-ABE5-69DFAC4FF2BA}" srcOrd="1" destOrd="0" presId="urn:microsoft.com/office/officeart/2008/layout/VerticalAccentList"/>
    <dgm:cxn modelId="{F860E16F-4BAB-465B-80E2-C420CEA6321A}" type="presParOf" srcId="{17A02960-600D-A345-B7BE-7EF8FCCDF914}" destId="{DE5CD8BA-E48B-9540-9273-EBC36CAB29FA}" srcOrd="2" destOrd="0" presId="urn:microsoft.com/office/officeart/2008/layout/VerticalAccentList"/>
    <dgm:cxn modelId="{4B76425F-33AE-4F86-9323-0C1646D7472B}" type="presParOf" srcId="{17A02960-600D-A345-B7BE-7EF8FCCDF914}" destId="{12139C35-C849-0E4F-A5C7-285A82D79F1B}" srcOrd="3" destOrd="0" presId="urn:microsoft.com/office/officeart/2008/layout/VerticalAccentList"/>
    <dgm:cxn modelId="{BF17E98B-FB7E-407E-97B5-412D6FE3E6DE}" type="presParOf" srcId="{17A02960-600D-A345-B7BE-7EF8FCCDF914}" destId="{21F03AD5-1C8D-4D45-9169-328C66E0CAC8}" srcOrd="4" destOrd="0" presId="urn:microsoft.com/office/officeart/2008/layout/VerticalAccentList"/>
    <dgm:cxn modelId="{5690357E-BF74-4A16-9F2E-C69B2A9FF7E0}" type="presParOf" srcId="{17A02960-600D-A345-B7BE-7EF8FCCDF914}" destId="{F9539DEA-5E2B-1D47-9024-224E4FC83745}" srcOrd="5" destOrd="0" presId="urn:microsoft.com/office/officeart/2008/layout/VerticalAccentList"/>
    <dgm:cxn modelId="{0D3BAC17-3FF1-479A-999C-CB3B9F9A7840}" type="presParOf" srcId="{17A02960-600D-A345-B7BE-7EF8FCCDF914}" destId="{1E500162-82E5-FD4D-8050-7269A1BFF36F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D977713-CCD4-CF46-835C-F6D5A6AF9931}" type="doc">
      <dgm:prSet loTypeId="urn:microsoft.com/office/officeart/2005/8/layout/default#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21B51F-FD51-644A-A491-3ADB5D79BC7D}">
      <dgm:prSet phldrT="[Text]"/>
      <dgm:spPr/>
      <dgm:t>
        <a:bodyPr/>
        <a:lstStyle/>
        <a:p>
          <a:r>
            <a:rPr lang="en-US" b="1" dirty="0" err="1" smtClean="0"/>
            <a:t>Investasi</a:t>
          </a:r>
          <a:r>
            <a:rPr lang="en-US" b="1" dirty="0" smtClean="0"/>
            <a:t> </a:t>
          </a:r>
          <a:r>
            <a:rPr lang="en-US" b="1" dirty="0" err="1" smtClean="0"/>
            <a:t>Awal</a:t>
          </a:r>
          <a:endParaRPr lang="en-US" b="1" dirty="0" smtClean="0"/>
        </a:p>
        <a:p>
          <a:r>
            <a:rPr lang="en-US" b="1" dirty="0" err="1" smtClean="0"/>
            <a:t>Rp</a:t>
          </a:r>
          <a:r>
            <a:rPr lang="en-US" b="1" dirty="0" smtClean="0"/>
            <a:t> 25,000,000</a:t>
          </a:r>
          <a:endParaRPr lang="en-US" b="1" dirty="0"/>
        </a:p>
      </dgm:t>
    </dgm:pt>
    <dgm:pt modelId="{A2E002CE-92CB-E247-9242-CF7D57EAA2E6}" type="parTrans" cxnId="{C7E78A7D-BC44-F84C-9028-A8CB3ECEA510}">
      <dgm:prSet/>
      <dgm:spPr/>
      <dgm:t>
        <a:bodyPr/>
        <a:lstStyle/>
        <a:p>
          <a:endParaRPr lang="en-US" b="1"/>
        </a:p>
      </dgm:t>
    </dgm:pt>
    <dgm:pt modelId="{81F4A288-6A17-8743-B3F5-BB2969A76ABB}" type="sibTrans" cxnId="{C7E78A7D-BC44-F84C-9028-A8CB3ECEA510}">
      <dgm:prSet/>
      <dgm:spPr/>
      <dgm:t>
        <a:bodyPr/>
        <a:lstStyle/>
        <a:p>
          <a:endParaRPr lang="en-US" b="1"/>
        </a:p>
      </dgm:t>
    </dgm:pt>
    <dgm:pt modelId="{9A535DB3-415D-964E-A2EE-DBC02D90F40B}">
      <dgm:prSet phldrT="[Text]"/>
      <dgm:spPr/>
      <dgm:t>
        <a:bodyPr/>
        <a:lstStyle/>
        <a:p>
          <a:r>
            <a:rPr lang="en-US" b="1" dirty="0" err="1" smtClean="0"/>
            <a:t>Laba</a:t>
          </a:r>
          <a:r>
            <a:rPr lang="en-US" b="1" dirty="0" smtClean="0"/>
            <a:t> </a:t>
          </a:r>
          <a:r>
            <a:rPr lang="en-US" b="1" dirty="0" err="1" smtClean="0"/>
            <a:t>Bersih</a:t>
          </a:r>
          <a:endParaRPr lang="en-US" b="1" dirty="0" smtClean="0"/>
        </a:p>
        <a:p>
          <a:r>
            <a:rPr lang="en-US" b="1" dirty="0" err="1" smtClean="0"/>
            <a:t>Rp</a:t>
          </a:r>
          <a:r>
            <a:rPr lang="en-US" b="1" dirty="0" smtClean="0"/>
            <a:t> 3,050,000</a:t>
          </a:r>
          <a:endParaRPr lang="en-US" b="1" dirty="0"/>
        </a:p>
      </dgm:t>
    </dgm:pt>
    <dgm:pt modelId="{ACFEE74D-413B-E64C-BFDD-9C0785327BEC}" type="parTrans" cxnId="{BD0FF30E-5458-374A-8CCA-1DFA3B8497D7}">
      <dgm:prSet/>
      <dgm:spPr/>
      <dgm:t>
        <a:bodyPr/>
        <a:lstStyle/>
        <a:p>
          <a:endParaRPr lang="en-US" b="1"/>
        </a:p>
      </dgm:t>
    </dgm:pt>
    <dgm:pt modelId="{37993547-EE7F-5C4A-A8A2-474150E5A98C}" type="sibTrans" cxnId="{BD0FF30E-5458-374A-8CCA-1DFA3B8497D7}">
      <dgm:prSet/>
      <dgm:spPr/>
      <dgm:t>
        <a:bodyPr/>
        <a:lstStyle/>
        <a:p>
          <a:endParaRPr lang="en-US" b="1"/>
        </a:p>
      </dgm:t>
    </dgm:pt>
    <dgm:pt modelId="{521B097A-7599-5B47-A4A6-D46102379BD3}">
      <dgm:prSet phldrT="[Text]"/>
      <dgm:spPr/>
      <dgm:t>
        <a:bodyPr/>
        <a:lstStyle/>
        <a:p>
          <a:r>
            <a:rPr lang="en-US" b="1" dirty="0" err="1" smtClean="0"/>
            <a:t>Penarikan</a:t>
          </a:r>
          <a:r>
            <a:rPr lang="en-US" b="1" dirty="0" smtClean="0"/>
            <a:t> </a:t>
          </a:r>
        </a:p>
        <a:p>
          <a:r>
            <a:rPr lang="en-US" b="1" dirty="0" err="1" smtClean="0"/>
            <a:t>Rp</a:t>
          </a:r>
          <a:r>
            <a:rPr lang="en-US" b="1" dirty="0" smtClean="0"/>
            <a:t> 2,000,000</a:t>
          </a:r>
          <a:endParaRPr lang="en-US" b="1" dirty="0"/>
        </a:p>
      </dgm:t>
    </dgm:pt>
    <dgm:pt modelId="{538A41B8-C9D4-7B46-B7CA-7117ACCAF882}" type="parTrans" cxnId="{397CA445-43B5-1141-ACCA-FCA03A34AE67}">
      <dgm:prSet/>
      <dgm:spPr/>
      <dgm:t>
        <a:bodyPr/>
        <a:lstStyle/>
        <a:p>
          <a:endParaRPr lang="en-US" b="1"/>
        </a:p>
      </dgm:t>
    </dgm:pt>
    <dgm:pt modelId="{9D238A42-C4BB-9C48-8AA6-1655AF59B202}" type="sibTrans" cxnId="{397CA445-43B5-1141-ACCA-FCA03A34AE67}">
      <dgm:prSet/>
      <dgm:spPr/>
      <dgm:t>
        <a:bodyPr/>
        <a:lstStyle/>
        <a:p>
          <a:endParaRPr lang="en-US" b="1"/>
        </a:p>
      </dgm:t>
    </dgm:pt>
    <dgm:pt modelId="{2BD74302-ECC2-824B-AF6B-B421CA1EDB2E}" type="pres">
      <dgm:prSet presAssocID="{8D977713-CCD4-CF46-835C-F6D5A6AF993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328F2E-ED9B-6D47-A845-534374F7237B}" type="pres">
      <dgm:prSet presAssocID="{ED21B51F-FD51-644A-A491-3ADB5D79BC7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792D0B-D2F6-DB4E-A93C-452351F8CA0D}" type="pres">
      <dgm:prSet presAssocID="{81F4A288-6A17-8743-B3F5-BB2969A76ABB}" presName="sibTrans" presStyleCnt="0"/>
      <dgm:spPr/>
    </dgm:pt>
    <dgm:pt modelId="{E09E0853-B3C4-B640-BC11-E26DDE5F4137}" type="pres">
      <dgm:prSet presAssocID="{9A535DB3-415D-964E-A2EE-DBC02D90F40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8CE731-43F5-784E-B9F7-458BE67F2E62}" type="pres">
      <dgm:prSet presAssocID="{37993547-EE7F-5C4A-A8A2-474150E5A98C}" presName="sibTrans" presStyleCnt="0"/>
      <dgm:spPr/>
    </dgm:pt>
    <dgm:pt modelId="{C7BBC6BA-07CD-AE4F-A6D7-63882D3A47BE}" type="pres">
      <dgm:prSet presAssocID="{521B097A-7599-5B47-A4A6-D46102379BD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2376B0-C208-4A96-A906-F3EC1FDA67E1}" type="presOf" srcId="{ED21B51F-FD51-644A-A491-3ADB5D79BC7D}" destId="{B2328F2E-ED9B-6D47-A845-534374F7237B}" srcOrd="0" destOrd="0" presId="urn:microsoft.com/office/officeart/2005/8/layout/default#1"/>
    <dgm:cxn modelId="{35B37375-2383-47CE-8ABF-6AEE5BAA30FF}" type="presOf" srcId="{8D977713-CCD4-CF46-835C-F6D5A6AF9931}" destId="{2BD74302-ECC2-824B-AF6B-B421CA1EDB2E}" srcOrd="0" destOrd="0" presId="urn:microsoft.com/office/officeart/2005/8/layout/default#1"/>
    <dgm:cxn modelId="{2C6FFB66-A2FE-469D-83B3-DFC382BC4121}" type="presOf" srcId="{9A535DB3-415D-964E-A2EE-DBC02D90F40B}" destId="{E09E0853-B3C4-B640-BC11-E26DDE5F4137}" srcOrd="0" destOrd="0" presId="urn:microsoft.com/office/officeart/2005/8/layout/default#1"/>
    <dgm:cxn modelId="{397CA445-43B5-1141-ACCA-FCA03A34AE67}" srcId="{8D977713-CCD4-CF46-835C-F6D5A6AF9931}" destId="{521B097A-7599-5B47-A4A6-D46102379BD3}" srcOrd="2" destOrd="0" parTransId="{538A41B8-C9D4-7B46-B7CA-7117ACCAF882}" sibTransId="{9D238A42-C4BB-9C48-8AA6-1655AF59B202}"/>
    <dgm:cxn modelId="{82DFC659-6C50-4427-8107-02878AD33888}" type="presOf" srcId="{521B097A-7599-5B47-A4A6-D46102379BD3}" destId="{C7BBC6BA-07CD-AE4F-A6D7-63882D3A47BE}" srcOrd="0" destOrd="0" presId="urn:microsoft.com/office/officeart/2005/8/layout/default#1"/>
    <dgm:cxn modelId="{BD0FF30E-5458-374A-8CCA-1DFA3B8497D7}" srcId="{8D977713-CCD4-CF46-835C-F6D5A6AF9931}" destId="{9A535DB3-415D-964E-A2EE-DBC02D90F40B}" srcOrd="1" destOrd="0" parTransId="{ACFEE74D-413B-E64C-BFDD-9C0785327BEC}" sibTransId="{37993547-EE7F-5C4A-A8A2-474150E5A98C}"/>
    <dgm:cxn modelId="{C7E78A7D-BC44-F84C-9028-A8CB3ECEA510}" srcId="{8D977713-CCD4-CF46-835C-F6D5A6AF9931}" destId="{ED21B51F-FD51-644A-A491-3ADB5D79BC7D}" srcOrd="0" destOrd="0" parTransId="{A2E002CE-92CB-E247-9242-CF7D57EAA2E6}" sibTransId="{81F4A288-6A17-8743-B3F5-BB2969A76ABB}"/>
    <dgm:cxn modelId="{F33933B1-8A48-4788-A03F-BD6E3C7BE92A}" type="presParOf" srcId="{2BD74302-ECC2-824B-AF6B-B421CA1EDB2E}" destId="{B2328F2E-ED9B-6D47-A845-534374F7237B}" srcOrd="0" destOrd="0" presId="urn:microsoft.com/office/officeart/2005/8/layout/default#1"/>
    <dgm:cxn modelId="{DC954382-24CA-4AB2-89F6-9291193DB79C}" type="presParOf" srcId="{2BD74302-ECC2-824B-AF6B-B421CA1EDB2E}" destId="{BF792D0B-D2F6-DB4E-A93C-452351F8CA0D}" srcOrd="1" destOrd="0" presId="urn:microsoft.com/office/officeart/2005/8/layout/default#1"/>
    <dgm:cxn modelId="{61A3A6FE-BAA9-439A-BA63-0DEA1876B666}" type="presParOf" srcId="{2BD74302-ECC2-824B-AF6B-B421CA1EDB2E}" destId="{E09E0853-B3C4-B640-BC11-E26DDE5F4137}" srcOrd="2" destOrd="0" presId="urn:microsoft.com/office/officeart/2005/8/layout/default#1"/>
    <dgm:cxn modelId="{E5B2D822-59D3-4D24-AA38-F5CA8726E73D}" type="presParOf" srcId="{2BD74302-ECC2-824B-AF6B-B421CA1EDB2E}" destId="{C88CE731-43F5-784E-B9F7-458BE67F2E62}" srcOrd="3" destOrd="0" presId="urn:microsoft.com/office/officeart/2005/8/layout/default#1"/>
    <dgm:cxn modelId="{A55FDBD3-DF14-48EA-954A-6C8FFAD948FE}" type="presParOf" srcId="{2BD74302-ECC2-824B-AF6B-B421CA1EDB2E}" destId="{C7BBC6BA-07CD-AE4F-A6D7-63882D3A47BE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70E1A-566C-4D1E-9E6A-46A73FD89AC1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A81AC-DC08-4CD8-8FFC-FBE71BB5EA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11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 cap="flat"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86" y="4343869"/>
            <a:ext cx="5030029" cy="4114175"/>
          </a:xfrm>
          <a:noFill/>
          <a:ln w="9525"/>
        </p:spPr>
        <p:txBody>
          <a:bodyPr lIns="92063" tIns="46032" rIns="92063" bIns="46032"/>
          <a:lstStyle/>
          <a:p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561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33EE-94EE-4265-B6F3-FD5DC5687425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9161-FA30-4E50-9B06-7BC5F8B05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33EE-94EE-4265-B6F3-FD5DC5687425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9161-FA30-4E50-9B06-7BC5F8B05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33EE-94EE-4265-B6F3-FD5DC5687425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9161-FA30-4E50-9B06-7BC5F8B05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33EE-94EE-4265-B6F3-FD5DC5687425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9161-FA30-4E50-9B06-7BC5F8B05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33EE-94EE-4265-B6F3-FD5DC5687425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9161-FA30-4E50-9B06-7BC5F8B05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33EE-94EE-4265-B6F3-FD5DC5687425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9161-FA30-4E50-9B06-7BC5F8B05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33EE-94EE-4265-B6F3-FD5DC5687425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9161-FA30-4E50-9B06-7BC5F8B05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33EE-94EE-4265-B6F3-FD5DC5687425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9161-FA30-4E50-9B06-7BC5F8B05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33EE-94EE-4265-B6F3-FD5DC5687425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9161-FA30-4E50-9B06-7BC5F8B05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33EE-94EE-4265-B6F3-FD5DC5687425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9161-FA30-4E50-9B06-7BC5F8B05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33EE-94EE-4265-B6F3-FD5DC5687425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9161-FA30-4E50-9B06-7BC5F8B05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533EE-94EE-4265-B6F3-FD5DC5687425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19161-FA30-4E50-9B06-7BC5F8B05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357299"/>
            <a:ext cx="8143932" cy="2243152"/>
          </a:xfrm>
        </p:spPr>
        <p:txBody>
          <a:bodyPr/>
          <a:lstStyle/>
          <a:p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Akuntansi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 </a:t>
            </a:r>
            <a:b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</a:b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dan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Lingkungannya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Persamaan Akuntansi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981200"/>
            <a:ext cx="72941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/>
              <a:t>Aset</a:t>
            </a:r>
            <a:r>
              <a:rPr lang="en-US" sz="4800" b="1" dirty="0" smtClean="0"/>
              <a:t>     = </a:t>
            </a:r>
            <a:r>
              <a:rPr lang="en-US" sz="4800" b="1" dirty="0" err="1" smtClean="0"/>
              <a:t>Liabilitas</a:t>
            </a:r>
            <a:r>
              <a:rPr lang="en-US" sz="4800" b="1" dirty="0" smtClean="0"/>
              <a:t>  + </a:t>
            </a:r>
            <a:r>
              <a:rPr lang="en-US" sz="4800" b="1" dirty="0" err="1" smtClean="0"/>
              <a:t>Ekuitas</a:t>
            </a:r>
            <a:endParaRPr lang="en-US" sz="4800" b="1" dirty="0"/>
          </a:p>
        </p:txBody>
      </p:sp>
      <p:sp>
        <p:nvSpPr>
          <p:cNvPr id="6" name="Right Arrow 5"/>
          <p:cNvSpPr/>
          <p:nvPr/>
        </p:nvSpPr>
        <p:spPr>
          <a:xfrm rot="5400000">
            <a:off x="990600" y="3352800"/>
            <a:ext cx="1676400" cy="609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4648200"/>
            <a:ext cx="2209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 smtClean="0"/>
              <a:t>Sumber</a:t>
            </a:r>
            <a:r>
              <a:rPr lang="en-US" sz="2200" dirty="0" smtClean="0"/>
              <a:t> </a:t>
            </a:r>
            <a:r>
              <a:rPr lang="en-US" sz="2200" dirty="0" err="1" smtClean="0"/>
              <a:t>daya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dimiliki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perusahaan</a:t>
            </a:r>
            <a:r>
              <a:rPr lang="en-US" sz="2200" dirty="0" smtClean="0"/>
              <a:t>, </a:t>
            </a:r>
            <a:r>
              <a:rPr lang="en-US" sz="2200" dirty="0" err="1" smtClean="0"/>
              <a:t>misalnya</a:t>
            </a:r>
            <a:r>
              <a:rPr lang="en-US" sz="2200" dirty="0" smtClean="0"/>
              <a:t> </a:t>
            </a:r>
            <a:r>
              <a:rPr lang="en-US" sz="2200" dirty="0" err="1" smtClean="0"/>
              <a:t>uang</a:t>
            </a:r>
            <a:r>
              <a:rPr lang="en-US" sz="2200" dirty="0" smtClean="0"/>
              <a:t> </a:t>
            </a:r>
            <a:r>
              <a:rPr lang="en-US" sz="2200" dirty="0" err="1" smtClean="0"/>
              <a:t>tunai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tanah</a:t>
            </a:r>
            <a:endParaRPr lang="en-US" sz="2200" dirty="0"/>
          </a:p>
        </p:txBody>
      </p:sp>
      <p:sp>
        <p:nvSpPr>
          <p:cNvPr id="8" name="Right Arrow 7"/>
          <p:cNvSpPr/>
          <p:nvPr/>
        </p:nvSpPr>
        <p:spPr>
          <a:xfrm rot="5400000">
            <a:off x="3505200" y="3352800"/>
            <a:ext cx="1676400" cy="609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352800" y="4876800"/>
            <a:ext cx="198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 smtClean="0"/>
              <a:t>Klaim</a:t>
            </a:r>
            <a:r>
              <a:rPr lang="en-US" sz="2200" dirty="0" smtClean="0"/>
              <a:t> </a:t>
            </a:r>
            <a:r>
              <a:rPr lang="en-US" sz="2200" dirty="0" err="1" smtClean="0"/>
              <a:t>atas</a:t>
            </a:r>
            <a:r>
              <a:rPr lang="en-US" sz="2200" dirty="0" smtClean="0"/>
              <a:t> </a:t>
            </a:r>
            <a:r>
              <a:rPr lang="en-US" sz="2200" dirty="0" err="1" smtClean="0"/>
              <a:t>aset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kreditur</a:t>
            </a:r>
            <a:endParaRPr lang="en-US" sz="2200" dirty="0"/>
          </a:p>
        </p:txBody>
      </p:sp>
      <p:sp>
        <p:nvSpPr>
          <p:cNvPr id="10" name="Right Arrow 9"/>
          <p:cNvSpPr/>
          <p:nvPr/>
        </p:nvSpPr>
        <p:spPr>
          <a:xfrm rot="5400000">
            <a:off x="6172200" y="3352800"/>
            <a:ext cx="1676400" cy="609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0" y="4876800"/>
            <a:ext cx="198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 smtClean="0"/>
              <a:t>Klaim</a:t>
            </a:r>
            <a:r>
              <a:rPr lang="en-US" sz="2200" dirty="0" smtClean="0"/>
              <a:t> </a:t>
            </a:r>
            <a:r>
              <a:rPr lang="en-US" sz="2200" dirty="0" err="1" smtClean="0"/>
              <a:t>atas</a:t>
            </a:r>
            <a:r>
              <a:rPr lang="en-US" sz="2200" dirty="0" smtClean="0"/>
              <a:t> </a:t>
            </a:r>
            <a:r>
              <a:rPr lang="en-US" sz="2200" dirty="0" err="1" smtClean="0"/>
              <a:t>aset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pemilik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7672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ChangeArrowheads="1"/>
          </p:cNvSpPr>
          <p:nvPr/>
        </p:nvSpPr>
        <p:spPr bwMode="auto">
          <a:xfrm>
            <a:off x="762000" y="1600200"/>
            <a:ext cx="2057400" cy="914400"/>
          </a:xfrm>
          <a:prstGeom prst="rect">
            <a:avLst/>
          </a:prstGeom>
          <a:solidFill>
            <a:srgbClr val="F9EFA5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182562" tIns="46038" rIns="182562" bIns="46038"/>
          <a:lstStyle/>
          <a:p>
            <a:pPr algn="ctr">
              <a:lnSpc>
                <a:spcPct val="170000"/>
              </a:lnSpc>
              <a:spcBef>
                <a:spcPct val="35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Aset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529411" name="Text Box 3"/>
          <p:cNvSpPr txBox="1">
            <a:spLocks noChangeArrowheads="1"/>
          </p:cNvSpPr>
          <p:nvPr/>
        </p:nvSpPr>
        <p:spPr bwMode="auto">
          <a:xfrm>
            <a:off x="3428992" y="1571612"/>
            <a:ext cx="2057400" cy="914400"/>
          </a:xfrm>
          <a:prstGeom prst="rect">
            <a:avLst/>
          </a:prstGeom>
          <a:solidFill>
            <a:srgbClr val="CBDCFF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182562" tIns="46038" rIns="182562" bIns="46038"/>
          <a:lstStyle/>
          <a:p>
            <a:pPr algn="ctr">
              <a:lnSpc>
                <a:spcPct val="170000"/>
              </a:lnSpc>
              <a:spcBef>
                <a:spcPct val="35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Liabilitas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6172200" y="1600200"/>
            <a:ext cx="2438400" cy="914400"/>
          </a:xfrm>
          <a:prstGeom prst="rect">
            <a:avLst/>
          </a:prstGeom>
          <a:solidFill>
            <a:srgbClr val="CBDCFF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182562" tIns="46038" rIns="182562" bIns="46038"/>
          <a:lstStyle/>
          <a:p>
            <a:pPr algn="ctr">
              <a:lnSpc>
                <a:spcPct val="170000"/>
              </a:lnSpc>
              <a:spcBef>
                <a:spcPct val="35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Ekuitas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971800" y="1831975"/>
            <a:ext cx="441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effectLst/>
                <a:latin typeface="Arial" charset="0"/>
              </a:rPr>
              <a:t>=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638800" y="1817688"/>
            <a:ext cx="441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/>
                <a:latin typeface="Arial" charset="0"/>
              </a:rPr>
              <a:t>+</a:t>
            </a:r>
          </a:p>
        </p:txBody>
      </p:sp>
      <p:sp>
        <p:nvSpPr>
          <p:cNvPr id="529417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60388"/>
          </a:xfrm>
          <a:solidFill>
            <a:srgbClr val="990000"/>
          </a:solidFill>
          <a:ln w="12700" cap="flat" algn="ctr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 anchor="t">
            <a:normAutofit fontScale="90000"/>
          </a:bodyPr>
          <a:lstStyle/>
          <a:p>
            <a:pPr marL="109538" algn="l"/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Persamaan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Dasar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Akuntansi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715008" y="3000372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322099" y="3393281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7821635" y="3392487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86182" y="4929198"/>
            <a:ext cx="45005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537207" y="5321313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7785914" y="4999842"/>
            <a:ext cx="1000133" cy="1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929190" y="3857628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Modal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Saham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358082" y="3857628"/>
            <a:ext cx="171451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haroni" pitchFamily="2" charset="-79"/>
                <a:cs typeface="Aharoni" pitchFamily="2" charset="-79"/>
              </a:rPr>
              <a:t>Laba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Ditahan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43240" y="5572140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haroni" pitchFamily="2" charset="-79"/>
                <a:cs typeface="Aharoni" pitchFamily="2" charset="-79"/>
              </a:rPr>
              <a:t>Pendapatan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429520" y="5500702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Deviden</a:t>
            </a:r>
            <a:endParaRPr lang="en-US" b="1" dirty="0"/>
          </a:p>
        </p:txBody>
      </p:sp>
      <p:sp>
        <p:nvSpPr>
          <p:cNvPr id="23" name="Rectangle 22"/>
          <p:cNvSpPr/>
          <p:nvPr/>
        </p:nvSpPr>
        <p:spPr>
          <a:xfrm>
            <a:off x="5429256" y="5572140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haroni" pitchFamily="2" charset="-79"/>
                <a:cs typeface="Aharoni" pitchFamily="2" charset="-79"/>
              </a:rPr>
              <a:t>Beban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3392479" y="5321313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7108843" y="2749545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15140" y="400050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000760" y="507207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-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643834" y="500063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-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143240" y="507207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928662" y="271462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DEBIT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57554" y="2714620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KREDIT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Transaksi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7772400" cy="1600200"/>
          </a:xfrm>
          <a:solidFill>
            <a:schemeClr val="accent3">
              <a:lumMod val="60000"/>
              <a:lumOff val="40000"/>
            </a:schemeClr>
          </a:solidFill>
          <a:ln w="25400" cap="rnd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b="1" dirty="0" smtClean="0"/>
              <a:t>1 Nov 2018</a:t>
            </a:r>
          </a:p>
          <a:p>
            <a:pPr marL="0" indent="0" algn="ctr">
              <a:buNone/>
            </a:pPr>
            <a:r>
              <a:rPr lang="en-US" sz="3000" dirty="0" err="1" smtClean="0"/>
              <a:t>Cinta</a:t>
            </a:r>
            <a:r>
              <a:rPr lang="en-US" sz="3000" dirty="0" smtClean="0"/>
              <a:t> </a:t>
            </a:r>
            <a:r>
              <a:rPr lang="en-US" sz="3000" dirty="0" err="1" smtClean="0"/>
              <a:t>membukan</a:t>
            </a:r>
            <a:r>
              <a:rPr lang="en-US" sz="3000" dirty="0" smtClean="0"/>
              <a:t> </a:t>
            </a:r>
            <a:r>
              <a:rPr lang="en-US" sz="3000" dirty="0" err="1" smtClean="0"/>
              <a:t>rekening</a:t>
            </a:r>
            <a:r>
              <a:rPr lang="en-US" sz="3000" dirty="0" smtClean="0"/>
              <a:t> di bank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setoran</a:t>
            </a:r>
            <a:r>
              <a:rPr lang="en-US" sz="3000" dirty="0" smtClean="0"/>
              <a:t> </a:t>
            </a:r>
            <a:r>
              <a:rPr lang="en-US" sz="3000" dirty="0" err="1" smtClean="0"/>
              <a:t>awal</a:t>
            </a:r>
            <a:r>
              <a:rPr lang="en-US" sz="3000" dirty="0" smtClean="0"/>
              <a:t> Rp25,000,000 </a:t>
            </a:r>
            <a:r>
              <a:rPr lang="en-US" sz="3000" dirty="0" err="1" smtClean="0"/>
              <a:t>atas</a:t>
            </a:r>
            <a:r>
              <a:rPr lang="en-US" sz="3000" dirty="0" smtClean="0"/>
              <a:t> CITACITAKU</a:t>
            </a:r>
            <a:endParaRPr lang="id-ID" sz="3000" dirty="0" smtClean="0"/>
          </a:p>
          <a:p>
            <a:pPr marL="0" indent="0" algn="ctr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155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Transaksi</a:t>
            </a:r>
            <a:r>
              <a:rPr lang="en-US" dirty="0" smtClean="0"/>
              <a:t>  A-2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2400" dirty="0" smtClean="0"/>
              <a:t>Pengaruh transaksi A ke Persamaan Akuntansi: </a:t>
            </a:r>
            <a:endParaRPr lang="id-ID" sz="2400" dirty="0"/>
          </a:p>
          <a:p>
            <a:pPr algn="just">
              <a:buFont typeface="Wingdings" charset="2"/>
              <a:buChar char="q"/>
            </a:pPr>
            <a:r>
              <a:rPr lang="id-ID" sz="2400" b="1" dirty="0" smtClean="0"/>
              <a:t>Kas (aset) </a:t>
            </a:r>
            <a:r>
              <a:rPr lang="id-ID" sz="2400" dirty="0" smtClean="0"/>
              <a:t>bertambah sebesar </a:t>
            </a:r>
            <a:r>
              <a:rPr lang="en-US" sz="2400" dirty="0" smtClean="0"/>
              <a:t>Rp25,000,000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>
              <a:buFont typeface="Wingdings" charset="2"/>
              <a:buChar char="q"/>
            </a:pPr>
            <a:r>
              <a:rPr lang="en-US" sz="2400" b="1" dirty="0" err="1" smtClean="0"/>
              <a:t>Ekuitas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pemilik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sisi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akuntansi</a:t>
            </a:r>
            <a:r>
              <a:rPr lang="en-US" sz="2400" dirty="0" smtClean="0"/>
              <a:t>) </a:t>
            </a:r>
            <a:r>
              <a:rPr lang="en-US" sz="2400" dirty="0" err="1" smtClean="0"/>
              <a:t>bertambah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. </a:t>
            </a:r>
          </a:p>
          <a:p>
            <a:pPr algn="just">
              <a:buFont typeface="Wingdings" charset="2"/>
              <a:buChar char="q"/>
            </a:pPr>
            <a:r>
              <a:rPr lang="en-US" sz="2400" dirty="0" err="1" smtClean="0"/>
              <a:t>Ekuitas</a:t>
            </a:r>
            <a:r>
              <a:rPr lang="en-US" sz="2400" dirty="0" smtClean="0"/>
              <a:t> </a:t>
            </a:r>
            <a:r>
              <a:rPr lang="en-US" sz="2400" dirty="0" err="1" smtClean="0"/>
              <a:t>pemilik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kata “Modal”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diikuti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pemiliknya</a:t>
            </a:r>
            <a:r>
              <a:rPr lang="en-US" sz="2400" dirty="0" smtClean="0"/>
              <a:t>,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“Modal, </a:t>
            </a:r>
            <a:r>
              <a:rPr lang="en-US" sz="2400" dirty="0" err="1" smtClean="0"/>
              <a:t>Cinta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4800599"/>
            <a:ext cx="4724400" cy="131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87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Transaksi</a:t>
            </a:r>
            <a:r>
              <a:rPr lang="en-US" dirty="0" smtClean="0"/>
              <a:t>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7848600" cy="1600200"/>
          </a:xfrm>
          <a:solidFill>
            <a:schemeClr val="accent3">
              <a:lumMod val="60000"/>
              <a:lumOff val="40000"/>
            </a:schemeClr>
          </a:solidFill>
          <a:ln w="25400" cap="rnd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b="1" dirty="0" smtClean="0"/>
              <a:t>5 Nov. 2018</a:t>
            </a:r>
          </a:p>
          <a:p>
            <a:pPr marL="0" indent="0" algn="ctr">
              <a:buNone/>
            </a:pPr>
            <a:r>
              <a:rPr lang="en-US" sz="3000" dirty="0" err="1" smtClean="0"/>
              <a:t>SolusiNet</a:t>
            </a:r>
            <a:r>
              <a:rPr lang="en-US" sz="3000" dirty="0" smtClean="0"/>
              <a:t> </a:t>
            </a:r>
            <a:r>
              <a:rPr lang="en-US" sz="3000" dirty="0" err="1" smtClean="0"/>
              <a:t>membayarkan</a:t>
            </a:r>
            <a:r>
              <a:rPr lang="en-US" sz="3000" dirty="0" smtClean="0"/>
              <a:t> </a:t>
            </a:r>
            <a:r>
              <a:rPr lang="en-US" sz="3000" dirty="0" err="1" smtClean="0"/>
              <a:t>uang</a:t>
            </a:r>
            <a:r>
              <a:rPr lang="en-US" sz="3000" dirty="0" smtClean="0"/>
              <a:t> </a:t>
            </a:r>
            <a:r>
              <a:rPr lang="en-US" sz="3000" dirty="0" err="1" smtClean="0"/>
              <a:t>sebesar</a:t>
            </a:r>
            <a:r>
              <a:rPr lang="en-US" sz="3000" dirty="0" smtClean="0"/>
              <a:t> Rp20,000,000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pembelian</a:t>
            </a:r>
            <a:r>
              <a:rPr lang="en-US" sz="3000" dirty="0" smtClean="0"/>
              <a:t> </a:t>
            </a:r>
            <a:r>
              <a:rPr lang="en-US" sz="3000" dirty="0" err="1" smtClean="0"/>
              <a:t>tanah</a:t>
            </a:r>
            <a:r>
              <a:rPr lang="id-ID" sz="3000" dirty="0" smtClean="0"/>
              <a:t>. </a:t>
            </a:r>
            <a:endParaRPr lang="id-ID" sz="3000" dirty="0"/>
          </a:p>
          <a:p>
            <a:pPr marL="0" indent="0" algn="ctr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1106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Transaksi</a:t>
            </a:r>
            <a:r>
              <a:rPr lang="en-US" dirty="0" smtClean="0"/>
              <a:t>  B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8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2300" dirty="0" smtClean="0"/>
              <a:t>Pengaruh transaksi B ke Persamaan Akuntansi :</a:t>
            </a:r>
          </a:p>
          <a:p>
            <a:pPr algn="just"/>
            <a:r>
              <a:rPr lang="en-US" sz="2300" dirty="0" err="1" smtClean="0"/>
              <a:t>Pembelian</a:t>
            </a:r>
            <a:r>
              <a:rPr lang="en-US" sz="2300" dirty="0" smtClean="0"/>
              <a:t> </a:t>
            </a:r>
            <a:r>
              <a:rPr lang="en-US" sz="2300" dirty="0" err="1" smtClean="0"/>
              <a:t>tanah</a:t>
            </a:r>
            <a:r>
              <a:rPr lang="en-US" sz="2300" dirty="0" smtClean="0"/>
              <a:t> </a:t>
            </a:r>
            <a:r>
              <a:rPr lang="en-US" sz="2300" dirty="0" err="1" smtClean="0"/>
              <a:t>mengubah</a:t>
            </a:r>
            <a:r>
              <a:rPr lang="en-US" sz="2300" dirty="0" smtClean="0"/>
              <a:t> </a:t>
            </a:r>
            <a:r>
              <a:rPr lang="en-US" sz="2300" dirty="0" err="1" smtClean="0"/>
              <a:t>susunan</a:t>
            </a:r>
            <a:r>
              <a:rPr lang="en-US" sz="2300" dirty="0" smtClean="0"/>
              <a:t> </a:t>
            </a:r>
            <a:r>
              <a:rPr lang="en-US" sz="2300" dirty="0" err="1" smtClean="0"/>
              <a:t>aset</a:t>
            </a:r>
            <a:r>
              <a:rPr lang="en-US" sz="2300" dirty="0" smtClean="0"/>
              <a:t> </a:t>
            </a:r>
            <a:r>
              <a:rPr lang="en-US" sz="2300" dirty="0" err="1" smtClean="0"/>
              <a:t>tetapi</a:t>
            </a:r>
            <a:r>
              <a:rPr lang="en-US" sz="2300" dirty="0" smtClean="0"/>
              <a:t> </a:t>
            </a:r>
            <a:r>
              <a:rPr lang="en-US" sz="2300" dirty="0" err="1" smtClean="0"/>
              <a:t>tota</a:t>
            </a:r>
            <a:r>
              <a:rPr lang="en-US" sz="2300" dirty="0" smtClean="0"/>
              <a:t> </a:t>
            </a:r>
            <a:r>
              <a:rPr lang="en-US" sz="2300" dirty="0" err="1" smtClean="0"/>
              <a:t>aset</a:t>
            </a:r>
            <a:r>
              <a:rPr lang="en-US" sz="2300" dirty="0" smtClean="0"/>
              <a:t> </a:t>
            </a:r>
            <a:r>
              <a:rPr lang="en-US" sz="2300" dirty="0" err="1" smtClean="0"/>
              <a:t>tidak</a:t>
            </a:r>
            <a:r>
              <a:rPr lang="en-US" sz="2300" dirty="0" smtClean="0"/>
              <a:t> </a:t>
            </a:r>
            <a:r>
              <a:rPr lang="en-US" sz="2300" dirty="0" err="1" smtClean="0"/>
              <a:t>berubah</a:t>
            </a:r>
            <a:r>
              <a:rPr lang="en-US" sz="2300" dirty="0" smtClean="0"/>
              <a:t> (</a:t>
            </a:r>
            <a:r>
              <a:rPr lang="en-US" sz="2300" dirty="0" err="1" smtClean="0"/>
              <a:t>tetap</a:t>
            </a:r>
            <a:r>
              <a:rPr lang="en-US" sz="2300" dirty="0" smtClean="0"/>
              <a:t> </a:t>
            </a:r>
            <a:r>
              <a:rPr lang="en-US" sz="2300" dirty="0" err="1" smtClean="0"/>
              <a:t>Rp</a:t>
            </a:r>
            <a:r>
              <a:rPr lang="en-US" sz="2300" dirty="0" smtClean="0"/>
              <a:t> 25,000,000) </a:t>
            </a:r>
          </a:p>
          <a:p>
            <a:pPr algn="just"/>
            <a:r>
              <a:rPr lang="en-US" sz="2300" dirty="0" err="1" smtClean="0"/>
              <a:t>Pos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persamaan</a:t>
            </a:r>
            <a:r>
              <a:rPr lang="en-US" sz="2300" dirty="0" smtClean="0"/>
              <a:t> </a:t>
            </a:r>
            <a:r>
              <a:rPr lang="en-US" sz="2300" dirty="0" err="1" smtClean="0"/>
              <a:t>akuntansi</a:t>
            </a:r>
            <a:r>
              <a:rPr lang="en-US" sz="2300" dirty="0" smtClean="0"/>
              <a:t> </a:t>
            </a:r>
            <a:r>
              <a:rPr lang="en-US" sz="2300" dirty="0" err="1" smtClean="0"/>
              <a:t>sebelum</a:t>
            </a:r>
            <a:r>
              <a:rPr lang="en-US" sz="2300" dirty="0" smtClean="0"/>
              <a:t> </a:t>
            </a:r>
            <a:r>
              <a:rPr lang="en-US" sz="2300" dirty="0" err="1" smtClean="0"/>
              <a:t>transaksi</a:t>
            </a:r>
            <a:r>
              <a:rPr lang="en-US" sz="2300" dirty="0" smtClean="0"/>
              <a:t> B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pengaruh</a:t>
            </a:r>
            <a:r>
              <a:rPr lang="en-US" sz="2300" dirty="0" smtClean="0"/>
              <a:t> </a:t>
            </a:r>
            <a:r>
              <a:rPr lang="en-US" sz="2300" dirty="0" err="1" smtClean="0"/>
              <a:t>transaksi</a:t>
            </a:r>
            <a:r>
              <a:rPr lang="en-US" sz="2300" dirty="0" smtClean="0"/>
              <a:t> B </a:t>
            </a:r>
            <a:r>
              <a:rPr lang="en-US" sz="2300" dirty="0" err="1" smtClean="0"/>
              <a:t>diperlihatkan</a:t>
            </a:r>
            <a:r>
              <a:rPr lang="en-US" sz="2300" dirty="0" smtClean="0"/>
              <a:t> </a:t>
            </a:r>
            <a:r>
              <a:rPr lang="en-US" sz="2300" dirty="0" err="1" smtClean="0"/>
              <a:t>sebagai</a:t>
            </a:r>
            <a:r>
              <a:rPr lang="en-US" sz="2300" dirty="0" smtClean="0"/>
              <a:t> </a:t>
            </a:r>
            <a:r>
              <a:rPr lang="en-US" sz="2300" dirty="0" err="1" smtClean="0"/>
              <a:t>berikut</a:t>
            </a:r>
            <a:r>
              <a:rPr lang="en-US" sz="2300" dirty="0" smtClean="0"/>
              <a:t>:. </a:t>
            </a:r>
          </a:p>
          <a:p>
            <a:pPr algn="just"/>
            <a:r>
              <a:rPr lang="en-US" sz="2300" dirty="0" err="1" smtClean="0"/>
              <a:t>Jumlah</a:t>
            </a:r>
            <a:r>
              <a:rPr lang="en-US" sz="2300" dirty="0" smtClean="0"/>
              <a:t> yang </a:t>
            </a:r>
            <a:r>
              <a:rPr lang="en-US" sz="2300" dirty="0" err="1" smtClean="0"/>
              <a:t>baru</a:t>
            </a:r>
            <a:r>
              <a:rPr lang="en-US" sz="2300" dirty="0" smtClean="0"/>
              <a:t> </a:t>
            </a:r>
            <a:r>
              <a:rPr lang="en-US" sz="2300" dirty="0" err="1" smtClean="0"/>
              <a:t>disebut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saldo</a:t>
            </a:r>
            <a:r>
              <a:rPr lang="en-US" sz="2300" dirty="0" smtClean="0"/>
              <a:t> (balances).</a:t>
            </a:r>
            <a:endParaRPr lang="id-ID" sz="2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343400"/>
            <a:ext cx="6324600" cy="188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55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Transaksi</a:t>
            </a:r>
            <a:r>
              <a:rPr lang="en-US" dirty="0" smtClean="0"/>
              <a:t>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7848600" cy="2514600"/>
          </a:xfrm>
          <a:solidFill>
            <a:schemeClr val="accent3">
              <a:lumMod val="60000"/>
              <a:lumOff val="40000"/>
            </a:schemeClr>
          </a:solidFill>
          <a:ln w="25400" cap="rnd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b="1" dirty="0" smtClean="0"/>
              <a:t>10 Nov. 2018</a:t>
            </a:r>
          </a:p>
          <a:p>
            <a:pPr marL="0" indent="0" algn="ctr">
              <a:buNone/>
            </a:pPr>
            <a:r>
              <a:rPr lang="en-US" sz="3000" dirty="0" err="1" smtClean="0"/>
              <a:t>SolusiNet</a:t>
            </a:r>
            <a:r>
              <a:rPr lang="en-US" sz="3000" dirty="0" smtClean="0"/>
              <a:t> </a:t>
            </a:r>
            <a:r>
              <a:rPr lang="en-US" sz="3000" dirty="0" err="1" smtClean="0"/>
              <a:t>membeli</a:t>
            </a:r>
            <a:r>
              <a:rPr lang="en-US" sz="3000" dirty="0" smtClean="0"/>
              <a:t> </a:t>
            </a:r>
            <a:r>
              <a:rPr lang="en-US" sz="3000" dirty="0" err="1" smtClean="0"/>
              <a:t>bahan</a:t>
            </a:r>
            <a:r>
              <a:rPr lang="en-US" sz="3000" dirty="0" smtClean="0"/>
              <a:t> </a:t>
            </a:r>
            <a:r>
              <a:rPr lang="en-US" sz="3000" dirty="0" err="1" smtClean="0"/>
              <a:t>habis</a:t>
            </a:r>
            <a:r>
              <a:rPr lang="en-US" sz="3000" dirty="0" smtClean="0"/>
              <a:t> </a:t>
            </a:r>
            <a:r>
              <a:rPr lang="en-US" sz="3000" dirty="0" err="1" smtClean="0"/>
              <a:t>pakai</a:t>
            </a:r>
            <a:r>
              <a:rPr lang="en-US" sz="3000" dirty="0" smtClean="0"/>
              <a:t> </a:t>
            </a:r>
            <a:r>
              <a:rPr lang="en-US" sz="3000" dirty="0" err="1" smtClean="0"/>
              <a:t>sebesar</a:t>
            </a:r>
            <a:r>
              <a:rPr lang="en-US" sz="3000" dirty="0" smtClean="0"/>
              <a:t>    </a:t>
            </a:r>
            <a:r>
              <a:rPr lang="en-US" sz="3000" dirty="0" err="1" smtClean="0"/>
              <a:t>Rp</a:t>
            </a:r>
            <a:r>
              <a:rPr lang="en-US" sz="3000" dirty="0" smtClean="0"/>
              <a:t> 1,350,000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berjanji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membayar</a:t>
            </a:r>
            <a:r>
              <a:rPr lang="en-US" sz="3000" dirty="0" smtClean="0"/>
              <a:t> </a:t>
            </a:r>
            <a:r>
              <a:rPr lang="en-US" sz="3000" dirty="0" err="1" smtClean="0"/>
              <a:t>pemasok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waktu</a:t>
            </a:r>
            <a:r>
              <a:rPr lang="en-US" sz="3000" dirty="0" smtClean="0"/>
              <a:t> </a:t>
            </a:r>
            <a:r>
              <a:rPr lang="en-US" sz="3000" dirty="0" err="1" smtClean="0"/>
              <a:t>dekat</a:t>
            </a:r>
            <a:r>
              <a:rPr lang="en-US" sz="3000" dirty="0" smtClean="0"/>
              <a:t>.</a:t>
            </a:r>
            <a:r>
              <a:rPr lang="id-ID" sz="3000" dirty="0" smtClean="0"/>
              <a:t> </a:t>
            </a:r>
            <a:endParaRPr lang="id-ID" sz="3000" dirty="0"/>
          </a:p>
          <a:p>
            <a:pPr marL="0" indent="0" algn="ctr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4469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/>
          <a:lstStyle/>
          <a:p>
            <a:r>
              <a:rPr lang="en-US" sz="4100" dirty="0" err="1" smtClean="0"/>
              <a:t>Transaksi</a:t>
            </a:r>
            <a:r>
              <a:rPr lang="en-US" sz="4100" dirty="0" smtClean="0"/>
              <a:t> C-2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800600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pembelian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kredit</a:t>
            </a:r>
            <a:r>
              <a:rPr lang="id-ID" sz="2400" b="1" dirty="0" smtClean="0"/>
              <a:t>.</a:t>
            </a:r>
            <a:endParaRPr lang="id-ID" sz="2400" b="1" dirty="0"/>
          </a:p>
          <a:p>
            <a:pPr algn="just"/>
            <a:r>
              <a:rPr lang="en-US" sz="2400" dirty="0" err="1" smtClean="0"/>
              <a:t>Liabilitas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muncul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pembelian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kredit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utang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usaha</a:t>
            </a:r>
            <a:r>
              <a:rPr lang="en-US" sz="2400" dirty="0" smtClean="0"/>
              <a:t>. </a:t>
            </a:r>
          </a:p>
          <a:p>
            <a:pPr algn="just"/>
            <a:r>
              <a:rPr lang="en-US" sz="2400" dirty="0" err="1" smtClean="0"/>
              <a:t>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b="1" dirty="0" err="1" smtClean="0"/>
              <a:t>kenaikan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aset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habis</a:t>
            </a:r>
            <a:r>
              <a:rPr lang="en-US" sz="2400" dirty="0" smtClean="0"/>
              <a:t> </a:t>
            </a:r>
            <a:r>
              <a:rPr lang="en-US" sz="2400" dirty="0" err="1" smtClean="0"/>
              <a:t>pakai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liabilitas</a:t>
            </a:r>
            <a:r>
              <a:rPr lang="en-US" sz="2400" dirty="0" smtClean="0"/>
              <a:t> (</a:t>
            </a:r>
            <a:r>
              <a:rPr lang="en-US" sz="2400" dirty="0" err="1" smtClean="0"/>
              <a:t>Utang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)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Rp1,350,000</a:t>
            </a:r>
            <a:r>
              <a:rPr lang="en-US" sz="2400" dirty="0"/>
              <a:t>.</a:t>
            </a:r>
            <a:endParaRPr lang="id-ID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4495800"/>
            <a:ext cx="5589155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36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Transaksi</a:t>
            </a:r>
            <a:r>
              <a:rPr lang="en-US" dirty="0" smtClean="0"/>
              <a:t>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7848600" cy="1828800"/>
          </a:xfrm>
          <a:solidFill>
            <a:schemeClr val="accent3">
              <a:lumMod val="60000"/>
              <a:lumOff val="40000"/>
            </a:schemeClr>
          </a:solidFill>
          <a:ln w="25400" cap="rnd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b="1" dirty="0" smtClean="0"/>
              <a:t>18 Nov. 2018</a:t>
            </a:r>
          </a:p>
          <a:p>
            <a:pPr marL="0" indent="0" algn="ctr">
              <a:buNone/>
            </a:pPr>
            <a:r>
              <a:rPr lang="en-US" sz="3000" dirty="0" err="1" smtClean="0"/>
              <a:t>SolusiNet</a:t>
            </a:r>
            <a:r>
              <a:rPr lang="en-US" sz="3000" dirty="0" smtClean="0"/>
              <a:t> </a:t>
            </a:r>
            <a:r>
              <a:rPr lang="en-US" sz="3000" dirty="0" err="1" smtClean="0"/>
              <a:t>menerima</a:t>
            </a:r>
            <a:r>
              <a:rPr lang="en-US" sz="3000" dirty="0" smtClean="0"/>
              <a:t> </a:t>
            </a:r>
            <a:r>
              <a:rPr lang="en-US" sz="3000" dirty="0" err="1" smtClean="0"/>
              <a:t>Rp</a:t>
            </a:r>
            <a:r>
              <a:rPr lang="en-US" sz="3000" dirty="0" smtClean="0"/>
              <a:t> 750,000 </a:t>
            </a:r>
            <a:r>
              <a:rPr lang="en-US" sz="3000" dirty="0" err="1" smtClean="0"/>
              <a:t>secara</a:t>
            </a:r>
            <a:r>
              <a:rPr lang="en-US" sz="3000" dirty="0" smtClean="0"/>
              <a:t> </a:t>
            </a:r>
            <a:r>
              <a:rPr lang="en-US" sz="3000" dirty="0" err="1" smtClean="0"/>
              <a:t>tunai</a:t>
            </a:r>
            <a:r>
              <a:rPr lang="en-US" sz="3000" dirty="0" smtClean="0"/>
              <a:t> </a:t>
            </a:r>
            <a:r>
              <a:rPr lang="en-US" sz="3000" dirty="0" err="1" smtClean="0"/>
              <a:t>atas</a:t>
            </a:r>
            <a:r>
              <a:rPr lang="en-US" sz="3000" dirty="0" smtClean="0"/>
              <a:t> </a:t>
            </a:r>
            <a:r>
              <a:rPr lang="en-US" sz="3000" dirty="0" err="1" smtClean="0"/>
              <a:t>penyediaan</a:t>
            </a:r>
            <a:r>
              <a:rPr lang="en-US" sz="3000" dirty="0" smtClean="0"/>
              <a:t> </a:t>
            </a:r>
            <a:r>
              <a:rPr lang="en-US" sz="3000" dirty="0" err="1" smtClean="0"/>
              <a:t>jasa</a:t>
            </a:r>
            <a:r>
              <a:rPr lang="en-US" sz="3000" dirty="0" smtClean="0"/>
              <a:t> </a:t>
            </a:r>
            <a:r>
              <a:rPr lang="en-US" sz="3000" dirty="0" err="1" smtClean="0"/>
              <a:t>kepada</a:t>
            </a:r>
            <a:r>
              <a:rPr lang="en-US" sz="3000" dirty="0" smtClean="0"/>
              <a:t> </a:t>
            </a:r>
            <a:r>
              <a:rPr lang="en-US" sz="3000" dirty="0" err="1" smtClean="0"/>
              <a:t>pelanggan</a:t>
            </a:r>
            <a:r>
              <a:rPr lang="en-US" sz="3000" dirty="0" smtClean="0"/>
              <a:t>.</a:t>
            </a:r>
            <a:endParaRPr lang="id-ID" sz="3000" dirty="0"/>
          </a:p>
          <a:p>
            <a:pPr marL="0" indent="0" algn="ctr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150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Transaksi</a:t>
            </a:r>
            <a:r>
              <a:rPr lang="en-US" dirty="0" smtClean="0"/>
              <a:t> D-2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30000"/>
              </a:lnSpc>
            </a:pPr>
            <a:r>
              <a:rPr lang="en-US" sz="3000" dirty="0" smtClean="0"/>
              <a:t>Perusahaan </a:t>
            </a:r>
            <a:r>
              <a:rPr lang="en-US" sz="3000" dirty="0" err="1" smtClean="0"/>
              <a:t>memperoleh</a:t>
            </a:r>
            <a:r>
              <a:rPr lang="en-US" sz="3000" dirty="0" smtClean="0"/>
              <a:t> </a:t>
            </a:r>
            <a:r>
              <a:rPr lang="en-US" sz="3000" dirty="0" err="1" smtClean="0"/>
              <a:t>uang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cara</a:t>
            </a:r>
            <a:r>
              <a:rPr lang="en-US" sz="3000" dirty="0" smtClean="0"/>
              <a:t> </a:t>
            </a:r>
            <a:r>
              <a:rPr lang="en-US" sz="3000" dirty="0" err="1" smtClean="0"/>
              <a:t>menjual</a:t>
            </a:r>
            <a:r>
              <a:rPr lang="en-US" sz="3000" dirty="0" smtClean="0"/>
              <a:t> </a:t>
            </a:r>
            <a:r>
              <a:rPr lang="en-US" sz="3000" dirty="0" err="1" smtClean="0"/>
              <a:t>barang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jasa</a:t>
            </a:r>
            <a:r>
              <a:rPr lang="en-US" sz="3000" dirty="0" smtClean="0"/>
              <a:t> </a:t>
            </a:r>
            <a:r>
              <a:rPr lang="en-US" sz="3000" dirty="0" err="1" smtClean="0"/>
              <a:t>ke</a:t>
            </a:r>
            <a:r>
              <a:rPr lang="en-US" sz="3000" dirty="0" smtClean="0"/>
              <a:t> </a:t>
            </a:r>
            <a:r>
              <a:rPr lang="en-US" sz="3000" dirty="0" err="1" smtClean="0"/>
              <a:t>pelanggaannya</a:t>
            </a:r>
            <a:r>
              <a:rPr lang="en-US" sz="3000" dirty="0" smtClean="0"/>
              <a:t>, yang </a:t>
            </a:r>
            <a:r>
              <a:rPr lang="en-US" sz="3000" dirty="0" err="1" smtClean="0"/>
              <a:t>disebut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b="1" dirty="0" err="1" smtClean="0"/>
              <a:t>pendapatan</a:t>
            </a:r>
            <a:r>
              <a:rPr lang="en-US" sz="3000" dirty="0" smtClean="0"/>
              <a:t>.</a:t>
            </a:r>
            <a:endParaRPr lang="en-US" sz="3000" dirty="0"/>
          </a:p>
          <a:p>
            <a:pPr algn="just">
              <a:lnSpc>
                <a:spcPct val="130000"/>
              </a:lnSpc>
            </a:pPr>
            <a:r>
              <a:rPr lang="en-US" sz="3000" dirty="0" err="1" smtClean="0"/>
              <a:t>Penerimaan</a:t>
            </a:r>
            <a:r>
              <a:rPr lang="en-US" sz="3000" dirty="0" smtClean="0"/>
              <a:t> </a:t>
            </a:r>
            <a:r>
              <a:rPr lang="en-US" sz="3000" dirty="0" err="1" smtClean="0"/>
              <a:t>kas</a:t>
            </a:r>
            <a:r>
              <a:rPr lang="en-US" sz="3000" dirty="0" smtClean="0"/>
              <a:t> </a:t>
            </a:r>
            <a:r>
              <a:rPr lang="en-US" sz="3000" b="1" dirty="0" err="1" smtClean="0"/>
              <a:t>meningkatkan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aset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SolusiNet</a:t>
            </a:r>
            <a:r>
              <a:rPr lang="en-US" sz="3000" b="1" dirty="0" smtClean="0"/>
              <a:t> </a:t>
            </a:r>
            <a:r>
              <a:rPr lang="en-US" sz="3000" dirty="0" err="1" smtClean="0"/>
              <a:t>sekaligus</a:t>
            </a:r>
            <a:r>
              <a:rPr lang="en-US" sz="3000" dirty="0"/>
              <a:t> </a:t>
            </a:r>
            <a:r>
              <a:rPr lang="en-US" sz="3000" b="1" dirty="0" smtClean="0"/>
              <a:t>Modal </a:t>
            </a:r>
            <a:r>
              <a:rPr lang="en-US" sz="3000" b="1" dirty="0" err="1" smtClean="0"/>
              <a:t>Cita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Cinta</a:t>
            </a:r>
            <a:r>
              <a:rPr lang="en-US" sz="3000" b="1" dirty="0" smtClean="0"/>
              <a:t> </a:t>
            </a:r>
            <a:r>
              <a:rPr lang="en-US" sz="3000" dirty="0" smtClean="0"/>
              <a:t>di </a:t>
            </a:r>
            <a:r>
              <a:rPr lang="en-US" sz="3000" dirty="0" err="1" smtClean="0"/>
              <a:t>perusahaan</a:t>
            </a:r>
            <a:r>
              <a:rPr lang="en-US" sz="3000" dirty="0" smtClean="0"/>
              <a:t>.</a:t>
            </a:r>
            <a:endParaRPr lang="id-ID" sz="3000" dirty="0" smtClean="0"/>
          </a:p>
        </p:txBody>
      </p:sp>
    </p:spTree>
    <p:extLst>
      <p:ext uri="{BB962C8B-B14F-4D97-AF65-F5344CB8AC3E}">
        <p14:creationId xmlns:p14="http://schemas.microsoft.com/office/powerpoint/2010/main" val="410776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Lingkungan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Perusahaan</a:t>
            </a:r>
            <a:endParaRPr lang="en-US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Oval 3"/>
          <p:cNvSpPr/>
          <p:nvPr/>
        </p:nvSpPr>
        <p:spPr>
          <a:xfrm>
            <a:off x="785786" y="1714488"/>
            <a:ext cx="3214710" cy="2071702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Berbagai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Jenis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Perusahaan </a:t>
            </a:r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143372" y="2500306"/>
            <a:ext cx="1643074" cy="64294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857884" y="2143116"/>
            <a:ext cx="3071834" cy="128588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haroni" pitchFamily="2" charset="-79"/>
                <a:cs typeface="Aharoni" pitchFamily="2" charset="-79"/>
              </a:rPr>
              <a:t>Melipatgandakan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kekayaan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pemilik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4643438" y="3214686"/>
            <a:ext cx="357190" cy="1428760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57554" y="4857760"/>
            <a:ext cx="2928958" cy="114300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haroni" pitchFamily="2" charset="-79"/>
                <a:cs typeface="Aharoni" pitchFamily="2" charset="-79"/>
              </a:rPr>
              <a:t>Produk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Transaksi</a:t>
            </a:r>
            <a:r>
              <a:rPr lang="en-US" dirty="0" smtClean="0"/>
              <a:t> D-3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000" dirty="0" err="1" smtClean="0"/>
              <a:t>Pendapatan</a:t>
            </a:r>
            <a:r>
              <a:rPr lang="en-US" sz="3000" dirty="0" smtClean="0"/>
              <a:t> </a:t>
            </a:r>
            <a:r>
              <a:rPr lang="en-US" sz="3000" dirty="0" err="1" smtClean="0"/>
              <a:t>sebesar</a:t>
            </a:r>
            <a:r>
              <a:rPr lang="en-US" sz="3000" dirty="0" smtClean="0"/>
              <a:t> </a:t>
            </a:r>
            <a:r>
              <a:rPr lang="en-US" sz="3000" dirty="0" err="1" smtClean="0"/>
              <a:t>Rp</a:t>
            </a:r>
            <a:r>
              <a:rPr lang="en-US" sz="3000" dirty="0" smtClean="0"/>
              <a:t> Rp7,500,000 </a:t>
            </a:r>
            <a:r>
              <a:rPr lang="en-US" sz="3000" dirty="0" err="1" smtClean="0"/>
              <a:t>dicatat</a:t>
            </a:r>
            <a:r>
              <a:rPr lang="en-US" sz="3000" dirty="0" smtClean="0"/>
              <a:t> di </a:t>
            </a:r>
            <a:r>
              <a:rPr lang="en-US" sz="3000" dirty="0" err="1" smtClean="0"/>
              <a:t>kolom</a:t>
            </a:r>
            <a:r>
              <a:rPr lang="en-US" sz="3000" dirty="0" smtClean="0"/>
              <a:t> </a:t>
            </a:r>
            <a:r>
              <a:rPr lang="en-US" sz="3000" dirty="0" err="1" smtClean="0"/>
              <a:t>Pendapatan</a:t>
            </a:r>
            <a:r>
              <a:rPr lang="en-US" sz="3000" dirty="0" smtClean="0"/>
              <a:t> Honor di </a:t>
            </a:r>
            <a:r>
              <a:rPr lang="en-US" sz="3000" dirty="0" err="1" smtClean="0"/>
              <a:t>samping</a:t>
            </a:r>
            <a:r>
              <a:rPr lang="en-US" sz="3000" dirty="0" smtClean="0"/>
              <a:t> </a:t>
            </a:r>
            <a:r>
              <a:rPr lang="en-US" sz="3000" dirty="0" err="1" smtClean="0"/>
              <a:t>kanan</a:t>
            </a:r>
            <a:r>
              <a:rPr lang="en-US" sz="3000" dirty="0" smtClean="0"/>
              <a:t> Modal </a:t>
            </a:r>
            <a:r>
              <a:rPr lang="en-US" sz="3000" dirty="0" err="1" smtClean="0"/>
              <a:t>Cinta</a:t>
            </a:r>
            <a:r>
              <a:rPr lang="en-US" sz="3000" dirty="0" smtClean="0"/>
              <a:t> </a:t>
            </a:r>
            <a:r>
              <a:rPr lang="en-US" sz="3000" dirty="0" err="1" smtClean="0"/>
              <a:t>Cita</a:t>
            </a:r>
            <a:r>
              <a:rPr lang="en-US" sz="3000" dirty="0" smtClean="0"/>
              <a:t>.  </a:t>
            </a:r>
          </a:p>
          <a:p>
            <a:pPr algn="just"/>
            <a:r>
              <a:rPr lang="en-US" sz="3000" dirty="0" err="1" smtClean="0"/>
              <a:t>Pengaruh</a:t>
            </a:r>
            <a:r>
              <a:rPr lang="en-US" sz="3000" dirty="0" smtClean="0"/>
              <a:t> </a:t>
            </a:r>
            <a:r>
              <a:rPr lang="en-US" sz="3000" dirty="0" err="1" smtClean="0"/>
              <a:t>transaksi</a:t>
            </a:r>
            <a:r>
              <a:rPr lang="en-US" sz="3000" dirty="0" smtClean="0"/>
              <a:t> </a:t>
            </a:r>
            <a:r>
              <a:rPr lang="en-US" sz="3000" dirty="0" err="1" smtClean="0"/>
              <a:t>ini</a:t>
            </a:r>
            <a:r>
              <a:rPr lang="en-US" sz="3000" dirty="0" smtClean="0"/>
              <a:t> </a:t>
            </a:r>
            <a:r>
              <a:rPr lang="en-US" sz="3000" dirty="0" err="1" smtClean="0"/>
              <a:t>meningkatkan</a:t>
            </a:r>
            <a:r>
              <a:rPr lang="en-US" sz="3000" dirty="0" smtClean="0"/>
              <a:t> </a:t>
            </a:r>
            <a:r>
              <a:rPr lang="en-US" sz="3000" dirty="0" err="1" smtClean="0"/>
              <a:t>kas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pendapatan</a:t>
            </a:r>
            <a:r>
              <a:rPr lang="en-US" sz="3000" dirty="0" smtClean="0"/>
              <a:t> honor </a:t>
            </a:r>
            <a:r>
              <a:rPr lang="en-US" sz="3000" dirty="0" err="1" smtClean="0"/>
              <a:t>sebesar</a:t>
            </a:r>
            <a:r>
              <a:rPr lang="en-US" sz="3000" dirty="0" smtClean="0"/>
              <a:t> </a:t>
            </a:r>
            <a:r>
              <a:rPr lang="en-US" sz="3000" dirty="0" err="1" smtClean="0"/>
              <a:t>Rp</a:t>
            </a:r>
            <a:r>
              <a:rPr lang="en-US" sz="3000" dirty="0" smtClean="0"/>
              <a:t> 750,000. </a:t>
            </a:r>
            <a:endParaRPr lang="id-ID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114800"/>
            <a:ext cx="8001000" cy="237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23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Transaksi</a:t>
            </a:r>
            <a:r>
              <a:rPr lang="en-US" dirty="0" smtClean="0"/>
              <a:t> 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7848600" cy="2667000"/>
          </a:xfrm>
          <a:solidFill>
            <a:schemeClr val="accent3">
              <a:lumMod val="60000"/>
              <a:lumOff val="40000"/>
            </a:schemeClr>
          </a:solidFill>
          <a:ln w="25400" cap="rnd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b="1" dirty="0" smtClean="0"/>
              <a:t>30 Nov 2018  </a:t>
            </a:r>
          </a:p>
          <a:p>
            <a:pPr marL="0" indent="0" algn="ctr">
              <a:buNone/>
            </a:pPr>
            <a:r>
              <a:rPr lang="en-US" sz="3000" dirty="0" err="1" smtClean="0"/>
              <a:t>SolusiNet</a:t>
            </a:r>
            <a:r>
              <a:rPr lang="en-US" sz="3000" dirty="0" smtClean="0"/>
              <a:t> </a:t>
            </a:r>
            <a:r>
              <a:rPr lang="en-US" sz="3000" dirty="0" err="1" smtClean="0"/>
              <a:t>membayar</a:t>
            </a:r>
            <a:r>
              <a:rPr lang="en-US" sz="3000" dirty="0" smtClean="0"/>
              <a:t> </a:t>
            </a:r>
            <a:r>
              <a:rPr lang="en-US" sz="3000" dirty="0" err="1" smtClean="0"/>
              <a:t>berbagai</a:t>
            </a:r>
            <a:r>
              <a:rPr lang="en-US" sz="3000" dirty="0" smtClean="0"/>
              <a:t> </a:t>
            </a:r>
            <a:r>
              <a:rPr lang="en-US" sz="3000" dirty="0" err="1" smtClean="0"/>
              <a:t>beban</a:t>
            </a:r>
            <a:r>
              <a:rPr lang="en-US" sz="3000" dirty="0" smtClean="0"/>
              <a:t> </a:t>
            </a:r>
            <a:r>
              <a:rPr lang="en-US" sz="3000" dirty="0" err="1" smtClean="0"/>
              <a:t>berikut</a:t>
            </a:r>
            <a:r>
              <a:rPr lang="en-US" sz="3000" dirty="0" smtClean="0"/>
              <a:t> </a:t>
            </a:r>
            <a:r>
              <a:rPr lang="en-US" sz="3000" dirty="0" err="1" smtClean="0"/>
              <a:t>ini</a:t>
            </a:r>
            <a:r>
              <a:rPr lang="en-US" sz="3000" dirty="0" smtClean="0"/>
              <a:t> di </a:t>
            </a:r>
            <a:r>
              <a:rPr lang="en-US" sz="3000" dirty="0" err="1" smtClean="0"/>
              <a:t>bulan</a:t>
            </a:r>
            <a:r>
              <a:rPr lang="en-US" sz="3000" dirty="0" smtClean="0"/>
              <a:t> November : </a:t>
            </a:r>
            <a:r>
              <a:rPr lang="en-US" sz="3000" dirty="0" err="1" smtClean="0"/>
              <a:t>gaji</a:t>
            </a:r>
            <a:r>
              <a:rPr lang="en-US" sz="3000" dirty="0" smtClean="0"/>
              <a:t>,</a:t>
            </a:r>
            <a:r>
              <a:rPr lang="id-ID" sz="3000" dirty="0" smtClean="0"/>
              <a:t> </a:t>
            </a:r>
            <a:r>
              <a:rPr lang="en-US" sz="3000" dirty="0"/>
              <a:t>Rp2,125,000; </a:t>
            </a:r>
            <a:r>
              <a:rPr lang="en-US" sz="3000" dirty="0" err="1" smtClean="0"/>
              <a:t>sewa</a:t>
            </a:r>
            <a:r>
              <a:rPr lang="en-US" sz="3000" dirty="0" smtClean="0"/>
              <a:t>, </a:t>
            </a:r>
            <a:r>
              <a:rPr lang="en-US" sz="3000" dirty="0"/>
              <a:t>Rp800,000; </a:t>
            </a:r>
            <a:r>
              <a:rPr lang="en-US" sz="3000" dirty="0" err="1" smtClean="0"/>
              <a:t>utilitas</a:t>
            </a:r>
            <a:r>
              <a:rPr lang="en-US" sz="3000" dirty="0" smtClean="0"/>
              <a:t>, </a:t>
            </a:r>
            <a:r>
              <a:rPr lang="en-US" sz="3000" dirty="0"/>
              <a:t>Rp450,000; and </a:t>
            </a:r>
            <a:r>
              <a:rPr lang="en-US" sz="3000" dirty="0" err="1" smtClean="0"/>
              <a:t>beban</a:t>
            </a:r>
            <a:r>
              <a:rPr lang="en-US" sz="3000" dirty="0" smtClean="0"/>
              <a:t> lain-lain,</a:t>
            </a:r>
            <a:r>
              <a:rPr lang="id-ID" sz="3000" dirty="0" smtClean="0"/>
              <a:t> </a:t>
            </a:r>
            <a:r>
              <a:rPr lang="id-ID" sz="3000" dirty="0"/>
              <a:t>Rp275,000. </a:t>
            </a:r>
          </a:p>
          <a:p>
            <a:pPr marL="0" indent="0" algn="ctr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364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Transaksi</a:t>
            </a:r>
            <a:r>
              <a:rPr lang="en-US" dirty="0" smtClean="0"/>
              <a:t> E - 2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78204408"/>
              </p:ext>
            </p:extLst>
          </p:nvPr>
        </p:nvGraphicFramePr>
        <p:xfrm>
          <a:off x="381000" y="1600200"/>
          <a:ext cx="77724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88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Transaksi-E-3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00600"/>
          </a:xfrm>
        </p:spPr>
        <p:txBody>
          <a:bodyPr>
            <a:normAutofit/>
          </a:bodyPr>
          <a:lstStyle/>
          <a:p>
            <a:pPr algn="just"/>
            <a:r>
              <a:rPr lang="id-ID" sz="2500" b="1" dirty="0" smtClean="0"/>
              <a:t>Beban mengurani aset dan ekuitas pemilik</a:t>
            </a:r>
            <a:r>
              <a:rPr lang="id-ID" sz="2500" dirty="0" smtClean="0"/>
              <a:t>. </a:t>
            </a:r>
          </a:p>
          <a:p>
            <a:pPr algn="just"/>
            <a:r>
              <a:rPr lang="en-US" sz="2500" dirty="0" smtClean="0"/>
              <a:t>B</a:t>
            </a:r>
            <a:r>
              <a:rPr lang="id-ID" sz="2500" dirty="0" smtClean="0"/>
              <a:t>eban dicatat di kolom sebelah kanan Modal Cinta Cita. Beban mengurangi ekuitas pemiliki sehingga beban dimasukkan dengan nilai negatif</a:t>
            </a:r>
            <a:r>
              <a:rPr lang="en-US" sz="2500" dirty="0" smtClean="0"/>
              <a:t>. </a:t>
            </a:r>
          </a:p>
          <a:p>
            <a:pPr algn="just"/>
            <a:r>
              <a:rPr lang="en-US" sz="2500" dirty="0" err="1" smtClean="0"/>
              <a:t>Pegaruh</a:t>
            </a:r>
            <a:r>
              <a:rPr lang="en-US" sz="2500" dirty="0" smtClean="0"/>
              <a:t> </a:t>
            </a:r>
            <a:r>
              <a:rPr lang="en-US" sz="2500" dirty="0" err="1" smtClean="0"/>
              <a:t>transaksi</a:t>
            </a:r>
            <a:r>
              <a:rPr lang="en-US" sz="2500" dirty="0" smtClean="0"/>
              <a:t> E </a:t>
            </a:r>
            <a:r>
              <a:rPr lang="en-US" sz="2500" dirty="0" err="1" smtClean="0"/>
              <a:t>diperlihatkan</a:t>
            </a:r>
            <a:r>
              <a:rPr lang="en-US" sz="2500" dirty="0" smtClean="0"/>
              <a:t> </a:t>
            </a:r>
            <a:r>
              <a:rPr lang="en-US" sz="2500" dirty="0" err="1" smtClean="0"/>
              <a:t>sebagai</a:t>
            </a:r>
            <a:r>
              <a:rPr lang="en-US" sz="2500" dirty="0" smtClean="0"/>
              <a:t> </a:t>
            </a:r>
            <a:r>
              <a:rPr lang="en-US" sz="2500" dirty="0" err="1" smtClean="0"/>
              <a:t>berikut</a:t>
            </a:r>
            <a:r>
              <a:rPr lang="en-US" sz="2500" dirty="0" smtClean="0"/>
              <a:t>:</a:t>
            </a:r>
            <a:endParaRPr lang="id-ID" sz="2500" dirty="0"/>
          </a:p>
          <a:p>
            <a:pPr algn="just"/>
            <a:endParaRPr lang="id-ID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114800"/>
            <a:ext cx="8127710" cy="212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8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Transaksi</a:t>
            </a:r>
            <a:r>
              <a:rPr lang="en-US" dirty="0" smtClean="0"/>
              <a:t> 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7772400" cy="1981200"/>
          </a:xfrm>
          <a:solidFill>
            <a:schemeClr val="accent3">
              <a:lumMod val="60000"/>
              <a:lumOff val="40000"/>
            </a:schemeClr>
          </a:solidFill>
          <a:ln w="25400" cap="rnd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b="1" dirty="0" smtClean="0"/>
              <a:t>30 Nov 2018</a:t>
            </a:r>
          </a:p>
          <a:p>
            <a:pPr marL="0" indent="0" algn="ctr">
              <a:buNone/>
            </a:pPr>
            <a:r>
              <a:rPr lang="en-US" sz="3000" dirty="0" err="1" smtClean="0"/>
              <a:t>SolusiNet</a:t>
            </a:r>
            <a:r>
              <a:rPr lang="en-US" sz="3000" dirty="0" smtClean="0"/>
              <a:t> </a:t>
            </a:r>
            <a:r>
              <a:rPr lang="en-US" sz="3000" dirty="0" err="1" smtClean="0"/>
              <a:t>membayara</a:t>
            </a:r>
            <a:r>
              <a:rPr lang="en-US" sz="3000" dirty="0" smtClean="0"/>
              <a:t> </a:t>
            </a:r>
            <a:r>
              <a:rPr lang="en-US" sz="3000" dirty="0" err="1" smtClean="0"/>
              <a:t>Rp</a:t>
            </a:r>
            <a:r>
              <a:rPr lang="en-US" sz="3000" dirty="0" smtClean="0"/>
              <a:t> 950,000                </a:t>
            </a:r>
            <a:r>
              <a:rPr lang="en-US" sz="3000" dirty="0" err="1" smtClean="0"/>
              <a:t>kepada</a:t>
            </a:r>
            <a:r>
              <a:rPr lang="en-US" sz="3000" dirty="0" smtClean="0"/>
              <a:t> </a:t>
            </a:r>
            <a:r>
              <a:rPr lang="en-US" sz="3000" dirty="0" err="1" smtClean="0"/>
              <a:t>kreditur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8514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Transaksi</a:t>
            </a:r>
            <a:r>
              <a:rPr lang="en-US" dirty="0" smtClean="0"/>
              <a:t> F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US" sz="3400" dirty="0" err="1" smtClean="0"/>
              <a:t>Saat</a:t>
            </a:r>
            <a:r>
              <a:rPr lang="en-US" sz="3400" dirty="0" smtClean="0"/>
              <a:t> </a:t>
            </a:r>
            <a:r>
              <a:rPr lang="en-US" sz="3400" dirty="0" err="1" smtClean="0"/>
              <a:t>SolusiNet</a:t>
            </a:r>
            <a:r>
              <a:rPr lang="en-US" sz="3400" dirty="0" smtClean="0"/>
              <a:t> </a:t>
            </a:r>
            <a:r>
              <a:rPr lang="en-US" sz="3400" dirty="0" err="1" smtClean="0"/>
              <a:t>membayar</a:t>
            </a:r>
            <a:r>
              <a:rPr lang="en-US" sz="3400" dirty="0" smtClean="0"/>
              <a:t> Rp950,000 </a:t>
            </a:r>
            <a:r>
              <a:rPr lang="en-US" sz="3400" dirty="0"/>
              <a:t>to </a:t>
            </a:r>
            <a:r>
              <a:rPr lang="en-US" sz="3400" dirty="0" err="1" smtClean="0"/>
              <a:t>ke</a:t>
            </a:r>
            <a:r>
              <a:rPr lang="en-US" sz="3400" dirty="0" smtClean="0"/>
              <a:t> </a:t>
            </a:r>
            <a:r>
              <a:rPr lang="en-US" sz="3400" dirty="0" err="1" smtClean="0"/>
              <a:t>kreditur</a:t>
            </a:r>
            <a:r>
              <a:rPr lang="en-US" sz="3400" dirty="0" smtClean="0"/>
              <a:t>, </a:t>
            </a:r>
            <a:r>
              <a:rPr lang="en-US" sz="3400" dirty="0" err="1" smtClean="0"/>
              <a:t>aset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liabilitas</a:t>
            </a:r>
            <a:r>
              <a:rPr lang="en-US" sz="3400" dirty="0" smtClean="0"/>
              <a:t> </a:t>
            </a:r>
            <a:r>
              <a:rPr lang="en-US" sz="3400" dirty="0" err="1" smtClean="0"/>
              <a:t>perusahaan</a:t>
            </a:r>
            <a:r>
              <a:rPr lang="en-US" sz="3400" dirty="0" smtClean="0"/>
              <a:t> </a:t>
            </a:r>
            <a:r>
              <a:rPr lang="en-US" sz="3400" dirty="0" err="1" smtClean="0"/>
              <a:t>berkurang</a:t>
            </a:r>
            <a:r>
              <a:rPr lang="en-US" sz="3400" dirty="0" smtClean="0"/>
              <a:t>. </a:t>
            </a:r>
            <a:endParaRPr lang="id-ID" sz="3400" dirty="0" smtClean="0"/>
          </a:p>
          <a:p>
            <a:pPr algn="just"/>
            <a:endParaRPr lang="id-ID" dirty="0"/>
          </a:p>
          <a:p>
            <a:pPr algn="just"/>
            <a:endParaRPr lang="id-ID" dirty="0" smtClean="0"/>
          </a:p>
          <a:p>
            <a:pPr algn="just"/>
            <a:endParaRPr lang="id-ID" dirty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>
              <a:buNone/>
            </a:pPr>
            <a:endParaRPr lang="id-ID" dirty="0" smtClean="0"/>
          </a:p>
          <a:p>
            <a:pPr algn="just"/>
            <a:endParaRPr lang="id-ID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962400"/>
            <a:ext cx="78486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68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Transaksi</a:t>
            </a:r>
            <a:r>
              <a:rPr lang="en-US" dirty="0" smtClean="0"/>
              <a:t> F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  <a:buFont typeface="Arial"/>
              <a:buChar char="•"/>
            </a:pPr>
            <a:r>
              <a:rPr lang="en-US" sz="3400" dirty="0" err="1" smtClean="0"/>
              <a:t>Membayar</a:t>
            </a:r>
            <a:r>
              <a:rPr lang="en-US" sz="3400" dirty="0" smtClean="0"/>
              <a:t> </a:t>
            </a:r>
            <a:r>
              <a:rPr lang="en-US" sz="3400" dirty="0" err="1" smtClean="0"/>
              <a:t>hutang</a:t>
            </a:r>
            <a:r>
              <a:rPr lang="en-US" sz="3400" dirty="0" smtClean="0"/>
              <a:t> </a:t>
            </a:r>
            <a:r>
              <a:rPr lang="en-US" sz="3400" dirty="0" err="1" smtClean="0"/>
              <a:t>berberda</a:t>
            </a:r>
            <a:r>
              <a:rPr lang="en-US" sz="3400" dirty="0" smtClean="0"/>
              <a:t> </a:t>
            </a:r>
            <a:r>
              <a:rPr lang="en-US" sz="3400" dirty="0" err="1" smtClean="0"/>
              <a:t>dengan</a:t>
            </a:r>
            <a:r>
              <a:rPr lang="en-US" sz="3400" dirty="0" smtClean="0"/>
              <a:t> </a:t>
            </a:r>
            <a:r>
              <a:rPr lang="en-US" sz="3400" dirty="0" err="1" smtClean="0"/>
              <a:t>membayar</a:t>
            </a:r>
            <a:r>
              <a:rPr lang="en-US" sz="3400" dirty="0" smtClean="0"/>
              <a:t> </a:t>
            </a:r>
            <a:r>
              <a:rPr lang="en-US" sz="3400" dirty="0" err="1" smtClean="0"/>
              <a:t>beban</a:t>
            </a:r>
            <a:endParaRPr lang="en-US" sz="3400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08912143"/>
              </p:ext>
            </p:extLst>
          </p:nvPr>
        </p:nvGraphicFramePr>
        <p:xfrm>
          <a:off x="457200" y="2971800"/>
          <a:ext cx="7848600" cy="360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522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Transaksi</a:t>
            </a:r>
            <a:r>
              <a:rPr lang="en-US" dirty="0" smtClean="0"/>
              <a:t> 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772400" cy="2209800"/>
          </a:xfrm>
          <a:solidFill>
            <a:schemeClr val="accent3">
              <a:lumMod val="60000"/>
              <a:lumOff val="40000"/>
            </a:schemeClr>
          </a:solidFill>
          <a:ln w="25400" cap="rnd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en-US" sz="3200" b="1" dirty="0" smtClean="0"/>
              <a:t>30 Nov 2018</a:t>
            </a:r>
          </a:p>
          <a:p>
            <a:pPr marL="114300" indent="0" algn="ctr">
              <a:buNone/>
            </a:pPr>
            <a:r>
              <a:rPr lang="en-US" sz="3200" dirty="0" err="1" smtClean="0"/>
              <a:t>Cinta</a:t>
            </a:r>
            <a:r>
              <a:rPr lang="en-US" sz="3200" dirty="0" smtClean="0"/>
              <a:t> </a:t>
            </a:r>
            <a:r>
              <a:rPr lang="en-US" sz="3200" dirty="0" err="1"/>
              <a:t>Cita</a:t>
            </a:r>
            <a:r>
              <a:rPr lang="en-US" sz="3200" dirty="0"/>
              <a:t> </a:t>
            </a:r>
            <a:r>
              <a:rPr lang="en-US" sz="3200" dirty="0" err="1" smtClean="0"/>
              <a:t>menghitung</a:t>
            </a:r>
            <a:r>
              <a:rPr lang="en-US" sz="3200" dirty="0" smtClean="0"/>
              <a:t> </a:t>
            </a:r>
            <a:r>
              <a:rPr lang="en-US" sz="3200" dirty="0" err="1" smtClean="0"/>
              <a:t>beban</a:t>
            </a:r>
            <a:r>
              <a:rPr lang="en-US" sz="3200" dirty="0" smtClean="0"/>
              <a:t> </a:t>
            </a:r>
            <a:r>
              <a:rPr lang="en-US" sz="3200" dirty="0" err="1" smtClean="0"/>
              <a:t>habis</a:t>
            </a:r>
            <a:r>
              <a:rPr lang="en-US" sz="3200" dirty="0" smtClean="0"/>
              <a:t> </a:t>
            </a:r>
            <a:r>
              <a:rPr lang="en-US" sz="3200" dirty="0" err="1" smtClean="0"/>
              <a:t>pakai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tersisa</a:t>
            </a:r>
            <a:r>
              <a:rPr lang="en-US" sz="3200" dirty="0" smtClean="0"/>
              <a:t> </a:t>
            </a:r>
            <a:r>
              <a:rPr lang="en-US" sz="3200" dirty="0" err="1" smtClean="0"/>
              <a:t>dia</a:t>
            </a:r>
            <a:r>
              <a:rPr lang="en-US" sz="3200" dirty="0" smtClean="0"/>
              <a:t> </a:t>
            </a:r>
            <a:r>
              <a:rPr lang="en-US" sz="3200" dirty="0" err="1" smtClean="0"/>
              <a:t>akhir</a:t>
            </a:r>
            <a:r>
              <a:rPr lang="en-US" sz="3200" dirty="0" smtClean="0"/>
              <a:t> </a:t>
            </a:r>
            <a:r>
              <a:rPr lang="en-US" sz="3200" dirty="0" err="1" smtClean="0"/>
              <a:t>bulan</a:t>
            </a:r>
            <a:r>
              <a:rPr lang="en-US" sz="3200" dirty="0" smtClean="0"/>
              <a:t>                    </a:t>
            </a:r>
            <a:r>
              <a:rPr lang="en-US" sz="3200" dirty="0" err="1" smtClean="0"/>
              <a:t>sebesar</a:t>
            </a:r>
            <a:r>
              <a:rPr lang="en-US" sz="3200" dirty="0" smtClean="0"/>
              <a:t> </a:t>
            </a:r>
            <a:r>
              <a:rPr lang="id-ID" sz="3200" dirty="0" smtClean="0"/>
              <a:t>Rp550,000</a:t>
            </a:r>
            <a:r>
              <a:rPr lang="id-ID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6037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581400"/>
            <a:ext cx="7772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err="1" smtClean="0"/>
              <a:t>Bahan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habis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pakai</a:t>
            </a:r>
            <a:r>
              <a:rPr lang="en-US" sz="2200" b="1" dirty="0" smtClean="0"/>
              <a:t> yang </a:t>
            </a:r>
            <a:r>
              <a:rPr lang="en-US" sz="2200" b="1" dirty="0" err="1" smtClean="0"/>
              <a:t>digunakan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selama</a:t>
            </a:r>
            <a:r>
              <a:rPr lang="en-US" sz="2200" b="1" dirty="0" smtClean="0"/>
              <a:t> Nov </a:t>
            </a:r>
          </a:p>
          <a:p>
            <a:pPr algn="ctr"/>
            <a:r>
              <a:rPr lang="en-US" sz="2200" b="1" dirty="0" err="1" smtClean="0"/>
              <a:t>dicatat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sebagai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beban</a:t>
            </a:r>
            <a:r>
              <a:rPr lang="en-US" sz="2200" b="1" dirty="0" smtClean="0"/>
              <a:t> </a:t>
            </a:r>
          </a:p>
          <a:p>
            <a:pPr algn="ctr"/>
            <a:r>
              <a:rPr lang="en-US" sz="2200" b="1" dirty="0" err="1" smtClean="0"/>
              <a:t>Rp</a:t>
            </a:r>
            <a:r>
              <a:rPr lang="en-US" sz="2200" b="1" dirty="0" smtClean="0"/>
              <a:t> 800,000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1433736"/>
            <a:ext cx="236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Pembelian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habis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pakai</a:t>
            </a:r>
            <a:endParaRPr lang="en-US" sz="2000" b="1" dirty="0" smtClean="0"/>
          </a:p>
          <a:p>
            <a:pPr algn="ctr"/>
            <a:r>
              <a:rPr lang="en-US" sz="2000" b="1" dirty="0" smtClean="0"/>
              <a:t>(</a:t>
            </a:r>
            <a:r>
              <a:rPr lang="en-US" sz="2000" b="1" dirty="0" err="1" smtClean="0"/>
              <a:t>bulan</a:t>
            </a:r>
            <a:r>
              <a:rPr lang="en-US" sz="2000" b="1" dirty="0" smtClean="0"/>
              <a:t> Nov)</a:t>
            </a:r>
          </a:p>
          <a:p>
            <a:pPr algn="ctr"/>
            <a:r>
              <a:rPr lang="en-US" sz="2000" b="1" dirty="0" err="1" smtClean="0"/>
              <a:t>Rp</a:t>
            </a:r>
            <a:r>
              <a:rPr lang="en-US" sz="2000" b="1" dirty="0" smtClean="0"/>
              <a:t> 1,350,000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77000" y="1433736"/>
            <a:ext cx="25282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Bahan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habis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pakai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ada</a:t>
            </a:r>
            <a:endParaRPr lang="en-US" sz="2000" b="1" dirty="0" smtClean="0"/>
          </a:p>
          <a:p>
            <a:pPr algn="ctr"/>
            <a:r>
              <a:rPr lang="en-US" sz="2000" b="1" dirty="0" smtClean="0"/>
              <a:t>(</a:t>
            </a:r>
            <a:r>
              <a:rPr lang="en-US" sz="2000" b="1" dirty="0" err="1" smtClean="0"/>
              <a:t>akhir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bulan</a:t>
            </a:r>
            <a:r>
              <a:rPr lang="en-US" sz="2000" b="1" dirty="0" smtClean="0"/>
              <a:t>)</a:t>
            </a:r>
          </a:p>
          <a:p>
            <a:pPr algn="ctr"/>
            <a:r>
              <a:rPr lang="en-US" sz="2000" b="1" dirty="0" err="1" smtClean="0"/>
              <a:t>Rp</a:t>
            </a:r>
            <a:r>
              <a:rPr lang="en-US" sz="2000" b="1" dirty="0" smtClean="0"/>
              <a:t> 550,000</a:t>
            </a:r>
            <a:endParaRPr lang="en-US" sz="2000" b="1" dirty="0"/>
          </a:p>
        </p:txBody>
      </p:sp>
      <p:sp>
        <p:nvSpPr>
          <p:cNvPr id="4" name="Plus 3"/>
          <p:cNvSpPr/>
          <p:nvPr/>
        </p:nvSpPr>
        <p:spPr>
          <a:xfrm>
            <a:off x="2971800" y="1509936"/>
            <a:ext cx="457200" cy="533400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inus 6"/>
          <p:cNvSpPr/>
          <p:nvPr/>
        </p:nvSpPr>
        <p:spPr>
          <a:xfrm>
            <a:off x="5867400" y="1738536"/>
            <a:ext cx="609600" cy="76200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/>
          <p:cNvSpPr/>
          <p:nvPr/>
        </p:nvSpPr>
        <p:spPr>
          <a:xfrm>
            <a:off x="4038600" y="3048000"/>
            <a:ext cx="914400" cy="381000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0177" y="1433736"/>
            <a:ext cx="28678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Bahan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habis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pakai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ada</a:t>
            </a:r>
            <a:endParaRPr lang="en-US" sz="2000" b="1" dirty="0" smtClean="0"/>
          </a:p>
          <a:p>
            <a:pPr algn="ctr"/>
            <a:r>
              <a:rPr lang="en-US" sz="2000" b="1" dirty="0" smtClean="0"/>
              <a:t>(</a:t>
            </a:r>
            <a:r>
              <a:rPr lang="en-US" sz="2000" b="1" dirty="0" err="1" smtClean="0"/>
              <a:t>awal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bulan</a:t>
            </a:r>
            <a:r>
              <a:rPr lang="en-US" sz="2000" b="1" dirty="0" smtClean="0"/>
              <a:t>)</a:t>
            </a:r>
          </a:p>
          <a:p>
            <a:pPr algn="ctr"/>
            <a:r>
              <a:rPr lang="en-US" sz="2000" b="1" dirty="0" err="1" smtClean="0"/>
              <a:t>Rp</a:t>
            </a:r>
            <a:r>
              <a:rPr lang="en-US" sz="2000" b="1" dirty="0" smtClean="0"/>
              <a:t> 0</a:t>
            </a:r>
            <a:endParaRPr lang="en-US" sz="2000" b="1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Transaksi</a:t>
            </a:r>
            <a:r>
              <a:rPr lang="en-US" dirty="0" smtClean="0"/>
              <a:t> G - 2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648200"/>
            <a:ext cx="8305800" cy="200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Transaksi</a:t>
            </a:r>
            <a:r>
              <a:rPr lang="en-US" dirty="0" smtClean="0"/>
              <a:t> 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772400" cy="1981200"/>
          </a:xfrm>
          <a:solidFill>
            <a:schemeClr val="accent3">
              <a:lumMod val="60000"/>
              <a:lumOff val="40000"/>
            </a:schemeClr>
          </a:solidFill>
          <a:ln w="25400" cap="rnd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114300" indent="0" algn="ctr">
              <a:lnSpc>
                <a:spcPct val="110000"/>
              </a:lnSpc>
              <a:buNone/>
            </a:pPr>
            <a:r>
              <a:rPr lang="en-US" sz="3200" b="1" dirty="0" smtClean="0"/>
              <a:t>30 Nov 2018  </a:t>
            </a:r>
          </a:p>
          <a:p>
            <a:pPr marL="114300" indent="0" algn="ctr">
              <a:lnSpc>
                <a:spcPct val="110000"/>
              </a:lnSpc>
              <a:buNone/>
            </a:pPr>
            <a:r>
              <a:rPr lang="en-US" sz="3200" dirty="0" err="1" smtClean="0"/>
              <a:t>Cinta</a:t>
            </a:r>
            <a:r>
              <a:rPr lang="en-US" sz="3200" dirty="0" smtClean="0"/>
              <a:t> </a:t>
            </a:r>
            <a:r>
              <a:rPr lang="en-US" sz="3200" dirty="0" err="1"/>
              <a:t>Cita</a:t>
            </a:r>
            <a:r>
              <a:rPr lang="en-US" sz="3200" dirty="0"/>
              <a:t> </a:t>
            </a:r>
            <a:r>
              <a:rPr lang="en-US" sz="3200" dirty="0" err="1" smtClean="0"/>
              <a:t>menarik</a:t>
            </a:r>
            <a:r>
              <a:rPr lang="en-US" sz="3200" dirty="0" smtClean="0"/>
              <a:t> </a:t>
            </a:r>
            <a:r>
              <a:rPr lang="en-US" sz="3200" dirty="0" err="1" smtClean="0"/>
              <a:t>tunai</a:t>
            </a:r>
            <a:r>
              <a:rPr lang="en-US" sz="3200" dirty="0" smtClean="0"/>
              <a:t> </a:t>
            </a:r>
            <a:r>
              <a:rPr lang="en-US" sz="3200" dirty="0"/>
              <a:t>Rp2,000,000 </a:t>
            </a:r>
            <a:r>
              <a:rPr lang="en-US" sz="3200" dirty="0" err="1" smtClean="0"/>
              <a:t>dari</a:t>
            </a:r>
            <a:r>
              <a:rPr lang="en-US" sz="3200" dirty="0" smtClean="0"/>
              <a:t>  </a:t>
            </a:r>
            <a:r>
              <a:rPr lang="en-US" sz="3200" dirty="0" err="1"/>
              <a:t>SolusiNet</a:t>
            </a:r>
            <a:r>
              <a:rPr lang="en-US" sz="3200" dirty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keperluan</a:t>
            </a:r>
            <a:r>
              <a:rPr lang="en-US" sz="3200" dirty="0" smtClean="0"/>
              <a:t> </a:t>
            </a:r>
            <a:r>
              <a:rPr lang="en-US" sz="3200" dirty="0" err="1" smtClean="0"/>
              <a:t>pribadi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6115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Jenis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Perusahaan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Transaksi</a:t>
            </a:r>
            <a:r>
              <a:rPr lang="en-US" dirty="0" smtClean="0"/>
              <a:t> H - 2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246001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657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Transaksi</a:t>
            </a:r>
            <a:r>
              <a:rPr lang="en-US" dirty="0" smtClean="0"/>
              <a:t> H-3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295400"/>
          </a:xfrm>
        </p:spPr>
        <p:txBody>
          <a:bodyPr>
            <a:normAutofit/>
          </a:bodyPr>
          <a:lstStyle/>
          <a:p>
            <a:pPr algn="just"/>
            <a:r>
              <a:rPr lang="en-US" sz="3000" dirty="0" err="1" smtClean="0"/>
              <a:t>Pengaruh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penarikan</a:t>
            </a:r>
            <a:r>
              <a:rPr lang="en-US" sz="3000" dirty="0" smtClean="0"/>
              <a:t> </a:t>
            </a:r>
            <a:r>
              <a:rPr lang="en-US" sz="3000" dirty="0" err="1" smtClean="0"/>
              <a:t>oleh</a:t>
            </a:r>
            <a:r>
              <a:rPr lang="en-US" sz="3000" dirty="0" smtClean="0"/>
              <a:t> </a:t>
            </a:r>
            <a:r>
              <a:rPr lang="en-US" sz="3000" dirty="0" err="1" smtClean="0"/>
              <a:t>pemilik</a:t>
            </a:r>
            <a:r>
              <a:rPr lang="en-US" sz="3000" dirty="0" smtClean="0"/>
              <a:t> </a:t>
            </a:r>
            <a:r>
              <a:rPr lang="en-US" sz="3000" dirty="0" err="1" smtClean="0"/>
              <a:t>sebesar</a:t>
            </a:r>
            <a:r>
              <a:rPr lang="en-US" sz="3000" dirty="0" smtClean="0"/>
              <a:t> Rp2,000,000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sebagai</a:t>
            </a:r>
            <a:r>
              <a:rPr lang="en-US" sz="3000" dirty="0" smtClean="0"/>
              <a:t> </a:t>
            </a:r>
            <a:r>
              <a:rPr lang="en-US" sz="3000" dirty="0" err="1" smtClean="0"/>
              <a:t>berikut</a:t>
            </a:r>
            <a:r>
              <a:rPr lang="en-US" sz="3000" dirty="0" smtClean="0"/>
              <a:t>:</a:t>
            </a:r>
            <a:endParaRPr lang="id-ID" sz="3000" dirty="0"/>
          </a:p>
          <a:p>
            <a:pPr algn="just"/>
            <a:endParaRPr lang="id-ID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352800"/>
            <a:ext cx="80772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44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Ekuits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38" y="2743200"/>
            <a:ext cx="1881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Jenis-Jenis</a:t>
            </a:r>
            <a:r>
              <a:rPr lang="en-US" b="1" dirty="0" smtClean="0"/>
              <a:t> </a:t>
            </a:r>
            <a:r>
              <a:rPr lang="en-US" b="1" dirty="0" err="1" smtClean="0"/>
              <a:t>Transaksi</a:t>
            </a:r>
            <a:endParaRPr lang="en-US" b="1" dirty="0"/>
          </a:p>
        </p:txBody>
      </p:sp>
      <p:sp>
        <p:nvSpPr>
          <p:cNvPr id="5" name="Plus 4"/>
          <p:cNvSpPr/>
          <p:nvPr/>
        </p:nvSpPr>
        <p:spPr>
          <a:xfrm>
            <a:off x="2590800" y="2667000"/>
            <a:ext cx="457200" cy="457200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33600" y="32004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endParaRPr lang="en-US" dirty="0"/>
          </a:p>
        </p:txBody>
      </p:sp>
      <p:sp>
        <p:nvSpPr>
          <p:cNvPr id="7" name="Minus 6"/>
          <p:cNvSpPr/>
          <p:nvPr/>
        </p:nvSpPr>
        <p:spPr>
          <a:xfrm>
            <a:off x="4114800" y="2743200"/>
            <a:ext cx="533400" cy="228600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33800" y="3163669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Prive</a:t>
            </a:r>
            <a:r>
              <a:rPr lang="en-US" dirty="0" smtClean="0"/>
              <a:t> (</a:t>
            </a:r>
            <a:r>
              <a:rPr lang="en-US" dirty="0" err="1" smtClean="0"/>
              <a:t>Penarikan</a:t>
            </a:r>
            <a:r>
              <a:rPr lang="en-US" dirty="0" smtClean="0"/>
              <a:t>)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endParaRPr lang="en-US" dirty="0"/>
          </a:p>
        </p:txBody>
      </p:sp>
      <p:sp>
        <p:nvSpPr>
          <p:cNvPr id="9" name="Plus 8"/>
          <p:cNvSpPr/>
          <p:nvPr/>
        </p:nvSpPr>
        <p:spPr>
          <a:xfrm>
            <a:off x="5638800" y="2667000"/>
            <a:ext cx="457200" cy="457200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257800" y="3276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Pendapatan</a:t>
            </a:r>
            <a:endParaRPr lang="en-US" dirty="0"/>
          </a:p>
        </p:txBody>
      </p:sp>
      <p:sp>
        <p:nvSpPr>
          <p:cNvPr id="12" name="Minus 11"/>
          <p:cNvSpPr/>
          <p:nvPr/>
        </p:nvSpPr>
        <p:spPr>
          <a:xfrm>
            <a:off x="6858000" y="2743200"/>
            <a:ext cx="533400" cy="228600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553200" y="3276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Beban</a:t>
            </a:r>
            <a:endParaRPr lang="en-US" dirty="0"/>
          </a:p>
        </p:txBody>
      </p:sp>
      <p:sp>
        <p:nvSpPr>
          <p:cNvPr id="14" name="Right Brace 13"/>
          <p:cNvSpPr/>
          <p:nvPr/>
        </p:nvSpPr>
        <p:spPr>
          <a:xfrm rot="5400000">
            <a:off x="6229350" y="3105150"/>
            <a:ext cx="800100" cy="1828800"/>
          </a:xfrm>
          <a:prstGeom prst="rightBrac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867400" y="4572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berish</a:t>
            </a:r>
            <a:r>
              <a:rPr lang="en-US" dirty="0" smtClean="0"/>
              <a:t> (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209800" y="2438400"/>
            <a:ext cx="5562600" cy="0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733800" y="196209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3366FF"/>
                </a:solidFill>
              </a:rPr>
              <a:t>Ekuitas</a:t>
            </a:r>
            <a:r>
              <a:rPr lang="en-US" sz="2400" b="1" dirty="0" smtClean="0">
                <a:solidFill>
                  <a:srgbClr val="3366FF"/>
                </a:solidFill>
              </a:rPr>
              <a:t> </a:t>
            </a:r>
            <a:r>
              <a:rPr lang="en-US" sz="2400" b="1" dirty="0" err="1" smtClean="0">
                <a:solidFill>
                  <a:srgbClr val="3366FF"/>
                </a:solidFill>
              </a:rPr>
              <a:t>Pemilik</a:t>
            </a:r>
            <a:endParaRPr lang="en-US" sz="2400" b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59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00314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MENYUSUN LAPORAN KEUANGAN SEDERHANA</a:t>
            </a:r>
            <a:endParaRPr lang="en-US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7848600" cy="52790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/>
          <a:lstStyle/>
          <a:p>
            <a:r>
              <a:rPr lang="en-US" sz="2800" b="1" dirty="0" err="1" smtClean="0"/>
              <a:t>Rangkuman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Persamaan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Akuntansi</a:t>
            </a:r>
            <a:r>
              <a:rPr lang="en-US" sz="2800" b="1" dirty="0" smtClean="0"/>
              <a:t> CITACITAKU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9194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Laporan Keuangan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96200" cy="4648200"/>
          </a:xfrm>
        </p:spPr>
        <p:txBody>
          <a:bodyPr>
            <a:noAutofit/>
          </a:bodyPr>
          <a:lstStyle/>
          <a:p>
            <a:pPr algn="just"/>
            <a:r>
              <a:rPr lang="en-US" sz="2600" dirty="0" err="1" smtClean="0"/>
              <a:t>Setelah</a:t>
            </a:r>
            <a:r>
              <a:rPr lang="en-US" sz="2600" dirty="0" smtClean="0"/>
              <a:t> </a:t>
            </a:r>
            <a:r>
              <a:rPr lang="en-US" sz="2600" dirty="0" err="1" smtClean="0"/>
              <a:t>transaksi</a:t>
            </a:r>
            <a:r>
              <a:rPr lang="en-US" sz="2600" dirty="0" smtClean="0"/>
              <a:t> </a:t>
            </a:r>
            <a:r>
              <a:rPr lang="en-US" sz="2600" dirty="0" err="1" smtClean="0"/>
              <a:t>telah</a:t>
            </a:r>
            <a:r>
              <a:rPr lang="en-US" sz="2600" dirty="0" smtClean="0"/>
              <a:t> </a:t>
            </a:r>
            <a:r>
              <a:rPr lang="en-US" sz="2600" dirty="0" err="1" smtClean="0"/>
              <a:t>dicatat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dirangkum</a:t>
            </a:r>
            <a:r>
              <a:rPr lang="en-US" sz="2600" dirty="0" smtClean="0"/>
              <a:t>, </a:t>
            </a:r>
            <a:r>
              <a:rPr lang="en-US" sz="2600" dirty="0" err="1" smtClean="0"/>
              <a:t>laporan</a:t>
            </a:r>
            <a:r>
              <a:rPr lang="en-US" sz="2600" dirty="0" smtClean="0"/>
              <a:t> </a:t>
            </a:r>
            <a:r>
              <a:rPr lang="en-US" sz="2600" dirty="0" err="1" smtClean="0"/>
              <a:t>disiapkan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pengguna</a:t>
            </a:r>
            <a:r>
              <a:rPr lang="en-US" sz="2600" dirty="0" smtClean="0"/>
              <a:t>.</a:t>
            </a:r>
          </a:p>
          <a:p>
            <a:pPr algn="just"/>
            <a:r>
              <a:rPr lang="en-US" sz="2600" dirty="0" err="1" smtClean="0"/>
              <a:t>Laporan</a:t>
            </a:r>
            <a:r>
              <a:rPr lang="en-US" sz="2600" dirty="0" smtClean="0"/>
              <a:t> </a:t>
            </a:r>
            <a:r>
              <a:rPr lang="en-US" sz="2600" dirty="0" err="1" smtClean="0"/>
              <a:t>akuntansi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menyediakan</a:t>
            </a:r>
            <a:r>
              <a:rPr lang="en-US" sz="2600" dirty="0" smtClean="0"/>
              <a:t> </a:t>
            </a:r>
            <a:r>
              <a:rPr lang="en-US" sz="2600" dirty="0" err="1" smtClean="0"/>
              <a:t>informasi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disebut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Laporan</a:t>
            </a:r>
            <a:r>
              <a:rPr lang="en-US" sz="2600" dirty="0" smtClean="0"/>
              <a:t> </a:t>
            </a:r>
            <a:r>
              <a:rPr lang="en-US" sz="2600" dirty="0" err="1" smtClean="0"/>
              <a:t>Keuangan</a:t>
            </a:r>
            <a:r>
              <a:rPr lang="en-US" sz="2600" dirty="0" smtClean="0"/>
              <a:t>. </a:t>
            </a:r>
            <a:endParaRPr lang="id-ID" sz="2600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94349005"/>
              </p:ext>
            </p:extLst>
          </p:nvPr>
        </p:nvGraphicFramePr>
        <p:xfrm>
          <a:off x="609600" y="2895600"/>
          <a:ext cx="76962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832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Laporan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r>
              <a:rPr lang="en-US" b="1" dirty="0" smtClean="0"/>
              <a:t>- 2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" y="1752600"/>
            <a:ext cx="79502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00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Laporan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r>
              <a:rPr lang="en-US" b="1" dirty="0" smtClean="0"/>
              <a:t>- 3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068911"/>
              </p:ext>
            </p:extLst>
          </p:nvPr>
        </p:nvGraphicFramePr>
        <p:xfrm>
          <a:off x="457200" y="1600200"/>
          <a:ext cx="7924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967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id-ID" b="1" dirty="0" smtClean="0"/>
              <a:t>Laporan Laba Rugi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001000" cy="4724400"/>
          </a:xfrm>
        </p:spPr>
        <p:txBody>
          <a:bodyPr>
            <a:noAutofit/>
          </a:bodyPr>
          <a:lstStyle/>
          <a:p>
            <a:pPr algn="just"/>
            <a:r>
              <a:rPr lang="en-US" sz="3200" dirty="0" err="1" smtClean="0"/>
              <a:t>Laporan</a:t>
            </a:r>
            <a:r>
              <a:rPr lang="en-US" sz="3200" dirty="0" smtClean="0"/>
              <a:t> </a:t>
            </a:r>
            <a:r>
              <a:rPr lang="en-US" sz="3200" dirty="0" err="1" smtClean="0"/>
              <a:t>Laba</a:t>
            </a:r>
            <a:r>
              <a:rPr lang="en-US" sz="3200" dirty="0" smtClean="0"/>
              <a:t> </a:t>
            </a:r>
            <a:r>
              <a:rPr lang="en-US" sz="3200" dirty="0" err="1" smtClean="0"/>
              <a:t>Rugi</a:t>
            </a:r>
            <a:r>
              <a:rPr lang="en-US" sz="3200" dirty="0" smtClean="0"/>
              <a:t> </a:t>
            </a:r>
            <a:r>
              <a:rPr lang="en-US" sz="3200" dirty="0" err="1" smtClean="0"/>
              <a:t>menyajikan</a:t>
            </a:r>
            <a:r>
              <a:rPr lang="en-US" sz="3200" dirty="0" smtClean="0"/>
              <a:t>:</a:t>
            </a:r>
          </a:p>
          <a:p>
            <a:pPr marL="987425" indent="-544513" algn="just">
              <a:buFont typeface="Wingdings" charset="2"/>
              <a:buChar char="u"/>
            </a:pPr>
            <a:r>
              <a:rPr lang="en-US" sz="3200" b="1" dirty="0" err="1" smtClean="0"/>
              <a:t>Pendapatan</a:t>
            </a:r>
            <a:r>
              <a:rPr lang="en-US" sz="3200" b="1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,</a:t>
            </a:r>
          </a:p>
          <a:p>
            <a:pPr marL="987425" indent="-544513" algn="just">
              <a:buFont typeface="Wingdings" charset="2"/>
              <a:buChar char="u"/>
            </a:pPr>
            <a:r>
              <a:rPr lang="en-US" sz="3200" b="1" dirty="0" err="1" smtClean="0"/>
              <a:t>Beban</a:t>
            </a:r>
            <a:endParaRPr lang="en-US" sz="3200" b="1" dirty="0" smtClean="0"/>
          </a:p>
          <a:p>
            <a:pPr marL="442912" indent="0" algn="just">
              <a:buNone/>
            </a:pP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periode</a:t>
            </a:r>
            <a:r>
              <a:rPr lang="en-US" sz="3200" dirty="0" smtClean="0"/>
              <a:t> </a:t>
            </a:r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r>
              <a:rPr lang="en-US" sz="3200" dirty="0" err="1" smtClean="0"/>
              <a:t>tertentu</a:t>
            </a:r>
            <a:r>
              <a:rPr lang="en-US" sz="3200" dirty="0" smtClean="0"/>
              <a:t>,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</a:t>
            </a:r>
            <a:r>
              <a:rPr lang="en-US" sz="3200" b="1" dirty="0" err="1" smtClean="0"/>
              <a:t>konsep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penyandingan</a:t>
            </a:r>
            <a:r>
              <a:rPr lang="en-US" sz="32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4327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id-ID" b="1" dirty="0" smtClean="0"/>
              <a:t>Laporan Laba Rugi- 2</a:t>
            </a:r>
            <a:endParaRPr lang="id-ID" dirty="0"/>
          </a:p>
        </p:txBody>
      </p:sp>
      <p:sp>
        <p:nvSpPr>
          <p:cNvPr id="4" name="Rounded Rectangle 3"/>
          <p:cNvSpPr/>
          <p:nvPr/>
        </p:nvSpPr>
        <p:spPr>
          <a:xfrm>
            <a:off x="304800" y="1752600"/>
            <a:ext cx="2057400" cy="1524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/>
              <a:t>Pendapatan</a:t>
            </a:r>
            <a:r>
              <a:rPr lang="en-US" sz="2500" b="1" dirty="0" smtClean="0"/>
              <a:t> </a:t>
            </a:r>
            <a:endParaRPr lang="en-US" sz="2500" b="1" dirty="0"/>
          </a:p>
        </p:txBody>
      </p:sp>
      <p:sp>
        <p:nvSpPr>
          <p:cNvPr id="6" name="Rectangle 5"/>
          <p:cNvSpPr/>
          <p:nvPr/>
        </p:nvSpPr>
        <p:spPr>
          <a:xfrm>
            <a:off x="2438400" y="2057400"/>
            <a:ext cx="5442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ＭＳ ゴシック"/>
                <a:ea typeface="ＭＳ ゴシック"/>
                <a:cs typeface="ＭＳ ゴシック"/>
              </a:rPr>
              <a:t>&gt;</a:t>
            </a:r>
            <a:endParaRPr lang="en-US" sz="60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3276600" y="1752600"/>
            <a:ext cx="1905000" cy="1524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/>
              <a:t>Beban</a:t>
            </a:r>
            <a:endParaRPr lang="en-US" sz="3000" b="1" dirty="0"/>
          </a:p>
        </p:txBody>
      </p:sp>
      <p:sp>
        <p:nvSpPr>
          <p:cNvPr id="9" name="Rectangle 8"/>
          <p:cNvSpPr/>
          <p:nvPr/>
        </p:nvSpPr>
        <p:spPr>
          <a:xfrm>
            <a:off x="5867400" y="2057400"/>
            <a:ext cx="5083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ＭＳ ゴシック"/>
                <a:ea typeface="ＭＳ ゴシック"/>
                <a:cs typeface="ＭＳ ゴシック"/>
              </a:rPr>
              <a:t>=</a:t>
            </a:r>
            <a:endParaRPr lang="en-US" sz="60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6477000" y="1752600"/>
            <a:ext cx="1905000" cy="1524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/>
              <a:t>Laba</a:t>
            </a:r>
            <a:endParaRPr lang="en-US" sz="30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304800" y="4648200"/>
            <a:ext cx="2057400" cy="1524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/>
              <a:t>Pendapatan</a:t>
            </a:r>
            <a:endParaRPr lang="en-US" sz="25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3276600" y="4648200"/>
            <a:ext cx="1905000" cy="1524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/>
              <a:t>Beban</a:t>
            </a:r>
            <a:endParaRPr lang="en-US" sz="3000" b="1" dirty="0"/>
          </a:p>
        </p:txBody>
      </p:sp>
      <p:sp>
        <p:nvSpPr>
          <p:cNvPr id="14" name="Rectangle 13"/>
          <p:cNvSpPr/>
          <p:nvPr/>
        </p:nvSpPr>
        <p:spPr>
          <a:xfrm>
            <a:off x="5867400" y="4953000"/>
            <a:ext cx="5083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ＭＳ ゴシック"/>
                <a:ea typeface="ＭＳ ゴシック"/>
                <a:cs typeface="ＭＳ ゴシック"/>
              </a:rPr>
              <a:t>=</a:t>
            </a:r>
            <a:endParaRPr lang="en-US" sz="60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6477000" y="4648200"/>
            <a:ext cx="1905000" cy="1524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/>
              <a:t>Rugi</a:t>
            </a:r>
            <a:endParaRPr lang="en-US" sz="3000" b="1" dirty="0"/>
          </a:p>
        </p:txBody>
      </p:sp>
      <p:sp>
        <p:nvSpPr>
          <p:cNvPr id="16" name="Rectangle 15"/>
          <p:cNvSpPr/>
          <p:nvPr/>
        </p:nvSpPr>
        <p:spPr>
          <a:xfrm>
            <a:off x="2362200" y="4953000"/>
            <a:ext cx="56938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latin typeface="ＭＳ ゴシック"/>
                <a:ea typeface="ＭＳ ゴシック"/>
                <a:cs typeface="ＭＳ ゴシック"/>
              </a:rPr>
              <a:t>&lt;</a:t>
            </a:r>
            <a:endParaRPr lang="en-US" sz="6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05200" y="3886200"/>
            <a:ext cx="794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Atau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5388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Bentuk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Kepemilikan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Perusahaan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500" dirty="0" smtClean="0"/>
              <a:t>Contoh Latihan (Laporan Laba Rugi)</a:t>
            </a:r>
            <a:endParaRPr lang="id-ID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en-US" sz="3000" dirty="0" err="1" smtClean="0"/>
              <a:t>Pendapatan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Beban</a:t>
            </a:r>
            <a:r>
              <a:rPr lang="en-US" sz="3000" dirty="0" smtClean="0"/>
              <a:t> </a:t>
            </a:r>
            <a:r>
              <a:rPr lang="en-US" sz="3000" dirty="0" err="1" smtClean="0"/>
              <a:t>Cisadane</a:t>
            </a:r>
            <a:r>
              <a:rPr lang="en-US" sz="3000" dirty="0" smtClean="0"/>
              <a:t> </a:t>
            </a:r>
            <a:r>
              <a:rPr lang="en-US" sz="3000" dirty="0"/>
              <a:t>Travel Service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tahun</a:t>
            </a:r>
            <a:r>
              <a:rPr lang="en-US" sz="3000" dirty="0" smtClean="0"/>
              <a:t> </a:t>
            </a:r>
            <a:r>
              <a:rPr lang="en-US" sz="3000" dirty="0" err="1" smtClean="0"/>
              <a:t>yan</a:t>
            </a:r>
            <a:r>
              <a:rPr lang="en-US" sz="3000" dirty="0" smtClean="0"/>
              <a:t> </a:t>
            </a:r>
            <a:r>
              <a:rPr lang="en-US" sz="3000" dirty="0" err="1" smtClean="0"/>
              <a:t>berakhir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30 April 2015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sebagai</a:t>
            </a:r>
            <a:r>
              <a:rPr lang="en-US" sz="3000" dirty="0" smtClean="0"/>
              <a:t> </a:t>
            </a:r>
            <a:r>
              <a:rPr lang="en-US" sz="3000" dirty="0" err="1" smtClean="0"/>
              <a:t>berikut</a:t>
            </a:r>
            <a:r>
              <a:rPr lang="en-US" sz="3000" dirty="0" smtClean="0"/>
              <a:t>:</a:t>
            </a:r>
            <a:endParaRPr lang="en-US" sz="3000" dirty="0"/>
          </a:p>
          <a:p>
            <a:pPr marL="114300" indent="0">
              <a:buNone/>
            </a:pPr>
            <a:endParaRPr lang="id-ID" sz="3000" dirty="0" smtClean="0"/>
          </a:p>
          <a:p>
            <a:pPr marL="114300" indent="0">
              <a:buNone/>
            </a:pPr>
            <a:endParaRPr lang="id-ID" sz="3000" dirty="0"/>
          </a:p>
          <a:p>
            <a:pPr marL="114300" indent="0">
              <a:buNone/>
            </a:pPr>
            <a:endParaRPr lang="id-ID" sz="3000" dirty="0"/>
          </a:p>
          <a:p>
            <a:pPr marL="114300" indent="0">
              <a:buNone/>
            </a:pPr>
            <a:endParaRPr lang="id-ID" sz="3000" dirty="0" smtClean="0"/>
          </a:p>
          <a:p>
            <a:pPr marL="114300" indent="0" algn="just">
              <a:buNone/>
            </a:pPr>
            <a:r>
              <a:rPr lang="en-US" sz="3000" dirty="0" err="1" smtClean="0"/>
              <a:t>Buatlah</a:t>
            </a:r>
            <a:r>
              <a:rPr lang="en-US" sz="3000" dirty="0" smtClean="0"/>
              <a:t> </a:t>
            </a:r>
            <a:r>
              <a:rPr lang="en-US" sz="3000" dirty="0" err="1" smtClean="0"/>
              <a:t>Laporan</a:t>
            </a:r>
            <a:r>
              <a:rPr lang="en-US" sz="3000" dirty="0" smtClean="0"/>
              <a:t> </a:t>
            </a:r>
            <a:r>
              <a:rPr lang="en-US" sz="3000" dirty="0" err="1" smtClean="0"/>
              <a:t>Laba</a:t>
            </a:r>
            <a:r>
              <a:rPr lang="en-US" sz="3000" dirty="0" smtClean="0"/>
              <a:t> </a:t>
            </a:r>
            <a:r>
              <a:rPr lang="en-US" sz="3000" dirty="0" err="1" smtClean="0"/>
              <a:t>Rugi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tahun</a:t>
            </a:r>
            <a:r>
              <a:rPr lang="en-US" sz="3000" dirty="0" smtClean="0"/>
              <a:t> </a:t>
            </a:r>
            <a:r>
              <a:rPr lang="en-US" sz="3000" dirty="0" err="1" smtClean="0"/>
              <a:t>berjalan</a:t>
            </a:r>
            <a:r>
              <a:rPr lang="en-US" sz="3000" dirty="0" smtClean="0"/>
              <a:t> yang </a:t>
            </a:r>
            <a:r>
              <a:rPr lang="en-US" sz="3000" dirty="0" err="1" smtClean="0"/>
              <a:t>berakhir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30 April 2015. </a:t>
            </a:r>
            <a:endParaRPr lang="id-ID" sz="3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288705"/>
              </p:ext>
            </p:extLst>
          </p:nvPr>
        </p:nvGraphicFramePr>
        <p:xfrm>
          <a:off x="1295400" y="3071810"/>
          <a:ext cx="5334000" cy="17068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895600"/>
                <a:gridCol w="243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0" dirty="0" err="1" smtClean="0"/>
                        <a:t>Pendapata</a:t>
                      </a:r>
                      <a:r>
                        <a:rPr lang="en-US" sz="2200" b="0" baseline="0" dirty="0" smtClean="0"/>
                        <a:t> </a:t>
                      </a:r>
                      <a:r>
                        <a:rPr lang="en-US" sz="2200" b="0" baseline="0" dirty="0" err="1" smtClean="0"/>
                        <a:t>jasa</a:t>
                      </a:r>
                      <a:endParaRPr lang="en-US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0" dirty="0" err="1" smtClean="0"/>
                        <a:t>Rp</a:t>
                      </a:r>
                      <a:r>
                        <a:rPr lang="en-US" sz="2200" b="0" dirty="0" smtClean="0"/>
                        <a:t> 263.000.000</a:t>
                      </a:r>
                      <a:endParaRPr lang="en-US" sz="2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dirty="0" smtClean="0"/>
                        <a:t>Bean lain-lain</a:t>
                      </a:r>
                      <a:endParaRPr lang="en-US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0" dirty="0" smtClean="0"/>
                        <a:t>12.950.000</a:t>
                      </a:r>
                      <a:endParaRPr lang="en-US" sz="2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dirty="0" err="1" smtClean="0"/>
                        <a:t>Beban</a:t>
                      </a:r>
                      <a:r>
                        <a:rPr lang="en-US" sz="2200" b="0" dirty="0" smtClean="0"/>
                        <a:t> </a:t>
                      </a:r>
                      <a:r>
                        <a:rPr lang="en-US" sz="2200" b="0" dirty="0" err="1" smtClean="0"/>
                        <a:t>kantor</a:t>
                      </a:r>
                      <a:endParaRPr lang="en-US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0" dirty="0" smtClean="0"/>
                        <a:t>63.000.000</a:t>
                      </a:r>
                      <a:endParaRPr lang="en-US" sz="2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dirty="0" err="1" smtClean="0"/>
                        <a:t>Beban</a:t>
                      </a:r>
                      <a:r>
                        <a:rPr lang="en-US" sz="2200" b="0" dirty="0" smtClean="0"/>
                        <a:t> </a:t>
                      </a:r>
                      <a:r>
                        <a:rPr lang="en-US" sz="2200" b="0" dirty="0" err="1" smtClean="0"/>
                        <a:t>upah</a:t>
                      </a:r>
                      <a:endParaRPr lang="en-US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0" dirty="0" smtClean="0"/>
                        <a:t>131.700.000</a:t>
                      </a:r>
                      <a:endParaRPr lang="en-US" sz="2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74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Jawaban Latihan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81200"/>
            <a:ext cx="78232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96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01000" cy="1143000"/>
          </a:xfrm>
        </p:spPr>
        <p:txBody>
          <a:bodyPr/>
          <a:lstStyle/>
          <a:p>
            <a:r>
              <a:rPr lang="en-US" sz="4100" b="1" dirty="0" err="1" smtClean="0"/>
              <a:t>Laporan</a:t>
            </a:r>
            <a:r>
              <a:rPr lang="en-US" sz="4100" b="1" dirty="0" smtClean="0"/>
              <a:t> </a:t>
            </a:r>
            <a:r>
              <a:rPr lang="en-US" sz="4100" b="1" dirty="0" err="1" smtClean="0"/>
              <a:t>Perubahan</a:t>
            </a:r>
            <a:r>
              <a:rPr lang="en-US" sz="4100" b="1" dirty="0" smtClean="0"/>
              <a:t> </a:t>
            </a:r>
            <a:r>
              <a:rPr lang="en-US" sz="4100" b="1" dirty="0" err="1" smtClean="0"/>
              <a:t>Ekuitas</a:t>
            </a:r>
            <a:endParaRPr lang="id-ID" sz="4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195810"/>
              </p:ext>
            </p:extLst>
          </p:nvPr>
        </p:nvGraphicFramePr>
        <p:xfrm>
          <a:off x="228600" y="1333520"/>
          <a:ext cx="8153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009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848600" cy="1143000"/>
          </a:xfrm>
        </p:spPr>
        <p:txBody>
          <a:bodyPr/>
          <a:lstStyle/>
          <a:p>
            <a:r>
              <a:rPr lang="en-US" sz="4100" b="1" dirty="0" err="1" smtClean="0"/>
              <a:t>Laporan</a:t>
            </a:r>
            <a:r>
              <a:rPr lang="en-US" sz="4100" b="1" dirty="0"/>
              <a:t> </a:t>
            </a:r>
            <a:r>
              <a:rPr lang="en-US" sz="4100" b="1" dirty="0" err="1" smtClean="0"/>
              <a:t>Perubahan</a:t>
            </a:r>
            <a:r>
              <a:rPr lang="en-US" sz="4100" b="1" dirty="0" smtClean="0"/>
              <a:t> Ekuitas-2</a:t>
            </a:r>
            <a:endParaRPr lang="id-ID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7724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dirty="0" err="1" smtClean="0"/>
              <a:t>Tiga</a:t>
            </a:r>
            <a:r>
              <a:rPr lang="en-US" sz="2600" dirty="0" smtClean="0"/>
              <a:t> </a:t>
            </a:r>
            <a:r>
              <a:rPr lang="en-US" sz="2600" dirty="0" err="1" smtClean="0"/>
              <a:t>jenis</a:t>
            </a:r>
            <a:r>
              <a:rPr lang="en-US" sz="2600" dirty="0" smtClean="0"/>
              <a:t> </a:t>
            </a:r>
            <a:r>
              <a:rPr lang="en-US" sz="2600" dirty="0" err="1" smtClean="0"/>
              <a:t>transaksi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mempengaruhi</a:t>
            </a:r>
            <a:r>
              <a:rPr lang="en-US" sz="2600" dirty="0" smtClean="0"/>
              <a:t> </a:t>
            </a:r>
            <a:r>
              <a:rPr lang="en-US" sz="2600" dirty="0" err="1" smtClean="0"/>
              <a:t>Ekuitas</a:t>
            </a:r>
            <a:r>
              <a:rPr lang="en-US" sz="2600" dirty="0" smtClean="0"/>
              <a:t> </a:t>
            </a:r>
            <a:r>
              <a:rPr lang="en-US" sz="2600" dirty="0" err="1" smtClean="0"/>
              <a:t>selama</a:t>
            </a:r>
            <a:r>
              <a:rPr lang="en-US" sz="2600" dirty="0" smtClean="0"/>
              <a:t> </a:t>
            </a:r>
            <a:r>
              <a:rPr lang="en-US" sz="2600" dirty="0" err="1" smtClean="0"/>
              <a:t>bulan</a:t>
            </a:r>
            <a:r>
              <a:rPr lang="en-US" sz="2600" dirty="0" smtClean="0"/>
              <a:t> November</a:t>
            </a:r>
            <a:r>
              <a:rPr lang="en-US" sz="2600" dirty="0"/>
              <a:t>: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66770644"/>
              </p:ext>
            </p:extLst>
          </p:nvPr>
        </p:nvGraphicFramePr>
        <p:xfrm>
          <a:off x="228600" y="2362200"/>
          <a:ext cx="89154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264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153400" cy="1143000"/>
          </a:xfrm>
        </p:spPr>
        <p:txBody>
          <a:bodyPr>
            <a:normAutofit/>
          </a:bodyPr>
          <a:lstStyle/>
          <a:p>
            <a:r>
              <a:rPr lang="id-ID" sz="3000" dirty="0" smtClean="0"/>
              <a:t>Contoh Latihan</a:t>
            </a:r>
            <a:r>
              <a:rPr lang="en-US" sz="3000" dirty="0" smtClean="0"/>
              <a:t>-</a:t>
            </a:r>
            <a:r>
              <a:rPr lang="id-ID" sz="3000" dirty="0" smtClean="0"/>
              <a:t>(Laporan Perubahan Ekuitas)</a:t>
            </a:r>
            <a:endParaRPr lang="id-ID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20000" cy="45720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Laba</a:t>
            </a:r>
            <a:r>
              <a:rPr lang="en-US" sz="2800" dirty="0" smtClean="0"/>
              <a:t> </a:t>
            </a:r>
            <a:r>
              <a:rPr lang="en-US" sz="2800" dirty="0" err="1" smtClean="0"/>
              <a:t>Rugi</a:t>
            </a:r>
            <a:r>
              <a:rPr lang="en-US" sz="2800" dirty="0" smtClean="0"/>
              <a:t> </a:t>
            </a:r>
            <a:r>
              <a:rPr lang="en-US" sz="2800" dirty="0" err="1" smtClean="0"/>
              <a:t>Cisadane</a:t>
            </a:r>
            <a:r>
              <a:rPr lang="en-US" sz="2800" dirty="0" smtClean="0"/>
              <a:t> </a:t>
            </a:r>
            <a:r>
              <a:rPr lang="en-US" sz="2800" dirty="0"/>
              <a:t>Travel  Service  </a:t>
            </a:r>
            <a:r>
              <a:rPr lang="en-US" sz="2800" dirty="0" err="1" smtClean="0"/>
              <a:t>buatlah</a:t>
            </a:r>
            <a:r>
              <a:rPr lang="en-US" sz="2800" dirty="0" smtClean="0"/>
              <a:t> 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Ekuitas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berakhir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30 April 2015. </a:t>
            </a:r>
          </a:p>
          <a:p>
            <a:pPr algn="just"/>
            <a:r>
              <a:rPr lang="en-US" sz="2800" dirty="0" smtClean="0"/>
              <a:t>Adam </a:t>
            </a:r>
            <a:r>
              <a:rPr lang="en-US" sz="2800" dirty="0" err="1" smtClean="0"/>
              <a:t>Pambudi</a:t>
            </a:r>
            <a:r>
              <a:rPr lang="en-US" sz="2800" dirty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tambahan</a:t>
            </a:r>
            <a:r>
              <a:rPr lang="en-US" sz="2800" dirty="0" smtClean="0"/>
              <a:t> </a:t>
            </a:r>
            <a:r>
              <a:rPr lang="en-US" sz="2800" dirty="0" err="1" smtClean="0"/>
              <a:t>investasi</a:t>
            </a:r>
            <a:r>
              <a:rPr lang="en-US" sz="2800" dirty="0" smtClean="0"/>
              <a:t> Rp50,000,000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menarik</a:t>
            </a:r>
            <a:r>
              <a:rPr lang="en-US" sz="2800" dirty="0" smtClean="0"/>
              <a:t> </a:t>
            </a:r>
            <a:r>
              <a:rPr lang="en-US" sz="2800" dirty="0" err="1" smtClean="0"/>
              <a:t>kas</a:t>
            </a:r>
            <a:r>
              <a:rPr lang="en-US" sz="2800" dirty="0" smtClean="0"/>
              <a:t> </a:t>
            </a:r>
            <a:r>
              <a:rPr lang="en-US" sz="2800" dirty="0" err="1" smtClean="0"/>
              <a:t>sebesar</a:t>
            </a:r>
            <a:r>
              <a:rPr lang="en-US" sz="2800" dirty="0" smtClean="0"/>
              <a:t> Rp30,000,000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keperluan</a:t>
            </a:r>
            <a:r>
              <a:rPr lang="en-US" sz="2800" dirty="0" smtClean="0"/>
              <a:t> </a:t>
            </a:r>
            <a:r>
              <a:rPr lang="en-US" sz="2800" dirty="0" err="1" smtClean="0"/>
              <a:t>pribadi</a:t>
            </a:r>
            <a:r>
              <a:rPr lang="en-US" sz="2800" dirty="0" smtClean="0"/>
              <a:t>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</a:t>
            </a:r>
            <a:r>
              <a:rPr lang="en-US" sz="2800" dirty="0" err="1" smtClean="0"/>
              <a:t>berjalan</a:t>
            </a:r>
            <a:r>
              <a:rPr lang="en-US" sz="2800" dirty="0" smtClean="0"/>
              <a:t> . </a:t>
            </a:r>
          </a:p>
          <a:p>
            <a:pPr algn="just"/>
            <a:r>
              <a:rPr lang="en-US" sz="2800" dirty="0" smtClean="0"/>
              <a:t>Modal Adam </a:t>
            </a:r>
            <a:r>
              <a:rPr lang="en-US" sz="2800" dirty="0" err="1"/>
              <a:t>Pambudi</a:t>
            </a:r>
            <a:r>
              <a:rPr lang="en-US" sz="2800" dirty="0"/>
              <a:t> </a:t>
            </a:r>
            <a:r>
              <a:rPr lang="en-US" sz="2800" dirty="0" smtClean="0"/>
              <a:t>per 1 Mei 2014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sebesar</a:t>
            </a:r>
            <a:r>
              <a:rPr lang="en-US" sz="2800" dirty="0" smtClean="0"/>
              <a:t> Rp80,000,000. 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70494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Jawaban Latihan</a:t>
            </a:r>
            <a:endParaRPr lang="id-ID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7010400" y="3429000"/>
            <a:ext cx="152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72200" y="54102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Diperoleh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Laporan</a:t>
            </a:r>
            <a:r>
              <a:rPr lang="en-US" b="1" dirty="0" smtClean="0"/>
              <a:t> </a:t>
            </a:r>
            <a:r>
              <a:rPr lang="en-US" b="1" dirty="0" err="1" smtClean="0"/>
              <a:t>Laba</a:t>
            </a:r>
            <a:r>
              <a:rPr lang="en-US" b="1" dirty="0" smtClean="0"/>
              <a:t> </a:t>
            </a:r>
            <a:r>
              <a:rPr lang="en-US" b="1" dirty="0" err="1" smtClean="0"/>
              <a:t>Rugi</a:t>
            </a:r>
            <a:r>
              <a:rPr lang="en-US" b="1" dirty="0" smtClean="0"/>
              <a:t> </a:t>
            </a:r>
            <a:r>
              <a:rPr lang="en-US" b="1" dirty="0" err="1" smtClean="0"/>
              <a:t>Cisadane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197100"/>
            <a:ext cx="8229600" cy="246360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7162800" y="3429000"/>
            <a:ext cx="0" cy="1905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40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000" dirty="0" err="1" smtClean="0"/>
              <a:t>Laporan</a:t>
            </a:r>
            <a:r>
              <a:rPr lang="en-US" sz="3000" dirty="0" smtClean="0"/>
              <a:t> </a:t>
            </a:r>
            <a:r>
              <a:rPr lang="en-US" sz="3000" dirty="0" err="1" smtClean="0"/>
              <a:t>Posisi</a:t>
            </a:r>
            <a:r>
              <a:rPr lang="en-US" sz="3000" dirty="0" smtClean="0"/>
              <a:t> </a:t>
            </a:r>
            <a:r>
              <a:rPr lang="en-US" sz="3000" dirty="0" err="1" smtClean="0"/>
              <a:t>Keuangan</a:t>
            </a:r>
            <a:r>
              <a:rPr lang="en-US" sz="3000" dirty="0" smtClean="0"/>
              <a:t> </a:t>
            </a:r>
            <a:r>
              <a:rPr lang="en-US" sz="3000" dirty="0" err="1" smtClean="0"/>
              <a:t>melaporkan</a:t>
            </a:r>
            <a:r>
              <a:rPr lang="en-US" sz="3000" dirty="0" smtClean="0"/>
              <a:t> </a:t>
            </a:r>
            <a:r>
              <a:rPr lang="en-US" sz="3000" dirty="0" err="1" smtClean="0"/>
              <a:t>Aset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urutan</a:t>
            </a:r>
            <a:r>
              <a:rPr lang="en-US" sz="3000" dirty="0" smtClean="0"/>
              <a:t> </a:t>
            </a:r>
            <a:r>
              <a:rPr lang="en-US" sz="3000" dirty="0" err="1" smtClean="0"/>
              <a:t>berdasarkan</a:t>
            </a:r>
            <a:r>
              <a:rPr lang="en-US" sz="3000" dirty="0" smtClean="0"/>
              <a:t> </a:t>
            </a:r>
            <a:r>
              <a:rPr lang="en-US" sz="3000" dirty="0" err="1" smtClean="0"/>
              <a:t>seberapa</a:t>
            </a:r>
            <a:r>
              <a:rPr lang="en-US" sz="3000" dirty="0" smtClean="0"/>
              <a:t> </a:t>
            </a:r>
            <a:r>
              <a:rPr lang="en-US" sz="3000" dirty="0" err="1" smtClean="0"/>
              <a:t>cepat</a:t>
            </a:r>
            <a:r>
              <a:rPr lang="en-US" sz="3000" dirty="0" smtClean="0"/>
              <a:t> </a:t>
            </a:r>
            <a:r>
              <a:rPr lang="en-US" sz="3000" dirty="0" err="1" smtClean="0"/>
              <a:t>aset</a:t>
            </a:r>
            <a:r>
              <a:rPr lang="en-US" sz="3000" dirty="0" smtClean="0"/>
              <a:t> </a:t>
            </a:r>
            <a:r>
              <a:rPr lang="en-US" sz="3000" dirty="0" err="1" smtClean="0"/>
              <a:t>tersebut</a:t>
            </a:r>
            <a:r>
              <a:rPr lang="en-US" sz="3000" dirty="0" smtClean="0"/>
              <a:t> </a:t>
            </a:r>
            <a:r>
              <a:rPr lang="en-US" sz="3000" dirty="0" err="1" smtClean="0"/>
              <a:t>dapat</a:t>
            </a:r>
            <a:r>
              <a:rPr lang="en-US" sz="3000" dirty="0" smtClean="0"/>
              <a:t> </a:t>
            </a:r>
            <a:r>
              <a:rPr lang="en-US" sz="3000" dirty="0" err="1" smtClean="0"/>
              <a:t>dirubah</a:t>
            </a:r>
            <a:r>
              <a:rPr lang="en-US" sz="3000" dirty="0" smtClean="0"/>
              <a:t> </a:t>
            </a:r>
            <a:r>
              <a:rPr lang="en-US" sz="3000" dirty="0" err="1" smtClean="0"/>
              <a:t>menjadi</a:t>
            </a:r>
            <a:r>
              <a:rPr lang="en-US" sz="3000" dirty="0" smtClean="0"/>
              <a:t> </a:t>
            </a:r>
            <a:r>
              <a:rPr lang="en-US" sz="3000" dirty="0" err="1" smtClean="0"/>
              <a:t>kas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digunakan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kegiatan</a:t>
            </a:r>
            <a:r>
              <a:rPr lang="en-US" sz="3000" dirty="0" smtClean="0"/>
              <a:t> </a:t>
            </a:r>
            <a:r>
              <a:rPr lang="en-US" sz="3000" dirty="0" err="1" smtClean="0"/>
              <a:t>operasi</a:t>
            </a:r>
            <a:r>
              <a:rPr lang="en-US" sz="3000" dirty="0" smtClean="0"/>
              <a:t>.. </a:t>
            </a:r>
          </a:p>
          <a:p>
            <a:pPr algn="just"/>
            <a:r>
              <a:rPr lang="en-US" sz="3000" dirty="0" err="1" smtClean="0"/>
              <a:t>Kas</a:t>
            </a:r>
            <a:r>
              <a:rPr lang="en-US" sz="3000" dirty="0" smtClean="0"/>
              <a:t> </a:t>
            </a:r>
            <a:r>
              <a:rPr lang="en-US" sz="3000" dirty="0" err="1" smtClean="0"/>
              <a:t>disajikan</a:t>
            </a:r>
            <a:r>
              <a:rPr lang="en-US" sz="3000" dirty="0" smtClean="0"/>
              <a:t> </a:t>
            </a:r>
            <a:r>
              <a:rPr lang="en-US" sz="3000" dirty="0" err="1" smtClean="0"/>
              <a:t>pertama</a:t>
            </a:r>
            <a:r>
              <a:rPr lang="en-US" sz="3000" dirty="0" smtClean="0"/>
              <a:t> kali, </a:t>
            </a:r>
            <a:r>
              <a:rPr lang="en-US" sz="3000" dirty="0" err="1" smtClean="0"/>
              <a:t>diikuti</a:t>
            </a:r>
            <a:r>
              <a:rPr lang="en-US" sz="3000" dirty="0" smtClean="0"/>
              <a:t> </a:t>
            </a:r>
            <a:r>
              <a:rPr lang="en-US" sz="3000" dirty="0" err="1" smtClean="0"/>
              <a:t>oleh</a:t>
            </a:r>
            <a:r>
              <a:rPr lang="en-US" sz="3000" dirty="0" smtClean="0"/>
              <a:t> </a:t>
            </a:r>
            <a:r>
              <a:rPr lang="en-US" sz="3000" dirty="0" err="1" smtClean="0"/>
              <a:t>piutang</a:t>
            </a:r>
            <a:r>
              <a:rPr lang="en-US" sz="3000" dirty="0" smtClean="0"/>
              <a:t> </a:t>
            </a:r>
            <a:r>
              <a:rPr lang="en-US" sz="3000" dirty="0" err="1" smtClean="0"/>
              <a:t>usaha</a:t>
            </a:r>
            <a:r>
              <a:rPr lang="en-US" sz="3000" dirty="0" smtClean="0"/>
              <a:t>, </a:t>
            </a:r>
            <a:r>
              <a:rPr lang="en-US" sz="3000" dirty="0" err="1" smtClean="0"/>
              <a:t>bahan</a:t>
            </a:r>
            <a:r>
              <a:rPr lang="en-US" sz="3000" dirty="0" smtClean="0"/>
              <a:t> </a:t>
            </a:r>
            <a:r>
              <a:rPr lang="en-US" sz="3000" dirty="0" err="1" smtClean="0"/>
              <a:t>habis</a:t>
            </a:r>
            <a:r>
              <a:rPr lang="en-US" sz="3000" dirty="0" smtClean="0"/>
              <a:t> </a:t>
            </a:r>
            <a:r>
              <a:rPr lang="en-US" sz="3000" dirty="0" err="1" smtClean="0"/>
              <a:t>pakai</a:t>
            </a:r>
            <a:r>
              <a:rPr lang="en-US" sz="3000" dirty="0" smtClean="0"/>
              <a:t>, </a:t>
            </a:r>
            <a:r>
              <a:rPr lang="en-US" sz="3000" dirty="0" err="1" smtClean="0"/>
              <a:t>asuransi</a:t>
            </a:r>
            <a:r>
              <a:rPr lang="en-US" sz="3000" dirty="0" smtClean="0"/>
              <a:t> </a:t>
            </a:r>
            <a:r>
              <a:rPr lang="en-US" sz="3000" dirty="0" err="1" smtClean="0"/>
              <a:t>dibayar</a:t>
            </a:r>
            <a:r>
              <a:rPr lang="en-US" sz="3000" dirty="0" smtClean="0"/>
              <a:t> </a:t>
            </a:r>
            <a:r>
              <a:rPr lang="en-US" sz="3000" dirty="0" err="1" smtClean="0"/>
              <a:t>dimuka</a:t>
            </a:r>
            <a:r>
              <a:rPr lang="en-US" sz="3000" dirty="0" smtClean="0"/>
              <a:t>,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aset</a:t>
            </a:r>
            <a:r>
              <a:rPr lang="en-US" sz="3000" dirty="0" smtClean="0"/>
              <a:t> lain-lain. </a:t>
            </a:r>
            <a:r>
              <a:rPr lang="en-US" sz="3000" dirty="0" err="1" smtClean="0"/>
              <a:t>Aset</a:t>
            </a:r>
            <a:r>
              <a:rPr lang="en-US" sz="3000" dirty="0" smtClean="0"/>
              <a:t> yang </a:t>
            </a:r>
            <a:r>
              <a:rPr lang="en-US" sz="3000" dirty="0" err="1" smtClean="0"/>
              <a:t>sifatnya</a:t>
            </a:r>
            <a:r>
              <a:rPr lang="en-US" sz="3000" dirty="0" smtClean="0"/>
              <a:t> </a:t>
            </a:r>
            <a:r>
              <a:rPr lang="en-US" sz="3000" dirty="0" err="1" smtClean="0"/>
              <a:t>jangka</a:t>
            </a:r>
            <a:r>
              <a:rPr lang="en-US" sz="3000" dirty="0" smtClean="0"/>
              <a:t> </a:t>
            </a:r>
            <a:r>
              <a:rPr lang="en-US" sz="3000" dirty="0" err="1" smtClean="0"/>
              <a:t>panjang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permanen</a:t>
            </a:r>
            <a:r>
              <a:rPr lang="en-US" sz="3000" dirty="0" smtClean="0"/>
              <a:t> </a:t>
            </a:r>
            <a:r>
              <a:rPr lang="en-US" sz="3000" dirty="0" err="1" smtClean="0"/>
              <a:t>seperti</a:t>
            </a:r>
            <a:r>
              <a:rPr lang="en-US" sz="3000" dirty="0" smtClean="0"/>
              <a:t> </a:t>
            </a:r>
            <a:r>
              <a:rPr lang="en-US" sz="3000" dirty="0" err="1" smtClean="0"/>
              <a:t>aset</a:t>
            </a:r>
            <a:r>
              <a:rPr lang="en-US" sz="3000" dirty="0" smtClean="0"/>
              <a:t> </a:t>
            </a:r>
            <a:r>
              <a:rPr lang="en-US" sz="3000" dirty="0" err="1" smtClean="0"/>
              <a:t>tetap</a:t>
            </a:r>
            <a:r>
              <a:rPr lang="en-US" sz="3000" dirty="0" smtClean="0"/>
              <a:t> </a:t>
            </a:r>
            <a:r>
              <a:rPr lang="en-US" sz="3000" dirty="0" err="1" smtClean="0"/>
              <a:t>disajikan</a:t>
            </a:r>
            <a:r>
              <a:rPr lang="en-US" sz="3000" dirty="0" smtClean="0"/>
              <a:t> </a:t>
            </a:r>
            <a:r>
              <a:rPr lang="en-US" sz="3000" dirty="0" err="1" smtClean="0"/>
              <a:t>berikutnya</a:t>
            </a:r>
            <a:r>
              <a:rPr lang="en-US" sz="3000" dirty="0" smtClean="0"/>
              <a:t>..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035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/>
          <a:lstStyle/>
          <a:p>
            <a:r>
              <a:rPr lang="en-US" sz="4100" dirty="0" err="1" smtClean="0"/>
              <a:t>Laporan</a:t>
            </a:r>
            <a:r>
              <a:rPr lang="en-US" sz="4100" dirty="0" smtClean="0"/>
              <a:t> </a:t>
            </a:r>
            <a:r>
              <a:rPr lang="en-US" sz="4100" dirty="0" err="1" smtClean="0"/>
              <a:t>Posisi</a:t>
            </a:r>
            <a:r>
              <a:rPr lang="en-US" sz="4100" dirty="0" smtClean="0"/>
              <a:t> </a:t>
            </a:r>
            <a:r>
              <a:rPr lang="en-US" sz="4100" dirty="0" err="1" smtClean="0"/>
              <a:t>Keuangan</a:t>
            </a:r>
            <a:r>
              <a:rPr lang="en-US" sz="4100" dirty="0" smtClean="0"/>
              <a:t>- 2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000" dirty="0" smtClean="0"/>
              <a:t>Di </a:t>
            </a:r>
            <a:r>
              <a:rPr lang="en-US" sz="3000" dirty="0" err="1" smtClean="0"/>
              <a:t>bagian</a:t>
            </a:r>
            <a:r>
              <a:rPr lang="en-US" sz="3000" dirty="0" smtClean="0"/>
              <a:t> </a:t>
            </a:r>
            <a:r>
              <a:rPr lang="en-US" sz="3000" dirty="0" err="1" smtClean="0"/>
              <a:t>liabilitas</a:t>
            </a:r>
            <a:r>
              <a:rPr lang="en-US" sz="3000" dirty="0" smtClean="0"/>
              <a:t>,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tampilan</a:t>
            </a:r>
            <a:r>
              <a:rPr lang="en-US" sz="3000" dirty="0" smtClean="0"/>
              <a:t> 6, </a:t>
            </a:r>
            <a:r>
              <a:rPr lang="en-US" sz="3000" dirty="0" err="1" smtClean="0"/>
              <a:t>hanya</a:t>
            </a:r>
            <a:r>
              <a:rPr lang="en-US" sz="3000" dirty="0" smtClean="0"/>
              <a:t> </a:t>
            </a:r>
            <a:r>
              <a:rPr lang="en-US" sz="3000" dirty="0" err="1" smtClean="0"/>
              <a:t>ada</a:t>
            </a:r>
            <a:r>
              <a:rPr lang="en-US" sz="3000" dirty="0" smtClean="0"/>
              <a:t> </a:t>
            </a:r>
            <a:r>
              <a:rPr lang="en-US" sz="3000" dirty="0" err="1" smtClean="0"/>
              <a:t>utang</a:t>
            </a:r>
            <a:r>
              <a:rPr lang="en-US" sz="3000" dirty="0" smtClean="0"/>
              <a:t> </a:t>
            </a:r>
            <a:r>
              <a:rPr lang="en-US" sz="3000" dirty="0" err="1" smtClean="0"/>
              <a:t>usaha</a:t>
            </a:r>
            <a:r>
              <a:rPr lang="en-US" sz="3000" dirty="0" smtClean="0"/>
              <a:t>. </a:t>
            </a:r>
          </a:p>
          <a:p>
            <a:pPr algn="just"/>
            <a:r>
              <a:rPr lang="en-US" sz="3000" dirty="0" err="1" smtClean="0"/>
              <a:t>Jika</a:t>
            </a:r>
            <a:r>
              <a:rPr lang="en-US" sz="3000" dirty="0" smtClean="0"/>
              <a:t> </a:t>
            </a:r>
            <a:r>
              <a:rPr lang="en-US" sz="3000" dirty="0" err="1" smtClean="0"/>
              <a:t>terdapat</a:t>
            </a:r>
            <a:r>
              <a:rPr lang="en-US" sz="3000" dirty="0" smtClean="0"/>
              <a:t> </a:t>
            </a:r>
            <a:r>
              <a:rPr lang="en-US" sz="3000" dirty="0" err="1" smtClean="0"/>
              <a:t>dua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lebih</a:t>
            </a:r>
            <a:r>
              <a:rPr lang="en-US" sz="3000" dirty="0" smtClean="0"/>
              <a:t> </a:t>
            </a:r>
            <a:r>
              <a:rPr lang="en-US" sz="3000" dirty="0" err="1" smtClean="0"/>
              <a:t>liabilitas</a:t>
            </a:r>
            <a:r>
              <a:rPr lang="en-US" sz="3000" dirty="0" smtClean="0"/>
              <a:t>, </a:t>
            </a:r>
            <a:r>
              <a:rPr lang="en-US" sz="3000" dirty="0" err="1" smtClean="0"/>
              <a:t>setiap</a:t>
            </a:r>
            <a:r>
              <a:rPr lang="en-US" sz="3000" dirty="0" smtClean="0"/>
              <a:t> </a:t>
            </a:r>
            <a:r>
              <a:rPr lang="en-US" sz="3000" dirty="0" err="1" smtClean="0"/>
              <a:t>liabilitas</a:t>
            </a:r>
            <a:r>
              <a:rPr lang="en-US" sz="3000" dirty="0" smtClean="0"/>
              <a:t> </a:t>
            </a:r>
            <a:r>
              <a:rPr lang="en-US" sz="3000" dirty="0" err="1" smtClean="0"/>
              <a:t>harus</a:t>
            </a:r>
            <a:r>
              <a:rPr lang="en-US" sz="3000" dirty="0" smtClean="0"/>
              <a:t> </a:t>
            </a:r>
            <a:r>
              <a:rPr lang="en-US" sz="3000" dirty="0" err="1" smtClean="0"/>
              <a:t>disebutkan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jumlhanya</a:t>
            </a:r>
            <a:r>
              <a:rPr lang="en-US" sz="3000" dirty="0" smtClean="0"/>
              <a:t> </a:t>
            </a:r>
            <a:r>
              <a:rPr lang="en-US" sz="3000" dirty="0" err="1" smtClean="0"/>
              <a:t>disajikan</a:t>
            </a:r>
            <a:r>
              <a:rPr lang="en-US" sz="3000" dirty="0" smtClean="0"/>
              <a:t> </a:t>
            </a:r>
            <a:r>
              <a:rPr lang="en-US" sz="3000" dirty="0" err="1" smtClean="0"/>
              <a:t>sebagai</a:t>
            </a:r>
            <a:r>
              <a:rPr lang="en-US" sz="3000" dirty="0" smtClean="0"/>
              <a:t> </a:t>
            </a:r>
            <a:r>
              <a:rPr lang="en-US" sz="3000" dirty="0" err="1" smtClean="0"/>
              <a:t>berikut</a:t>
            </a:r>
            <a:r>
              <a:rPr lang="en-US" sz="3000" dirty="0" smtClean="0"/>
              <a:t>: :</a:t>
            </a:r>
            <a:endParaRPr lang="en-US" sz="3000" dirty="0"/>
          </a:p>
          <a:p>
            <a:pPr marL="538163" indent="0" algn="just">
              <a:buNone/>
            </a:pPr>
            <a:r>
              <a:rPr lang="id-ID" sz="3000" dirty="0" smtClean="0"/>
              <a:t>Utang usaha	Rp12,900,000</a:t>
            </a:r>
            <a:endParaRPr lang="id-ID" sz="3000" dirty="0"/>
          </a:p>
          <a:p>
            <a:pPr marL="538163" indent="0" algn="just">
              <a:buNone/>
            </a:pPr>
            <a:r>
              <a:rPr lang="id-ID" sz="3000" dirty="0" smtClean="0"/>
              <a:t>Utang gaji	 </a:t>
            </a:r>
            <a:r>
              <a:rPr lang="id-ID" sz="3000" u="sng" dirty="0" smtClean="0"/>
              <a:t>     2,570,000</a:t>
            </a:r>
            <a:endParaRPr lang="id-ID" sz="3000" u="sng" dirty="0"/>
          </a:p>
          <a:p>
            <a:pPr marL="717550" indent="-358775" algn="just">
              <a:buNone/>
            </a:pPr>
            <a:r>
              <a:rPr lang="id-ID" sz="3000" dirty="0"/>
              <a:t> Total </a:t>
            </a:r>
            <a:r>
              <a:rPr lang="id-ID" sz="3000" dirty="0" smtClean="0"/>
              <a:t>liabilitas 	Rp15,470,000</a:t>
            </a:r>
            <a:endParaRPr lang="id-ID" sz="3000" dirty="0"/>
          </a:p>
        </p:txBody>
      </p:sp>
    </p:spTree>
    <p:extLst>
      <p:ext uri="{BB962C8B-B14F-4D97-AF65-F5344CB8AC3E}">
        <p14:creationId xmlns:p14="http://schemas.microsoft.com/office/powerpoint/2010/main" val="90535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Contoh Latihan: Laporan Posisi Keuangan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560119"/>
              </p:ext>
            </p:extLst>
          </p:nvPr>
        </p:nvGraphicFramePr>
        <p:xfrm>
          <a:off x="1143000" y="3733800"/>
          <a:ext cx="6248400" cy="21336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391988"/>
                <a:gridCol w="28564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0" dirty="0" err="1" smtClean="0"/>
                        <a:t>Utang</a:t>
                      </a:r>
                      <a:r>
                        <a:rPr lang="en-US" sz="2200" b="0" baseline="0" dirty="0" smtClean="0"/>
                        <a:t> </a:t>
                      </a:r>
                      <a:r>
                        <a:rPr lang="en-US" sz="2200" b="0" baseline="0" dirty="0" err="1" smtClean="0"/>
                        <a:t>usaha</a:t>
                      </a:r>
                      <a:endParaRPr lang="en-US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0" dirty="0" err="1" smtClean="0"/>
                        <a:t>Rp</a:t>
                      </a:r>
                      <a:r>
                        <a:rPr lang="en-US" sz="2200" b="0" dirty="0" smtClean="0"/>
                        <a:t> 12.200.000</a:t>
                      </a:r>
                      <a:endParaRPr lang="en-US" sz="2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dirty="0" err="1" smtClean="0"/>
                        <a:t>Piutang</a:t>
                      </a:r>
                      <a:r>
                        <a:rPr lang="en-US" sz="2200" b="0" dirty="0" smtClean="0"/>
                        <a:t> </a:t>
                      </a:r>
                      <a:r>
                        <a:rPr lang="en-US" sz="2200" b="0" dirty="0" err="1" smtClean="0"/>
                        <a:t>usaha</a:t>
                      </a:r>
                      <a:endParaRPr lang="en-US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0" dirty="0" smtClean="0"/>
                        <a:t>31.350.000</a:t>
                      </a:r>
                      <a:endParaRPr lang="en-US" sz="2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dirty="0" err="1" smtClean="0"/>
                        <a:t>Kas</a:t>
                      </a:r>
                      <a:endParaRPr lang="en-US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0" dirty="0" smtClean="0"/>
                        <a:t>53.050.000</a:t>
                      </a:r>
                      <a:endParaRPr lang="en-US" sz="2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dirty="0" smtClean="0"/>
                        <a:t>Tanah </a:t>
                      </a:r>
                      <a:endParaRPr lang="en-US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0" dirty="0" smtClean="0"/>
                        <a:t>80,000.000</a:t>
                      </a:r>
                      <a:endParaRPr lang="en-US" sz="2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dirty="0" err="1" smtClean="0"/>
                        <a:t>Bahan</a:t>
                      </a:r>
                      <a:r>
                        <a:rPr lang="en-US" sz="2200" b="0" dirty="0" smtClean="0"/>
                        <a:t> </a:t>
                      </a:r>
                      <a:r>
                        <a:rPr lang="en-US" sz="2200" b="0" dirty="0" err="1" smtClean="0"/>
                        <a:t>habis</a:t>
                      </a:r>
                      <a:r>
                        <a:rPr lang="en-US" sz="2200" b="0" dirty="0" smtClean="0"/>
                        <a:t> </a:t>
                      </a:r>
                      <a:r>
                        <a:rPr lang="en-US" sz="2200" b="0" dirty="0" err="1" smtClean="0"/>
                        <a:t>pakai</a:t>
                      </a:r>
                      <a:endParaRPr lang="en-US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0" dirty="0" smtClean="0"/>
                        <a:t>3.350.000</a:t>
                      </a:r>
                      <a:endParaRPr lang="en-US" sz="2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57200" y="1905000"/>
            <a:ext cx="7696200" cy="1524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0" algn="ctr">
              <a:lnSpc>
                <a:spcPct val="120000"/>
              </a:lnSpc>
              <a:buNone/>
            </a:pPr>
            <a:r>
              <a:rPr lang="en-US" sz="2600" b="1" dirty="0" err="1"/>
              <a:t>Dengan</a:t>
            </a:r>
            <a:r>
              <a:rPr lang="en-US" sz="2600" b="1" dirty="0"/>
              <a:t> </a:t>
            </a:r>
            <a:r>
              <a:rPr lang="en-US" sz="2600" b="1" dirty="0" err="1"/>
              <a:t>menggunakan</a:t>
            </a:r>
            <a:r>
              <a:rPr lang="en-US" sz="2600" b="1" dirty="0"/>
              <a:t> data </a:t>
            </a:r>
            <a:r>
              <a:rPr lang="en-US" sz="2600" b="1" dirty="0" err="1"/>
              <a:t>berikut</a:t>
            </a:r>
            <a:r>
              <a:rPr lang="en-US" sz="2600" b="1" dirty="0"/>
              <a:t> </a:t>
            </a:r>
            <a:r>
              <a:rPr lang="en-US" sz="2600" b="1" dirty="0" err="1"/>
              <a:t>ini</a:t>
            </a:r>
            <a:r>
              <a:rPr lang="en-US" sz="2600" b="1" dirty="0"/>
              <a:t> </a:t>
            </a:r>
            <a:r>
              <a:rPr lang="en-US" sz="2600" b="1" dirty="0" err="1"/>
              <a:t>dari</a:t>
            </a:r>
            <a:r>
              <a:rPr lang="en-US" sz="2600" b="1" dirty="0"/>
              <a:t> </a:t>
            </a:r>
            <a:r>
              <a:rPr lang="en-US" sz="2600" b="1" dirty="0" err="1"/>
              <a:t>Cisadane</a:t>
            </a:r>
            <a:r>
              <a:rPr lang="en-US" sz="2600" b="1" dirty="0"/>
              <a:t> Travel  Service, </a:t>
            </a:r>
            <a:r>
              <a:rPr lang="en-US" sz="2600" b="1" dirty="0" err="1"/>
              <a:t>buatlah</a:t>
            </a:r>
            <a:r>
              <a:rPr lang="en-US" sz="2600" b="1" dirty="0"/>
              <a:t> </a:t>
            </a:r>
            <a:r>
              <a:rPr lang="en-US" sz="2600" b="1" dirty="0" err="1"/>
              <a:t>laporan</a:t>
            </a:r>
            <a:r>
              <a:rPr lang="en-US" sz="2600" b="1" dirty="0"/>
              <a:t> </a:t>
            </a:r>
            <a:r>
              <a:rPr lang="en-US" sz="2600" b="1" dirty="0" err="1"/>
              <a:t>posisi</a:t>
            </a:r>
            <a:r>
              <a:rPr lang="en-US" sz="2600" b="1" dirty="0"/>
              <a:t> </a:t>
            </a:r>
            <a:r>
              <a:rPr lang="en-US" sz="2600" b="1" dirty="0" err="1"/>
              <a:t>keuangan</a:t>
            </a:r>
            <a:r>
              <a:rPr lang="en-US" sz="2600" b="1" dirty="0"/>
              <a:t> </a:t>
            </a:r>
            <a:r>
              <a:rPr lang="en-US" sz="2600" b="1" dirty="0" smtClean="0"/>
              <a:t>   per </a:t>
            </a:r>
            <a:r>
              <a:rPr lang="en-US" sz="2600" b="1" dirty="0"/>
              <a:t>30 April 2015.</a:t>
            </a:r>
          </a:p>
        </p:txBody>
      </p:sp>
    </p:spTree>
    <p:extLst>
      <p:ext uri="{BB962C8B-B14F-4D97-AF65-F5344CB8AC3E}">
        <p14:creationId xmlns:p14="http://schemas.microsoft.com/office/powerpoint/2010/main" val="42284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id-ID" dirty="0" smtClean="0"/>
              <a:t>Jawaban Latihan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578227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Ekuitas</a:t>
            </a:r>
            <a:r>
              <a:rPr lang="en-US" dirty="0" smtClean="0"/>
              <a:t> </a:t>
            </a:r>
            <a:r>
              <a:rPr lang="en-US" dirty="0" err="1" smtClean="0"/>
              <a:t>Cisadane</a:t>
            </a:r>
            <a:r>
              <a:rPr lang="en-US" dirty="0" smtClean="0"/>
              <a:t> travel service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22500"/>
            <a:ext cx="7772400" cy="257810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7543800" y="4191000"/>
            <a:ext cx="0" cy="1676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82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AKUNTANSI  DAN AKTIVITAS PERUSAHAAN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0" y="1428736"/>
            <a:ext cx="7686700" cy="5048264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ms-MY" sz="2800" b="1" dirty="0" smtClean="0">
                <a:latin typeface="Agency FB" pitchFamily="34" charset="0"/>
              </a:rPr>
              <a:t>	Perusahaan </a:t>
            </a:r>
            <a:r>
              <a:rPr lang="ms-MY" sz="2800" b="1" dirty="0">
                <a:latin typeface="Agency FB" pitchFamily="34" charset="0"/>
              </a:rPr>
              <a:t>sebagai suatu organisasi pencari laba memiliki keharusan untuk berhubungan dengan pihak-pihak lain yang terkait dengan perusahaan tersebut. </a:t>
            </a:r>
            <a:endParaRPr lang="ms-MY" sz="2800" b="1" dirty="0" smtClean="0">
              <a:latin typeface="Agency FB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ms-MY" sz="2800" b="1" dirty="0" smtClean="0">
              <a:latin typeface="Agency FB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ms-MY" sz="2800" b="1" dirty="0">
                <a:latin typeface="Agency FB" pitchFamily="34" charset="0"/>
              </a:rPr>
              <a:t>	</a:t>
            </a:r>
            <a:r>
              <a:rPr lang="ms-MY" sz="2800" b="1" dirty="0" smtClean="0">
                <a:latin typeface="Agency FB" pitchFamily="34" charset="0"/>
              </a:rPr>
              <a:t>Hubungan </a:t>
            </a:r>
            <a:r>
              <a:rPr lang="ms-MY" sz="2800" b="1" dirty="0">
                <a:latin typeface="Agency FB" pitchFamily="34" charset="0"/>
              </a:rPr>
              <a:t>tersebut harus dilanjutkan dalam bentuk komunikasi bisnis sesuai dengan kebutuhan setiap pihak tersebut. </a:t>
            </a:r>
            <a:endParaRPr lang="ms-MY" sz="2800" b="1" dirty="0" smtClean="0">
              <a:latin typeface="Agency FB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ms-MY" sz="2800" b="1" dirty="0">
                <a:latin typeface="Agency FB" pitchFamily="34" charset="0"/>
              </a:rPr>
              <a:t>	</a:t>
            </a:r>
            <a:endParaRPr lang="ms-MY" sz="2800" b="1" dirty="0" smtClean="0">
              <a:latin typeface="Agency FB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ms-MY" sz="2800" b="1" dirty="0">
                <a:latin typeface="Agency FB" pitchFamily="34" charset="0"/>
              </a:rPr>
              <a:t>	</a:t>
            </a:r>
            <a:r>
              <a:rPr lang="ms-MY" sz="2800" b="1" dirty="0" smtClean="0">
                <a:latin typeface="Agency FB" pitchFamily="34" charset="0"/>
              </a:rPr>
              <a:t>Untuk </a:t>
            </a:r>
            <a:r>
              <a:rPr lang="ms-MY" sz="2800" b="1" dirty="0">
                <a:latin typeface="Agency FB" pitchFamily="34" charset="0"/>
              </a:rPr>
              <a:t>berkomunikasi dengan semua pihak itulah dibutuhkan suatu bahasa bisnis yang dapat dan mudah dimengerti oleh semua pihak yang terkait. </a:t>
            </a:r>
            <a:r>
              <a:rPr lang="ms-MY" sz="2800" b="1" dirty="0">
                <a:solidFill>
                  <a:srgbClr val="FF0000"/>
                </a:solidFill>
                <a:latin typeface="Agency FB" pitchFamily="34" charset="0"/>
              </a:rPr>
              <a:t>Dan bahasa bisnis tersebut disebut akuntansi.</a:t>
            </a:r>
            <a:r>
              <a:rPr lang="en-US" sz="2800" b="1" dirty="0">
                <a:latin typeface="Agency FB" pitchFamily="34" charset="0"/>
              </a:rPr>
              <a:t> 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Laporan Arus Kas</a:t>
            </a:r>
            <a:endParaRPr lang="id-ID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43778825"/>
              </p:ext>
            </p:extLst>
          </p:nvPr>
        </p:nvGraphicFramePr>
        <p:xfrm>
          <a:off x="538168" y="1380288"/>
          <a:ext cx="7539031" cy="4791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661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Laporan Arus Kas- 2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00600"/>
          </a:xfrm>
        </p:spPr>
        <p:txBody>
          <a:bodyPr>
            <a:normAutofit fontScale="85000" lnSpcReduction="10000"/>
          </a:bodyPr>
          <a:lstStyle/>
          <a:p>
            <a:pPr marL="114300" indent="0" algn="just">
              <a:buNone/>
            </a:pPr>
            <a:r>
              <a:rPr lang="en-US" sz="3000" b="1" dirty="0" err="1" smtClean="0"/>
              <a:t>Arus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Kas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dari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aktivitas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operasi</a:t>
            </a:r>
            <a:r>
              <a:rPr lang="en-US" sz="3000" dirty="0" smtClean="0"/>
              <a:t>. </a:t>
            </a:r>
          </a:p>
          <a:p>
            <a:pPr marL="457200" indent="-273050" algn="just">
              <a:lnSpc>
                <a:spcPct val="120000"/>
              </a:lnSpc>
              <a:buFont typeface="Arial"/>
              <a:buChar char="•"/>
            </a:pPr>
            <a:r>
              <a:rPr lang="en-US" sz="3000" dirty="0" err="1" smtClean="0"/>
              <a:t>Arus</a:t>
            </a:r>
            <a:r>
              <a:rPr lang="en-US" sz="3000" dirty="0" smtClean="0"/>
              <a:t> </a:t>
            </a:r>
            <a:r>
              <a:rPr lang="en-US" sz="3000" dirty="0" err="1" smtClean="0"/>
              <a:t>kas</a:t>
            </a:r>
            <a:r>
              <a:rPr lang="en-US" sz="3000" dirty="0" smtClean="0"/>
              <a:t> </a:t>
            </a:r>
            <a:r>
              <a:rPr lang="en-US" sz="3000" dirty="0" err="1" smtClean="0"/>
              <a:t>bersih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aktivitas</a:t>
            </a:r>
            <a:r>
              <a:rPr lang="en-US" sz="3000" dirty="0" smtClean="0"/>
              <a:t> </a:t>
            </a:r>
            <a:r>
              <a:rPr lang="en-US" sz="3000" dirty="0" err="1" smtClean="0"/>
              <a:t>operasi</a:t>
            </a:r>
            <a:r>
              <a:rPr lang="en-US" sz="3000" dirty="0" smtClean="0"/>
              <a:t> </a:t>
            </a:r>
            <a:r>
              <a:rPr lang="en-US" sz="3000" dirty="0" err="1" smtClean="0"/>
              <a:t>biasanya</a:t>
            </a:r>
            <a:r>
              <a:rPr lang="en-US" sz="3000" dirty="0" smtClean="0"/>
              <a:t> </a:t>
            </a:r>
            <a:r>
              <a:rPr lang="en-US" sz="3000" dirty="0" err="1" smtClean="0"/>
              <a:t>berbeda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jumlah</a:t>
            </a:r>
            <a:r>
              <a:rPr lang="en-US" sz="3000" dirty="0" smtClean="0"/>
              <a:t> </a:t>
            </a:r>
            <a:r>
              <a:rPr lang="en-US" sz="3000" dirty="0" err="1" smtClean="0"/>
              <a:t>laba</a:t>
            </a:r>
            <a:r>
              <a:rPr lang="en-US" sz="3000" dirty="0" smtClean="0"/>
              <a:t> </a:t>
            </a:r>
            <a:r>
              <a:rPr lang="en-US" sz="3000" dirty="0" err="1" smtClean="0"/>
              <a:t>bersih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suatu</a:t>
            </a:r>
            <a:r>
              <a:rPr lang="en-US" sz="3000" dirty="0" smtClean="0"/>
              <a:t> </a:t>
            </a:r>
            <a:r>
              <a:rPr lang="en-US" sz="3000" dirty="0" err="1" smtClean="0"/>
              <a:t>periode</a:t>
            </a:r>
            <a:r>
              <a:rPr lang="en-US" sz="3000" dirty="0" smtClean="0"/>
              <a:t>.</a:t>
            </a:r>
            <a:r>
              <a:rPr lang="en-US" sz="3000" dirty="0"/>
              <a:t> </a:t>
            </a:r>
            <a:endParaRPr lang="en-US" sz="3000" dirty="0" smtClean="0"/>
          </a:p>
          <a:p>
            <a:pPr marL="457200" indent="-273050" algn="just">
              <a:lnSpc>
                <a:spcPct val="120000"/>
              </a:lnSpc>
              <a:buFont typeface="Arial"/>
              <a:buChar char="•"/>
            </a:pPr>
            <a:r>
              <a:rPr lang="en-US" sz="3000" dirty="0" err="1" smtClean="0"/>
              <a:t>Arus</a:t>
            </a:r>
            <a:r>
              <a:rPr lang="en-US" sz="3000" dirty="0" smtClean="0"/>
              <a:t> </a:t>
            </a:r>
            <a:r>
              <a:rPr lang="en-US" sz="3000" dirty="0" err="1" smtClean="0"/>
              <a:t>kas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aktivitas</a:t>
            </a:r>
            <a:r>
              <a:rPr lang="en-US" sz="3000" dirty="0" smtClean="0"/>
              <a:t> </a:t>
            </a:r>
            <a:r>
              <a:rPr lang="en-US" sz="3000" dirty="0" err="1" smtClean="0"/>
              <a:t>operasi</a:t>
            </a:r>
            <a:r>
              <a:rPr lang="en-US" sz="3000" dirty="0" smtClean="0"/>
              <a:t> </a:t>
            </a:r>
            <a:r>
              <a:rPr lang="en-US" sz="3000" dirty="0" err="1" smtClean="0"/>
              <a:t>SolusiNet</a:t>
            </a:r>
            <a:r>
              <a:rPr lang="en-US" sz="3000" dirty="0" smtClean="0"/>
              <a:t> </a:t>
            </a:r>
            <a:r>
              <a:rPr lang="en-US" sz="3000" dirty="0" err="1" smtClean="0"/>
              <a:t>sebesar</a:t>
            </a:r>
            <a:r>
              <a:rPr lang="en-US" sz="3000" dirty="0" smtClean="0"/>
              <a:t> Rp2.900.000 </a:t>
            </a:r>
            <a:r>
              <a:rPr lang="en-US" sz="3000" dirty="0" err="1" smtClean="0"/>
              <a:t>sedangkan</a:t>
            </a:r>
            <a:r>
              <a:rPr lang="en-US" sz="3000" dirty="0" smtClean="0"/>
              <a:t> </a:t>
            </a:r>
            <a:r>
              <a:rPr lang="en-US" sz="3000" dirty="0" err="1" smtClean="0"/>
              <a:t>laba</a:t>
            </a:r>
            <a:r>
              <a:rPr lang="en-US" sz="3000" dirty="0" smtClean="0"/>
              <a:t> </a:t>
            </a:r>
            <a:r>
              <a:rPr lang="en-US" sz="3000" dirty="0" err="1" smtClean="0"/>
              <a:t>bersihnya</a:t>
            </a:r>
            <a:r>
              <a:rPr lang="en-US" sz="3000" dirty="0" smtClean="0"/>
              <a:t> </a:t>
            </a:r>
            <a:r>
              <a:rPr lang="en-US" sz="3000" dirty="0" err="1" smtClean="0"/>
              <a:t>sebesar</a:t>
            </a:r>
            <a:r>
              <a:rPr lang="en-US" sz="3000" dirty="0" smtClean="0"/>
              <a:t> Rp3.050.000</a:t>
            </a:r>
            <a:r>
              <a:rPr lang="en-US" sz="3000" dirty="0"/>
              <a:t>. </a:t>
            </a:r>
            <a:endParaRPr lang="en-US" sz="3000" dirty="0" smtClean="0"/>
          </a:p>
          <a:p>
            <a:pPr marL="457200" indent="-273050" algn="just">
              <a:lnSpc>
                <a:spcPct val="120000"/>
              </a:lnSpc>
              <a:buFont typeface="Arial"/>
              <a:buChar char="•"/>
            </a:pPr>
            <a:r>
              <a:rPr lang="en-US" sz="3000" dirty="0" err="1" smtClean="0"/>
              <a:t>Perbedaan</a:t>
            </a:r>
            <a:r>
              <a:rPr lang="en-US" sz="3000" dirty="0" smtClean="0"/>
              <a:t> </a:t>
            </a:r>
            <a:r>
              <a:rPr lang="en-US" sz="3000" dirty="0" err="1" smtClean="0"/>
              <a:t>terjadi</a:t>
            </a:r>
            <a:r>
              <a:rPr lang="en-US" sz="3000" dirty="0" smtClean="0"/>
              <a:t> </a:t>
            </a:r>
            <a:r>
              <a:rPr lang="en-US" sz="3000" dirty="0" err="1" smtClean="0"/>
              <a:t>karena</a:t>
            </a:r>
            <a:r>
              <a:rPr lang="en-US" sz="3000" dirty="0" smtClean="0"/>
              <a:t> </a:t>
            </a:r>
            <a:r>
              <a:rPr lang="en-US" sz="3000" dirty="0" err="1" smtClean="0"/>
              <a:t>pendapatan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beban</a:t>
            </a:r>
            <a:r>
              <a:rPr lang="en-US" sz="3000" dirty="0" smtClean="0"/>
              <a:t> </a:t>
            </a:r>
            <a:r>
              <a:rPr lang="en-US" sz="3000" dirty="0" err="1" smtClean="0"/>
              <a:t>belum</a:t>
            </a:r>
            <a:r>
              <a:rPr lang="en-US" sz="3000" dirty="0" smtClean="0"/>
              <a:t> </a:t>
            </a:r>
            <a:r>
              <a:rPr lang="en-US" sz="3000" dirty="0" err="1" smtClean="0"/>
              <a:t>dicatat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saat</a:t>
            </a:r>
            <a:r>
              <a:rPr lang="en-US" sz="3000" dirty="0" smtClean="0"/>
              <a:t> yang </a:t>
            </a:r>
            <a:r>
              <a:rPr lang="en-US" sz="3000" dirty="0" err="1" smtClean="0"/>
              <a:t>sama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saat</a:t>
            </a:r>
            <a:r>
              <a:rPr lang="en-US" sz="3000" dirty="0" smtClean="0"/>
              <a:t> </a:t>
            </a:r>
            <a:r>
              <a:rPr lang="en-US" sz="3000" dirty="0" err="1" smtClean="0"/>
              <a:t>kas</a:t>
            </a:r>
            <a:r>
              <a:rPr lang="en-US" sz="3000" dirty="0" smtClean="0"/>
              <a:t> </a:t>
            </a:r>
            <a:r>
              <a:rPr lang="en-US" sz="3000" dirty="0" err="1" smtClean="0"/>
              <a:t>diterima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pelanggan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dibayarkan</a:t>
            </a:r>
            <a:r>
              <a:rPr lang="en-US" sz="3000" dirty="0" smtClean="0"/>
              <a:t> </a:t>
            </a:r>
            <a:r>
              <a:rPr lang="en-US" sz="3000" dirty="0" err="1" smtClean="0"/>
              <a:t>ke</a:t>
            </a:r>
            <a:r>
              <a:rPr lang="en-US" sz="3000" dirty="0" smtClean="0"/>
              <a:t> </a:t>
            </a:r>
            <a:r>
              <a:rPr lang="en-US" sz="3000" dirty="0" err="1" smtClean="0"/>
              <a:t>kreditur</a:t>
            </a:r>
            <a:r>
              <a:rPr lang="en-US" sz="3000" dirty="0" smtClean="0"/>
              <a:t>. </a:t>
            </a:r>
            <a:endParaRPr lang="id-ID" sz="3000" dirty="0"/>
          </a:p>
        </p:txBody>
      </p:sp>
    </p:spTree>
    <p:extLst>
      <p:ext uri="{BB962C8B-B14F-4D97-AF65-F5344CB8AC3E}">
        <p14:creationId xmlns:p14="http://schemas.microsoft.com/office/powerpoint/2010/main" val="189434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b="1" dirty="0" err="1" smtClean="0"/>
              <a:t>Arus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Aktivitas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Investasi</a:t>
            </a:r>
            <a:endParaRPr lang="en-US" sz="2800" b="1" dirty="0" smtClean="0"/>
          </a:p>
          <a:p>
            <a:pPr marL="350838" indent="0" algn="just">
              <a:buNone/>
            </a:pPr>
            <a:r>
              <a:rPr lang="en-US" sz="2800" dirty="0" err="1" smtClean="0"/>
              <a:t>Tampilan</a:t>
            </a:r>
            <a:r>
              <a:rPr lang="en-US" sz="2800" dirty="0" smtClean="0"/>
              <a:t> </a:t>
            </a:r>
            <a:r>
              <a:rPr lang="en-US" sz="2800" dirty="0"/>
              <a:t>6 </a:t>
            </a:r>
            <a:r>
              <a:rPr lang="en-US" sz="2800" dirty="0" err="1" smtClean="0"/>
              <a:t>melaporkan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SolusiNet</a:t>
            </a:r>
            <a:r>
              <a:rPr lang="en-US" sz="2800" dirty="0" smtClean="0"/>
              <a:t> </a:t>
            </a:r>
            <a:r>
              <a:rPr lang="en-US" sz="2800" dirty="0" err="1" smtClean="0"/>
              <a:t>membayar</a:t>
            </a:r>
            <a:r>
              <a:rPr lang="en-US" sz="2800" dirty="0" smtClean="0"/>
              <a:t> Rp20,000,000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membeli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</a:t>
            </a:r>
            <a:r>
              <a:rPr lang="en-US" sz="2800" dirty="0" err="1" smtClean="0"/>
              <a:t>bulan</a:t>
            </a:r>
            <a:r>
              <a:rPr lang="en-US" sz="2800" dirty="0" smtClean="0"/>
              <a:t> November.</a:t>
            </a:r>
          </a:p>
          <a:p>
            <a:pPr marL="350838" indent="0" algn="just">
              <a:buNone/>
            </a:pPr>
            <a:r>
              <a:rPr lang="id-ID" sz="2800" dirty="0" smtClean="0"/>
              <a:t> </a:t>
            </a:r>
          </a:p>
          <a:p>
            <a:pPr algn="just"/>
            <a:r>
              <a:rPr lang="en-US" sz="2800" b="1" dirty="0" err="1" smtClean="0"/>
              <a:t>Arus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Aktivitas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Pendanaan</a:t>
            </a:r>
            <a:endParaRPr lang="en-US" sz="2800" b="1" dirty="0" smtClean="0"/>
          </a:p>
          <a:p>
            <a:pPr marL="347663" indent="0" algn="just">
              <a:buNone/>
            </a:pPr>
            <a:r>
              <a:rPr lang="en-US" sz="2800" dirty="0" err="1" smtClean="0"/>
              <a:t>Tampilan</a:t>
            </a:r>
            <a:r>
              <a:rPr lang="en-US" sz="2800" dirty="0" smtClean="0"/>
              <a:t> 6 </a:t>
            </a:r>
            <a:r>
              <a:rPr lang="en-US" sz="2800" dirty="0" err="1" smtClean="0"/>
              <a:t>memperlihatkan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Cinta</a:t>
            </a:r>
            <a:r>
              <a:rPr lang="en-US" sz="2800" dirty="0" smtClean="0"/>
              <a:t> </a:t>
            </a:r>
            <a:r>
              <a:rPr lang="en-US" sz="2800" dirty="0" err="1"/>
              <a:t>Cita</a:t>
            </a:r>
            <a:r>
              <a:rPr lang="en-US" sz="2800" dirty="0"/>
              <a:t> </a:t>
            </a:r>
            <a:r>
              <a:rPr lang="en-US" sz="2800" dirty="0" err="1" smtClean="0"/>
              <a:t>berinvestasi</a:t>
            </a:r>
            <a:r>
              <a:rPr lang="en-US" sz="2800" dirty="0" smtClean="0"/>
              <a:t> </a:t>
            </a:r>
            <a:r>
              <a:rPr lang="en-US" sz="2800" dirty="0" err="1" smtClean="0"/>
              <a:t>sebesar</a:t>
            </a:r>
            <a:r>
              <a:rPr lang="en-US" sz="2800" dirty="0" smtClean="0"/>
              <a:t> </a:t>
            </a:r>
            <a:r>
              <a:rPr lang="en-US" sz="2800" dirty="0"/>
              <a:t>Rp25,000,000 </a:t>
            </a:r>
            <a:r>
              <a:rPr lang="en-US" sz="2800" dirty="0" smtClean="0"/>
              <a:t>di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menarik</a:t>
            </a:r>
            <a:r>
              <a:rPr lang="en-US" sz="2800" dirty="0" smtClean="0"/>
              <a:t> Rp2,000,000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</a:t>
            </a:r>
            <a:r>
              <a:rPr lang="en-US" sz="2800" dirty="0" err="1" smtClean="0"/>
              <a:t>bulan</a:t>
            </a:r>
            <a:r>
              <a:rPr lang="en-US" sz="2800" dirty="0" smtClean="0"/>
              <a:t> November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55863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dirty="0" err="1" smtClean="0"/>
              <a:t>Penyusunan</a:t>
            </a:r>
            <a:r>
              <a:rPr lang="en-US" sz="4100" dirty="0" smtClean="0"/>
              <a:t> </a:t>
            </a:r>
            <a:r>
              <a:rPr lang="en-US" sz="4100" dirty="0" err="1" smtClean="0"/>
              <a:t>Laporan</a:t>
            </a:r>
            <a:r>
              <a:rPr lang="en-US" sz="4100" dirty="0" smtClean="0"/>
              <a:t> </a:t>
            </a:r>
            <a:r>
              <a:rPr lang="en-US" sz="4100" dirty="0" err="1" smtClean="0"/>
              <a:t>Arus</a:t>
            </a:r>
            <a:r>
              <a:rPr lang="en-US" sz="4100" dirty="0" smtClean="0"/>
              <a:t> </a:t>
            </a:r>
            <a:r>
              <a:rPr lang="en-US" sz="4100" dirty="0" err="1" smtClean="0"/>
              <a:t>Kas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err="1" smtClean="0"/>
              <a:t>Mengharuskan</a:t>
            </a:r>
            <a:r>
              <a:rPr lang="en-US" sz="2600" dirty="0" smtClean="0"/>
              <a:t> </a:t>
            </a:r>
            <a:r>
              <a:rPr lang="en-US" sz="2600" dirty="0" err="1" smtClean="0"/>
              <a:t>bahwa</a:t>
            </a:r>
            <a:r>
              <a:rPr lang="en-US" sz="2600" dirty="0" smtClean="0"/>
              <a:t> </a:t>
            </a:r>
            <a:r>
              <a:rPr lang="en-US" sz="2600" dirty="0" err="1" smtClean="0"/>
              <a:t>setiap</a:t>
            </a:r>
            <a:r>
              <a:rPr lang="en-US" sz="2600" dirty="0" smtClean="0"/>
              <a:t> </a:t>
            </a:r>
            <a:r>
              <a:rPr lang="en-US" sz="2600" dirty="0" err="1" smtClean="0"/>
              <a:t>transaksi</a:t>
            </a:r>
            <a:r>
              <a:rPr lang="en-US" sz="2600" dirty="0" smtClean="0"/>
              <a:t> </a:t>
            </a:r>
            <a:r>
              <a:rPr lang="en-US" sz="2600" dirty="0" err="1" smtClean="0"/>
              <a:t>kas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SolusiNet</a:t>
            </a:r>
            <a:r>
              <a:rPr lang="en-US" sz="2600" dirty="0" smtClean="0"/>
              <a:t> di </a:t>
            </a:r>
            <a:r>
              <a:rPr lang="en-US" sz="2600" dirty="0" err="1" smtClean="0"/>
              <a:t>bulan</a:t>
            </a:r>
            <a:r>
              <a:rPr lang="en-US" sz="2600" dirty="0" smtClean="0"/>
              <a:t> November </a:t>
            </a:r>
            <a:r>
              <a:rPr lang="en-US" sz="2600" dirty="0" err="1" smtClean="0"/>
              <a:t>dikategorikan</a:t>
            </a:r>
            <a:r>
              <a:rPr lang="en-US" sz="2600" dirty="0" smtClean="0"/>
              <a:t> 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</a:t>
            </a:r>
            <a:r>
              <a:rPr lang="en-US" sz="2600" dirty="0" err="1" smtClean="0"/>
              <a:t>Aktivitas</a:t>
            </a:r>
            <a:r>
              <a:rPr lang="en-US" sz="2600" dirty="0" smtClean="0"/>
              <a:t> </a:t>
            </a:r>
            <a:r>
              <a:rPr lang="en-US" sz="2600" b="1" dirty="0" err="1" smtClean="0"/>
              <a:t>operasi</a:t>
            </a:r>
            <a:r>
              <a:rPr lang="en-US" sz="2600" b="1" dirty="0" smtClean="0"/>
              <a:t>, </a:t>
            </a:r>
            <a:r>
              <a:rPr lang="en-US" sz="2600" b="1" dirty="0" err="1" smtClean="0"/>
              <a:t>investasi</a:t>
            </a:r>
            <a:r>
              <a:rPr lang="en-US" sz="2600" b="1" dirty="0" smtClean="0"/>
              <a:t>, </a:t>
            </a:r>
            <a:r>
              <a:rPr lang="en-US" sz="2600" b="1" dirty="0" err="1" smtClean="0"/>
              <a:t>atau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Pendanaan</a:t>
            </a:r>
            <a:r>
              <a:rPr lang="en-US" sz="2600" b="1" dirty="0" smtClean="0"/>
              <a:t>.</a:t>
            </a:r>
            <a:endParaRPr lang="id-ID" sz="2600" b="1" dirty="0" smtClean="0"/>
          </a:p>
          <a:p>
            <a:pPr algn="just"/>
            <a:endParaRPr lang="en-US" sz="2600" b="1" dirty="0" smtClean="0"/>
          </a:p>
          <a:p>
            <a:pPr algn="just"/>
            <a:r>
              <a:rPr lang="en-US" sz="2600" dirty="0" err="1" smtClean="0"/>
              <a:t>Transaksi</a:t>
            </a:r>
            <a:r>
              <a:rPr lang="en-US" sz="2600" dirty="0" smtClean="0"/>
              <a:t> </a:t>
            </a:r>
            <a:r>
              <a:rPr lang="en-US" sz="2600" dirty="0" err="1" smtClean="0"/>
              <a:t>kas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SolusiNet</a:t>
            </a:r>
            <a:r>
              <a:rPr lang="en-US" sz="2600" dirty="0" smtClean="0"/>
              <a:t> </a:t>
            </a:r>
            <a:r>
              <a:rPr lang="en-US" sz="2600" dirty="0" err="1" smtClean="0"/>
              <a:t>selama</a:t>
            </a:r>
            <a:r>
              <a:rPr lang="en-US" sz="2600" dirty="0" smtClean="0"/>
              <a:t> November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</a:t>
            </a:r>
            <a:r>
              <a:rPr lang="en-US" sz="2600" dirty="0" err="1" smtClean="0"/>
              <a:t>berikut</a:t>
            </a:r>
            <a:r>
              <a:rPr lang="en-US" sz="2600" dirty="0" smtClean="0"/>
              <a:t>:</a:t>
            </a:r>
            <a:endParaRPr lang="id-ID" sz="2800" dirty="0"/>
          </a:p>
          <a:p>
            <a:pPr algn="just"/>
            <a:endParaRPr lang="id-ID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495800"/>
            <a:ext cx="69850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19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SolusiNet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114300" indent="0" algn="just">
              <a:buNone/>
            </a:pPr>
            <a:endParaRPr lang="id-ID" dirty="0"/>
          </a:p>
          <a:p>
            <a:pPr algn="just"/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				</a:t>
            </a:r>
            <a:r>
              <a:rPr lang="id-ID" dirty="0" smtClean="0"/>
              <a:t>Rp(3,835,000</a:t>
            </a:r>
            <a:r>
              <a:rPr lang="id-ID" dirty="0"/>
              <a:t>)</a:t>
            </a:r>
          </a:p>
          <a:p>
            <a:pPr algn="just"/>
            <a:r>
              <a:rPr lang="en-US" dirty="0" err="1" smtClean="0"/>
              <a:t>Kas</a:t>
            </a:r>
            <a:r>
              <a:rPr lang="en-US" dirty="0" smtClean="0"/>
              <a:t> per 1 </a:t>
            </a:r>
            <a:r>
              <a:rPr lang="en-US" dirty="0" err="1" smtClean="0"/>
              <a:t>Desember</a:t>
            </a:r>
            <a:r>
              <a:rPr lang="en-US" dirty="0" smtClean="0"/>
              <a:t> 2014	</a:t>
            </a:r>
            <a:r>
              <a:rPr lang="id-ID" dirty="0" smtClean="0"/>
              <a:t>	</a:t>
            </a:r>
            <a:r>
              <a:rPr lang="en-US" dirty="0" smtClean="0"/>
              <a:t>                    </a:t>
            </a:r>
            <a:r>
              <a:rPr lang="id-ID" dirty="0" smtClean="0"/>
              <a:t>5,900,000</a:t>
            </a:r>
            <a:endParaRPr lang="id-ID" dirty="0"/>
          </a:p>
          <a:p>
            <a:pPr algn="just"/>
            <a:r>
              <a:rPr lang="en-US" dirty="0" err="1" smtClean="0"/>
              <a:t>Kas</a:t>
            </a:r>
            <a:r>
              <a:rPr lang="en-US" dirty="0" smtClean="0"/>
              <a:t> per 31 </a:t>
            </a:r>
            <a:r>
              <a:rPr lang="en-US" dirty="0" err="1" smtClean="0"/>
              <a:t>Desember</a:t>
            </a:r>
            <a:r>
              <a:rPr lang="en-US" dirty="0" smtClean="0"/>
              <a:t> 2014	</a:t>
            </a:r>
            <a:r>
              <a:rPr lang="id-ID" dirty="0" smtClean="0"/>
              <a:t>	</a:t>
            </a:r>
            <a:r>
              <a:rPr lang="en-US" dirty="0" smtClean="0"/>
              <a:t>           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Rp</a:t>
            </a:r>
            <a:r>
              <a:rPr lang="en-US" dirty="0" smtClean="0"/>
              <a:t>  2,065,000</a:t>
            </a:r>
            <a:endParaRPr lang="id-ID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943600" y="3505200"/>
            <a:ext cx="160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172200" y="4114800"/>
            <a:ext cx="1295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172200" y="4038600"/>
            <a:ext cx="1295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49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Contoh</a:t>
            </a:r>
            <a:r>
              <a:rPr lang="en-US" sz="3600" dirty="0" smtClean="0"/>
              <a:t> </a:t>
            </a:r>
            <a:r>
              <a:rPr lang="en-US" sz="3600" dirty="0" err="1" smtClean="0"/>
              <a:t>Latihan</a:t>
            </a:r>
            <a:r>
              <a:rPr lang="en-US" sz="3600" dirty="0" smtClean="0"/>
              <a:t> 1-7</a:t>
            </a:r>
            <a:r>
              <a:rPr lang="id-ID" sz="3600" dirty="0" smtClean="0"/>
              <a:t> : Laporan Arus Kas</a:t>
            </a:r>
            <a:endParaRPr lang="id-ID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828800"/>
            <a:ext cx="8305800" cy="263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37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Jawaban Latihan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38300"/>
            <a:ext cx="792480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2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Keterkaitan Antar Laporan Keuangan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676400"/>
            <a:ext cx="4038600" cy="42672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Keuangan</a:t>
            </a:r>
            <a:r>
              <a:rPr lang="en-US" sz="2800" dirty="0" smtClean="0"/>
              <a:t> </a:t>
            </a:r>
            <a:r>
              <a:rPr lang="en-US" sz="2800" dirty="0" err="1" smtClean="0"/>
              <a:t>disiapkan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urutn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baku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keuangan</a:t>
            </a:r>
            <a:r>
              <a:rPr lang="en-US" sz="2800" dirty="0" smtClean="0"/>
              <a:t> </a:t>
            </a:r>
            <a:r>
              <a:rPr lang="en-US" sz="2800" dirty="0" err="1" smtClean="0"/>
              <a:t>saling</a:t>
            </a:r>
            <a:r>
              <a:rPr lang="en-US" sz="2800" dirty="0" smtClean="0"/>
              <a:t> </a:t>
            </a:r>
            <a:r>
              <a:rPr lang="en-US" sz="2800" dirty="0" err="1" smtClean="0"/>
              <a:t>terkait</a:t>
            </a:r>
            <a:r>
              <a:rPr lang="en-US" sz="2800" dirty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lain.</a:t>
            </a:r>
          </a:p>
          <a:p>
            <a:pPr marL="114300" indent="0" algn="just">
              <a:buNone/>
            </a:pPr>
            <a:endParaRPr lang="en-US" sz="2800" dirty="0" smtClean="0"/>
          </a:p>
          <a:p>
            <a:pPr algn="just">
              <a:buFont typeface="Arial"/>
              <a:buChar char="•"/>
            </a:pPr>
            <a:r>
              <a:rPr lang="en-US" sz="2800" dirty="0" err="1" smtClean="0"/>
              <a:t>Keterkaitan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SolusiNet</a:t>
            </a:r>
            <a:r>
              <a:rPr lang="en-US" sz="2800" dirty="0" smtClean="0"/>
              <a:t> </a:t>
            </a:r>
            <a:r>
              <a:rPr lang="en-US" sz="2800" dirty="0" err="1" smtClean="0"/>
              <a:t>diperlihatkan</a:t>
            </a:r>
            <a:r>
              <a:rPr lang="en-US" sz="2800" dirty="0" smtClean="0"/>
              <a:t> di </a:t>
            </a:r>
            <a:r>
              <a:rPr lang="en-US" sz="2800" dirty="0" err="1" smtClean="0"/>
              <a:t>Tampilan</a:t>
            </a:r>
            <a:r>
              <a:rPr lang="en-US" sz="2800" dirty="0" smtClean="0"/>
              <a:t> 6</a:t>
            </a:r>
            <a:endParaRPr lang="id-ID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97404360"/>
              </p:ext>
            </p:extLst>
          </p:nvPr>
        </p:nvGraphicFramePr>
        <p:xfrm>
          <a:off x="-1066800" y="1681096"/>
          <a:ext cx="7010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451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</a:t>
            </a:r>
            <a:r>
              <a:rPr lang="id-ID" sz="3200" dirty="0" smtClean="0"/>
              <a:t>ampilan 6 : </a:t>
            </a:r>
            <a:r>
              <a:rPr lang="en-US" sz="3200" dirty="0" err="1" smtClean="0"/>
              <a:t>Laporan</a:t>
            </a:r>
            <a:r>
              <a:rPr lang="en-US" sz="3200" dirty="0" smtClean="0"/>
              <a:t> </a:t>
            </a:r>
            <a:r>
              <a:rPr lang="en-US" sz="3200" dirty="0" err="1" smtClean="0"/>
              <a:t>Keuangan</a:t>
            </a:r>
            <a:r>
              <a:rPr lang="en-US" sz="3200" dirty="0" smtClean="0"/>
              <a:t> </a:t>
            </a:r>
            <a:r>
              <a:rPr lang="id-ID" sz="3200" dirty="0" smtClean="0"/>
              <a:t>SolusiNet</a:t>
            </a:r>
            <a:endParaRPr lang="id-ID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371600"/>
            <a:ext cx="81407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72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762000"/>
            <a:ext cx="83312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16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28596" y="3571876"/>
            <a:ext cx="2830404" cy="285752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928926" y="1142984"/>
            <a:ext cx="5500726" cy="3786214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None/>
            </a:pPr>
            <a:r>
              <a:rPr lang="ms-MY" sz="2200" dirty="0" smtClean="0">
                <a:latin typeface="Aharoni" pitchFamily="2" charset="-79"/>
                <a:cs typeface="Aharoni" pitchFamily="2" charset="-79"/>
              </a:rPr>
              <a:t>Akuntansi adalah</a:t>
            </a:r>
          </a:p>
          <a:p>
            <a:pPr algn="ctr">
              <a:buFont typeface="Wingdings" pitchFamily="2" charset="2"/>
              <a:buNone/>
            </a:pPr>
            <a:r>
              <a:rPr lang="ms-MY" sz="2200" dirty="0" smtClean="0">
                <a:latin typeface="Aharoni" pitchFamily="2" charset="-79"/>
                <a:cs typeface="Aharoni" pitchFamily="2" charset="-79"/>
              </a:rPr>
              <a:t> sistem informasi yang menghasilkan informasi keuangan kepada pihak-pihak yang berkepentingan mengenai aktivitas ekonomi dan kondisi suatu perusahaan</a:t>
            </a:r>
            <a:endParaRPr lang="en-US" sz="22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dirty="0">
                <a:latin typeface="Aharoni" pitchFamily="2" charset="-79"/>
                <a:cs typeface="Aharoni" pitchFamily="2" charset="-79"/>
              </a:rPr>
              <a:t>AKUNTANSI  DAN  PEMBUKUAN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ms-MY" sz="2600" b="1" dirty="0"/>
              <a:t>Pembukuan adalah aktivitas pencatatan data usaha suatu perusahaan dengan suatu cara tertentu.</a:t>
            </a:r>
          </a:p>
          <a:p>
            <a:pPr algn="ctr">
              <a:buNone/>
            </a:pPr>
            <a:endParaRPr lang="ms-MY" sz="2600" b="1" dirty="0"/>
          </a:p>
          <a:p>
            <a:pPr algn="ctr"/>
            <a:r>
              <a:rPr lang="ms-MY" sz="2600" b="1" dirty="0"/>
              <a:t>Akuntansi terutama mementingkan aktivitasnya pada mendesain sistem pencatatan, mempersiapkan laporan keuangan berdasarkan data yang ada dan menginterpretasikan laporan tersebut.</a:t>
            </a:r>
            <a:endParaRPr lang="en-US" sz="2600" b="1" dirty="0"/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1" name="Rectangle 137"/>
          <p:cNvSpPr>
            <a:spLocks noChangeArrowheads="1"/>
          </p:cNvSpPr>
          <p:nvPr/>
        </p:nvSpPr>
        <p:spPr bwMode="auto">
          <a:xfrm>
            <a:off x="2992438" y="1600200"/>
            <a:ext cx="3124200" cy="7620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b="1"/>
              <a:t>Informasi Keuangan</a:t>
            </a:r>
          </a:p>
        </p:txBody>
      </p:sp>
      <p:sp>
        <p:nvSpPr>
          <p:cNvPr id="6282" name="Line 138"/>
          <p:cNvSpPr>
            <a:spLocks noChangeShapeType="1"/>
          </p:cNvSpPr>
          <p:nvPr/>
        </p:nvSpPr>
        <p:spPr bwMode="auto">
          <a:xfrm>
            <a:off x="4516438" y="2362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83" name="Line 139"/>
          <p:cNvSpPr>
            <a:spLocks noChangeShapeType="1"/>
          </p:cNvSpPr>
          <p:nvPr/>
        </p:nvSpPr>
        <p:spPr bwMode="auto">
          <a:xfrm>
            <a:off x="1925638" y="2743200"/>
            <a:ext cx="548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84" name="Line 140"/>
          <p:cNvSpPr>
            <a:spLocks noChangeShapeType="1"/>
          </p:cNvSpPr>
          <p:nvPr/>
        </p:nvSpPr>
        <p:spPr bwMode="auto">
          <a:xfrm>
            <a:off x="1925638" y="2743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85" name="Line 141"/>
          <p:cNvSpPr>
            <a:spLocks noChangeShapeType="1"/>
          </p:cNvSpPr>
          <p:nvPr/>
        </p:nvSpPr>
        <p:spPr bwMode="auto">
          <a:xfrm>
            <a:off x="7412038" y="2743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86" name="Rectangle 142"/>
          <p:cNvSpPr>
            <a:spLocks noChangeArrowheads="1"/>
          </p:cNvSpPr>
          <p:nvPr/>
        </p:nvSpPr>
        <p:spPr bwMode="auto">
          <a:xfrm>
            <a:off x="381000" y="3276600"/>
            <a:ext cx="3048000" cy="22860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/>
              <a:t>Ekstrenal Perusahaan:</a:t>
            </a:r>
          </a:p>
          <a:p>
            <a:pPr algn="ctr" eaLnBrk="1" hangingPunct="1"/>
            <a:endParaRPr lang="en-US"/>
          </a:p>
          <a:p>
            <a:pPr algn="ctr" eaLnBrk="1" hangingPunct="1"/>
            <a:r>
              <a:rPr lang="en-US"/>
              <a:t>Pemerintah</a:t>
            </a:r>
          </a:p>
          <a:p>
            <a:pPr algn="ctr" eaLnBrk="1" hangingPunct="1"/>
            <a:r>
              <a:rPr lang="en-US"/>
              <a:t>Pemegang Saham</a:t>
            </a:r>
          </a:p>
          <a:p>
            <a:pPr algn="ctr" eaLnBrk="1" hangingPunct="1"/>
            <a:r>
              <a:rPr lang="en-US"/>
              <a:t>Calon Investor</a:t>
            </a:r>
          </a:p>
          <a:p>
            <a:pPr algn="ctr" eaLnBrk="1" hangingPunct="1"/>
            <a:r>
              <a:rPr lang="en-US" i="1"/>
              <a:t>Supplier</a:t>
            </a:r>
          </a:p>
          <a:p>
            <a:pPr algn="ctr" eaLnBrk="1" hangingPunct="1"/>
            <a:r>
              <a:rPr lang="en-US"/>
              <a:t>Kreditor</a:t>
            </a:r>
          </a:p>
          <a:p>
            <a:pPr algn="ctr" eaLnBrk="1" hangingPunct="1"/>
            <a:r>
              <a:rPr lang="en-US"/>
              <a:t>DLL</a:t>
            </a:r>
          </a:p>
        </p:txBody>
      </p:sp>
      <p:sp>
        <p:nvSpPr>
          <p:cNvPr id="6287" name="Line 143"/>
          <p:cNvSpPr>
            <a:spLocks noChangeShapeType="1"/>
          </p:cNvSpPr>
          <p:nvPr/>
        </p:nvSpPr>
        <p:spPr bwMode="auto">
          <a:xfrm>
            <a:off x="401638" y="3657600"/>
            <a:ext cx="3027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88" name="Rectangle 144"/>
          <p:cNvSpPr>
            <a:spLocks noChangeArrowheads="1"/>
          </p:cNvSpPr>
          <p:nvPr/>
        </p:nvSpPr>
        <p:spPr bwMode="auto">
          <a:xfrm>
            <a:off x="5811838" y="3276600"/>
            <a:ext cx="3048000" cy="22860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/>
              <a:t>Internal Perusahaan:</a:t>
            </a:r>
          </a:p>
          <a:p>
            <a:pPr algn="ctr" eaLnBrk="1" hangingPunct="1"/>
            <a:endParaRPr lang="en-US"/>
          </a:p>
          <a:p>
            <a:pPr algn="ctr" eaLnBrk="1" hangingPunct="1"/>
            <a:r>
              <a:rPr lang="en-US"/>
              <a:t>Manajer Produksi</a:t>
            </a:r>
          </a:p>
          <a:p>
            <a:pPr algn="ctr" eaLnBrk="1" hangingPunct="1"/>
            <a:r>
              <a:rPr lang="en-US"/>
              <a:t>Manajer Keuangan</a:t>
            </a:r>
          </a:p>
          <a:p>
            <a:pPr algn="ctr" eaLnBrk="1" hangingPunct="1"/>
            <a:r>
              <a:rPr lang="en-US"/>
              <a:t>Manajer Personalia</a:t>
            </a:r>
          </a:p>
          <a:p>
            <a:pPr algn="ctr" eaLnBrk="1" hangingPunct="1"/>
            <a:r>
              <a:rPr lang="en-US"/>
              <a:t>Karyawan</a:t>
            </a:r>
          </a:p>
          <a:p>
            <a:pPr algn="ctr" eaLnBrk="1" hangingPunct="1"/>
            <a:r>
              <a:rPr lang="en-US"/>
              <a:t>Direktur</a:t>
            </a:r>
          </a:p>
          <a:p>
            <a:pPr algn="ctr" eaLnBrk="1" hangingPunct="1"/>
            <a:r>
              <a:rPr lang="en-US"/>
              <a:t>DLL</a:t>
            </a:r>
          </a:p>
        </p:txBody>
      </p:sp>
      <p:sp>
        <p:nvSpPr>
          <p:cNvPr id="6289" name="Line 145"/>
          <p:cNvSpPr>
            <a:spLocks noChangeShapeType="1"/>
          </p:cNvSpPr>
          <p:nvPr/>
        </p:nvSpPr>
        <p:spPr bwMode="auto">
          <a:xfrm>
            <a:off x="5811838" y="36576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90" name="Rectangle 146"/>
          <p:cNvSpPr>
            <a:spLocks noChangeArrowheads="1"/>
          </p:cNvSpPr>
          <p:nvPr/>
        </p:nvSpPr>
        <p:spPr bwMode="auto">
          <a:xfrm>
            <a:off x="3013075" y="609600"/>
            <a:ext cx="3124200" cy="762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b="1"/>
              <a:t>Pemakai Informasi </a:t>
            </a:r>
          </a:p>
          <a:p>
            <a:pPr algn="ctr" eaLnBrk="1" hangingPunct="1"/>
            <a:r>
              <a:rPr lang="en-US" sz="2000" b="1"/>
              <a:t>Akuntansi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2500329"/>
          </a:xfrm>
        </p:spPr>
        <p:txBody>
          <a:bodyPr>
            <a:normAutofit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siklus</a:t>
            </a:r>
            <a:endParaRPr lang="en-US" dirty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Siklus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terdiri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3 </a:t>
            </a:r>
            <a:r>
              <a:rPr lang="en-US" dirty="0" err="1" smtClean="0">
                <a:sym typeface="Wingdings" pitchFamily="2" charset="2"/>
              </a:rPr>
              <a:t>aktivitas</a:t>
            </a:r>
            <a:r>
              <a:rPr lang="en-US" dirty="0" smtClean="0">
                <a:sym typeface="Wingdings" pitchFamily="2" charset="2"/>
              </a:rPr>
              <a:t> :</a:t>
            </a:r>
          </a:p>
          <a:p>
            <a:pPr>
              <a:buNone/>
            </a:pPr>
            <a:r>
              <a:rPr lang="en-US" dirty="0">
                <a:sym typeface="Wingdings" pitchFamily="2" charset="2"/>
              </a:rPr>
              <a:t>	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7224" y="3071810"/>
            <a:ext cx="1643074" cy="92869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haroni" pitchFamily="2" charset="-79"/>
                <a:cs typeface="Aharoni" pitchFamily="2" charset="-79"/>
              </a:rPr>
              <a:t>Identiikasi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14744" y="3071810"/>
            <a:ext cx="1643074" cy="9286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haroni" pitchFamily="2" charset="-79"/>
                <a:cs typeface="Aharoni" pitchFamily="2" charset="-79"/>
              </a:rPr>
              <a:t>Catat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43702" y="3071810"/>
            <a:ext cx="1643074" cy="92869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haroni" pitchFamily="2" charset="-79"/>
                <a:cs typeface="Aharoni" pitchFamily="2" charset="-79"/>
              </a:rPr>
              <a:t>Komunikasi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786050" y="3214686"/>
            <a:ext cx="642942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643570" y="3357562"/>
            <a:ext cx="642942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1523</Words>
  <Application>Microsoft Office PowerPoint</Application>
  <PresentationFormat>On-screen Show (4:3)</PresentationFormat>
  <Paragraphs>294</Paragraphs>
  <Slides>59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6" baseType="lpstr">
      <vt:lpstr>ＭＳ ゴシック</vt:lpstr>
      <vt:lpstr>Agency FB</vt:lpstr>
      <vt:lpstr>Aharoni</vt:lpstr>
      <vt:lpstr>Arial</vt:lpstr>
      <vt:lpstr>Calibri</vt:lpstr>
      <vt:lpstr>Wingdings</vt:lpstr>
      <vt:lpstr>Office Theme</vt:lpstr>
      <vt:lpstr>Akuntansi  dan Lingkungannya</vt:lpstr>
      <vt:lpstr>Lingkungan Perusahaan</vt:lpstr>
      <vt:lpstr>Jenis Perusahaan</vt:lpstr>
      <vt:lpstr>Bentuk Kepemilikan Perusahaan</vt:lpstr>
      <vt:lpstr>AKUNTANSI  DAN AKTIVITAS PERUSAHAAN</vt:lpstr>
      <vt:lpstr>PowerPoint Presentation</vt:lpstr>
      <vt:lpstr>AKUNTANSI  DAN  PEMBUKUAN</vt:lpstr>
      <vt:lpstr>PowerPoint Presentation</vt:lpstr>
      <vt:lpstr>PowerPoint Presentation</vt:lpstr>
      <vt:lpstr>Persamaan Akuntansi</vt:lpstr>
      <vt:lpstr>Persamaan Dasar Akuntansi</vt:lpstr>
      <vt:lpstr>Transaksi A</vt:lpstr>
      <vt:lpstr>Transaksi  A-2</vt:lpstr>
      <vt:lpstr>Transaksi B</vt:lpstr>
      <vt:lpstr>Transaksi  B - 2</vt:lpstr>
      <vt:lpstr>Transaksi C</vt:lpstr>
      <vt:lpstr>Transaksi C-2</vt:lpstr>
      <vt:lpstr>Transaksi D</vt:lpstr>
      <vt:lpstr>Transaksi D-2</vt:lpstr>
      <vt:lpstr>Transaksi D-3</vt:lpstr>
      <vt:lpstr>Transaksi E</vt:lpstr>
      <vt:lpstr>Transaksi E - 2</vt:lpstr>
      <vt:lpstr>Transaksi-E-3</vt:lpstr>
      <vt:lpstr>Transaksi F</vt:lpstr>
      <vt:lpstr>Transaksi F - 2</vt:lpstr>
      <vt:lpstr>Transaksi F - 3</vt:lpstr>
      <vt:lpstr>Transaksi G</vt:lpstr>
      <vt:lpstr>Transaksi G - 2</vt:lpstr>
      <vt:lpstr>Transaksi H</vt:lpstr>
      <vt:lpstr>Transaksi H - 2</vt:lpstr>
      <vt:lpstr>Transaksi H-3</vt:lpstr>
      <vt:lpstr>Jenis Transaksi yang Mempengaruhi Ekuits Pemilik</vt:lpstr>
      <vt:lpstr>MENYUSUN LAPORAN KEUANGAN SEDERHANA</vt:lpstr>
      <vt:lpstr>Rangkuman Persamaan Akuntansi CITACITAKU</vt:lpstr>
      <vt:lpstr>Laporan Keuangan</vt:lpstr>
      <vt:lpstr>Laporan Keuangan- 2</vt:lpstr>
      <vt:lpstr>Laporan Keuangan- 3</vt:lpstr>
      <vt:lpstr>Laporan Laba Rugi</vt:lpstr>
      <vt:lpstr>Laporan Laba Rugi- 2</vt:lpstr>
      <vt:lpstr>Contoh Latihan (Laporan Laba Rugi)</vt:lpstr>
      <vt:lpstr>Jawaban Latihan</vt:lpstr>
      <vt:lpstr>Laporan Perubahan Ekuitas</vt:lpstr>
      <vt:lpstr>Laporan Perubahan Ekuitas-2</vt:lpstr>
      <vt:lpstr>Contoh Latihan-(Laporan Perubahan Ekuitas)</vt:lpstr>
      <vt:lpstr>Jawaban Latihan</vt:lpstr>
      <vt:lpstr>Laporan Posisi Keuangan</vt:lpstr>
      <vt:lpstr>Laporan Posisi Keuangan- 2</vt:lpstr>
      <vt:lpstr>Contoh Latihan: Laporan Posisi Keuangan</vt:lpstr>
      <vt:lpstr>Jawaban Latihan</vt:lpstr>
      <vt:lpstr>Laporan Arus Kas</vt:lpstr>
      <vt:lpstr>Laporan Arus Kas- 2</vt:lpstr>
      <vt:lpstr>Laporan Arus Kas- 3</vt:lpstr>
      <vt:lpstr>Penyusunan Laporan Arus Kas</vt:lpstr>
      <vt:lpstr>Penyusunan Laporan Kas- 2</vt:lpstr>
      <vt:lpstr>Contoh Latihan 1-7 : Laporan Arus Kas</vt:lpstr>
      <vt:lpstr>Jawaban Latihan</vt:lpstr>
      <vt:lpstr>Keterkaitan Antar Laporan Keuangan</vt:lpstr>
      <vt:lpstr>Tampilan 6 : Laporan Keuangan SolusiNet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Akuntansi  dan Lingkungannya</dc:title>
  <dc:creator>HayuWikan</dc:creator>
  <cp:lastModifiedBy>user</cp:lastModifiedBy>
  <cp:revision>5</cp:revision>
  <dcterms:created xsi:type="dcterms:W3CDTF">2015-09-14T02:20:25Z</dcterms:created>
  <dcterms:modified xsi:type="dcterms:W3CDTF">2021-03-08T02:06:01Z</dcterms:modified>
</cp:coreProperties>
</file>