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69" r:id="rId5"/>
    <p:sldId id="258" r:id="rId6"/>
    <p:sldId id="259" r:id="rId7"/>
    <p:sldId id="270" r:id="rId8"/>
    <p:sldId id="260" r:id="rId9"/>
    <p:sldId id="271"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25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7692BD-D181-4816-83D2-76DC80FF235C}" type="datetimeFigureOut">
              <a:rPr lang="en-US"/>
              <a:pPr>
                <a:defRPr/>
              </a:pPr>
              <a:t>10/10/2016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976E1A-74A5-432F-9FED-FF019C9CDF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0E1734-C0E8-44D3-9A24-4823809876C8}" type="datetimeFigureOut">
              <a:rPr lang="en-US"/>
              <a:pPr>
                <a:defRPr/>
              </a:pPr>
              <a:t>10/10/2016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CC191-2832-4E13-94F6-6C2D512896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B28DB-C680-4CFC-A20B-F27CE84FB39D}" type="datetimeFigureOut">
              <a:rPr lang="en-US"/>
              <a:pPr>
                <a:defRPr/>
              </a:pPr>
              <a:t>10/10/2016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B0824A-EE5C-43E4-9F41-3B5D1EFF6B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C8A093-D43C-46A7-AFE3-7BB1AD748149}" type="datetimeFigureOut">
              <a:rPr lang="en-US"/>
              <a:pPr>
                <a:defRPr/>
              </a:pPr>
              <a:t>10/10/2016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280CE7-0A5D-4334-B631-E63C52114C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04A993-CC41-4520-859A-3E42109D57E6}" type="datetimeFigureOut">
              <a:rPr lang="en-US"/>
              <a:pPr>
                <a:defRPr/>
              </a:pPr>
              <a:t>10/10/2016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DD18DA-BE97-42A1-8630-7D87E96065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91BAC5-36C8-476C-8EAC-7A3D7CFE9F58}" type="datetimeFigureOut">
              <a:rPr lang="en-US"/>
              <a:pPr>
                <a:defRPr/>
              </a:pPr>
              <a:t>10/10/2016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9B3B89-0D7A-457C-921E-168FE90823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1C85CA-AAE6-441B-80A8-2122CC6F2280}" type="datetimeFigureOut">
              <a:rPr lang="en-US"/>
              <a:pPr>
                <a:defRPr/>
              </a:pPr>
              <a:t>10/10/2016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C680E4-439B-4052-AA33-F3FCA5C45D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FAFBE6-BA0F-4E84-B6EA-3FFCA9ED3063}" type="datetimeFigureOut">
              <a:rPr lang="en-US"/>
              <a:pPr>
                <a:defRPr/>
              </a:pPr>
              <a:t>10/10/2016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E2C3B0-748A-4E17-9A9E-4C2E2DDA61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0E261F-C816-46C0-9B6E-4B8E9AE7A600}" type="datetimeFigureOut">
              <a:rPr lang="en-US"/>
              <a:pPr>
                <a:defRPr/>
              </a:pPr>
              <a:t>10/10/2016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D398D9-6A06-4ED1-9F37-0E41A76C6E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245A67-312A-4225-BC43-17914A06F29B}" type="datetimeFigureOut">
              <a:rPr lang="en-US"/>
              <a:pPr>
                <a:defRPr/>
              </a:pPr>
              <a:t>10/10/2016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3DF742-7AC2-43A5-A418-528EE200D5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C6C83-5837-49EA-8E13-642993395BF3}" type="datetimeFigureOut">
              <a:rPr lang="en-US"/>
              <a:pPr>
                <a:defRPr/>
              </a:pPr>
              <a:t>10/10/2016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365221-5633-4571-B334-C1ADD13840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E759CA-7D90-4426-BF75-D751CE04F073}" type="datetimeFigureOut">
              <a:rPr lang="en-US"/>
              <a:pPr>
                <a:defRPr/>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A64C157-7138-42E4-8BD3-06A75DDAA9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373063"/>
            <a:ext cx="7324725" cy="769937"/>
          </a:xfrm>
          <a:prstGeom prst="rect">
            <a:avLst/>
          </a:prstGeom>
          <a:noFill/>
          <a:ln w="9525">
            <a:noFill/>
            <a:miter lim="800000"/>
            <a:headEnd/>
            <a:tailEnd/>
          </a:ln>
        </p:spPr>
        <p:txBody>
          <a:bodyPr wrap="none">
            <a:spAutoFit/>
          </a:bodyPr>
          <a:lstStyle/>
          <a:p>
            <a:pPr algn="ctr"/>
            <a:r>
              <a:rPr lang="en-US" sz="4400" b="1"/>
              <a:t>Penyakit pada sapi dan kerbau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28600" y="152400"/>
            <a:ext cx="5649913" cy="523875"/>
          </a:xfrm>
          <a:prstGeom prst="rect">
            <a:avLst/>
          </a:prstGeom>
          <a:noFill/>
          <a:ln w="9525">
            <a:noFill/>
            <a:miter lim="800000"/>
            <a:headEnd/>
            <a:tailEnd/>
          </a:ln>
        </p:spPr>
        <p:txBody>
          <a:bodyPr wrap="none">
            <a:spAutoFit/>
          </a:bodyPr>
          <a:lstStyle/>
          <a:p>
            <a:r>
              <a:rPr lang="en-US" sz="2800" b="1"/>
              <a:t>Penyakit yang disebabkan oleh prion</a:t>
            </a:r>
          </a:p>
        </p:txBody>
      </p:sp>
      <p:sp>
        <p:nvSpPr>
          <p:cNvPr id="10243" name="Rectangle 4"/>
          <p:cNvSpPr>
            <a:spLocks noChangeArrowheads="1"/>
          </p:cNvSpPr>
          <p:nvPr/>
        </p:nvSpPr>
        <p:spPr bwMode="auto">
          <a:xfrm>
            <a:off x="1001713" y="914400"/>
            <a:ext cx="7304087" cy="1631950"/>
          </a:xfrm>
          <a:prstGeom prst="rect">
            <a:avLst/>
          </a:prstGeom>
          <a:noFill/>
          <a:ln w="9525">
            <a:noFill/>
            <a:miter lim="800000"/>
            <a:headEnd/>
            <a:tailEnd/>
          </a:ln>
        </p:spPr>
        <p:txBody>
          <a:bodyPr>
            <a:spAutoFit/>
          </a:bodyPr>
          <a:lstStyle/>
          <a:p>
            <a:pPr algn="just"/>
            <a:r>
              <a:rPr lang="en-US" sz="2000"/>
              <a:t>Prion protein (PrP) atau biasa disebut prion adalah sejenis protein yang diperoleh dari jaringan otak binatang yang terkena penyakit radang otak yang tidak diketahui sebabnya yang disebut bovine spongiform encephalopathy. Prion bukan benda hidup yang lengkap layaknya bakteri, virus ataupun protozoa. </a:t>
            </a:r>
          </a:p>
        </p:txBody>
      </p:sp>
      <p:sp>
        <p:nvSpPr>
          <p:cNvPr id="10244" name="Rectangle 5"/>
          <p:cNvSpPr>
            <a:spLocks noChangeArrowheads="1"/>
          </p:cNvSpPr>
          <p:nvPr/>
        </p:nvSpPr>
        <p:spPr bwMode="auto">
          <a:xfrm>
            <a:off x="336550" y="2667000"/>
            <a:ext cx="8274050" cy="1323975"/>
          </a:xfrm>
          <a:prstGeom prst="rect">
            <a:avLst/>
          </a:prstGeom>
          <a:noFill/>
          <a:ln w="9525">
            <a:noFill/>
            <a:miter lim="800000"/>
            <a:headEnd/>
            <a:tailEnd/>
          </a:ln>
        </p:spPr>
        <p:txBody>
          <a:bodyPr>
            <a:spAutoFit/>
          </a:bodyPr>
          <a:lstStyle/>
          <a:p>
            <a:pPr algn="just"/>
            <a:r>
              <a:rPr lang="en-US" sz="2000"/>
              <a:t>Penyakit yang biasa diakaibatkan oleh prion ialah </a:t>
            </a:r>
            <a:r>
              <a:rPr lang="en-US" sz="2000" b="1"/>
              <a:t>Bovine Spongioform Encephalophaty (BSE)</a:t>
            </a:r>
            <a:r>
              <a:rPr lang="en-US" sz="2000"/>
              <a:t> yang juga dikenal dengan nama Mad Cow atau Penyakit Sapi Gila merupakan salah satu penyakit yang beberapa tahun terakhir menjadi sorotan banyak pihak. </a:t>
            </a:r>
          </a:p>
        </p:txBody>
      </p:sp>
      <p:sp>
        <p:nvSpPr>
          <p:cNvPr id="10245" name="Rectangle 6"/>
          <p:cNvSpPr>
            <a:spLocks noChangeArrowheads="1"/>
          </p:cNvSpPr>
          <p:nvPr/>
        </p:nvSpPr>
        <p:spPr bwMode="auto">
          <a:xfrm>
            <a:off x="896938" y="3990975"/>
            <a:ext cx="7696200" cy="2246313"/>
          </a:xfrm>
          <a:prstGeom prst="rect">
            <a:avLst/>
          </a:prstGeom>
          <a:noFill/>
          <a:ln w="9525">
            <a:noFill/>
            <a:miter lim="800000"/>
            <a:headEnd/>
            <a:tailEnd/>
          </a:ln>
        </p:spPr>
        <p:txBody>
          <a:bodyPr>
            <a:spAutoFit/>
          </a:bodyPr>
          <a:lstStyle/>
          <a:p>
            <a:pPr algn="just"/>
            <a:r>
              <a:rPr lang="en-US" sz="2000"/>
              <a:t>Pada awalnya BSE, termasuk dalam kelompok penyakit Scrapie, yang diduga sejenis parasit yaitu Sarcosporidia namun ternyata partikel Scrapie ini dapat menembus filter bakteri sehingga gugurlah hipotesis tersebut. Dugaan terhadap semacam virus atau viroid juga gugur karena ternyata partikel tersebut resisten terhadap inaktivasi radiasi ultraviolet pada panjang gelombang 254 nm yang seharusnya menghancurkan DNA atau RNA.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31750" y="228600"/>
            <a:ext cx="6673850" cy="584200"/>
          </a:xfrm>
          <a:prstGeom prst="rect">
            <a:avLst/>
          </a:prstGeom>
          <a:noFill/>
          <a:ln w="9525">
            <a:noFill/>
            <a:miter lim="800000"/>
            <a:headEnd/>
            <a:tailEnd/>
          </a:ln>
        </p:spPr>
        <p:txBody>
          <a:bodyPr wrap="none">
            <a:spAutoFit/>
          </a:bodyPr>
          <a:lstStyle/>
          <a:p>
            <a:r>
              <a:rPr lang="en-US" sz="3200" b="1"/>
              <a:t>Penyakit yang disebabkan oleh Parasit</a:t>
            </a:r>
          </a:p>
        </p:txBody>
      </p:sp>
      <p:sp>
        <p:nvSpPr>
          <p:cNvPr id="11267" name="Rectangle 4"/>
          <p:cNvSpPr>
            <a:spLocks noChangeArrowheads="1"/>
          </p:cNvSpPr>
          <p:nvPr/>
        </p:nvSpPr>
        <p:spPr bwMode="auto">
          <a:xfrm>
            <a:off x="685800" y="1185863"/>
            <a:ext cx="7696200" cy="1938337"/>
          </a:xfrm>
          <a:prstGeom prst="rect">
            <a:avLst/>
          </a:prstGeom>
          <a:noFill/>
          <a:ln w="9525">
            <a:noFill/>
            <a:miter lim="800000"/>
            <a:headEnd/>
            <a:tailEnd/>
          </a:ln>
        </p:spPr>
        <p:txBody>
          <a:bodyPr>
            <a:spAutoFit/>
          </a:bodyPr>
          <a:lstStyle/>
          <a:p>
            <a:pPr algn="just"/>
            <a:r>
              <a:rPr lang="en-US" sz="2000"/>
              <a:t>Babesiosis, Babesiosis adalah penyakit yang disebabkan oleh parasit darah yang penyebarannya meluas di dunia. Parasit ini bersifat </a:t>
            </a:r>
            <a:r>
              <a:rPr lang="en-US" sz="2000" i="1"/>
              <a:t>intraerythrocytic </a:t>
            </a:r>
            <a:r>
              <a:rPr lang="en-US" sz="2000"/>
              <a:t>dan sering disebut piroplasmosis, bentuknya seperti buah pear (</a:t>
            </a:r>
            <a:r>
              <a:rPr lang="en-US" sz="2000" i="1"/>
              <a:t>the pear shaped form) </a:t>
            </a:r>
            <a:r>
              <a:rPr lang="en-US" sz="2000"/>
              <a:t>didalam Butir Darah Merah yang terinfeksi (Homer </a:t>
            </a:r>
            <a:r>
              <a:rPr lang="en-US" sz="2000" i="1"/>
              <a:t>et al. </a:t>
            </a:r>
            <a:r>
              <a:rPr lang="en-US" sz="2000"/>
              <a:t>2000). Babesiosis ditularkan melalui gigitan caplak (</a:t>
            </a:r>
            <a:r>
              <a:rPr lang="en-US" sz="2000" i="1"/>
              <a:t>Boophilus sp</a:t>
            </a:r>
            <a:r>
              <a:rPr lang="en-US" sz="2000"/>
              <a:t>.) disebut juga </a:t>
            </a:r>
            <a:r>
              <a:rPr lang="en-US" sz="2000" i="1"/>
              <a:t>tick fever </a:t>
            </a:r>
            <a:r>
              <a:rPr lang="en-US" sz="2000"/>
              <a:t>atau </a:t>
            </a:r>
            <a:r>
              <a:rPr lang="en-US" sz="2000" i="1"/>
              <a:t>red water </a:t>
            </a:r>
            <a:r>
              <a:rPr lang="en-US" sz="2000"/>
              <a:t>(Lubis 2006). </a:t>
            </a:r>
          </a:p>
        </p:txBody>
      </p:sp>
      <p:sp>
        <p:nvSpPr>
          <p:cNvPr id="11268" name="Rectangle 5"/>
          <p:cNvSpPr>
            <a:spLocks noChangeArrowheads="1"/>
          </p:cNvSpPr>
          <p:nvPr/>
        </p:nvSpPr>
        <p:spPr bwMode="auto">
          <a:xfrm>
            <a:off x="228600" y="3389313"/>
            <a:ext cx="8534400" cy="2554287"/>
          </a:xfrm>
          <a:prstGeom prst="rect">
            <a:avLst/>
          </a:prstGeom>
          <a:noFill/>
          <a:ln w="9525">
            <a:noFill/>
            <a:miter lim="800000"/>
            <a:headEnd/>
            <a:tailEnd/>
          </a:ln>
        </p:spPr>
        <p:txBody>
          <a:bodyPr>
            <a:spAutoFit/>
          </a:bodyPr>
          <a:lstStyle/>
          <a:p>
            <a:pPr algn="just"/>
            <a:r>
              <a:rPr lang="en-US" sz="2000"/>
              <a:t>Sapi yang terkena babesiosis sangat lemah kadang-kadang </a:t>
            </a:r>
            <a:r>
              <a:rPr lang="en-US" sz="2000" i="1"/>
              <a:t>kolaps </a:t>
            </a:r>
            <a:r>
              <a:rPr lang="en-US" sz="2000"/>
              <a:t>dan mati saat dalam perjalanan. Aborsi terjadi bila infeksi cukup parah pada sapi betina bunting. Gejala klinis lain yaitu anoreksia, depresi, </a:t>
            </a:r>
            <a:r>
              <a:rPr lang="en-US" sz="2000" i="1"/>
              <a:t>respiratory rate </a:t>
            </a:r>
            <a:r>
              <a:rPr lang="en-US" sz="2000"/>
              <a:t>meningkat terutama setelah beraktifitas, tremor otot, suhu tubuh meningkat bersamaan dengan parasitemia hingga mencapai 41–42oC dalam 2–3 hari, haemoglobinemia dan haemoglobinuria akan terjadi diikuti </a:t>
            </a:r>
            <a:r>
              <a:rPr lang="en-US" sz="2000" i="1"/>
              <a:t>jaundice </a:t>
            </a:r>
            <a:r>
              <a:rPr lang="en-US" sz="2000"/>
              <a:t>dan ada yang memperlihatkan gejala kerusakan otak seperti berputar-putar, sakit kepala dan konvulsi (Sevinc </a:t>
            </a:r>
            <a:r>
              <a:rPr lang="en-US" sz="2000" i="1"/>
              <a:t>et al. </a:t>
            </a:r>
            <a:r>
              <a:rPr lang="en-US" sz="2000"/>
              <a:t>2001).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52400" y="228600"/>
            <a:ext cx="8382000" cy="523875"/>
          </a:xfrm>
          <a:prstGeom prst="rect">
            <a:avLst/>
          </a:prstGeom>
          <a:noFill/>
          <a:ln w="9525">
            <a:noFill/>
            <a:miter lim="800000"/>
            <a:headEnd/>
            <a:tailEnd/>
          </a:ln>
        </p:spPr>
        <p:txBody>
          <a:bodyPr>
            <a:spAutoFit/>
          </a:bodyPr>
          <a:lstStyle/>
          <a:p>
            <a:r>
              <a:rPr lang="en-US" sz="2800" b="1"/>
              <a:t>Penyakit yang disebabkan oleh klamidia dan riketsia</a:t>
            </a:r>
          </a:p>
        </p:txBody>
      </p:sp>
      <p:sp>
        <p:nvSpPr>
          <p:cNvPr id="12291" name="Rectangle 4"/>
          <p:cNvSpPr>
            <a:spLocks noChangeArrowheads="1"/>
          </p:cNvSpPr>
          <p:nvPr/>
        </p:nvSpPr>
        <p:spPr bwMode="auto">
          <a:xfrm>
            <a:off x="609600" y="1566863"/>
            <a:ext cx="7696200" cy="1322387"/>
          </a:xfrm>
          <a:prstGeom prst="rect">
            <a:avLst/>
          </a:prstGeom>
          <a:noFill/>
          <a:ln w="9525">
            <a:noFill/>
            <a:miter lim="800000"/>
            <a:headEnd/>
            <a:tailEnd/>
          </a:ln>
        </p:spPr>
        <p:txBody>
          <a:bodyPr>
            <a:spAutoFit/>
          </a:bodyPr>
          <a:lstStyle/>
          <a:p>
            <a:pPr algn="just"/>
            <a:r>
              <a:rPr lang="en-US" sz="2000"/>
              <a:t>Conjunctivitis, atau sering disebut dengan pinkeye atau radang mata menular merupakan radang pada selaput lendir disertai dengan kekeruhan pada kornea. Penyakit ini dapat berakibat pada kebutaan yang bersifat sementara. </a:t>
            </a:r>
          </a:p>
        </p:txBody>
      </p:sp>
      <p:sp>
        <p:nvSpPr>
          <p:cNvPr id="12292" name="Rectangle 5"/>
          <p:cNvSpPr>
            <a:spLocks noChangeArrowheads="1"/>
          </p:cNvSpPr>
          <p:nvPr/>
        </p:nvSpPr>
        <p:spPr bwMode="auto">
          <a:xfrm>
            <a:off x="152400" y="3243263"/>
            <a:ext cx="8153400" cy="1938337"/>
          </a:xfrm>
          <a:prstGeom prst="rect">
            <a:avLst/>
          </a:prstGeom>
          <a:noFill/>
          <a:ln w="9525">
            <a:noFill/>
            <a:miter lim="800000"/>
            <a:headEnd/>
            <a:tailEnd/>
          </a:ln>
        </p:spPr>
        <p:txBody>
          <a:bodyPr>
            <a:spAutoFit/>
          </a:bodyPr>
          <a:lstStyle/>
          <a:p>
            <a:pPr algn="just"/>
            <a:r>
              <a:rPr lang="en-US" sz="2000"/>
              <a:t>Bakteri utama penyebab Pinkeye adalah Moraxella bovis yang bersifat hemolitik, Thelazia sp, Neisseria catarrhalis. Infeksi tersebut kadangkala dapat disebabkan adanya infeksi lain seperti sinusitis, radang tenggorokan bahkan juga beberapa bakteri yang dikenal sebagai the sexually transmitted diseases (STDs) chlamydia dan gonorrhea. Bakteri </a:t>
            </a:r>
            <a:r>
              <a:rPr lang="en-US" sz="2000" i="1"/>
              <a:t>staphylococci</a:t>
            </a:r>
            <a:r>
              <a:rPr lang="en-US" sz="2000"/>
              <a:t>, </a:t>
            </a:r>
            <a:r>
              <a:rPr lang="en-US" sz="2000" i="1"/>
              <a:t>pneumococci</a:t>
            </a:r>
            <a:r>
              <a:rPr lang="en-US" sz="2000"/>
              <a:t>, and </a:t>
            </a:r>
            <a:r>
              <a:rPr lang="en-US" sz="2000" i="1"/>
              <a:t>streptococci</a:t>
            </a:r>
            <a:r>
              <a:rPr lang="en-US" sz="2000"/>
              <a:t>. Juga dapat menyebabkan Pinkeye.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838200" y="914400"/>
            <a:ext cx="7543800" cy="2678113"/>
          </a:xfrm>
          <a:prstGeom prst="rect">
            <a:avLst/>
          </a:prstGeom>
          <a:noFill/>
          <a:ln w="9525">
            <a:noFill/>
            <a:miter lim="800000"/>
            <a:headEnd/>
            <a:tailEnd/>
          </a:ln>
        </p:spPr>
        <p:txBody>
          <a:bodyPr>
            <a:spAutoFit/>
          </a:bodyPr>
          <a:lstStyle/>
          <a:p>
            <a:pPr algn="just"/>
            <a:r>
              <a:rPr lang="en-US" sz="2800"/>
              <a:t>Pinkeye juga dapat disebabkan karena alergi seperti rumput, ragweed pollen, dan debu. Kadang-kadang beberapa bahan kimia seperti chlorine dan sabun dan polutan juga menyebabkan conjunctivitis.</a:t>
            </a:r>
          </a:p>
          <a:p>
            <a:pPr algn="just"/>
            <a:r>
              <a:rPr lang="en-US" sz="28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752600" y="53975"/>
            <a:ext cx="8001000" cy="708025"/>
          </a:xfrm>
          <a:prstGeom prst="rect">
            <a:avLst/>
          </a:prstGeom>
          <a:noFill/>
          <a:ln w="9525">
            <a:noFill/>
            <a:miter lim="800000"/>
            <a:headEnd/>
            <a:tailEnd/>
          </a:ln>
        </p:spPr>
        <p:txBody>
          <a:bodyPr>
            <a:spAutoFit/>
          </a:bodyPr>
          <a:lstStyle/>
          <a:p>
            <a:pPr algn="ctr"/>
            <a:r>
              <a:rPr lang="en-US" sz="2000" b="1">
                <a:latin typeface="Arial" charset="0"/>
              </a:rPr>
              <a:t>Strategi Pengendalian penyakit </a:t>
            </a:r>
          </a:p>
          <a:p>
            <a:pPr algn="ctr"/>
            <a:r>
              <a:rPr lang="en-US" sz="2000" b="1">
                <a:latin typeface="Arial" charset="0"/>
              </a:rPr>
              <a:t>pada terbak sapi dan kerbau</a:t>
            </a:r>
          </a:p>
        </p:txBody>
      </p:sp>
      <p:sp>
        <p:nvSpPr>
          <p:cNvPr id="14339" name="Rectangle 4"/>
          <p:cNvSpPr>
            <a:spLocks noChangeArrowheads="1"/>
          </p:cNvSpPr>
          <p:nvPr/>
        </p:nvSpPr>
        <p:spPr bwMode="auto">
          <a:xfrm>
            <a:off x="381000" y="1098550"/>
            <a:ext cx="8229600" cy="1322388"/>
          </a:xfrm>
          <a:prstGeom prst="rect">
            <a:avLst/>
          </a:prstGeom>
          <a:noFill/>
          <a:ln w="9525">
            <a:noFill/>
            <a:miter lim="800000"/>
            <a:headEnd/>
            <a:tailEnd/>
          </a:ln>
        </p:spPr>
        <p:txBody>
          <a:bodyPr>
            <a:spAutoFit/>
          </a:bodyPr>
          <a:lstStyle/>
          <a:p>
            <a:pPr algn="just"/>
            <a:r>
              <a:rPr lang="en-US" sz="2000">
                <a:solidFill>
                  <a:schemeClr val="bg1"/>
                </a:solidFill>
                <a:latin typeface="Arial" charset="0"/>
              </a:rPr>
              <a:t>Menurut Departemen Komunikasi dan Informasi (Depkominfo 2006), dalam upaya melaksanakan pencegahan dan penanggulangan penyakit menular pada hewan, Pemerintah RI mempunyai rencana strategis nasional. Adapun rencana strategis tersebut adalah: </a:t>
            </a:r>
          </a:p>
        </p:txBody>
      </p:sp>
      <p:sp>
        <p:nvSpPr>
          <p:cNvPr id="14340" name="Rectangle 5"/>
          <p:cNvSpPr>
            <a:spLocks noChangeArrowheads="1"/>
          </p:cNvSpPr>
          <p:nvPr/>
        </p:nvSpPr>
        <p:spPr bwMode="auto">
          <a:xfrm>
            <a:off x="857250" y="2457450"/>
            <a:ext cx="4251325" cy="3698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a:solidFill>
                  <a:schemeClr val="bg1"/>
                </a:solidFill>
                <a:latin typeface="Arial" charset="0"/>
              </a:rPr>
              <a:t>Pengendalian penyakit pada hewan.</a:t>
            </a:r>
          </a:p>
        </p:txBody>
      </p:sp>
      <p:sp>
        <p:nvSpPr>
          <p:cNvPr id="14341" name="Rectangle 6"/>
          <p:cNvSpPr>
            <a:spLocks noChangeArrowheads="1"/>
          </p:cNvSpPr>
          <p:nvPr/>
        </p:nvSpPr>
        <p:spPr bwMode="auto">
          <a:xfrm>
            <a:off x="873125" y="2851150"/>
            <a:ext cx="7661275" cy="923925"/>
          </a:xfrm>
          <a:prstGeom prst="rect">
            <a:avLst/>
          </a:prstGeom>
          <a:noFill/>
          <a:ln w="9525">
            <a:noFill/>
            <a:miter lim="800000"/>
            <a:headEnd/>
            <a:tailEnd/>
          </a:ln>
        </p:spPr>
        <p:txBody>
          <a:bodyPr>
            <a:spAutoFit/>
          </a:bodyPr>
          <a:lstStyle/>
          <a:p>
            <a:pPr algn="just"/>
            <a:r>
              <a:rPr lang="en-US">
                <a:solidFill>
                  <a:schemeClr val="bg1"/>
                </a:solidFill>
                <a:latin typeface="Arial" charset="0"/>
              </a:rPr>
              <a:t>2. Penatalaksanaan kasus pada manusia dan pencegahan infeksi baru pada                    	hewan (Koordinasi dengan Departemen Pertanian, Departemen 	Kehutanan dan Kementrian Lingkungan Hidup).</a:t>
            </a:r>
          </a:p>
        </p:txBody>
      </p:sp>
      <p:sp>
        <p:nvSpPr>
          <p:cNvPr id="14342" name="Rectangle 7"/>
          <p:cNvSpPr>
            <a:spLocks noChangeArrowheads="1"/>
          </p:cNvSpPr>
          <p:nvPr/>
        </p:nvSpPr>
        <p:spPr bwMode="auto">
          <a:xfrm>
            <a:off x="857250" y="3776663"/>
            <a:ext cx="7677150" cy="646112"/>
          </a:xfrm>
          <a:prstGeom prst="rect">
            <a:avLst/>
          </a:prstGeom>
          <a:noFill/>
          <a:ln w="9525">
            <a:noFill/>
            <a:miter lim="800000"/>
            <a:headEnd/>
            <a:tailEnd/>
          </a:ln>
        </p:spPr>
        <p:txBody>
          <a:bodyPr>
            <a:spAutoFit/>
          </a:bodyPr>
          <a:lstStyle/>
          <a:p>
            <a:r>
              <a:rPr lang="en-US">
                <a:solidFill>
                  <a:schemeClr val="bg1"/>
                </a:solidFill>
                <a:latin typeface="Arial" charset="0"/>
              </a:rPr>
              <a:t>3.   Perlindungan pada kelompok resiko tinggi (koordinasi dengan Departemen 	Pertanian).</a:t>
            </a:r>
          </a:p>
        </p:txBody>
      </p:sp>
      <p:sp>
        <p:nvSpPr>
          <p:cNvPr id="14343" name="Rectangle 8"/>
          <p:cNvSpPr>
            <a:spLocks noChangeArrowheads="1"/>
          </p:cNvSpPr>
          <p:nvPr/>
        </p:nvSpPr>
        <p:spPr bwMode="auto">
          <a:xfrm>
            <a:off x="857250" y="4422775"/>
            <a:ext cx="7677150" cy="369888"/>
          </a:xfrm>
          <a:prstGeom prst="rect">
            <a:avLst/>
          </a:prstGeom>
          <a:noFill/>
          <a:ln w="9525">
            <a:noFill/>
            <a:miter lim="800000"/>
            <a:headEnd/>
            <a:tailEnd/>
          </a:ln>
        </p:spPr>
        <p:txBody>
          <a:bodyPr>
            <a:spAutoFit/>
          </a:bodyPr>
          <a:lstStyle/>
          <a:p>
            <a:r>
              <a:rPr lang="en-US">
                <a:solidFill>
                  <a:schemeClr val="bg1"/>
                </a:solidFill>
                <a:latin typeface="Arial" charset="0"/>
              </a:rPr>
              <a:t>4.   Surveilans epidemiologi (Pada manusia dan unggas/hewan).</a:t>
            </a:r>
          </a:p>
        </p:txBody>
      </p:sp>
      <p:sp>
        <p:nvSpPr>
          <p:cNvPr id="14344" name="Rectangle 9"/>
          <p:cNvSpPr>
            <a:spLocks noChangeArrowheads="1"/>
          </p:cNvSpPr>
          <p:nvPr/>
        </p:nvSpPr>
        <p:spPr bwMode="auto">
          <a:xfrm>
            <a:off x="873125" y="4852988"/>
            <a:ext cx="4916488" cy="369887"/>
          </a:xfrm>
          <a:prstGeom prst="rect">
            <a:avLst/>
          </a:prstGeom>
          <a:noFill/>
          <a:ln w="9525">
            <a:noFill/>
            <a:miter lim="800000"/>
            <a:headEnd/>
            <a:tailEnd/>
          </a:ln>
        </p:spPr>
        <p:txBody>
          <a:bodyPr wrap="none">
            <a:spAutoFit/>
          </a:bodyPr>
          <a:lstStyle/>
          <a:p>
            <a:r>
              <a:rPr lang="en-US">
                <a:solidFill>
                  <a:schemeClr val="bg1"/>
                </a:solidFill>
                <a:latin typeface="Arial" charset="0"/>
              </a:rPr>
              <a:t>5.   Restrukturisasi sistem industri peternakan.</a:t>
            </a:r>
          </a:p>
        </p:txBody>
      </p:sp>
      <p:sp>
        <p:nvSpPr>
          <p:cNvPr id="14345" name="Rectangle 10"/>
          <p:cNvSpPr>
            <a:spLocks noChangeArrowheads="1"/>
          </p:cNvSpPr>
          <p:nvPr/>
        </p:nvSpPr>
        <p:spPr bwMode="auto">
          <a:xfrm>
            <a:off x="857250" y="5421313"/>
            <a:ext cx="3070225" cy="369887"/>
          </a:xfrm>
          <a:prstGeom prst="rect">
            <a:avLst/>
          </a:prstGeom>
          <a:noFill/>
          <a:ln w="9525">
            <a:noFill/>
            <a:miter lim="800000"/>
            <a:headEnd/>
            <a:tailEnd/>
          </a:ln>
        </p:spPr>
        <p:txBody>
          <a:bodyPr wrap="none">
            <a:spAutoFit/>
          </a:bodyPr>
          <a:lstStyle/>
          <a:p>
            <a:r>
              <a:rPr lang="en-US">
                <a:solidFill>
                  <a:schemeClr val="bg1"/>
                </a:solidFill>
                <a:latin typeface="Arial" charset="0"/>
              </a:rPr>
              <a:t>6.   Monitoring dan evaluasi.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752600" y="490538"/>
            <a:ext cx="6759575" cy="461962"/>
          </a:xfrm>
          <a:prstGeom prst="rect">
            <a:avLst/>
          </a:prstGeom>
          <a:noFill/>
          <a:ln w="9525">
            <a:noFill/>
            <a:miter lim="800000"/>
            <a:headEnd/>
            <a:tailEnd/>
          </a:ln>
        </p:spPr>
        <p:txBody>
          <a:bodyPr wrap="none">
            <a:spAutoFit/>
          </a:bodyPr>
          <a:lstStyle/>
          <a:p>
            <a:r>
              <a:rPr lang="en-US" sz="2400" b="1"/>
              <a:t>Langkah pencegahan dan penanggulangan penyakit</a:t>
            </a:r>
          </a:p>
        </p:txBody>
      </p:sp>
      <p:sp>
        <p:nvSpPr>
          <p:cNvPr id="15363" name="Rectangle 4"/>
          <p:cNvSpPr>
            <a:spLocks noChangeArrowheads="1"/>
          </p:cNvSpPr>
          <p:nvPr/>
        </p:nvSpPr>
        <p:spPr bwMode="auto">
          <a:xfrm>
            <a:off x="609600" y="1219200"/>
            <a:ext cx="1489075" cy="369888"/>
          </a:xfrm>
          <a:prstGeom prst="rect">
            <a:avLst/>
          </a:prstGeom>
          <a:noFill/>
          <a:ln w="9525">
            <a:noFill/>
            <a:miter lim="800000"/>
            <a:headEnd/>
            <a:tailEnd/>
          </a:ln>
        </p:spPr>
        <p:txBody>
          <a:bodyPr wrap="none">
            <a:spAutoFit/>
          </a:bodyPr>
          <a:lstStyle/>
          <a:p>
            <a:pPr marL="285750" indent="-285750">
              <a:buFont typeface="Arial" charset="0"/>
              <a:buChar char="•"/>
            </a:pPr>
            <a:r>
              <a:rPr lang="en-US" b="1" i="1"/>
              <a:t>Biosekuriti</a:t>
            </a:r>
            <a:endParaRPr lang="en-US" b="1"/>
          </a:p>
        </p:txBody>
      </p:sp>
      <p:sp>
        <p:nvSpPr>
          <p:cNvPr id="15364" name="Rectangle 5"/>
          <p:cNvSpPr>
            <a:spLocks noChangeArrowheads="1"/>
          </p:cNvSpPr>
          <p:nvPr/>
        </p:nvSpPr>
        <p:spPr bwMode="auto">
          <a:xfrm>
            <a:off x="622300" y="1828800"/>
            <a:ext cx="2203450" cy="369888"/>
          </a:xfrm>
          <a:prstGeom prst="rect">
            <a:avLst/>
          </a:prstGeom>
          <a:noFill/>
          <a:ln w="9525">
            <a:noFill/>
            <a:miter lim="800000"/>
            <a:headEnd/>
            <a:tailEnd/>
          </a:ln>
        </p:spPr>
        <p:txBody>
          <a:bodyPr wrap="none">
            <a:spAutoFit/>
          </a:bodyPr>
          <a:lstStyle/>
          <a:p>
            <a:pPr marL="285750" indent="-285750">
              <a:buFont typeface="Arial" charset="0"/>
              <a:buChar char="•"/>
            </a:pPr>
            <a:r>
              <a:rPr lang="en-US" b="1"/>
              <a:t>Program Vaksinasi</a:t>
            </a:r>
          </a:p>
        </p:txBody>
      </p:sp>
      <p:sp>
        <p:nvSpPr>
          <p:cNvPr id="15365" name="Rectangle 6"/>
          <p:cNvSpPr>
            <a:spLocks noChangeArrowheads="1"/>
          </p:cNvSpPr>
          <p:nvPr/>
        </p:nvSpPr>
        <p:spPr bwMode="auto">
          <a:xfrm>
            <a:off x="609600" y="2438400"/>
            <a:ext cx="4511675" cy="369888"/>
          </a:xfrm>
          <a:prstGeom prst="rect">
            <a:avLst/>
          </a:prstGeom>
          <a:noFill/>
          <a:ln w="9525">
            <a:noFill/>
            <a:miter lim="800000"/>
            <a:headEnd/>
            <a:tailEnd/>
          </a:ln>
        </p:spPr>
        <p:txBody>
          <a:bodyPr wrap="none">
            <a:spAutoFit/>
          </a:bodyPr>
          <a:lstStyle/>
          <a:p>
            <a:pPr marL="285750" indent="-285750">
              <a:buFont typeface="Arial" charset="0"/>
              <a:buChar char="•"/>
            </a:pPr>
            <a:r>
              <a:rPr lang="en-US" b="1" i="1"/>
              <a:t>Surveilans dan Monitoring</a:t>
            </a:r>
            <a:r>
              <a:rPr lang="en-US" b="1"/>
              <a:t>,</a:t>
            </a:r>
            <a:r>
              <a:rPr lang="en-US"/>
              <a:t> yang meliputi </a:t>
            </a:r>
            <a:r>
              <a:rPr lang="en-US" i="1"/>
              <a:t>:</a:t>
            </a:r>
            <a:endParaRPr lang="en-US"/>
          </a:p>
        </p:txBody>
      </p:sp>
      <p:sp>
        <p:nvSpPr>
          <p:cNvPr id="15366" name="Rectangle 7"/>
          <p:cNvSpPr>
            <a:spLocks noChangeArrowheads="1"/>
          </p:cNvSpPr>
          <p:nvPr/>
        </p:nvSpPr>
        <p:spPr bwMode="auto">
          <a:xfrm>
            <a:off x="1547813" y="2895600"/>
            <a:ext cx="3706812" cy="369888"/>
          </a:xfrm>
          <a:prstGeom prst="rect">
            <a:avLst/>
          </a:prstGeom>
          <a:noFill/>
          <a:ln w="9525">
            <a:noFill/>
            <a:miter lim="800000"/>
            <a:headEnd/>
            <a:tailEnd/>
          </a:ln>
        </p:spPr>
        <p:txBody>
          <a:bodyPr wrap="none">
            <a:spAutoFit/>
          </a:bodyPr>
          <a:lstStyle/>
          <a:p>
            <a:pPr marL="285750" indent="-285750">
              <a:buFont typeface="Wingdings" pitchFamily="2" charset="2"/>
              <a:buChar char="ü"/>
            </a:pPr>
            <a:r>
              <a:rPr lang="en-US"/>
              <a:t>Laporan morbiditas dan mortalitas</a:t>
            </a:r>
          </a:p>
        </p:txBody>
      </p:sp>
      <p:sp>
        <p:nvSpPr>
          <p:cNvPr id="15367" name="Rectangle 8"/>
          <p:cNvSpPr>
            <a:spLocks noChangeArrowheads="1"/>
          </p:cNvSpPr>
          <p:nvPr/>
        </p:nvSpPr>
        <p:spPr bwMode="auto">
          <a:xfrm>
            <a:off x="1528763" y="3341688"/>
            <a:ext cx="6700837" cy="646112"/>
          </a:xfrm>
          <a:prstGeom prst="rect">
            <a:avLst/>
          </a:prstGeom>
          <a:noFill/>
          <a:ln w="9525">
            <a:noFill/>
            <a:miter lim="800000"/>
            <a:headEnd/>
            <a:tailEnd/>
          </a:ln>
        </p:spPr>
        <p:txBody>
          <a:bodyPr>
            <a:spAutoFit/>
          </a:bodyPr>
          <a:lstStyle/>
          <a:p>
            <a:pPr marL="285750" indent="-285750">
              <a:buFont typeface="Wingdings" pitchFamily="2" charset="2"/>
              <a:buChar char="ü"/>
            </a:pPr>
            <a:r>
              <a:rPr lang="en-US"/>
              <a:t>Laporan penyidikan lapangan atas kejadian wabah ataupun kejadian kasus secara individual.</a:t>
            </a:r>
          </a:p>
        </p:txBody>
      </p:sp>
      <p:sp>
        <p:nvSpPr>
          <p:cNvPr id="15368" name="Rectangle 9"/>
          <p:cNvSpPr>
            <a:spLocks noChangeArrowheads="1"/>
          </p:cNvSpPr>
          <p:nvPr/>
        </p:nvSpPr>
        <p:spPr bwMode="auto">
          <a:xfrm>
            <a:off x="1547813" y="4103688"/>
            <a:ext cx="6548437" cy="368300"/>
          </a:xfrm>
          <a:prstGeom prst="rect">
            <a:avLst/>
          </a:prstGeom>
          <a:noFill/>
          <a:ln w="9525">
            <a:noFill/>
            <a:miter lim="800000"/>
            <a:headEnd/>
            <a:tailEnd/>
          </a:ln>
        </p:spPr>
        <p:txBody>
          <a:bodyPr>
            <a:spAutoFit/>
          </a:bodyPr>
          <a:lstStyle/>
          <a:p>
            <a:pPr marL="285750" indent="-285750">
              <a:buFont typeface="Wingdings" pitchFamily="2" charset="2"/>
              <a:buChar char="ü"/>
            </a:pPr>
            <a:r>
              <a:rPr lang="en-US"/>
              <a:t>Isolasi dan identifikasi agen infeksi oleh laboratorium.</a:t>
            </a:r>
          </a:p>
        </p:txBody>
      </p:sp>
      <p:sp>
        <p:nvSpPr>
          <p:cNvPr id="15369" name="Rectangle 10"/>
          <p:cNvSpPr>
            <a:spLocks noChangeArrowheads="1"/>
          </p:cNvSpPr>
          <p:nvPr/>
        </p:nvSpPr>
        <p:spPr bwMode="auto">
          <a:xfrm>
            <a:off x="1528763" y="4560888"/>
            <a:ext cx="3844925" cy="368300"/>
          </a:xfrm>
          <a:prstGeom prst="rect">
            <a:avLst/>
          </a:prstGeom>
          <a:noFill/>
          <a:ln w="9525">
            <a:noFill/>
            <a:miter lim="800000"/>
            <a:headEnd/>
            <a:tailEnd/>
          </a:ln>
        </p:spPr>
        <p:txBody>
          <a:bodyPr wrap="none">
            <a:spAutoFit/>
          </a:bodyPr>
          <a:lstStyle/>
          <a:p>
            <a:pPr marL="285750" indent="-285750">
              <a:buFont typeface="Wingdings" pitchFamily="2" charset="2"/>
              <a:buChar char="ü"/>
            </a:pPr>
            <a:r>
              <a:rPr lang="en-US"/>
              <a:t>Efektivitas vaksinasi dalam populasi.</a:t>
            </a:r>
          </a:p>
        </p:txBody>
      </p:sp>
      <p:sp>
        <p:nvSpPr>
          <p:cNvPr id="15370" name="Rectangle 11"/>
          <p:cNvSpPr>
            <a:spLocks noChangeArrowheads="1"/>
          </p:cNvSpPr>
          <p:nvPr/>
        </p:nvSpPr>
        <p:spPr bwMode="auto">
          <a:xfrm>
            <a:off x="1547813" y="5018088"/>
            <a:ext cx="3835400" cy="368300"/>
          </a:xfrm>
          <a:prstGeom prst="rect">
            <a:avLst/>
          </a:prstGeom>
          <a:noFill/>
          <a:ln w="9525">
            <a:noFill/>
            <a:miter lim="800000"/>
            <a:headEnd/>
            <a:tailEnd/>
          </a:ln>
        </p:spPr>
        <p:txBody>
          <a:bodyPr wrap="none">
            <a:spAutoFit/>
          </a:bodyPr>
          <a:lstStyle/>
          <a:p>
            <a:pPr marL="285750" indent="-285750">
              <a:buFont typeface="Wingdings" pitchFamily="2" charset="2"/>
              <a:buChar char="ü"/>
            </a:pPr>
            <a:r>
              <a:rPr lang="en-US"/>
              <a:t>Data lain untuk kajian epidemiologi.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2362200"/>
            <a:ext cx="8229600" cy="1143000"/>
          </a:xfrm>
        </p:spPr>
        <p:txBody>
          <a:bodyPr/>
          <a:lstStyle/>
          <a:p>
            <a:r>
              <a:rPr lang="en-US" b="1" smtClean="0">
                <a:latin typeface="Arial" charset="0"/>
                <a:cs typeface="Arial" charset="0"/>
              </a:rPr>
              <a:t>TERIMA KASIH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295400" y="762000"/>
            <a:ext cx="7772400" cy="3540125"/>
          </a:xfrm>
          <a:prstGeom prst="rect">
            <a:avLst/>
          </a:prstGeom>
          <a:noFill/>
          <a:ln w="9525">
            <a:noFill/>
            <a:miter lim="800000"/>
            <a:headEnd/>
            <a:tailEnd/>
          </a:ln>
        </p:spPr>
        <p:txBody>
          <a:bodyPr>
            <a:spAutoFit/>
          </a:bodyPr>
          <a:lstStyle/>
          <a:p>
            <a:pPr algn="ctr"/>
            <a:r>
              <a:rPr lang="en-US" sz="2800">
                <a:latin typeface="Arial" charset="0"/>
              </a:rPr>
              <a:t>Penyakit pada sapi dan kerbau dapat disebabkan oleh berbagai macam faktor dan juga dapat bersumber dari beberapa mahluk hidup lain seperti bakteri,virus, parasit, prion, raketsia, dan chlamidia. Disini akan dibahas berbagai macam jenis penyakit pada sapi dan kerbau, bagaimana penularannya, serta penanganannya.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324600" y="101600"/>
            <a:ext cx="2520950" cy="584200"/>
          </a:xfrm>
          <a:prstGeom prst="rect">
            <a:avLst/>
          </a:prstGeom>
          <a:noFill/>
          <a:ln w="9525">
            <a:noFill/>
            <a:miter lim="800000"/>
            <a:headEnd/>
            <a:tailEnd/>
          </a:ln>
        </p:spPr>
        <p:txBody>
          <a:bodyPr wrap="none">
            <a:spAutoFit/>
          </a:bodyPr>
          <a:lstStyle/>
          <a:p>
            <a:r>
              <a:rPr lang="en-US" sz="3200" b="1"/>
              <a:t>Penyakit Viral</a:t>
            </a:r>
          </a:p>
        </p:txBody>
      </p:sp>
      <p:sp>
        <p:nvSpPr>
          <p:cNvPr id="4099" name="Rectangle 4"/>
          <p:cNvSpPr>
            <a:spLocks noChangeArrowheads="1"/>
          </p:cNvSpPr>
          <p:nvPr/>
        </p:nvSpPr>
        <p:spPr bwMode="auto">
          <a:xfrm>
            <a:off x="685800" y="1143000"/>
            <a:ext cx="7848600" cy="1323975"/>
          </a:xfrm>
          <a:prstGeom prst="rect">
            <a:avLst/>
          </a:prstGeom>
          <a:noFill/>
          <a:ln w="9525">
            <a:noFill/>
            <a:miter lim="800000"/>
            <a:headEnd/>
            <a:tailEnd/>
          </a:ln>
        </p:spPr>
        <p:txBody>
          <a:bodyPr>
            <a:spAutoFit/>
          </a:bodyPr>
          <a:lstStyle/>
          <a:p>
            <a:pPr algn="just"/>
            <a:r>
              <a:rPr lang="en-US" sz="2000"/>
              <a:t>Penyakit viral ialah penyakit yang disebabkan oleh virus, untuk penyakit pada sapi dan kerbau biasanya ialah penyakit penyakit mulut dan kuku, Penyakit mulut dan Kuku atau FMD adalah penyakit viral yang bersifat akut, sangat menular dan bersifat zoonosis.</a:t>
            </a:r>
          </a:p>
        </p:txBody>
      </p:sp>
      <p:sp>
        <p:nvSpPr>
          <p:cNvPr id="4100" name="Rectangle 5"/>
          <p:cNvSpPr>
            <a:spLocks noChangeArrowheads="1"/>
          </p:cNvSpPr>
          <p:nvPr/>
        </p:nvSpPr>
        <p:spPr bwMode="auto">
          <a:xfrm>
            <a:off x="228600" y="2582863"/>
            <a:ext cx="8305800" cy="708025"/>
          </a:xfrm>
          <a:prstGeom prst="rect">
            <a:avLst/>
          </a:prstGeom>
          <a:noFill/>
          <a:ln w="9525">
            <a:noFill/>
            <a:miter lim="800000"/>
            <a:headEnd/>
            <a:tailEnd/>
          </a:ln>
        </p:spPr>
        <p:txBody>
          <a:bodyPr>
            <a:spAutoFit/>
          </a:bodyPr>
          <a:lstStyle/>
          <a:p>
            <a:r>
              <a:rPr lang="en-US" sz="2000"/>
              <a:t>Penyakit biasanya ditandai dengan adanya demam tinggi, adanya lepuh berisi cairan didalam atau didaerah sekitar mulut, lidah, bibir dan celah kuku.</a:t>
            </a:r>
          </a:p>
        </p:txBody>
      </p:sp>
      <p:sp>
        <p:nvSpPr>
          <p:cNvPr id="4101" name="Rectangle 6"/>
          <p:cNvSpPr>
            <a:spLocks noChangeArrowheads="1"/>
          </p:cNvSpPr>
          <p:nvPr/>
        </p:nvSpPr>
        <p:spPr bwMode="auto">
          <a:xfrm>
            <a:off x="685800" y="3417888"/>
            <a:ext cx="7848600" cy="2246312"/>
          </a:xfrm>
          <a:prstGeom prst="rect">
            <a:avLst/>
          </a:prstGeom>
          <a:noFill/>
          <a:ln w="9525">
            <a:noFill/>
            <a:miter lim="800000"/>
            <a:headEnd/>
            <a:tailEnd/>
          </a:ln>
        </p:spPr>
        <p:txBody>
          <a:bodyPr>
            <a:spAutoFit/>
          </a:bodyPr>
          <a:lstStyle/>
          <a:p>
            <a:pPr algn="just"/>
            <a:r>
              <a:rPr lang="en-US" sz="2000"/>
              <a:t>Penyebab FMD adalah picorna virus dari familia Picornaviridae dan genus Aphthovirus, virus yang sangat kecil, berdiameter ±20 milimikron, terbentuk dari asam inti ribo yang diselubungi protein. Virus ini sangat tahan dan dapat bertahan hidup dengan baik pada bahan organik seperti darah, feses dan lain-lain serta pada kondisi kelembaban tinggi. Namun virus ini labil terhadap asam dan basa serta sensitif terhadap panas dan sinar matahari.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09600" y="871538"/>
            <a:ext cx="3505200" cy="388143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495800" y="2895600"/>
            <a:ext cx="3665538" cy="304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0" y="228600"/>
            <a:ext cx="2852738" cy="523875"/>
          </a:xfrm>
          <a:prstGeom prst="rect">
            <a:avLst/>
          </a:prstGeom>
          <a:noFill/>
          <a:ln w="9525">
            <a:noFill/>
            <a:miter lim="800000"/>
            <a:headEnd/>
            <a:tailEnd/>
          </a:ln>
        </p:spPr>
        <p:txBody>
          <a:bodyPr wrap="none">
            <a:spAutoFit/>
          </a:bodyPr>
          <a:lstStyle/>
          <a:p>
            <a:r>
              <a:rPr lang="en-US" sz="2800" b="1"/>
              <a:t>Penyakit bacterial</a:t>
            </a:r>
          </a:p>
        </p:txBody>
      </p:sp>
      <p:sp>
        <p:nvSpPr>
          <p:cNvPr id="6147" name="Rectangle 4"/>
          <p:cNvSpPr>
            <a:spLocks noChangeArrowheads="1"/>
          </p:cNvSpPr>
          <p:nvPr/>
        </p:nvSpPr>
        <p:spPr bwMode="auto">
          <a:xfrm>
            <a:off x="457200" y="1143000"/>
            <a:ext cx="8229600" cy="1570038"/>
          </a:xfrm>
          <a:prstGeom prst="rect">
            <a:avLst/>
          </a:prstGeom>
          <a:noFill/>
          <a:ln w="9525">
            <a:noFill/>
            <a:miter lim="800000"/>
            <a:headEnd/>
            <a:tailEnd/>
          </a:ln>
        </p:spPr>
        <p:txBody>
          <a:bodyPr>
            <a:spAutoFit/>
          </a:bodyPr>
          <a:lstStyle/>
          <a:p>
            <a:pPr algn="just"/>
            <a:r>
              <a:rPr lang="en-US" sz="2400"/>
              <a:t>Penyakit bacterial ialah penyakit yang disebabkan mikroorganisme berupa bakteri yang menyerang ternak, khususnya sapi maupun kerbau, ada beberapa penyakit bacterial yang biasa menjangkit di Indonesia seperti :</a:t>
            </a:r>
          </a:p>
        </p:txBody>
      </p:sp>
      <p:sp>
        <p:nvSpPr>
          <p:cNvPr id="6148" name="Rectangle 5"/>
          <p:cNvSpPr>
            <a:spLocks noChangeArrowheads="1"/>
          </p:cNvSpPr>
          <p:nvPr/>
        </p:nvSpPr>
        <p:spPr bwMode="auto">
          <a:xfrm>
            <a:off x="1295400" y="3013075"/>
            <a:ext cx="1511300" cy="461963"/>
          </a:xfrm>
          <a:prstGeom prst="rect">
            <a:avLst/>
          </a:prstGeom>
          <a:noFill/>
          <a:ln w="9525">
            <a:noFill/>
            <a:miter lim="800000"/>
            <a:headEnd/>
            <a:tailEnd/>
          </a:ln>
        </p:spPr>
        <p:txBody>
          <a:bodyPr wrap="none">
            <a:spAutoFit/>
          </a:bodyPr>
          <a:lstStyle/>
          <a:p>
            <a:pPr marL="342900" indent="-342900">
              <a:buFont typeface="Arial" charset="0"/>
              <a:buChar char="•"/>
            </a:pPr>
            <a:r>
              <a:rPr lang="en-US" sz="2400"/>
              <a:t>Anthrax</a:t>
            </a:r>
          </a:p>
        </p:txBody>
      </p:sp>
      <p:sp>
        <p:nvSpPr>
          <p:cNvPr id="6149" name="Rectangle 6"/>
          <p:cNvSpPr>
            <a:spLocks noChangeArrowheads="1"/>
          </p:cNvSpPr>
          <p:nvPr/>
        </p:nvSpPr>
        <p:spPr bwMode="auto">
          <a:xfrm>
            <a:off x="1295400" y="3733800"/>
            <a:ext cx="1865313" cy="461963"/>
          </a:xfrm>
          <a:prstGeom prst="rect">
            <a:avLst/>
          </a:prstGeom>
          <a:noFill/>
          <a:ln w="9525">
            <a:noFill/>
            <a:miter lim="800000"/>
            <a:headEnd/>
            <a:tailEnd/>
          </a:ln>
        </p:spPr>
        <p:txBody>
          <a:bodyPr wrap="none">
            <a:spAutoFit/>
          </a:bodyPr>
          <a:lstStyle/>
          <a:p>
            <a:pPr marL="342900" indent="-342900">
              <a:buFont typeface="Arial" charset="0"/>
              <a:buChar char="•"/>
            </a:pPr>
            <a:r>
              <a:rPr lang="en-US" sz="2400"/>
              <a:t>Brucellosis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73125" y="990600"/>
            <a:ext cx="7661275" cy="1016000"/>
          </a:xfrm>
          <a:prstGeom prst="rect">
            <a:avLst/>
          </a:prstGeom>
          <a:noFill/>
          <a:ln w="9525">
            <a:noFill/>
            <a:miter lim="800000"/>
            <a:headEnd/>
            <a:tailEnd/>
          </a:ln>
        </p:spPr>
        <p:txBody>
          <a:bodyPr>
            <a:spAutoFit/>
          </a:bodyPr>
          <a:lstStyle/>
          <a:p>
            <a:pPr algn="just"/>
            <a:r>
              <a:rPr lang="en-US" sz="2000"/>
              <a:t>Penyakit antraks (Anthrax) atau radang limpa merupakan salah satu penyakit yang bersifat zoonosis, endemi di beberapa wilayah di Indonesia, bersifat sporadis dan perlu diwaspadai cukup.</a:t>
            </a:r>
          </a:p>
        </p:txBody>
      </p:sp>
      <p:sp>
        <p:nvSpPr>
          <p:cNvPr id="7171" name="Rectangle 4"/>
          <p:cNvSpPr>
            <a:spLocks noChangeArrowheads="1"/>
          </p:cNvSpPr>
          <p:nvPr/>
        </p:nvSpPr>
        <p:spPr bwMode="auto">
          <a:xfrm>
            <a:off x="304800" y="212725"/>
            <a:ext cx="1535113" cy="584200"/>
          </a:xfrm>
          <a:prstGeom prst="rect">
            <a:avLst/>
          </a:prstGeom>
          <a:noFill/>
          <a:ln w="9525">
            <a:noFill/>
            <a:miter lim="800000"/>
            <a:headEnd/>
            <a:tailEnd/>
          </a:ln>
        </p:spPr>
        <p:txBody>
          <a:bodyPr wrap="none">
            <a:spAutoFit/>
          </a:bodyPr>
          <a:lstStyle/>
          <a:p>
            <a:r>
              <a:rPr lang="en-US" sz="3200" b="1"/>
              <a:t>Anthrax</a:t>
            </a:r>
          </a:p>
        </p:txBody>
      </p:sp>
      <p:sp>
        <p:nvSpPr>
          <p:cNvPr id="7172" name="Rectangle 5"/>
          <p:cNvSpPr>
            <a:spLocks noChangeArrowheads="1"/>
          </p:cNvSpPr>
          <p:nvPr/>
        </p:nvSpPr>
        <p:spPr bwMode="auto">
          <a:xfrm>
            <a:off x="131763" y="2133600"/>
            <a:ext cx="8402637" cy="1938338"/>
          </a:xfrm>
          <a:prstGeom prst="rect">
            <a:avLst/>
          </a:prstGeom>
          <a:noFill/>
          <a:ln w="9525">
            <a:noFill/>
            <a:miter lim="800000"/>
            <a:headEnd/>
            <a:tailEnd/>
          </a:ln>
        </p:spPr>
        <p:txBody>
          <a:bodyPr>
            <a:spAutoFit/>
          </a:bodyPr>
          <a:lstStyle/>
          <a:p>
            <a:pPr algn="just"/>
            <a:r>
              <a:rPr lang="en-US" sz="2000"/>
              <a:t>Antraks juga banyak mendapat perhatian karena di masa lalu sering digunakan dalam perang biologi, dengan cara menyebarkan spora melalui udara sehingga spora terinhalasi dan menyebabkan penyakit.  Penyakit Anthrax menyerang ternak ruminansia dan bersifat per akut dengan tanda-tanda adanya with septicemia, kematian mendadak dan perdarahan yang ke laur dari lubang-lubang alami.</a:t>
            </a:r>
          </a:p>
        </p:txBody>
      </p:sp>
      <p:sp>
        <p:nvSpPr>
          <p:cNvPr id="7173" name="Rectangle 6"/>
          <p:cNvSpPr>
            <a:spLocks noChangeArrowheads="1"/>
          </p:cNvSpPr>
          <p:nvPr/>
        </p:nvSpPr>
        <p:spPr bwMode="auto">
          <a:xfrm>
            <a:off x="873125" y="4073525"/>
            <a:ext cx="7661275" cy="1939925"/>
          </a:xfrm>
          <a:prstGeom prst="rect">
            <a:avLst/>
          </a:prstGeom>
          <a:noFill/>
          <a:ln w="9525">
            <a:noFill/>
            <a:miter lim="800000"/>
            <a:headEnd/>
            <a:tailEnd/>
          </a:ln>
        </p:spPr>
        <p:txBody>
          <a:bodyPr>
            <a:spAutoFit/>
          </a:bodyPr>
          <a:lstStyle/>
          <a:p>
            <a:pPr algn="just"/>
            <a:r>
              <a:rPr lang="en-US" sz="2000"/>
              <a:t>Penyebab penyakit antraks adalah bakteri bacillus anthracis. Beberapa ciri bakteri ini antara lain bersifat gram positip, berkapsul, non motil, tidak tahan asam, dan membentuk spora, bentuk sel vegetatifnya adalah batang dengan ciri yaitu ujung sel seperti siku-siku berukuran lebar antara 1 - 1,5 dan panjang 4 – 10  dan kadang tersusun seperti ruas bambu. Tumbuh dengan baik pada kondisi anaerob.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066800" y="533400"/>
            <a:ext cx="7239000" cy="5429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81000" y="990600"/>
            <a:ext cx="8077200" cy="2246313"/>
          </a:xfrm>
          <a:prstGeom prst="rect">
            <a:avLst/>
          </a:prstGeom>
          <a:noFill/>
          <a:ln w="9525">
            <a:noFill/>
            <a:miter lim="800000"/>
            <a:headEnd/>
            <a:tailEnd/>
          </a:ln>
        </p:spPr>
        <p:txBody>
          <a:bodyPr>
            <a:spAutoFit/>
          </a:bodyPr>
          <a:lstStyle/>
          <a:p>
            <a:pPr algn="just"/>
            <a:r>
              <a:rPr lang="en-US" sz="2000">
                <a:latin typeface="Arial" charset="0"/>
              </a:rPr>
              <a:t>Penyakit brucellosis, bangs disease, demam Malta atau penyakit abortus pada sapi disebabkan oleh Brucella Abortus.  Penyakit zoonosis yang dapat menular kemanusia dan menyebabkan penyakit undulant. melalui air susu atau pakan yang tercemar oleh selaput janin atau cairan yang keluar dari rahim yang terinfeksi, melalui jilatan dari sapi sapi tersebut, melalui kawin alami atau juga dapat melalui proses inseminasi buatan.</a:t>
            </a:r>
          </a:p>
        </p:txBody>
      </p:sp>
      <p:sp>
        <p:nvSpPr>
          <p:cNvPr id="9219" name="Rectangle 4"/>
          <p:cNvSpPr>
            <a:spLocks noChangeArrowheads="1"/>
          </p:cNvSpPr>
          <p:nvPr/>
        </p:nvSpPr>
        <p:spPr bwMode="auto">
          <a:xfrm>
            <a:off x="228600" y="228600"/>
            <a:ext cx="2009775" cy="584200"/>
          </a:xfrm>
          <a:prstGeom prst="rect">
            <a:avLst/>
          </a:prstGeom>
          <a:noFill/>
          <a:ln w="9525">
            <a:noFill/>
            <a:miter lim="800000"/>
            <a:headEnd/>
            <a:tailEnd/>
          </a:ln>
        </p:spPr>
        <p:txBody>
          <a:bodyPr wrap="none">
            <a:spAutoFit/>
          </a:bodyPr>
          <a:lstStyle/>
          <a:p>
            <a:r>
              <a:rPr lang="en-US" sz="3200" b="1"/>
              <a:t>Brucellosis</a:t>
            </a:r>
          </a:p>
        </p:txBody>
      </p:sp>
      <p:sp>
        <p:nvSpPr>
          <p:cNvPr id="9220" name="Rectangle 5"/>
          <p:cNvSpPr>
            <a:spLocks noChangeArrowheads="1"/>
          </p:cNvSpPr>
          <p:nvPr/>
        </p:nvSpPr>
        <p:spPr bwMode="auto">
          <a:xfrm>
            <a:off x="1019175" y="3548063"/>
            <a:ext cx="7286625" cy="1938337"/>
          </a:xfrm>
          <a:prstGeom prst="rect">
            <a:avLst/>
          </a:prstGeom>
          <a:noFill/>
          <a:ln w="9525">
            <a:noFill/>
            <a:miter lim="800000"/>
            <a:headEnd/>
            <a:tailEnd/>
          </a:ln>
        </p:spPr>
        <p:txBody>
          <a:bodyPr>
            <a:spAutoFit/>
          </a:bodyPr>
          <a:lstStyle/>
          <a:p>
            <a:pPr algn="just"/>
            <a:r>
              <a:rPr lang="en-US" sz="2000">
                <a:latin typeface="Arial" charset="0"/>
              </a:rPr>
              <a:t>Pasteriurisasi air susu merupakan cara efektif untuk mencegah penyebaran penyakit Brucelosis. Sapi direkomendasikan untuk divaksinasi, terutama di daerah yang enzootic terhadap brucellosis. Hal yang sama juga berlaku untuk kambing dan domba. Lakukan eradikasi setelah hasil pengujian diketahui positip untuk menekan prevalensi brucellosis.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1074</Words>
  <Application>Microsoft Office PowerPoint</Application>
  <PresentationFormat>On-screen Show (4:3)</PresentationFormat>
  <Paragraphs>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TERIMA KASIH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2012-04-02T00:28:51Z</dcterms:created>
  <dcterms:modified xsi:type="dcterms:W3CDTF">2016-10-10T09:10:58Z</dcterms:modified>
</cp:coreProperties>
</file>