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22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Clipping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Edy</a:t>
            </a:r>
            <a:r>
              <a:rPr lang="en-US" dirty="0" smtClean="0"/>
              <a:t> </a:t>
            </a:r>
            <a:r>
              <a:rPr lang="en-US" dirty="0" err="1" smtClean="0"/>
              <a:t>Mulyanto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321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Line Clipping </a:t>
            </a:r>
            <a:br>
              <a:rPr lang="en-US" b="1" dirty="0"/>
            </a:br>
            <a:r>
              <a:rPr lang="en-US" b="1" dirty="0"/>
              <a:t>(Clipping </a:t>
            </a:r>
            <a:r>
              <a:rPr lang="en-US" b="1" dirty="0" err="1"/>
              <a:t>Garis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4193547" cy="4343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Proses clipping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invisible </a:t>
            </a:r>
            <a:r>
              <a:rPr lang="en-US" dirty="0" err="1"/>
              <a:t>dan</a:t>
            </a:r>
            <a:r>
              <a:rPr lang="en-US" dirty="0"/>
              <a:t> visible,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memotong</a:t>
            </a:r>
            <a:r>
              <a:rPr lang="en-US" dirty="0"/>
              <a:t> clipping window.</a:t>
            </a:r>
          </a:p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ecara</a:t>
            </a:r>
            <a:r>
              <a:rPr lang="en-US" dirty="0" smtClean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line </a:t>
            </a:r>
            <a:r>
              <a:rPr lang="en-US" dirty="0" smtClean="0"/>
              <a:t>clipping 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line clipping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: Cohen-Sutherland, Liang-</a:t>
            </a:r>
            <a:r>
              <a:rPr lang="en-US" dirty="0" err="1"/>
              <a:t>Barsky</a:t>
            </a:r>
            <a:r>
              <a:rPr lang="en-US" dirty="0"/>
              <a:t>, Cyrus-Beck,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Nicholl</a:t>
            </a:r>
            <a:r>
              <a:rPr lang="en-US" dirty="0"/>
              <a:t>-Lee-</a:t>
            </a:r>
            <a:r>
              <a:rPr lang="en-US" dirty="0" err="1"/>
              <a:t>Nicholl</a:t>
            </a:r>
            <a:r>
              <a:rPr lang="en-US" dirty="0"/>
              <a:t>.</a:t>
            </a:r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822" y="1463996"/>
            <a:ext cx="4260501" cy="52224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755147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lgoritma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Cohen</a:t>
            </a:r>
            <a:r>
              <a:rPr lang="en-US" dirty="0"/>
              <a:t>-Sutherland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42327"/>
          </a:xfrm>
        </p:spPr>
        <p:txBody>
          <a:bodyPr>
            <a:normAutofit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(endpoint)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4 digit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/>
              <a:t>region code. </a:t>
            </a:r>
            <a:r>
              <a:rPr lang="en-US" dirty="0" err="1"/>
              <a:t>Masing-masing</a:t>
            </a:r>
            <a:r>
              <a:rPr lang="en-US" dirty="0"/>
              <a:t> digit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clipping 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segiempat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/>
              <a:t>				Bit </a:t>
            </a:r>
            <a:r>
              <a:rPr lang="en-US" dirty="0"/>
              <a:t>ke-1 : Region </a:t>
            </a:r>
            <a:r>
              <a:rPr lang="en-US" dirty="0" err="1"/>
              <a:t>Kiri</a:t>
            </a:r>
            <a:r>
              <a:rPr lang="en-US" dirty="0"/>
              <a:t> (L)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/>
              <a:t>				Bit </a:t>
            </a:r>
            <a:r>
              <a:rPr lang="en-US" dirty="0"/>
              <a:t>ke-2 : Region </a:t>
            </a:r>
            <a:r>
              <a:rPr lang="en-US" dirty="0" err="1"/>
              <a:t>Kanan</a:t>
            </a:r>
            <a:r>
              <a:rPr lang="en-US" dirty="0"/>
              <a:t> (R)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/>
              <a:t>				Bit </a:t>
            </a:r>
            <a:r>
              <a:rPr lang="en-US" dirty="0"/>
              <a:t>ke-3 : Region </a:t>
            </a:r>
            <a:r>
              <a:rPr lang="en-US" dirty="0" err="1"/>
              <a:t>Bawah</a:t>
            </a:r>
            <a:r>
              <a:rPr lang="en-US" dirty="0"/>
              <a:t> (B)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/>
              <a:t>				Bit </a:t>
            </a:r>
            <a:r>
              <a:rPr lang="en-US" dirty="0"/>
              <a:t>ke-4 : Region </a:t>
            </a:r>
            <a:r>
              <a:rPr lang="en-US" dirty="0" err="1"/>
              <a:t>Atas</a:t>
            </a:r>
            <a:r>
              <a:rPr lang="en-US" dirty="0"/>
              <a:t> (T)</a:t>
            </a:r>
          </a:p>
        </p:txBody>
      </p:sp>
      <p:pic>
        <p:nvPicPr>
          <p:cNvPr id="4" name="Picture 3" descr="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59" y="4773975"/>
            <a:ext cx="2946680" cy="14733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092162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Cohen-Sutherland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4134011" cy="4343400"/>
          </a:xfrm>
        </p:spPr>
        <p:txBody>
          <a:bodyPr/>
          <a:lstStyle/>
          <a:p>
            <a:r>
              <a:rPr lang="en-US" dirty="0"/>
              <a:t>Bit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1 </a:t>
            </a:r>
            <a:r>
              <a:rPr lang="en-US" dirty="0" err="1"/>
              <a:t>menandakan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region yang </a:t>
            </a:r>
            <a:r>
              <a:rPr lang="en-US" dirty="0" err="1"/>
              <a:t>bersangkutan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0.</a:t>
            </a:r>
          </a:p>
        </p:txBody>
      </p:sp>
      <p:pic>
        <p:nvPicPr>
          <p:cNvPr id="4" name="Picture 3" descr="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286" y="1600201"/>
            <a:ext cx="4333875" cy="4591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135631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Cohen-Sutherland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4177470" cy="4926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r>
              <a:rPr lang="en-US" b="1" dirty="0"/>
              <a:t> :</a:t>
            </a:r>
            <a:endParaRPr lang="en-US" dirty="0"/>
          </a:p>
          <a:p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AB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A(2,2)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B(3,5).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CD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C(2,7)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D(5,7).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EF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/>
              <a:t>E(0,-1)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F(7,7). Clipping window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baseline="-25000" dirty="0" err="1"/>
              <a:t>min</a:t>
            </a:r>
            <a:r>
              <a:rPr lang="en-US" baseline="-25000" dirty="0"/>
              <a:t> </a:t>
            </a:r>
            <a:r>
              <a:rPr lang="en-US" dirty="0"/>
              <a:t>= 1, </a:t>
            </a:r>
            <a:r>
              <a:rPr lang="en-US" dirty="0" err="1"/>
              <a:t>X</a:t>
            </a:r>
            <a:r>
              <a:rPr lang="en-US" baseline="-25000" dirty="0" err="1"/>
              <a:t>max</a:t>
            </a:r>
            <a:r>
              <a:rPr lang="en-US" baseline="-25000" dirty="0"/>
              <a:t> </a:t>
            </a:r>
            <a:r>
              <a:rPr lang="en-US" dirty="0"/>
              <a:t>= 6, </a:t>
            </a:r>
            <a:r>
              <a:rPr lang="en-US" dirty="0" err="1"/>
              <a:t>Y</a:t>
            </a:r>
            <a:r>
              <a:rPr lang="en-US" baseline="-25000" dirty="0" err="1"/>
              <a:t>min</a:t>
            </a:r>
            <a:r>
              <a:rPr lang="en-US" baseline="-25000" dirty="0"/>
              <a:t> </a:t>
            </a:r>
            <a:r>
              <a:rPr lang="en-US" dirty="0"/>
              <a:t>= 1,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</a:t>
            </a:r>
            <a:r>
              <a:rPr lang="en-US" baseline="-25000" dirty="0" err="1"/>
              <a:t>max</a:t>
            </a:r>
            <a:r>
              <a:rPr lang="en-US" baseline="-25000" dirty="0"/>
              <a:t> </a:t>
            </a:r>
            <a:r>
              <a:rPr lang="en-US" dirty="0"/>
              <a:t>= 6.</a:t>
            </a:r>
          </a:p>
        </p:txBody>
      </p:sp>
      <p:pic>
        <p:nvPicPr>
          <p:cNvPr id="4" name="Picture 3" descr="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745" y="1939100"/>
            <a:ext cx="4349295" cy="43140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447067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Cohen-Sutherland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1695176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:</a:t>
            </a:r>
          </a:p>
          <a:p>
            <a:pPr>
              <a:spcBef>
                <a:spcPts val="200"/>
              </a:spcBef>
            </a:pP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pengecekan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smtClean="0"/>
              <a:t>window</a:t>
            </a:r>
          </a:p>
          <a:p>
            <a:pPr>
              <a:spcBef>
                <a:spcPts val="200"/>
              </a:spcBef>
            </a:pPr>
            <a:r>
              <a:rPr lang="en-US" b="1" dirty="0" err="1"/>
              <a:t>Garis</a:t>
            </a:r>
            <a:r>
              <a:rPr lang="en-US" b="1" dirty="0"/>
              <a:t> </a:t>
            </a:r>
            <a:r>
              <a:rPr lang="en-US" b="1" dirty="0" smtClean="0"/>
              <a:t>AB</a:t>
            </a:r>
          </a:p>
          <a:p>
            <a:pPr>
              <a:spcBef>
                <a:spcPts val="200"/>
              </a:spcBef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5-12-03 at 8.55.18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414"/>
          <a:stretch/>
        </p:blipFill>
        <p:spPr>
          <a:xfrm>
            <a:off x="720551" y="3899450"/>
            <a:ext cx="3234480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20551" y="3472202"/>
            <a:ext cx="2703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Titik</a:t>
            </a:r>
            <a:r>
              <a:rPr lang="en-US" dirty="0" smtClean="0"/>
              <a:t> A(2,2)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09617" y="3530118"/>
            <a:ext cx="2703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Titik</a:t>
            </a:r>
            <a:r>
              <a:rPr lang="en-US" dirty="0" smtClean="0"/>
              <a:t> B(3,5)</a:t>
            </a:r>
          </a:p>
        </p:txBody>
      </p:sp>
      <p:pic>
        <p:nvPicPr>
          <p:cNvPr id="8" name="Picture 7" descr="Screen Shot 2015-12-03 at 8.58.1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617" y="3899450"/>
            <a:ext cx="3200400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907776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Cohen-Sutherland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Dari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AB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region 0000,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clipping window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visible.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AB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clipping. Hal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operator </a:t>
            </a:r>
            <a:r>
              <a:rPr lang="en-US" dirty="0" err="1"/>
              <a:t>logika</a:t>
            </a:r>
            <a:r>
              <a:rPr lang="en-US" dirty="0"/>
              <a:t> AND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yang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AB, </a:t>
            </a:r>
            <a:r>
              <a:rPr lang="en-US" dirty="0" err="1"/>
              <a:t>yaitu</a:t>
            </a:r>
            <a:r>
              <a:rPr lang="en-US" dirty="0"/>
              <a:t> 0000 AND 0000 = 0000.</a:t>
            </a:r>
          </a:p>
        </p:txBody>
      </p:sp>
    </p:spTree>
    <p:extLst>
      <p:ext uri="{BB962C8B-B14F-4D97-AF65-F5344CB8AC3E}">
        <p14:creationId xmlns="" xmlns:p14="http://schemas.microsoft.com/office/powerpoint/2010/main" val="3860915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Cohen-Sutherland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660" y="1600200"/>
            <a:ext cx="8042276" cy="52577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Garis</a:t>
            </a:r>
            <a:r>
              <a:rPr lang="en-US" b="1" dirty="0"/>
              <a:t> </a:t>
            </a:r>
            <a:r>
              <a:rPr lang="en-US" b="1" dirty="0" smtClean="0"/>
              <a:t>CD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Dari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CD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region 1000,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di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clipping window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invisible.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CD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clipping. Hal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operator </a:t>
            </a:r>
            <a:r>
              <a:rPr lang="en-US" dirty="0" err="1"/>
              <a:t>logika</a:t>
            </a:r>
            <a:r>
              <a:rPr lang="en-US" dirty="0"/>
              <a:t> AND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yang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CD, </a:t>
            </a:r>
            <a:r>
              <a:rPr lang="en-US" dirty="0" err="1"/>
              <a:t>yaitu</a:t>
            </a:r>
            <a:r>
              <a:rPr lang="en-US" dirty="0"/>
              <a:t> 1000 AND 1000 = 1000.</a:t>
            </a:r>
          </a:p>
        </p:txBody>
      </p:sp>
      <p:pic>
        <p:nvPicPr>
          <p:cNvPr id="4" name="Picture 3" descr="Screen Shot 2015-12-03 at 9.00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595" y="2391775"/>
            <a:ext cx="3175000" cy="223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074245" y="1974218"/>
            <a:ext cx="2703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Titik</a:t>
            </a:r>
            <a:r>
              <a:rPr lang="en-US" dirty="0" smtClean="0"/>
              <a:t> C(2,7)</a:t>
            </a:r>
          </a:p>
        </p:txBody>
      </p:sp>
      <p:pic>
        <p:nvPicPr>
          <p:cNvPr id="6" name="Picture 5" descr="Screen Shot 2015-12-03 at 9.01.2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800" y="2391775"/>
            <a:ext cx="3124200" cy="2247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276800" y="2022443"/>
            <a:ext cx="2703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Titik</a:t>
            </a:r>
            <a:r>
              <a:rPr lang="en-US" dirty="0" smtClean="0"/>
              <a:t> D(</a:t>
            </a:r>
            <a:r>
              <a:rPr lang="en-US" dirty="0"/>
              <a:t>5</a:t>
            </a:r>
            <a:r>
              <a:rPr lang="en-US" dirty="0" smtClean="0"/>
              <a:t>,7)</a:t>
            </a:r>
          </a:p>
        </p:txBody>
      </p:sp>
    </p:spTree>
    <p:extLst>
      <p:ext uri="{BB962C8B-B14F-4D97-AF65-F5344CB8AC3E}">
        <p14:creationId xmlns="" xmlns:p14="http://schemas.microsoft.com/office/powerpoint/2010/main" val="1091565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Cohen-Sutherland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Garis</a:t>
            </a:r>
            <a:r>
              <a:rPr lang="en-US" b="1" dirty="0"/>
              <a:t> </a:t>
            </a:r>
            <a:r>
              <a:rPr lang="en-US" b="1" dirty="0" smtClean="0"/>
              <a:t>EF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Dari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EF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clipping window,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clipping window,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EF </a:t>
            </a:r>
            <a:r>
              <a:rPr lang="en-US" dirty="0" err="1"/>
              <a:t>bersifat</a:t>
            </a:r>
            <a:r>
              <a:rPr lang="en-US" dirty="0"/>
              <a:t> Full-partial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clipping. Hal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operator </a:t>
            </a:r>
            <a:r>
              <a:rPr lang="en-US" dirty="0" err="1"/>
              <a:t>logika</a:t>
            </a:r>
            <a:r>
              <a:rPr lang="en-US" dirty="0"/>
              <a:t> AND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yang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EF, </a:t>
            </a:r>
            <a:r>
              <a:rPr lang="en-US" dirty="0" err="1"/>
              <a:t>yaitu</a:t>
            </a:r>
            <a:r>
              <a:rPr lang="en-US" dirty="0"/>
              <a:t> 0100 AND 1000 = 0000.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5-12-03 at 9.08.5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899" y="2517000"/>
            <a:ext cx="3213100" cy="2209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4899" y="2158884"/>
            <a:ext cx="2703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Titik</a:t>
            </a:r>
            <a:r>
              <a:rPr lang="en-US" dirty="0" smtClean="0"/>
              <a:t> E(2,-1)</a:t>
            </a:r>
          </a:p>
        </p:txBody>
      </p:sp>
      <p:pic>
        <p:nvPicPr>
          <p:cNvPr id="6" name="Picture 5" descr="Screen Shot 2015-12-03 at 9.09.5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803" y="2542400"/>
            <a:ext cx="3124200" cy="218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67803" y="2185626"/>
            <a:ext cx="2703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Titik</a:t>
            </a:r>
            <a:r>
              <a:rPr lang="en-US" dirty="0" smtClean="0"/>
              <a:t> F(3,7)</a:t>
            </a:r>
          </a:p>
        </p:txBody>
      </p:sp>
    </p:spTree>
    <p:extLst>
      <p:ext uri="{BB962C8B-B14F-4D97-AF65-F5344CB8AC3E}">
        <p14:creationId xmlns="" xmlns:p14="http://schemas.microsoft.com/office/powerpoint/2010/main" val="2452529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Cohen-Sutherland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clipping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:</a:t>
            </a:r>
          </a:p>
          <a:p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potong</a:t>
            </a:r>
            <a:r>
              <a:rPr lang="en-US" dirty="0"/>
              <a:t> yang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bit yang </a:t>
            </a:r>
            <a:r>
              <a:rPr lang="en-US" dirty="0" err="1"/>
              <a:t>bernilai</a:t>
            </a:r>
            <a:r>
              <a:rPr lang="en-US" dirty="0"/>
              <a:t> 1 </a:t>
            </a:r>
            <a:r>
              <a:rPr lang="en-US" dirty="0" err="1"/>
              <a:t>dari</a:t>
            </a:r>
            <a:r>
              <a:rPr lang="en-US" dirty="0"/>
              <a:t> region code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378634" y="3899450"/>
            <a:ext cx="6563583" cy="2634570"/>
            <a:chOff x="1378634" y="3899450"/>
            <a:chExt cx="6563583" cy="2634570"/>
          </a:xfrm>
        </p:grpSpPr>
        <p:pic>
          <p:nvPicPr>
            <p:cNvPr id="4" name="Picture 3" descr="Screen Shot 2015-12-03 at 9.13.04 A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8634" y="3899450"/>
              <a:ext cx="6563583" cy="2634570"/>
            </a:xfrm>
            <a:prstGeom prst="rect">
              <a:avLst/>
            </a:prstGeom>
          </p:spPr>
        </p:pic>
        <p:pic>
          <p:nvPicPr>
            <p:cNvPr id="5" name="Picture 4" descr="Screen Shot 2015-12-03 at 9.15.26 A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5387" y="5593976"/>
              <a:ext cx="317500" cy="203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4177985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Cohen-Sutherland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xp</a:t>
            </a:r>
            <a:r>
              <a:rPr lang="en-US" baseline="-25000" dirty="0"/>
              <a:t>1 </a:t>
            </a:r>
            <a:r>
              <a:rPr lang="en-US" dirty="0"/>
              <a:t>, xp</a:t>
            </a:r>
            <a:r>
              <a:rPr lang="en-US" baseline="-25000" dirty="0"/>
              <a:t>2 </a:t>
            </a:r>
            <a:r>
              <a:rPr lang="en-US" dirty="0"/>
              <a:t>, yp</a:t>
            </a:r>
            <a:r>
              <a:rPr lang="en-US" baseline="-25000" dirty="0"/>
              <a:t>1 , </a:t>
            </a:r>
            <a:r>
              <a:rPr lang="en-US" dirty="0"/>
              <a:t>yp</a:t>
            </a:r>
            <a:r>
              <a:rPr lang="en-US" baseline="-25000" dirty="0"/>
              <a:t>2 </a:t>
            </a:r>
            <a:r>
              <a:rPr lang="en-US" dirty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:</a:t>
            </a:r>
          </a:p>
          <a:p>
            <a:r>
              <a:rPr lang="fi-FI" dirty="0"/>
              <a:t>xp</a:t>
            </a:r>
            <a:r>
              <a:rPr lang="fi-FI" baseline="-25000" dirty="0"/>
              <a:t>1 </a:t>
            </a:r>
            <a:r>
              <a:rPr lang="fi-FI" dirty="0"/>
              <a:t>= x</a:t>
            </a:r>
            <a:r>
              <a:rPr lang="fi-FI" baseline="-25000" dirty="0"/>
              <a:t>1 </a:t>
            </a:r>
            <a:r>
              <a:rPr lang="fi-FI" dirty="0"/>
              <a:t>+ ( </a:t>
            </a:r>
            <a:r>
              <a:rPr lang="fi-FI" dirty="0" err="1"/>
              <a:t>Y</a:t>
            </a:r>
            <a:r>
              <a:rPr lang="fi-FI" baseline="-25000" dirty="0" err="1"/>
              <a:t>min</a:t>
            </a:r>
            <a:r>
              <a:rPr lang="fi-FI" baseline="-25000" dirty="0"/>
              <a:t> </a:t>
            </a:r>
            <a:r>
              <a:rPr lang="fi-FI" dirty="0"/>
              <a:t>– y</a:t>
            </a:r>
            <a:r>
              <a:rPr lang="fi-FI" baseline="-25000" dirty="0"/>
              <a:t>1 </a:t>
            </a:r>
            <a:r>
              <a:rPr lang="fi-FI" dirty="0"/>
              <a:t>) / m</a:t>
            </a:r>
          </a:p>
          <a:p>
            <a:r>
              <a:rPr lang="es-ES_tradnl" dirty="0"/>
              <a:t>xp</a:t>
            </a:r>
            <a:r>
              <a:rPr lang="es-ES_tradnl" baseline="-25000" dirty="0"/>
              <a:t>2 </a:t>
            </a:r>
            <a:r>
              <a:rPr lang="es-ES_tradnl" dirty="0"/>
              <a:t>= x</a:t>
            </a:r>
            <a:r>
              <a:rPr lang="es-ES_tradnl" baseline="-25000" dirty="0"/>
              <a:t>1 </a:t>
            </a:r>
            <a:r>
              <a:rPr lang="es-ES_tradnl" dirty="0"/>
              <a:t>+ ( </a:t>
            </a:r>
            <a:r>
              <a:rPr lang="es-ES_tradnl" dirty="0" err="1"/>
              <a:t>Y</a:t>
            </a:r>
            <a:r>
              <a:rPr lang="es-ES_tradnl" baseline="-25000" dirty="0" err="1"/>
              <a:t>max</a:t>
            </a:r>
            <a:r>
              <a:rPr lang="es-ES_tradnl" baseline="-25000" dirty="0"/>
              <a:t> </a:t>
            </a:r>
            <a:r>
              <a:rPr lang="es-ES_tradnl" dirty="0"/>
              <a:t>– y</a:t>
            </a:r>
            <a:r>
              <a:rPr lang="es-ES_tradnl" baseline="-25000" dirty="0"/>
              <a:t>1 </a:t>
            </a:r>
            <a:r>
              <a:rPr lang="es-ES_tradnl" dirty="0"/>
              <a:t>) / m</a:t>
            </a:r>
          </a:p>
          <a:p>
            <a:r>
              <a:rPr lang="fi-FI" dirty="0"/>
              <a:t>yp</a:t>
            </a:r>
            <a:r>
              <a:rPr lang="fi-FI" baseline="-25000" dirty="0"/>
              <a:t>1 </a:t>
            </a:r>
            <a:r>
              <a:rPr lang="fi-FI" dirty="0"/>
              <a:t>= y</a:t>
            </a:r>
            <a:r>
              <a:rPr lang="fi-FI" baseline="-25000" dirty="0"/>
              <a:t>1 </a:t>
            </a:r>
            <a:r>
              <a:rPr lang="fi-FI" dirty="0"/>
              <a:t>+ m * ( </a:t>
            </a:r>
            <a:r>
              <a:rPr lang="fi-FI" dirty="0" err="1"/>
              <a:t>X</a:t>
            </a:r>
            <a:r>
              <a:rPr lang="fi-FI" baseline="-25000" dirty="0" err="1"/>
              <a:t>min</a:t>
            </a:r>
            <a:r>
              <a:rPr lang="fi-FI" baseline="-25000" dirty="0"/>
              <a:t> </a:t>
            </a:r>
            <a:r>
              <a:rPr lang="fi-FI" dirty="0"/>
              <a:t>– x</a:t>
            </a:r>
            <a:r>
              <a:rPr lang="fi-FI" baseline="-25000" dirty="0"/>
              <a:t>1 </a:t>
            </a:r>
            <a:r>
              <a:rPr lang="fi-FI" dirty="0"/>
              <a:t>)</a:t>
            </a:r>
          </a:p>
          <a:p>
            <a:r>
              <a:rPr lang="es-ES_tradnl" dirty="0"/>
              <a:t>yp</a:t>
            </a:r>
            <a:r>
              <a:rPr lang="es-ES_tradnl" baseline="-25000" dirty="0"/>
              <a:t>2 </a:t>
            </a:r>
            <a:r>
              <a:rPr lang="es-ES_tradnl" dirty="0"/>
              <a:t>= y</a:t>
            </a:r>
            <a:r>
              <a:rPr lang="es-ES_tradnl" baseline="-25000" dirty="0"/>
              <a:t>1 </a:t>
            </a:r>
            <a:r>
              <a:rPr lang="es-ES_tradnl" dirty="0"/>
              <a:t>+ m * ( </a:t>
            </a:r>
            <a:r>
              <a:rPr lang="es-ES_tradnl" dirty="0" err="1"/>
              <a:t>X</a:t>
            </a:r>
            <a:r>
              <a:rPr lang="es-ES_tradnl" baseline="-25000" dirty="0" err="1"/>
              <a:t>max</a:t>
            </a:r>
            <a:r>
              <a:rPr lang="es-ES_tradnl" baseline="-25000" dirty="0"/>
              <a:t> </a:t>
            </a:r>
            <a:r>
              <a:rPr lang="es-ES_tradnl" dirty="0"/>
              <a:t>– x</a:t>
            </a:r>
            <a:r>
              <a:rPr lang="es-ES_tradnl" baseline="-25000" dirty="0"/>
              <a:t>1 </a:t>
            </a:r>
            <a:r>
              <a:rPr lang="es-ES_tradnl" dirty="0"/>
              <a:t>)</a:t>
            </a:r>
          </a:p>
          <a:p>
            <a:r>
              <a:rPr lang="es-ES_tradnl" dirty="0"/>
              <a:t>dimana </a:t>
            </a:r>
            <a:r>
              <a:rPr lang="es-ES_tradnl" dirty="0" err="1"/>
              <a:t>nilai</a:t>
            </a:r>
            <a:r>
              <a:rPr lang="es-ES_tradnl" dirty="0"/>
              <a:t> m </a:t>
            </a:r>
            <a:r>
              <a:rPr lang="es-ES_tradnl" dirty="0" err="1"/>
              <a:t>adalah</a:t>
            </a:r>
            <a:r>
              <a:rPr lang="es-ES_tradnl" dirty="0"/>
              <a:t> </a:t>
            </a:r>
            <a:r>
              <a:rPr lang="es-ES_tradnl" dirty="0" err="1"/>
              <a:t>sebagai</a:t>
            </a:r>
            <a:r>
              <a:rPr lang="es-ES_tradnl" dirty="0"/>
              <a:t> </a:t>
            </a:r>
            <a:r>
              <a:rPr lang="es-ES_tradnl" dirty="0" err="1"/>
              <a:t>berikut</a:t>
            </a:r>
            <a:r>
              <a:rPr lang="es-ES_tradnl" dirty="0"/>
              <a:t> :</a:t>
            </a:r>
          </a:p>
          <a:p>
            <a:r>
              <a:rPr lang="es-ES_tradnl" dirty="0"/>
              <a:t>m = ( y</a:t>
            </a:r>
            <a:r>
              <a:rPr lang="es-ES_tradnl" baseline="-25000" dirty="0"/>
              <a:t>2 </a:t>
            </a:r>
            <a:r>
              <a:rPr lang="es-ES_tradnl" dirty="0"/>
              <a:t>– y</a:t>
            </a:r>
            <a:r>
              <a:rPr lang="es-ES_tradnl" baseline="-25000" dirty="0"/>
              <a:t>1 </a:t>
            </a:r>
            <a:r>
              <a:rPr lang="es-ES_tradnl" dirty="0"/>
              <a:t>) / ( x</a:t>
            </a:r>
            <a:r>
              <a:rPr lang="es-ES_tradnl" baseline="-25000" dirty="0"/>
              <a:t>2 </a:t>
            </a:r>
            <a:r>
              <a:rPr lang="es-ES_tradnl" dirty="0"/>
              <a:t>– x</a:t>
            </a:r>
            <a:r>
              <a:rPr lang="es-ES_tradnl" baseline="-25000" dirty="0"/>
              <a:t>1 </a:t>
            </a:r>
            <a:r>
              <a:rPr lang="es-ES_tradnl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568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Definisi</a:t>
            </a:r>
            <a:r>
              <a:rPr lang="en-US" b="1" dirty="0"/>
              <a:t> 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menggambar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,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menggambar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kata lain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 smtClean="0"/>
              <a:t>maksimum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</a:t>
            </a:r>
            <a:r>
              <a:rPr lang="en-US" dirty="0" err="1"/>
              <a:t>penggambaran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di monitor,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maksisum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digunakanlah</a:t>
            </a:r>
            <a:r>
              <a:rPr lang="en-US" dirty="0"/>
              <a:t> proses clipping.</a:t>
            </a:r>
          </a:p>
        </p:txBody>
      </p:sp>
    </p:spTree>
    <p:extLst>
      <p:ext uri="{BB962C8B-B14F-4D97-AF65-F5344CB8AC3E}">
        <p14:creationId xmlns="" xmlns:p14="http://schemas.microsoft.com/office/powerpoint/2010/main" val="1289373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Cohen-Sutherland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200"/>
              </a:spcBef>
            </a:pP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EF (</a:t>
            </a:r>
            <a:r>
              <a:rPr lang="en-US" dirty="0" smtClean="0"/>
              <a:t>2,-1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(3, 7)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:</a:t>
            </a:r>
          </a:p>
          <a:p>
            <a:pPr>
              <a:spcBef>
                <a:spcPts val="200"/>
              </a:spcBef>
            </a:pPr>
            <a:r>
              <a:rPr lang="en-US" dirty="0"/>
              <a:t>m = 7 – </a:t>
            </a:r>
            <a:r>
              <a:rPr lang="en-US" dirty="0" smtClean="0"/>
              <a:t>(-1</a:t>
            </a:r>
            <a:r>
              <a:rPr lang="en-US" dirty="0"/>
              <a:t>) / 3 – 2 = 8/1 = 8</a:t>
            </a:r>
          </a:p>
          <a:p>
            <a:pPr>
              <a:spcBef>
                <a:spcPts val="200"/>
              </a:spcBef>
            </a:pPr>
            <a:r>
              <a:rPr lang="en-US" dirty="0"/>
              <a:t>Region code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E(2,-1) </a:t>
            </a:r>
            <a:r>
              <a:rPr lang="en-US" dirty="0" err="1"/>
              <a:t>adalah</a:t>
            </a:r>
            <a:r>
              <a:rPr lang="en-US" dirty="0"/>
              <a:t> 0100,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smtClean="0"/>
              <a:t>B </a:t>
            </a:r>
            <a:r>
              <a:rPr lang="en-US" dirty="0"/>
              <a:t>= 1.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xp</a:t>
            </a:r>
            <a:r>
              <a:rPr lang="en-US" baseline="-25000" dirty="0"/>
              <a:t>1.</a:t>
            </a:r>
            <a:endParaRPr lang="en-US" dirty="0"/>
          </a:p>
          <a:p>
            <a:pPr>
              <a:spcBef>
                <a:spcPts val="200"/>
              </a:spcBef>
            </a:pPr>
            <a:r>
              <a:rPr lang="fi-FI" dirty="0"/>
              <a:t>xp</a:t>
            </a:r>
            <a:r>
              <a:rPr lang="fi-FI" baseline="-25000" dirty="0"/>
              <a:t>1 </a:t>
            </a:r>
            <a:r>
              <a:rPr lang="fi-FI" dirty="0"/>
              <a:t>= x</a:t>
            </a:r>
            <a:r>
              <a:rPr lang="fi-FI" baseline="-25000" dirty="0"/>
              <a:t>1 </a:t>
            </a:r>
            <a:r>
              <a:rPr lang="fi-FI" dirty="0"/>
              <a:t>+ ( </a:t>
            </a:r>
            <a:r>
              <a:rPr lang="fi-FI" dirty="0" err="1"/>
              <a:t>Y</a:t>
            </a:r>
            <a:r>
              <a:rPr lang="fi-FI" baseline="-25000" dirty="0" err="1"/>
              <a:t>min</a:t>
            </a:r>
            <a:r>
              <a:rPr lang="fi-FI" baseline="-25000" dirty="0"/>
              <a:t> </a:t>
            </a:r>
            <a:r>
              <a:rPr lang="fi-FI" dirty="0"/>
              <a:t>– y</a:t>
            </a:r>
            <a:r>
              <a:rPr lang="fi-FI" baseline="-25000" dirty="0"/>
              <a:t>1 </a:t>
            </a:r>
            <a:r>
              <a:rPr lang="fi-FI" dirty="0"/>
              <a:t>) / m</a:t>
            </a:r>
          </a:p>
          <a:p>
            <a:pPr>
              <a:spcBef>
                <a:spcPts val="200"/>
              </a:spcBef>
            </a:pPr>
            <a:r>
              <a:rPr lang="fi-FI" dirty="0"/>
              <a:t>= 2 + (1 – (-1)) / 8 = 2,25</a:t>
            </a:r>
          </a:p>
          <a:p>
            <a:pPr>
              <a:spcBef>
                <a:spcPts val="200"/>
              </a:spcBef>
            </a:pPr>
            <a:r>
              <a:rPr lang="fi-FI" b="1" dirty="0" err="1"/>
              <a:t>Maka</a:t>
            </a:r>
            <a:r>
              <a:rPr lang="fi-FI" b="1" dirty="0"/>
              <a:t> </a:t>
            </a:r>
            <a:r>
              <a:rPr lang="fi-FI" b="1" dirty="0" err="1"/>
              <a:t>titik</a:t>
            </a:r>
            <a:r>
              <a:rPr lang="fi-FI" b="1" dirty="0"/>
              <a:t> </a:t>
            </a:r>
            <a:r>
              <a:rPr lang="fi-FI" b="1" dirty="0" err="1"/>
              <a:t>potongnya</a:t>
            </a:r>
            <a:r>
              <a:rPr lang="fi-FI" b="1" dirty="0"/>
              <a:t> </a:t>
            </a:r>
            <a:r>
              <a:rPr lang="fi-FI" b="1" dirty="0" err="1"/>
              <a:t>adalah</a:t>
            </a:r>
            <a:r>
              <a:rPr lang="fi-FI" b="1" dirty="0"/>
              <a:t> (2,25 ; 1)</a:t>
            </a:r>
            <a:endParaRPr lang="fi-FI" dirty="0"/>
          </a:p>
          <a:p>
            <a:pPr>
              <a:spcBef>
                <a:spcPts val="200"/>
              </a:spcBef>
            </a:pPr>
            <a:r>
              <a:rPr lang="fi-FI" dirty="0" err="1"/>
              <a:t>Region</a:t>
            </a:r>
            <a:r>
              <a:rPr lang="fi-FI" dirty="0"/>
              <a:t> </a:t>
            </a:r>
            <a:r>
              <a:rPr lang="fi-FI" dirty="0" err="1"/>
              <a:t>code</a:t>
            </a:r>
            <a:r>
              <a:rPr lang="fi-FI" dirty="0"/>
              <a:t>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titik</a:t>
            </a:r>
            <a:r>
              <a:rPr lang="fi-FI" dirty="0"/>
              <a:t> F(3, 7) </a:t>
            </a:r>
            <a:r>
              <a:rPr lang="fi-FI" dirty="0" err="1"/>
              <a:t>adalah</a:t>
            </a:r>
            <a:r>
              <a:rPr lang="fi-FI" dirty="0"/>
              <a:t> 1000, </a:t>
            </a:r>
            <a:r>
              <a:rPr lang="fi-FI" dirty="0" err="1"/>
              <a:t>maka</a:t>
            </a:r>
            <a:r>
              <a:rPr lang="fi-FI" dirty="0"/>
              <a:t> T = 1. </a:t>
            </a:r>
            <a:r>
              <a:rPr lang="fi-FI" dirty="0" err="1"/>
              <a:t>Pada</a:t>
            </a:r>
            <a:r>
              <a:rPr lang="fi-FI" dirty="0"/>
              <a:t> </a:t>
            </a:r>
            <a:r>
              <a:rPr lang="fi-FI" dirty="0" err="1"/>
              <a:t>titik</a:t>
            </a:r>
            <a:r>
              <a:rPr lang="fi-FI" dirty="0"/>
              <a:t> </a:t>
            </a:r>
            <a:r>
              <a:rPr lang="fi-FI" dirty="0" err="1"/>
              <a:t>ini</a:t>
            </a:r>
            <a:r>
              <a:rPr lang="fi-FI" dirty="0"/>
              <a:t> akan </a:t>
            </a:r>
            <a:r>
              <a:rPr lang="fi-FI" dirty="0" err="1"/>
              <a:t>dicari</a:t>
            </a:r>
            <a:r>
              <a:rPr lang="fi-FI" dirty="0"/>
              <a:t> </a:t>
            </a:r>
            <a:r>
              <a:rPr lang="fi-FI" dirty="0" smtClean="0"/>
              <a:t>xp</a:t>
            </a:r>
            <a:r>
              <a:rPr lang="fi-FI" baseline="-25000" dirty="0"/>
              <a:t>2</a:t>
            </a:r>
            <a:r>
              <a:rPr lang="fi-FI" baseline="-25000" dirty="0" smtClean="0"/>
              <a:t>.</a:t>
            </a:r>
            <a:endParaRPr lang="fi-FI" dirty="0"/>
          </a:p>
          <a:p>
            <a:pPr>
              <a:spcBef>
                <a:spcPts val="200"/>
              </a:spcBef>
            </a:pPr>
            <a:r>
              <a:rPr lang="es-ES_tradnl" dirty="0"/>
              <a:t>Xp</a:t>
            </a:r>
            <a:r>
              <a:rPr lang="es-ES_tradnl" baseline="-25000" dirty="0"/>
              <a:t>2 </a:t>
            </a:r>
            <a:r>
              <a:rPr lang="es-ES_tradnl" dirty="0"/>
              <a:t>= x</a:t>
            </a:r>
            <a:r>
              <a:rPr lang="es-ES_tradnl" baseline="-25000" dirty="0"/>
              <a:t>1 </a:t>
            </a:r>
            <a:r>
              <a:rPr lang="es-ES_tradnl" dirty="0"/>
              <a:t>+ ( </a:t>
            </a:r>
            <a:r>
              <a:rPr lang="es-ES_tradnl" dirty="0" err="1"/>
              <a:t>Y</a:t>
            </a:r>
            <a:r>
              <a:rPr lang="es-ES_tradnl" baseline="-25000" dirty="0" err="1"/>
              <a:t>max</a:t>
            </a:r>
            <a:r>
              <a:rPr lang="es-ES_tradnl" baseline="-25000" dirty="0"/>
              <a:t> </a:t>
            </a:r>
            <a:r>
              <a:rPr lang="es-ES_tradnl" dirty="0"/>
              <a:t>– y</a:t>
            </a:r>
            <a:r>
              <a:rPr lang="es-ES_tradnl" baseline="-25000" dirty="0"/>
              <a:t>1 </a:t>
            </a:r>
            <a:r>
              <a:rPr lang="es-ES_tradnl" dirty="0"/>
              <a:t>) / m</a:t>
            </a:r>
          </a:p>
          <a:p>
            <a:pPr>
              <a:spcBef>
                <a:spcPts val="200"/>
              </a:spcBef>
            </a:pPr>
            <a:r>
              <a:rPr lang="es-ES_tradnl" dirty="0"/>
              <a:t>= 3 + (6 – 7) / 8 = 2,875</a:t>
            </a:r>
          </a:p>
          <a:p>
            <a:pPr>
              <a:spcBef>
                <a:spcPts val="200"/>
              </a:spcBef>
            </a:pPr>
            <a:r>
              <a:rPr lang="es-ES_tradnl" b="1" dirty="0" err="1"/>
              <a:t>Maka</a:t>
            </a:r>
            <a:r>
              <a:rPr lang="es-ES_tradnl" b="1" dirty="0"/>
              <a:t> </a:t>
            </a:r>
            <a:r>
              <a:rPr lang="es-ES_tradnl" b="1" dirty="0" err="1"/>
              <a:t>titik</a:t>
            </a:r>
            <a:r>
              <a:rPr lang="es-ES_tradnl" b="1" dirty="0"/>
              <a:t> </a:t>
            </a:r>
            <a:r>
              <a:rPr lang="es-ES_tradnl" b="1" dirty="0" err="1"/>
              <a:t>potongnya</a:t>
            </a:r>
            <a:r>
              <a:rPr lang="es-ES_tradnl" b="1" dirty="0"/>
              <a:t> </a:t>
            </a:r>
            <a:r>
              <a:rPr lang="es-ES_tradnl" b="1" dirty="0" err="1"/>
              <a:t>adalah</a:t>
            </a:r>
            <a:r>
              <a:rPr lang="es-ES_tradnl" b="1" dirty="0"/>
              <a:t> (2,875 ; 6)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9955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Cohen-Sutherland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Dari </a:t>
            </a:r>
            <a:r>
              <a:rPr lang="en-US" dirty="0" err="1"/>
              <a:t>perhitungan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EF </a:t>
            </a:r>
            <a:r>
              <a:rPr lang="en-US" dirty="0" err="1"/>
              <a:t>akan</a:t>
            </a:r>
            <a:r>
              <a:rPr lang="en-US" dirty="0"/>
              <a:t> di </a:t>
            </a:r>
            <a:r>
              <a:rPr lang="en-US" dirty="0" err="1"/>
              <a:t>representasikan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E(2,25 ; 1)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F(2, 875 ; 6)</a:t>
            </a:r>
          </a:p>
        </p:txBody>
      </p:sp>
      <p:pic>
        <p:nvPicPr>
          <p:cNvPr id="6" name="Picture 5" descr="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858" y="2835450"/>
            <a:ext cx="3888098" cy="37271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927349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Polygon 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Polygon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verteks</a:t>
            </a:r>
            <a:r>
              <a:rPr lang="en-US" dirty="0"/>
              <a:t> (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edge (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penghubung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verteks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clipping </a:t>
            </a:r>
            <a:r>
              <a:rPr lang="en-US" dirty="0" err="1"/>
              <a:t>pada</a:t>
            </a:r>
            <a:r>
              <a:rPr lang="en-US" dirty="0"/>
              <a:t> polygon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clipping yang </a:t>
            </a:r>
            <a:r>
              <a:rPr lang="en-US" dirty="0" err="1"/>
              <a:t>telah</a:t>
            </a:r>
            <a:r>
              <a:rPr lang="en-US" dirty="0"/>
              <a:t> di </a:t>
            </a:r>
            <a:r>
              <a:rPr lang="en-US" dirty="0" err="1"/>
              <a:t>bahas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Salah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algortima</a:t>
            </a:r>
            <a:r>
              <a:rPr lang="en-US" dirty="0"/>
              <a:t> Sutherland-</a:t>
            </a:r>
            <a:r>
              <a:rPr lang="en-US" dirty="0" err="1"/>
              <a:t>Hodgman</a:t>
            </a:r>
            <a:r>
              <a:rPr lang="en-US" dirty="0"/>
              <a:t> .Ide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edge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clipping polygon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edge,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clipping </a:t>
            </a:r>
            <a:r>
              <a:rPr lang="en-US" dirty="0" err="1" smtClean="0"/>
              <a:t>tersebut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semua</a:t>
            </a:r>
            <a:r>
              <a:rPr lang="en-US" dirty="0"/>
              <a:t> edge </a:t>
            </a:r>
            <a:r>
              <a:rPr lang="en-US" dirty="0" err="1"/>
              <a:t>hingga</a:t>
            </a:r>
            <a:r>
              <a:rPr lang="en-US" dirty="0"/>
              <a:t> polygon </a:t>
            </a:r>
            <a:r>
              <a:rPr lang="en-US" dirty="0" err="1"/>
              <a:t>terpotong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663332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Polygon 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Sutherland-</a:t>
            </a:r>
            <a:r>
              <a:rPr lang="en-US" dirty="0" err="1"/>
              <a:t>Hodgman</a:t>
            </a:r>
            <a:r>
              <a:rPr lang="en-US" dirty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Polygon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dipotong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edge </a:t>
            </a:r>
            <a:r>
              <a:rPr lang="en-US" dirty="0" err="1"/>
              <a:t>dari</a:t>
            </a:r>
            <a:r>
              <a:rPr lang="en-US" dirty="0"/>
              <a:t> window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Vertex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terpotong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memotong</a:t>
            </a:r>
            <a:r>
              <a:rPr lang="en-US" dirty="0"/>
              <a:t> edge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vertex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berubah-ubah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2076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Polygon 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200"/>
              </a:spcBef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interseksi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window,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>
              <a:spcBef>
                <a:spcPts val="200"/>
              </a:spcBef>
            </a:pPr>
            <a:r>
              <a:rPr lang="en-US" dirty="0" err="1"/>
              <a:t>Asumsikan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memotong</a:t>
            </a:r>
            <a:r>
              <a:rPr lang="en-US" dirty="0"/>
              <a:t> edge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(x</a:t>
            </a:r>
            <a:r>
              <a:rPr lang="en-US" baseline="-25000" dirty="0"/>
              <a:t>1, </a:t>
            </a:r>
            <a:r>
              <a:rPr lang="en-US" dirty="0"/>
              <a:t>y</a:t>
            </a:r>
            <a:r>
              <a:rPr lang="en-US" baseline="-25000" dirty="0"/>
              <a:t>1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(x</a:t>
            </a:r>
            <a:r>
              <a:rPr lang="en-US" baseline="-25000" dirty="0"/>
              <a:t>2, </a:t>
            </a:r>
            <a:r>
              <a:rPr lang="en-US" dirty="0"/>
              <a:t>y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clipping window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(</a:t>
            </a:r>
            <a:r>
              <a:rPr lang="en-US" dirty="0" err="1"/>
              <a:t>x</a:t>
            </a:r>
            <a:r>
              <a:rPr lang="en-US" baseline="-25000" dirty="0" err="1"/>
              <a:t>min</a:t>
            </a:r>
            <a:r>
              <a:rPr lang="en-US" baseline="-25000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min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(</a:t>
            </a:r>
            <a:r>
              <a:rPr lang="en-US" dirty="0" err="1"/>
              <a:t>x</a:t>
            </a:r>
            <a:r>
              <a:rPr lang="en-US" baseline="-25000" dirty="0" err="1"/>
              <a:t>max</a:t>
            </a:r>
            <a:r>
              <a:rPr lang="en-US" baseline="-25000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max</a:t>
            </a:r>
            <a:r>
              <a:rPr lang="en-US" dirty="0"/>
              <a:t>).</a:t>
            </a:r>
          </a:p>
          <a:p>
            <a:pPr>
              <a:spcBef>
                <a:spcPts val="200"/>
              </a:spcBef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slope = (y</a:t>
            </a:r>
            <a:r>
              <a:rPr lang="en-US" baseline="-25000" dirty="0"/>
              <a:t>2 </a:t>
            </a:r>
            <a:r>
              <a:rPr lang="en-US" dirty="0"/>
              <a:t>– y</a:t>
            </a:r>
            <a:r>
              <a:rPr lang="en-US" baseline="-25000" dirty="0"/>
              <a:t>1</a:t>
            </a:r>
            <a:r>
              <a:rPr lang="en-US" dirty="0"/>
              <a:t>) / (x</a:t>
            </a:r>
            <a:r>
              <a:rPr lang="en-US" baseline="-25000" dirty="0"/>
              <a:t>2 </a:t>
            </a:r>
            <a:r>
              <a:rPr lang="en-US" dirty="0"/>
              <a:t>– x</a:t>
            </a:r>
            <a:r>
              <a:rPr lang="en-US" baseline="-25000" dirty="0"/>
              <a:t>1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interseksi</a:t>
            </a:r>
            <a:endParaRPr lang="en-US" dirty="0"/>
          </a:p>
          <a:p>
            <a:pPr>
              <a:spcBef>
                <a:spcPts val="200"/>
              </a:spcBef>
            </a:pPr>
            <a:endParaRPr lang="en-US" dirty="0" smtClean="0"/>
          </a:p>
          <a:p>
            <a:pPr>
              <a:spcBef>
                <a:spcPts val="200"/>
              </a:spcBef>
            </a:pPr>
            <a:r>
              <a:rPr lang="en-US" dirty="0" err="1" smtClean="0"/>
              <a:t>Lokasi</a:t>
            </a:r>
            <a:r>
              <a:rPr lang="en-US" dirty="0" smtClean="0"/>
              <a:t> (LX,LY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interseksi</a:t>
            </a:r>
            <a:r>
              <a:rPr lang="en-US" dirty="0"/>
              <a:t> edge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window </a:t>
            </a:r>
            <a:r>
              <a:rPr lang="en-US" dirty="0" err="1"/>
              <a:t>adalah</a:t>
            </a:r>
            <a:endParaRPr lang="en-US" dirty="0"/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/>
              <a:t>	LX </a:t>
            </a:r>
            <a:r>
              <a:rPr lang="en-US" dirty="0"/>
              <a:t>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min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dan</a:t>
            </a:r>
            <a:r>
              <a:rPr lang="en-US" dirty="0" smtClean="0"/>
              <a:t>    </a:t>
            </a:r>
            <a:r>
              <a:rPr lang="fi-FI" dirty="0"/>
              <a:t>L</a:t>
            </a:r>
            <a:r>
              <a:rPr lang="fi-FI" dirty="0" smtClean="0"/>
              <a:t>Y </a:t>
            </a:r>
            <a:r>
              <a:rPr lang="fi-FI" dirty="0"/>
              <a:t>= </a:t>
            </a:r>
            <a:r>
              <a:rPr lang="fi-FI" dirty="0" err="1"/>
              <a:t>slope</a:t>
            </a:r>
            <a:r>
              <a:rPr lang="fi-FI" dirty="0"/>
              <a:t> * (</a:t>
            </a:r>
            <a:r>
              <a:rPr lang="fi-FI" dirty="0" err="1"/>
              <a:t>x</a:t>
            </a:r>
            <a:r>
              <a:rPr lang="fi-FI" baseline="-25000" dirty="0" err="1"/>
              <a:t>min</a:t>
            </a:r>
            <a:r>
              <a:rPr lang="fi-FI" baseline="-25000" dirty="0"/>
              <a:t> – </a:t>
            </a:r>
            <a:r>
              <a:rPr lang="fi-FI" dirty="0"/>
              <a:t>x</a:t>
            </a:r>
            <a:r>
              <a:rPr lang="fi-FI" baseline="-25000" dirty="0"/>
              <a:t>1</a:t>
            </a:r>
            <a:r>
              <a:rPr lang="fi-FI" dirty="0"/>
              <a:t>) + y</a:t>
            </a:r>
            <a:r>
              <a:rPr lang="fi-FI" baseline="-25000" dirty="0"/>
              <a:t>1</a:t>
            </a:r>
            <a:endParaRPr lang="fi-FI" dirty="0"/>
          </a:p>
          <a:p>
            <a:pPr>
              <a:spcBef>
                <a:spcPts val="200"/>
              </a:spcBef>
            </a:pPr>
            <a:endParaRPr lang="fi-FI" dirty="0" smtClean="0"/>
          </a:p>
          <a:p>
            <a:pPr>
              <a:spcBef>
                <a:spcPts val="200"/>
              </a:spcBef>
            </a:pPr>
            <a:r>
              <a:rPr lang="fi-FI" dirty="0" smtClean="0"/>
              <a:t>Lokasi (RX,RY</a:t>
            </a:r>
            <a:r>
              <a:rPr lang="fi-FI" dirty="0"/>
              <a:t>) dari </a:t>
            </a:r>
            <a:r>
              <a:rPr lang="fi-FI" dirty="0" err="1"/>
              <a:t>interseksi</a:t>
            </a:r>
            <a:r>
              <a:rPr lang="fi-FI" dirty="0"/>
              <a:t> </a:t>
            </a:r>
            <a:r>
              <a:rPr lang="fi-FI" dirty="0" err="1"/>
              <a:t>edge</a:t>
            </a:r>
            <a:r>
              <a:rPr lang="fi-FI" dirty="0"/>
              <a:t> </a:t>
            </a:r>
            <a:r>
              <a:rPr lang="fi-FI" dirty="0" err="1"/>
              <a:t>dengan</a:t>
            </a:r>
            <a:r>
              <a:rPr lang="fi-FI" dirty="0"/>
              <a:t> </a:t>
            </a:r>
            <a:r>
              <a:rPr lang="fi-FI" dirty="0" err="1"/>
              <a:t>sisi</a:t>
            </a:r>
            <a:r>
              <a:rPr lang="fi-FI" dirty="0"/>
              <a:t> kanan </a:t>
            </a:r>
            <a:r>
              <a:rPr lang="fi-FI" dirty="0" err="1"/>
              <a:t>window</a:t>
            </a:r>
            <a:r>
              <a:rPr lang="fi-FI" dirty="0"/>
              <a:t> </a:t>
            </a:r>
            <a:r>
              <a:rPr lang="fi-FI" dirty="0" err="1"/>
              <a:t>adalah</a:t>
            </a:r>
            <a:r>
              <a:rPr lang="fi-FI" dirty="0"/>
              <a:t> 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fi-FI" dirty="0" smtClean="0"/>
              <a:t>	RX </a:t>
            </a:r>
            <a:r>
              <a:rPr lang="fi-FI" dirty="0"/>
              <a:t>= </a:t>
            </a:r>
            <a:r>
              <a:rPr lang="fi-FI" dirty="0" err="1" smtClean="0"/>
              <a:t>x</a:t>
            </a:r>
            <a:r>
              <a:rPr lang="fi-FI" baseline="-25000" dirty="0" err="1" smtClean="0"/>
              <a:t>max</a:t>
            </a:r>
            <a:r>
              <a:rPr lang="fi-FI" dirty="0"/>
              <a:t> </a:t>
            </a:r>
            <a:r>
              <a:rPr lang="fi-FI" dirty="0" smtClean="0"/>
              <a:t>   </a:t>
            </a:r>
            <a:r>
              <a:rPr lang="fi-FI" dirty="0" err="1" smtClean="0"/>
              <a:t>dan</a:t>
            </a:r>
            <a:r>
              <a:rPr lang="fi-FI" dirty="0" smtClean="0"/>
              <a:t>  </a:t>
            </a:r>
            <a:r>
              <a:rPr lang="es-ES_tradnl" dirty="0" smtClean="0"/>
              <a:t>RY </a:t>
            </a:r>
            <a:r>
              <a:rPr lang="es-ES_tradnl" dirty="0"/>
              <a:t>= </a:t>
            </a:r>
            <a:r>
              <a:rPr lang="es-ES_tradnl" dirty="0" err="1"/>
              <a:t>slope</a:t>
            </a:r>
            <a:r>
              <a:rPr lang="es-ES_tradnl" dirty="0"/>
              <a:t> * (</a:t>
            </a:r>
            <a:r>
              <a:rPr lang="es-ES_tradnl" dirty="0" err="1"/>
              <a:t>x</a:t>
            </a:r>
            <a:r>
              <a:rPr lang="es-ES_tradnl" baseline="-25000" dirty="0" err="1"/>
              <a:t>max</a:t>
            </a:r>
            <a:r>
              <a:rPr lang="es-ES_tradnl" baseline="-25000" dirty="0"/>
              <a:t> – </a:t>
            </a:r>
            <a:r>
              <a:rPr lang="es-ES_tradnl" dirty="0"/>
              <a:t>x</a:t>
            </a:r>
            <a:r>
              <a:rPr lang="es-ES_tradnl" baseline="-25000" dirty="0"/>
              <a:t>1</a:t>
            </a:r>
            <a:r>
              <a:rPr lang="es-ES_tradnl" dirty="0"/>
              <a:t>) + y</a:t>
            </a:r>
            <a:r>
              <a:rPr lang="es-ES_tradnl" baseline="-25000" dirty="0"/>
              <a:t>1</a:t>
            </a:r>
            <a:endParaRPr lang="es-ES_tradnl" dirty="0"/>
          </a:p>
          <a:p>
            <a:pPr>
              <a:spcBef>
                <a:spcPts val="200"/>
              </a:spcBef>
            </a:pPr>
            <a:endParaRPr lang="es-ES_tradnl" dirty="0" smtClean="0"/>
          </a:p>
          <a:p>
            <a:pPr>
              <a:spcBef>
                <a:spcPts val="200"/>
              </a:spcBef>
            </a:pPr>
            <a:r>
              <a:rPr lang="es-ES_tradnl" dirty="0" err="1" smtClean="0"/>
              <a:t>Lokasi</a:t>
            </a:r>
            <a:r>
              <a:rPr lang="es-ES_tradnl" dirty="0" smtClean="0"/>
              <a:t> (TX,TY</a:t>
            </a:r>
            <a:r>
              <a:rPr lang="es-ES_tradnl" dirty="0"/>
              <a:t>) </a:t>
            </a:r>
            <a:r>
              <a:rPr lang="es-ES_tradnl" dirty="0" err="1"/>
              <a:t>dari</a:t>
            </a:r>
            <a:r>
              <a:rPr lang="es-ES_tradnl" dirty="0"/>
              <a:t> </a:t>
            </a:r>
            <a:r>
              <a:rPr lang="es-ES_tradnl" dirty="0" err="1"/>
              <a:t>interseksi</a:t>
            </a:r>
            <a:r>
              <a:rPr lang="es-ES_tradnl" dirty="0"/>
              <a:t> </a:t>
            </a:r>
            <a:r>
              <a:rPr lang="es-ES_tradnl" dirty="0" err="1"/>
              <a:t>edge</a:t>
            </a:r>
            <a:r>
              <a:rPr lang="es-ES_tradnl" dirty="0"/>
              <a:t> </a:t>
            </a:r>
            <a:r>
              <a:rPr lang="es-ES_tradnl" dirty="0" err="1"/>
              <a:t>dengan</a:t>
            </a:r>
            <a:r>
              <a:rPr lang="es-ES_tradnl" dirty="0"/>
              <a:t> </a:t>
            </a:r>
            <a:r>
              <a:rPr lang="es-ES_tradnl" dirty="0" err="1"/>
              <a:t>sisi</a:t>
            </a:r>
            <a:r>
              <a:rPr lang="es-ES_tradnl" dirty="0"/>
              <a:t> atas </a:t>
            </a:r>
            <a:r>
              <a:rPr lang="es-ES_tradnl" dirty="0" err="1"/>
              <a:t>window</a:t>
            </a:r>
            <a:r>
              <a:rPr lang="es-ES_tradnl" dirty="0"/>
              <a:t> </a:t>
            </a:r>
            <a:r>
              <a:rPr lang="es-ES_tradnl" dirty="0" err="1"/>
              <a:t>adalah</a:t>
            </a:r>
            <a:r>
              <a:rPr lang="es-ES_tradnl" dirty="0"/>
              <a:t> </a:t>
            </a:r>
            <a:r>
              <a:rPr lang="es-ES_tradnl" dirty="0" smtClean="0"/>
              <a:t>: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tr-TR" dirty="0" smtClean="0"/>
              <a:t>	TX </a:t>
            </a:r>
            <a:r>
              <a:rPr lang="tr-TR" dirty="0"/>
              <a:t>= x</a:t>
            </a:r>
            <a:r>
              <a:rPr lang="tr-TR" baseline="-25000" dirty="0"/>
              <a:t>1 </a:t>
            </a:r>
            <a:r>
              <a:rPr lang="tr-TR" dirty="0"/>
              <a:t>+ (</a:t>
            </a:r>
            <a:r>
              <a:rPr lang="tr-TR" dirty="0" err="1"/>
              <a:t>y</a:t>
            </a:r>
            <a:r>
              <a:rPr lang="tr-TR" baseline="-25000" dirty="0" err="1"/>
              <a:t>max</a:t>
            </a:r>
            <a:r>
              <a:rPr lang="tr-TR" baseline="-25000" dirty="0"/>
              <a:t> </a:t>
            </a:r>
            <a:r>
              <a:rPr lang="tr-TR" dirty="0"/>
              <a:t>– y</a:t>
            </a:r>
            <a:r>
              <a:rPr lang="tr-TR" baseline="-25000" dirty="0"/>
              <a:t>1</a:t>
            </a:r>
            <a:r>
              <a:rPr lang="tr-TR" dirty="0"/>
              <a:t>) / </a:t>
            </a:r>
            <a:r>
              <a:rPr lang="tr-TR" dirty="0" err="1" smtClean="0"/>
              <a:t>slope</a:t>
            </a:r>
            <a:r>
              <a:rPr lang="tr-TR" dirty="0"/>
              <a:t> </a:t>
            </a:r>
            <a:r>
              <a:rPr lang="tr-TR" dirty="0" smtClean="0"/>
              <a:t>   dan  TY </a:t>
            </a:r>
            <a:r>
              <a:rPr lang="tr-TR" dirty="0"/>
              <a:t>= </a:t>
            </a:r>
            <a:r>
              <a:rPr lang="tr-TR" dirty="0" err="1" smtClean="0"/>
              <a:t>y</a:t>
            </a:r>
            <a:r>
              <a:rPr lang="tr-TR" baseline="-25000" dirty="0" err="1" smtClean="0"/>
              <a:t>max</a:t>
            </a:r>
            <a:endParaRPr lang="tr-TR" baseline="-25000" dirty="0" smtClean="0"/>
          </a:p>
          <a:p>
            <a:pPr marL="0" indent="0">
              <a:spcBef>
                <a:spcPts val="200"/>
              </a:spcBef>
              <a:buNone/>
            </a:pPr>
            <a:endParaRPr lang="tr-TR" dirty="0"/>
          </a:p>
          <a:p>
            <a:pPr>
              <a:spcBef>
                <a:spcPts val="200"/>
              </a:spcBef>
            </a:pPr>
            <a:r>
              <a:rPr lang="tr-TR" dirty="0" err="1"/>
              <a:t>Lokasi</a:t>
            </a:r>
            <a:r>
              <a:rPr lang="tr-TR" dirty="0"/>
              <a:t> </a:t>
            </a:r>
            <a:r>
              <a:rPr lang="tr-TR" dirty="0" smtClean="0"/>
              <a:t>(BX,BY</a:t>
            </a:r>
            <a:r>
              <a:rPr lang="tr-TR" dirty="0"/>
              <a:t>) </a:t>
            </a:r>
            <a:r>
              <a:rPr lang="tr-TR" dirty="0" err="1"/>
              <a:t>dari</a:t>
            </a:r>
            <a:r>
              <a:rPr lang="tr-TR" dirty="0"/>
              <a:t> </a:t>
            </a:r>
            <a:r>
              <a:rPr lang="tr-TR" dirty="0" err="1"/>
              <a:t>interseksi</a:t>
            </a:r>
            <a:r>
              <a:rPr lang="tr-TR" dirty="0"/>
              <a:t> </a:t>
            </a:r>
            <a:r>
              <a:rPr lang="tr-TR" dirty="0" err="1"/>
              <a:t>edge</a:t>
            </a:r>
            <a:r>
              <a:rPr lang="tr-TR" dirty="0"/>
              <a:t> </a:t>
            </a:r>
            <a:r>
              <a:rPr lang="tr-TR" dirty="0" err="1"/>
              <a:t>dengan</a:t>
            </a:r>
            <a:r>
              <a:rPr lang="tr-TR" dirty="0"/>
              <a:t> sisi </a:t>
            </a:r>
            <a:r>
              <a:rPr lang="tr-TR" dirty="0" err="1"/>
              <a:t>bawah</a:t>
            </a:r>
            <a:r>
              <a:rPr lang="tr-TR" dirty="0"/>
              <a:t> </a:t>
            </a:r>
            <a:r>
              <a:rPr lang="tr-TR" dirty="0" err="1"/>
              <a:t>window</a:t>
            </a:r>
            <a:r>
              <a:rPr lang="tr-TR" dirty="0"/>
              <a:t> </a:t>
            </a:r>
            <a:r>
              <a:rPr lang="tr-TR" dirty="0" err="1"/>
              <a:t>adalah</a:t>
            </a:r>
            <a:r>
              <a:rPr lang="tr-TR" dirty="0"/>
              <a:t> 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fi-FI" dirty="0" smtClean="0"/>
              <a:t>	BX </a:t>
            </a:r>
            <a:r>
              <a:rPr lang="fi-FI" dirty="0"/>
              <a:t>= x</a:t>
            </a:r>
            <a:r>
              <a:rPr lang="fi-FI" baseline="-25000" dirty="0"/>
              <a:t>1 </a:t>
            </a:r>
            <a:r>
              <a:rPr lang="fi-FI" dirty="0"/>
              <a:t>+ (</a:t>
            </a:r>
            <a:r>
              <a:rPr lang="fi-FI" dirty="0" err="1"/>
              <a:t>y</a:t>
            </a:r>
            <a:r>
              <a:rPr lang="fi-FI" baseline="-25000" dirty="0" err="1"/>
              <a:t>min</a:t>
            </a:r>
            <a:r>
              <a:rPr lang="fi-FI" baseline="-25000" dirty="0"/>
              <a:t> </a:t>
            </a:r>
            <a:r>
              <a:rPr lang="fi-FI" dirty="0"/>
              <a:t>– y</a:t>
            </a:r>
            <a:r>
              <a:rPr lang="fi-FI" baseline="-25000" dirty="0"/>
              <a:t>1</a:t>
            </a:r>
            <a:r>
              <a:rPr lang="fi-FI" dirty="0"/>
              <a:t>) / </a:t>
            </a:r>
            <a:r>
              <a:rPr lang="fi-FI" dirty="0" err="1" smtClean="0"/>
              <a:t>slope</a:t>
            </a:r>
            <a:r>
              <a:rPr lang="fi-FI" dirty="0"/>
              <a:t> </a:t>
            </a:r>
            <a:r>
              <a:rPr lang="fi-FI" dirty="0" smtClean="0"/>
              <a:t>  </a:t>
            </a:r>
            <a:r>
              <a:rPr lang="fi-FI" dirty="0" err="1" smtClean="0"/>
              <a:t>dan</a:t>
            </a:r>
            <a:r>
              <a:rPr lang="fi-FI" dirty="0" smtClean="0"/>
              <a:t> BY </a:t>
            </a:r>
            <a:r>
              <a:rPr lang="fi-FI" dirty="0"/>
              <a:t>= </a:t>
            </a:r>
            <a:r>
              <a:rPr lang="fi-FI" dirty="0" err="1"/>
              <a:t>y</a:t>
            </a:r>
            <a:r>
              <a:rPr lang="fi-FI" baseline="-25000" dirty="0" err="1"/>
              <a:t>min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05175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Polygon 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3889622" cy="4343400"/>
          </a:xfrm>
        </p:spPr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r>
              <a:rPr lang="en-US" b="1" dirty="0"/>
              <a:t> :</a:t>
            </a:r>
            <a:endParaRPr lang="en-US" dirty="0"/>
          </a:p>
          <a:p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polygon ABC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A(4,7), B(10,4), </a:t>
            </a:r>
            <a:r>
              <a:rPr lang="en-US" dirty="0" err="1"/>
              <a:t>dan</a:t>
            </a:r>
            <a:r>
              <a:rPr lang="en-US" dirty="0"/>
              <a:t> C(2,0). Clipping window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baseline="-25000" dirty="0" err="1"/>
              <a:t>min</a:t>
            </a:r>
            <a:r>
              <a:rPr lang="en-US" baseline="-25000" dirty="0"/>
              <a:t> </a:t>
            </a:r>
            <a:r>
              <a:rPr lang="en-US" dirty="0"/>
              <a:t>= 1, </a:t>
            </a:r>
            <a:r>
              <a:rPr lang="en-US" dirty="0" err="1"/>
              <a:t>X</a:t>
            </a:r>
            <a:r>
              <a:rPr lang="en-US" baseline="-25000" dirty="0" err="1"/>
              <a:t>max</a:t>
            </a:r>
            <a:r>
              <a:rPr lang="en-US" baseline="-25000" dirty="0"/>
              <a:t> </a:t>
            </a:r>
            <a:r>
              <a:rPr lang="en-US" dirty="0"/>
              <a:t>= 8, </a:t>
            </a:r>
            <a:r>
              <a:rPr lang="en-US" dirty="0" err="1"/>
              <a:t>Y</a:t>
            </a:r>
            <a:r>
              <a:rPr lang="en-US" baseline="-25000" dirty="0" err="1"/>
              <a:t>min</a:t>
            </a:r>
            <a:r>
              <a:rPr lang="en-US" baseline="-25000" dirty="0"/>
              <a:t> </a:t>
            </a:r>
            <a:r>
              <a:rPr lang="en-US" dirty="0"/>
              <a:t>= 1,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</a:t>
            </a:r>
            <a:r>
              <a:rPr lang="en-US" baseline="-25000" dirty="0" err="1"/>
              <a:t>max</a:t>
            </a:r>
            <a:r>
              <a:rPr lang="en-US" baseline="-25000" dirty="0"/>
              <a:t> </a:t>
            </a:r>
            <a:r>
              <a:rPr lang="en-US" dirty="0"/>
              <a:t>= 6.</a:t>
            </a:r>
          </a:p>
        </p:txBody>
      </p:sp>
      <p:pic>
        <p:nvPicPr>
          <p:cNvPr id="4" name="Picture 3" descr="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593" y="2041637"/>
            <a:ext cx="4669432" cy="3525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0200661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Polygon 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Dari </a:t>
            </a:r>
            <a:r>
              <a:rPr lang="en-US" dirty="0" err="1"/>
              <a:t>gambar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6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potong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clipping window </a:t>
            </a:r>
            <a:r>
              <a:rPr lang="en-US" dirty="0" err="1"/>
              <a:t>terdapat</a:t>
            </a:r>
            <a:r>
              <a:rPr lang="en-US" dirty="0"/>
              <a:t> 2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potong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perpotongan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AC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Y</a:t>
            </a:r>
            <a:r>
              <a:rPr lang="en-US" baseline="-25000" dirty="0" err="1"/>
              <a:t>max</a:t>
            </a:r>
            <a:r>
              <a:rPr lang="en-US" baseline="-25000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AB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Y</a:t>
            </a:r>
            <a:r>
              <a:rPr lang="en-US" baseline="-25000" dirty="0" err="1"/>
              <a:t>max</a:t>
            </a:r>
            <a:r>
              <a:rPr lang="en-US" dirty="0"/>
              <a:t>.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clipping window </a:t>
            </a:r>
            <a:r>
              <a:rPr lang="en-US" dirty="0" err="1"/>
              <a:t>terdapat</a:t>
            </a:r>
            <a:r>
              <a:rPr lang="en-US" dirty="0"/>
              <a:t> 2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potong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perpotongan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BA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baseline="-25000" dirty="0" err="1"/>
              <a:t>max</a:t>
            </a:r>
            <a:r>
              <a:rPr lang="en-US" baseline="-25000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BC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baseline="-25000" dirty="0" err="1"/>
              <a:t>max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window clipping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2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potong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perpotongan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CA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Y</a:t>
            </a:r>
            <a:r>
              <a:rPr lang="en-US" baseline="-25000" dirty="0" err="1"/>
              <a:t>min</a:t>
            </a:r>
            <a:r>
              <a:rPr lang="en-US" baseline="-25000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CB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Y</a:t>
            </a:r>
            <a:r>
              <a:rPr lang="en-US" baseline="-25000" dirty="0" err="1"/>
              <a:t>min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3 kali </a:t>
            </a:r>
            <a:r>
              <a:rPr lang="en-US" dirty="0" err="1"/>
              <a:t>interseksi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335049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Polygon 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48" y="1454100"/>
            <a:ext cx="8277203" cy="4343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Interseksi</a:t>
            </a:r>
            <a:r>
              <a:rPr lang="en-US" b="1" dirty="0" smtClean="0"/>
              <a:t> </a:t>
            </a:r>
            <a:r>
              <a:rPr lang="en-US" b="1" dirty="0" err="1" smtClean="0"/>
              <a:t>bagian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AC [(4,7) ; (2,0)]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</a:t>
            </a:r>
            <a:r>
              <a:rPr lang="en-US" dirty="0" smtClean="0"/>
              <a:t>.</a:t>
            </a:r>
          </a:p>
          <a:p>
            <a:r>
              <a:rPr lang="es-ES_tradnl" dirty="0" err="1" smtClean="0"/>
              <a:t>slope</a:t>
            </a:r>
            <a:r>
              <a:rPr lang="es-ES_tradnl" dirty="0" smtClean="0"/>
              <a:t> = (y</a:t>
            </a:r>
            <a:r>
              <a:rPr lang="es-ES_tradnl" baseline="-25000" dirty="0" smtClean="0"/>
              <a:t>2 </a:t>
            </a:r>
            <a:r>
              <a:rPr lang="es-ES_tradnl" dirty="0" smtClean="0"/>
              <a:t>– y</a:t>
            </a:r>
            <a:r>
              <a:rPr lang="es-ES_tradnl" baseline="-25000" dirty="0" smtClean="0"/>
              <a:t>1</a:t>
            </a:r>
            <a:r>
              <a:rPr lang="es-ES_tradnl" dirty="0" smtClean="0"/>
              <a:t>) / (x</a:t>
            </a:r>
            <a:r>
              <a:rPr lang="es-ES_tradnl" baseline="-25000" dirty="0" smtClean="0"/>
              <a:t>2 </a:t>
            </a:r>
            <a:r>
              <a:rPr lang="es-ES_tradnl" dirty="0" smtClean="0"/>
              <a:t>– x</a:t>
            </a:r>
            <a:r>
              <a:rPr lang="es-ES_tradnl" baseline="-25000" dirty="0" smtClean="0"/>
              <a:t>1</a:t>
            </a:r>
            <a:r>
              <a:rPr lang="es-ES_tradnl" dirty="0" smtClean="0"/>
              <a:t>).</a:t>
            </a:r>
          </a:p>
          <a:p>
            <a:r>
              <a:rPr lang="es-ES_tradnl" dirty="0" smtClean="0"/>
              <a:t>= (0 – 7) / (2 – 4) = -7 / -2 = 3,5</a:t>
            </a:r>
          </a:p>
          <a:p>
            <a:r>
              <a:rPr lang="tr-TR" dirty="0" smtClean="0"/>
              <a:t>TX = x</a:t>
            </a:r>
            <a:r>
              <a:rPr lang="tr-TR" baseline="-25000" dirty="0" smtClean="0"/>
              <a:t>1 </a:t>
            </a:r>
            <a:r>
              <a:rPr lang="tr-TR" dirty="0" smtClean="0"/>
              <a:t>+ (</a:t>
            </a:r>
            <a:r>
              <a:rPr lang="tr-TR" dirty="0" err="1" smtClean="0"/>
              <a:t>y</a:t>
            </a:r>
            <a:r>
              <a:rPr lang="tr-TR" baseline="-25000" dirty="0" err="1" smtClean="0"/>
              <a:t>max</a:t>
            </a:r>
            <a:r>
              <a:rPr lang="tr-TR" baseline="-25000" dirty="0" smtClean="0"/>
              <a:t> </a:t>
            </a:r>
            <a:r>
              <a:rPr lang="tr-TR" dirty="0" smtClean="0"/>
              <a:t>– y</a:t>
            </a:r>
            <a:r>
              <a:rPr lang="tr-TR" baseline="-25000" dirty="0" smtClean="0"/>
              <a:t>1</a:t>
            </a:r>
            <a:r>
              <a:rPr lang="tr-TR" dirty="0" smtClean="0"/>
              <a:t>) / </a:t>
            </a:r>
            <a:r>
              <a:rPr lang="tr-TR" dirty="0" err="1" smtClean="0"/>
              <a:t>slope</a:t>
            </a:r>
            <a:endParaRPr lang="tr-TR" dirty="0" smtClean="0"/>
          </a:p>
          <a:p>
            <a:r>
              <a:rPr lang="tr-TR" dirty="0" smtClean="0"/>
              <a:t>= 4 + (6 – 7) / 3,5 = 3,714</a:t>
            </a:r>
          </a:p>
          <a:p>
            <a:r>
              <a:rPr lang="fi-FI" dirty="0" smtClean="0"/>
              <a:t>TY = </a:t>
            </a:r>
            <a:r>
              <a:rPr lang="fi-FI" dirty="0" err="1" smtClean="0"/>
              <a:t>y</a:t>
            </a:r>
            <a:r>
              <a:rPr lang="fi-FI" baseline="-25000" dirty="0" err="1" smtClean="0"/>
              <a:t>max</a:t>
            </a:r>
            <a:r>
              <a:rPr lang="fi-FI" baseline="-25000" dirty="0" smtClean="0"/>
              <a:t> </a:t>
            </a:r>
            <a:r>
              <a:rPr lang="fi-FI" dirty="0" smtClean="0"/>
              <a:t>= 6</a:t>
            </a:r>
          </a:p>
          <a:p>
            <a:r>
              <a:rPr lang="fi-FI" b="1" dirty="0" err="1" smtClean="0"/>
              <a:t>Maka</a:t>
            </a:r>
            <a:r>
              <a:rPr lang="fi-FI" b="1" dirty="0" smtClean="0"/>
              <a:t> </a:t>
            </a:r>
            <a:r>
              <a:rPr lang="fi-FI" b="1" dirty="0" err="1" smtClean="0"/>
              <a:t>titik</a:t>
            </a:r>
            <a:r>
              <a:rPr lang="fi-FI" b="1" dirty="0" smtClean="0"/>
              <a:t> </a:t>
            </a:r>
            <a:r>
              <a:rPr lang="fi-FI" b="1" dirty="0" err="1" smtClean="0"/>
              <a:t>potongnya</a:t>
            </a:r>
            <a:r>
              <a:rPr lang="fi-FI" b="1" dirty="0" smtClean="0"/>
              <a:t> </a:t>
            </a:r>
            <a:r>
              <a:rPr lang="fi-FI" b="1" dirty="0" err="1" smtClean="0"/>
              <a:t>adalah</a:t>
            </a:r>
            <a:r>
              <a:rPr lang="fi-FI" b="1" dirty="0" smtClean="0"/>
              <a:t> (TX, TY) = (3,714 ; 6)</a:t>
            </a:r>
            <a:endParaRPr lang="en-US" dirty="0"/>
          </a:p>
        </p:txBody>
      </p:sp>
      <p:pic>
        <p:nvPicPr>
          <p:cNvPr id="5" name="Picture 4" descr="8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181" r="45198"/>
          <a:stretch/>
        </p:blipFill>
        <p:spPr>
          <a:xfrm>
            <a:off x="6132349" y="2811296"/>
            <a:ext cx="1436869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5" name="Curved Connector 14"/>
          <p:cNvCxnSpPr/>
          <p:nvPr/>
        </p:nvCxnSpPr>
        <p:spPr>
          <a:xfrm rot="10800000">
            <a:off x="4990552" y="2411604"/>
            <a:ext cx="2283594" cy="808144"/>
          </a:xfrm>
          <a:prstGeom prst="curvedConnector3">
            <a:avLst>
              <a:gd name="adj1" fmla="val 50000"/>
            </a:avLst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51464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Polygon 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18325" cy="4343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Interseksi</a:t>
            </a:r>
            <a:r>
              <a:rPr lang="en-US" b="1" dirty="0"/>
              <a:t> </a:t>
            </a:r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 smtClean="0"/>
              <a:t>atas</a:t>
            </a: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potong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AB [(4,7) ; (10,4)]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</a:t>
            </a:r>
            <a:r>
              <a:rPr lang="en-US" baseline="-25000" dirty="0" err="1"/>
              <a:t>max</a:t>
            </a:r>
            <a:r>
              <a:rPr lang="en-US" baseline="-25000" dirty="0"/>
              <a:t> </a:t>
            </a:r>
            <a:r>
              <a:rPr lang="en-US" dirty="0"/>
              <a:t>.</a:t>
            </a:r>
          </a:p>
          <a:p>
            <a:r>
              <a:rPr lang="es-ES_tradnl" dirty="0" err="1"/>
              <a:t>slope</a:t>
            </a:r>
            <a:r>
              <a:rPr lang="es-ES_tradnl" dirty="0"/>
              <a:t> = (y</a:t>
            </a:r>
            <a:r>
              <a:rPr lang="es-ES_tradnl" baseline="-25000" dirty="0"/>
              <a:t>2 </a:t>
            </a:r>
            <a:r>
              <a:rPr lang="es-ES_tradnl" dirty="0"/>
              <a:t>– y</a:t>
            </a:r>
            <a:r>
              <a:rPr lang="es-ES_tradnl" baseline="-25000" dirty="0"/>
              <a:t>1</a:t>
            </a:r>
            <a:r>
              <a:rPr lang="es-ES_tradnl" dirty="0"/>
              <a:t>) / (x</a:t>
            </a:r>
            <a:r>
              <a:rPr lang="es-ES_tradnl" baseline="-25000" dirty="0"/>
              <a:t>2 </a:t>
            </a:r>
            <a:r>
              <a:rPr lang="es-ES_tradnl" dirty="0"/>
              <a:t>– x</a:t>
            </a:r>
            <a:r>
              <a:rPr lang="es-ES_tradnl" baseline="-25000" dirty="0"/>
              <a:t>1</a:t>
            </a:r>
            <a:r>
              <a:rPr lang="es-ES_tradnl" dirty="0"/>
              <a:t>).</a:t>
            </a:r>
          </a:p>
          <a:p>
            <a:r>
              <a:rPr lang="es-ES_tradnl" dirty="0"/>
              <a:t>= (4 – 7) / (10 – 4) = -3 / 6 = -0,5</a:t>
            </a:r>
          </a:p>
          <a:p>
            <a:r>
              <a:rPr lang="tr-TR" dirty="0"/>
              <a:t>T</a:t>
            </a:r>
            <a:r>
              <a:rPr lang="tr-TR" dirty="0" smtClean="0"/>
              <a:t>X </a:t>
            </a:r>
            <a:r>
              <a:rPr lang="tr-TR" dirty="0"/>
              <a:t>= x</a:t>
            </a:r>
            <a:r>
              <a:rPr lang="tr-TR" baseline="-25000" dirty="0"/>
              <a:t>1 </a:t>
            </a:r>
            <a:r>
              <a:rPr lang="tr-TR" dirty="0"/>
              <a:t>+ (</a:t>
            </a:r>
            <a:r>
              <a:rPr lang="tr-TR" dirty="0" err="1"/>
              <a:t>y</a:t>
            </a:r>
            <a:r>
              <a:rPr lang="tr-TR" baseline="-25000" dirty="0" err="1"/>
              <a:t>max</a:t>
            </a:r>
            <a:r>
              <a:rPr lang="tr-TR" baseline="-25000" dirty="0"/>
              <a:t> </a:t>
            </a:r>
            <a:r>
              <a:rPr lang="tr-TR" dirty="0"/>
              <a:t>– y</a:t>
            </a:r>
            <a:r>
              <a:rPr lang="tr-TR" baseline="-25000" dirty="0"/>
              <a:t>1</a:t>
            </a:r>
            <a:r>
              <a:rPr lang="tr-TR" dirty="0"/>
              <a:t>) / </a:t>
            </a:r>
            <a:r>
              <a:rPr lang="tr-TR" dirty="0" err="1"/>
              <a:t>slope</a:t>
            </a:r>
            <a:endParaRPr lang="tr-TR" dirty="0"/>
          </a:p>
          <a:p>
            <a:r>
              <a:rPr lang="tr-TR" dirty="0"/>
              <a:t>= 4 + (6 – 7) / -0,5 = 6</a:t>
            </a:r>
          </a:p>
          <a:p>
            <a:r>
              <a:rPr lang="fi-FI" dirty="0"/>
              <a:t>T</a:t>
            </a:r>
            <a:r>
              <a:rPr lang="fi-FI" dirty="0" smtClean="0"/>
              <a:t>Y </a:t>
            </a:r>
            <a:r>
              <a:rPr lang="fi-FI" dirty="0"/>
              <a:t>= </a:t>
            </a:r>
            <a:r>
              <a:rPr lang="fi-FI" dirty="0" err="1"/>
              <a:t>y</a:t>
            </a:r>
            <a:r>
              <a:rPr lang="fi-FI" baseline="-25000" dirty="0" err="1"/>
              <a:t>max</a:t>
            </a:r>
            <a:r>
              <a:rPr lang="fi-FI" baseline="-25000" dirty="0"/>
              <a:t> </a:t>
            </a:r>
            <a:r>
              <a:rPr lang="fi-FI" dirty="0"/>
              <a:t>= 6</a:t>
            </a:r>
          </a:p>
          <a:p>
            <a:r>
              <a:rPr lang="fi-FI" b="1" dirty="0" err="1"/>
              <a:t>Maka</a:t>
            </a:r>
            <a:r>
              <a:rPr lang="fi-FI" b="1" dirty="0"/>
              <a:t> </a:t>
            </a:r>
            <a:r>
              <a:rPr lang="fi-FI" b="1" dirty="0" err="1"/>
              <a:t>titik</a:t>
            </a:r>
            <a:r>
              <a:rPr lang="fi-FI" b="1" dirty="0"/>
              <a:t> </a:t>
            </a:r>
            <a:r>
              <a:rPr lang="fi-FI" b="1" dirty="0" err="1"/>
              <a:t>potongnya</a:t>
            </a:r>
            <a:r>
              <a:rPr lang="fi-FI" b="1" dirty="0"/>
              <a:t> </a:t>
            </a:r>
            <a:r>
              <a:rPr lang="fi-FI" b="1" dirty="0" err="1"/>
              <a:t>adalah</a:t>
            </a:r>
            <a:r>
              <a:rPr lang="fi-FI" b="1" dirty="0"/>
              <a:t> </a:t>
            </a:r>
            <a:r>
              <a:rPr lang="fi-FI" b="1" dirty="0" smtClean="0"/>
              <a:t>(TX</a:t>
            </a:r>
            <a:r>
              <a:rPr lang="fi-FI" b="1" dirty="0"/>
              <a:t>, </a:t>
            </a:r>
            <a:r>
              <a:rPr lang="fi-FI" b="1" dirty="0" smtClean="0"/>
              <a:t>TY</a:t>
            </a:r>
            <a:r>
              <a:rPr lang="fi-FI" b="1" dirty="0"/>
              <a:t>) = (6, 6)</a:t>
            </a:r>
            <a:endParaRPr lang="en-US" dirty="0"/>
          </a:p>
        </p:txBody>
      </p:sp>
      <p:pic>
        <p:nvPicPr>
          <p:cNvPr id="4" name="Picture 3" descr="8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1806" r="4408" b="5524"/>
          <a:stretch/>
        </p:blipFill>
        <p:spPr>
          <a:xfrm>
            <a:off x="6786638" y="2901091"/>
            <a:ext cx="1526672" cy="20247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Curved Connector 5"/>
          <p:cNvCxnSpPr/>
          <p:nvPr/>
        </p:nvCxnSpPr>
        <p:spPr>
          <a:xfrm rot="10800000">
            <a:off x="5311283" y="2565538"/>
            <a:ext cx="2027011" cy="744005"/>
          </a:xfrm>
          <a:prstGeom prst="curvedConnector3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179477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Polygon 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/>
              <a:t>Interseksi</a:t>
            </a:r>
            <a:r>
              <a:rPr lang="en-US" b="1" dirty="0"/>
              <a:t> </a:t>
            </a:r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/>
              <a:t>kanan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potong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BA [(10,4) ; (4,7)]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baseline="-25000" dirty="0" err="1"/>
              <a:t>max</a:t>
            </a:r>
            <a:r>
              <a:rPr lang="en-US" baseline="-25000" dirty="0"/>
              <a:t> </a:t>
            </a:r>
            <a:r>
              <a:rPr lang="en-US" dirty="0"/>
              <a:t>.</a:t>
            </a:r>
          </a:p>
          <a:p>
            <a:r>
              <a:rPr lang="es-ES_tradnl" dirty="0" err="1"/>
              <a:t>slope</a:t>
            </a:r>
            <a:r>
              <a:rPr lang="es-ES_tradnl" dirty="0"/>
              <a:t> = (y</a:t>
            </a:r>
            <a:r>
              <a:rPr lang="es-ES_tradnl" baseline="-25000" dirty="0"/>
              <a:t>2 </a:t>
            </a:r>
            <a:r>
              <a:rPr lang="es-ES_tradnl" dirty="0"/>
              <a:t>– y</a:t>
            </a:r>
            <a:r>
              <a:rPr lang="es-ES_tradnl" baseline="-25000" dirty="0"/>
              <a:t>1</a:t>
            </a:r>
            <a:r>
              <a:rPr lang="es-ES_tradnl" dirty="0"/>
              <a:t>) / (x</a:t>
            </a:r>
            <a:r>
              <a:rPr lang="es-ES_tradnl" baseline="-25000" dirty="0"/>
              <a:t>2 </a:t>
            </a:r>
            <a:r>
              <a:rPr lang="es-ES_tradnl" dirty="0"/>
              <a:t>– x</a:t>
            </a:r>
            <a:r>
              <a:rPr lang="es-ES_tradnl" baseline="-25000" dirty="0"/>
              <a:t>1</a:t>
            </a:r>
            <a:r>
              <a:rPr lang="es-ES_tradnl" dirty="0"/>
              <a:t>).</a:t>
            </a:r>
          </a:p>
          <a:p>
            <a:r>
              <a:rPr lang="es-ES_tradnl" dirty="0"/>
              <a:t>= (7 – 4) / (4 – 10) = 3 / -6 = </a:t>
            </a:r>
            <a:r>
              <a:rPr lang="es-ES_tradnl" dirty="0" smtClean="0"/>
              <a:t>-0,5</a:t>
            </a:r>
            <a:endParaRPr lang="es-ES_tradnl" dirty="0"/>
          </a:p>
          <a:p>
            <a:r>
              <a:rPr lang="fr-FR" dirty="0"/>
              <a:t>R</a:t>
            </a:r>
            <a:r>
              <a:rPr lang="fr-FR" dirty="0" smtClean="0"/>
              <a:t>X </a:t>
            </a:r>
            <a:r>
              <a:rPr lang="fr-FR" dirty="0"/>
              <a:t>= </a:t>
            </a:r>
            <a:r>
              <a:rPr lang="fr-FR" dirty="0" err="1"/>
              <a:t>x</a:t>
            </a:r>
            <a:r>
              <a:rPr lang="fr-FR" baseline="-25000" dirty="0" err="1"/>
              <a:t>max</a:t>
            </a:r>
            <a:r>
              <a:rPr lang="fr-FR" baseline="-25000" dirty="0"/>
              <a:t> </a:t>
            </a:r>
            <a:r>
              <a:rPr lang="fr-FR" dirty="0"/>
              <a:t>= 8</a:t>
            </a:r>
          </a:p>
          <a:p>
            <a:endParaRPr lang="fr-FR" dirty="0"/>
          </a:p>
          <a:p>
            <a:r>
              <a:rPr lang="es-ES_tradnl" dirty="0"/>
              <a:t>R</a:t>
            </a:r>
            <a:r>
              <a:rPr lang="es-ES_tradnl" dirty="0" smtClean="0"/>
              <a:t>Y </a:t>
            </a:r>
            <a:r>
              <a:rPr lang="es-ES_tradnl" dirty="0"/>
              <a:t>= </a:t>
            </a:r>
            <a:r>
              <a:rPr lang="es-ES_tradnl" dirty="0" err="1"/>
              <a:t>slope</a:t>
            </a:r>
            <a:r>
              <a:rPr lang="es-ES_tradnl" dirty="0"/>
              <a:t> * (</a:t>
            </a:r>
            <a:r>
              <a:rPr lang="es-ES_tradnl" dirty="0" err="1"/>
              <a:t>x</a:t>
            </a:r>
            <a:r>
              <a:rPr lang="es-ES_tradnl" baseline="-25000" dirty="0" err="1"/>
              <a:t>max</a:t>
            </a:r>
            <a:r>
              <a:rPr lang="es-ES_tradnl" baseline="-25000" dirty="0"/>
              <a:t> – </a:t>
            </a:r>
            <a:r>
              <a:rPr lang="es-ES_tradnl" dirty="0"/>
              <a:t>x</a:t>
            </a:r>
            <a:r>
              <a:rPr lang="es-ES_tradnl" baseline="-25000" dirty="0"/>
              <a:t>1</a:t>
            </a:r>
            <a:r>
              <a:rPr lang="es-ES_tradnl" dirty="0"/>
              <a:t>) + y</a:t>
            </a:r>
            <a:r>
              <a:rPr lang="es-ES_tradnl" baseline="-25000" dirty="0"/>
              <a:t>1</a:t>
            </a:r>
            <a:endParaRPr lang="es-ES_tradnl" dirty="0"/>
          </a:p>
          <a:p>
            <a:r>
              <a:rPr lang="es-ES_tradnl" dirty="0"/>
              <a:t>= -0,5 * (8 – 10) + 4 = 5</a:t>
            </a:r>
          </a:p>
          <a:p>
            <a:r>
              <a:rPr lang="es-ES_tradnl" b="1" dirty="0" err="1"/>
              <a:t>Maka</a:t>
            </a:r>
            <a:r>
              <a:rPr lang="es-ES_tradnl" b="1" dirty="0"/>
              <a:t> </a:t>
            </a:r>
            <a:r>
              <a:rPr lang="es-ES_tradnl" b="1" dirty="0" err="1"/>
              <a:t>titik</a:t>
            </a:r>
            <a:r>
              <a:rPr lang="es-ES_tradnl" b="1" dirty="0"/>
              <a:t> </a:t>
            </a:r>
            <a:r>
              <a:rPr lang="es-ES_tradnl" b="1" dirty="0" err="1"/>
              <a:t>potongnya</a:t>
            </a:r>
            <a:r>
              <a:rPr lang="es-ES_tradnl" b="1" dirty="0"/>
              <a:t> </a:t>
            </a:r>
            <a:r>
              <a:rPr lang="es-ES_tradnl" b="1" dirty="0" err="1"/>
              <a:t>adalah</a:t>
            </a:r>
            <a:r>
              <a:rPr lang="es-ES_tradnl" b="1" dirty="0"/>
              <a:t> </a:t>
            </a:r>
            <a:r>
              <a:rPr lang="es-ES_tradnl" b="1" dirty="0" smtClean="0"/>
              <a:t>(RX</a:t>
            </a:r>
            <a:r>
              <a:rPr lang="es-ES_tradnl" b="1" dirty="0"/>
              <a:t>, </a:t>
            </a:r>
            <a:r>
              <a:rPr lang="es-ES_tradnl" b="1" dirty="0" smtClean="0"/>
              <a:t>RY</a:t>
            </a:r>
            <a:r>
              <a:rPr lang="es-ES_tradnl" b="1" dirty="0"/>
              <a:t>) = (8, 5)</a:t>
            </a:r>
            <a:endParaRPr lang="en-US" dirty="0"/>
          </a:p>
        </p:txBody>
      </p:sp>
      <p:pic>
        <p:nvPicPr>
          <p:cNvPr id="4" name="Picture 3" descr="8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1806" r="4408" b="5524"/>
          <a:stretch/>
        </p:blipFill>
        <p:spPr>
          <a:xfrm>
            <a:off x="6786638" y="2901091"/>
            <a:ext cx="1526672" cy="20247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Curved Connector 5"/>
          <p:cNvCxnSpPr/>
          <p:nvPr/>
        </p:nvCxnSpPr>
        <p:spPr>
          <a:xfrm rot="10800000">
            <a:off x="4875090" y="2488570"/>
            <a:ext cx="2873737" cy="1077526"/>
          </a:xfrm>
          <a:prstGeom prst="curvedConnector3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5810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Definisi</a:t>
            </a:r>
            <a:r>
              <a:rPr lang="en-US" b="1" dirty="0"/>
              <a:t> 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Clipping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clip,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memotong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grafika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clipping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pemotongan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area </a:t>
            </a:r>
            <a:r>
              <a:rPr lang="en-US" dirty="0" err="1"/>
              <a:t>tampil</a:t>
            </a:r>
            <a:r>
              <a:rPr lang="en-US" dirty="0"/>
              <a:t>(viewport)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user,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area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disembunyikan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Hal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agar proses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koordinat</a:t>
            </a:r>
            <a:r>
              <a:rPr lang="en-US" dirty="0"/>
              <a:t> pixel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rumit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clipping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clipping window, </a:t>
            </a:r>
            <a:r>
              <a:rPr lang="en-US" dirty="0" err="1"/>
              <a:t>yaitu</a:t>
            </a:r>
            <a:r>
              <a:rPr lang="en-US" dirty="0"/>
              <a:t> area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. Clipping window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,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, </a:t>
            </a:r>
            <a:r>
              <a:rPr lang="en-US" dirty="0" err="1"/>
              <a:t>lingkaran</a:t>
            </a:r>
            <a:r>
              <a:rPr lang="en-US" dirty="0"/>
              <a:t>, </a:t>
            </a:r>
            <a:r>
              <a:rPr lang="en-US" dirty="0" err="1"/>
              <a:t>elips</a:t>
            </a:r>
            <a:r>
              <a:rPr lang="en-US" dirty="0"/>
              <a:t>, </a:t>
            </a:r>
            <a:r>
              <a:rPr lang="en-US" dirty="0" err="1"/>
              <a:t>poligon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lain-lain.</a:t>
            </a:r>
          </a:p>
        </p:txBody>
      </p:sp>
    </p:spTree>
    <p:extLst>
      <p:ext uri="{BB962C8B-B14F-4D97-AF65-F5344CB8AC3E}">
        <p14:creationId xmlns="" xmlns:p14="http://schemas.microsoft.com/office/powerpoint/2010/main" val="36893292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Polygon 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/>
              <a:t>Interseksi</a:t>
            </a:r>
            <a:r>
              <a:rPr lang="en-US" b="1" dirty="0"/>
              <a:t> </a:t>
            </a:r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 smtClean="0"/>
              <a:t>kanan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potong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BC [(10,4) ; (2,0)]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baseline="-25000" dirty="0" err="1"/>
              <a:t>max</a:t>
            </a:r>
            <a:r>
              <a:rPr lang="en-US" baseline="-25000" dirty="0"/>
              <a:t> </a:t>
            </a:r>
            <a:r>
              <a:rPr lang="en-US" dirty="0"/>
              <a:t>.</a:t>
            </a:r>
          </a:p>
          <a:p>
            <a:r>
              <a:rPr lang="es-ES_tradnl" dirty="0" err="1"/>
              <a:t>slope</a:t>
            </a:r>
            <a:r>
              <a:rPr lang="es-ES_tradnl" dirty="0"/>
              <a:t> = (y</a:t>
            </a:r>
            <a:r>
              <a:rPr lang="es-ES_tradnl" baseline="-25000" dirty="0"/>
              <a:t>2 </a:t>
            </a:r>
            <a:r>
              <a:rPr lang="es-ES_tradnl" dirty="0"/>
              <a:t>– y</a:t>
            </a:r>
            <a:r>
              <a:rPr lang="es-ES_tradnl" baseline="-25000" dirty="0"/>
              <a:t>1</a:t>
            </a:r>
            <a:r>
              <a:rPr lang="es-ES_tradnl" dirty="0"/>
              <a:t>) / (x</a:t>
            </a:r>
            <a:r>
              <a:rPr lang="es-ES_tradnl" baseline="-25000" dirty="0"/>
              <a:t>2 </a:t>
            </a:r>
            <a:r>
              <a:rPr lang="es-ES_tradnl" dirty="0"/>
              <a:t>– x</a:t>
            </a:r>
            <a:r>
              <a:rPr lang="es-ES_tradnl" baseline="-25000" dirty="0"/>
              <a:t>1</a:t>
            </a:r>
            <a:r>
              <a:rPr lang="es-ES_tradnl" dirty="0"/>
              <a:t>).</a:t>
            </a:r>
          </a:p>
          <a:p>
            <a:r>
              <a:rPr lang="es-ES_tradnl" dirty="0"/>
              <a:t>= (0 – 4) / (2 – 10) = -4 / -8 = 0,5</a:t>
            </a:r>
          </a:p>
          <a:p>
            <a:r>
              <a:rPr lang="fr-FR" dirty="0"/>
              <a:t>R</a:t>
            </a:r>
            <a:r>
              <a:rPr lang="fr-FR" dirty="0" smtClean="0"/>
              <a:t>X </a:t>
            </a:r>
            <a:r>
              <a:rPr lang="fr-FR" dirty="0"/>
              <a:t>= </a:t>
            </a:r>
            <a:r>
              <a:rPr lang="fr-FR" dirty="0" err="1"/>
              <a:t>x</a:t>
            </a:r>
            <a:r>
              <a:rPr lang="fr-FR" baseline="-25000" dirty="0" err="1"/>
              <a:t>max</a:t>
            </a:r>
            <a:r>
              <a:rPr lang="fr-FR" baseline="-25000" dirty="0"/>
              <a:t> </a:t>
            </a:r>
            <a:r>
              <a:rPr lang="fr-FR" dirty="0"/>
              <a:t>= 8</a:t>
            </a:r>
          </a:p>
          <a:p>
            <a:endParaRPr lang="fr-FR" dirty="0"/>
          </a:p>
          <a:p>
            <a:r>
              <a:rPr lang="es-ES_tradnl" dirty="0"/>
              <a:t>R</a:t>
            </a:r>
            <a:r>
              <a:rPr lang="es-ES_tradnl" dirty="0" smtClean="0"/>
              <a:t>Y </a:t>
            </a:r>
            <a:r>
              <a:rPr lang="es-ES_tradnl" dirty="0"/>
              <a:t>= </a:t>
            </a:r>
            <a:r>
              <a:rPr lang="es-ES_tradnl" dirty="0" err="1"/>
              <a:t>slope</a:t>
            </a:r>
            <a:r>
              <a:rPr lang="es-ES_tradnl" dirty="0"/>
              <a:t> * (</a:t>
            </a:r>
            <a:r>
              <a:rPr lang="es-ES_tradnl" dirty="0" err="1"/>
              <a:t>x</a:t>
            </a:r>
            <a:r>
              <a:rPr lang="es-ES_tradnl" baseline="-25000" dirty="0" err="1"/>
              <a:t>max</a:t>
            </a:r>
            <a:r>
              <a:rPr lang="es-ES_tradnl" baseline="-25000" dirty="0"/>
              <a:t> – </a:t>
            </a:r>
            <a:r>
              <a:rPr lang="es-ES_tradnl" dirty="0"/>
              <a:t>x</a:t>
            </a:r>
            <a:r>
              <a:rPr lang="es-ES_tradnl" baseline="-25000" dirty="0"/>
              <a:t>1</a:t>
            </a:r>
            <a:r>
              <a:rPr lang="es-ES_tradnl" dirty="0"/>
              <a:t>) + y</a:t>
            </a:r>
            <a:r>
              <a:rPr lang="es-ES_tradnl" baseline="-25000" dirty="0"/>
              <a:t>1</a:t>
            </a:r>
            <a:endParaRPr lang="es-ES_tradnl" dirty="0"/>
          </a:p>
          <a:p>
            <a:r>
              <a:rPr lang="es-ES_tradnl" dirty="0"/>
              <a:t>= 0,5 * (8 – 10) + 4 = 3</a:t>
            </a:r>
          </a:p>
          <a:p>
            <a:r>
              <a:rPr lang="es-ES_tradnl" b="1" dirty="0" err="1"/>
              <a:t>Maka</a:t>
            </a:r>
            <a:r>
              <a:rPr lang="es-ES_tradnl" b="1" dirty="0"/>
              <a:t> </a:t>
            </a:r>
            <a:r>
              <a:rPr lang="es-ES_tradnl" b="1" dirty="0" err="1"/>
              <a:t>titik</a:t>
            </a:r>
            <a:r>
              <a:rPr lang="es-ES_tradnl" b="1" dirty="0"/>
              <a:t> </a:t>
            </a:r>
            <a:r>
              <a:rPr lang="es-ES_tradnl" b="1" dirty="0" err="1"/>
              <a:t>potongnya</a:t>
            </a:r>
            <a:r>
              <a:rPr lang="es-ES_tradnl" b="1" dirty="0"/>
              <a:t> </a:t>
            </a:r>
            <a:r>
              <a:rPr lang="es-ES_tradnl" b="1" dirty="0" err="1"/>
              <a:t>adalah</a:t>
            </a:r>
            <a:r>
              <a:rPr lang="es-ES_tradnl" b="1" dirty="0"/>
              <a:t> </a:t>
            </a:r>
            <a:r>
              <a:rPr lang="es-ES_tradnl" b="1" dirty="0" smtClean="0"/>
              <a:t>(RX</a:t>
            </a:r>
            <a:r>
              <a:rPr lang="es-ES_tradnl" b="1" dirty="0"/>
              <a:t>, </a:t>
            </a:r>
            <a:r>
              <a:rPr lang="es-ES_tradnl" b="1" dirty="0" smtClean="0"/>
              <a:t>RY</a:t>
            </a:r>
            <a:r>
              <a:rPr lang="es-ES_tradnl" b="1" dirty="0"/>
              <a:t>) = (8, 3)</a:t>
            </a:r>
            <a:endParaRPr lang="es-ES_tradnl" dirty="0"/>
          </a:p>
          <a:p>
            <a:endParaRPr lang="en-US" dirty="0"/>
          </a:p>
        </p:txBody>
      </p:sp>
      <p:pic>
        <p:nvPicPr>
          <p:cNvPr id="4" name="Picture 3" descr="8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418" t="30431" r="4831" b="6122"/>
          <a:stretch/>
        </p:blipFill>
        <p:spPr>
          <a:xfrm>
            <a:off x="5850107" y="3206922"/>
            <a:ext cx="2604324" cy="13597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Curved Connector 5"/>
          <p:cNvCxnSpPr/>
          <p:nvPr/>
        </p:nvCxnSpPr>
        <p:spPr>
          <a:xfrm rot="10800000">
            <a:off x="4849432" y="2514226"/>
            <a:ext cx="3066175" cy="1051870"/>
          </a:xfrm>
          <a:prstGeom prst="curvedConnector3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161336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Polygon 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9836" cy="4343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Interseksi</a:t>
            </a:r>
            <a:r>
              <a:rPr lang="en-US" b="1" dirty="0"/>
              <a:t> </a:t>
            </a:r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/>
              <a:t>bawah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potong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CA [(2,0) ; (4,7)]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</a:t>
            </a:r>
            <a:r>
              <a:rPr lang="en-US" baseline="-25000" dirty="0" err="1"/>
              <a:t>min</a:t>
            </a:r>
            <a:r>
              <a:rPr lang="en-US" dirty="0"/>
              <a:t>.</a:t>
            </a:r>
          </a:p>
          <a:p>
            <a:r>
              <a:rPr lang="es-ES_tradnl" dirty="0" err="1"/>
              <a:t>slope</a:t>
            </a:r>
            <a:r>
              <a:rPr lang="es-ES_tradnl" dirty="0"/>
              <a:t> = (y</a:t>
            </a:r>
            <a:r>
              <a:rPr lang="es-ES_tradnl" baseline="-25000" dirty="0"/>
              <a:t>2 </a:t>
            </a:r>
            <a:r>
              <a:rPr lang="es-ES_tradnl" dirty="0"/>
              <a:t>– y</a:t>
            </a:r>
            <a:r>
              <a:rPr lang="es-ES_tradnl" baseline="-25000" dirty="0"/>
              <a:t>1</a:t>
            </a:r>
            <a:r>
              <a:rPr lang="es-ES_tradnl" dirty="0"/>
              <a:t>) / (x</a:t>
            </a:r>
            <a:r>
              <a:rPr lang="es-ES_tradnl" baseline="-25000" dirty="0"/>
              <a:t>2 </a:t>
            </a:r>
            <a:r>
              <a:rPr lang="es-ES_tradnl" dirty="0"/>
              <a:t>– x</a:t>
            </a:r>
            <a:r>
              <a:rPr lang="es-ES_tradnl" baseline="-25000" dirty="0"/>
              <a:t>1</a:t>
            </a:r>
            <a:r>
              <a:rPr lang="es-ES_tradnl" dirty="0"/>
              <a:t>).</a:t>
            </a:r>
          </a:p>
          <a:p>
            <a:r>
              <a:rPr lang="es-ES_tradnl" dirty="0"/>
              <a:t>= (7 – 0) / (4 – 2) = 7 / 2 = 3,5</a:t>
            </a:r>
          </a:p>
          <a:p>
            <a:r>
              <a:rPr lang="fi-FI" dirty="0"/>
              <a:t>B</a:t>
            </a:r>
            <a:r>
              <a:rPr lang="fi-FI" dirty="0" smtClean="0"/>
              <a:t>X </a:t>
            </a:r>
            <a:r>
              <a:rPr lang="fi-FI" dirty="0"/>
              <a:t>= x</a:t>
            </a:r>
            <a:r>
              <a:rPr lang="fi-FI" baseline="-25000" dirty="0"/>
              <a:t>1 </a:t>
            </a:r>
            <a:r>
              <a:rPr lang="fi-FI" dirty="0"/>
              <a:t>+ (</a:t>
            </a:r>
            <a:r>
              <a:rPr lang="fi-FI" dirty="0" err="1"/>
              <a:t>y</a:t>
            </a:r>
            <a:r>
              <a:rPr lang="fi-FI" baseline="-25000" dirty="0" err="1"/>
              <a:t>min</a:t>
            </a:r>
            <a:r>
              <a:rPr lang="fi-FI" baseline="-25000" dirty="0"/>
              <a:t> </a:t>
            </a:r>
            <a:r>
              <a:rPr lang="fi-FI" dirty="0"/>
              <a:t>– y</a:t>
            </a:r>
            <a:r>
              <a:rPr lang="fi-FI" baseline="-25000" dirty="0"/>
              <a:t>1</a:t>
            </a:r>
            <a:r>
              <a:rPr lang="fi-FI" dirty="0"/>
              <a:t>) / </a:t>
            </a:r>
            <a:r>
              <a:rPr lang="fi-FI" dirty="0" err="1"/>
              <a:t>slope</a:t>
            </a:r>
            <a:endParaRPr lang="fi-FI" dirty="0"/>
          </a:p>
          <a:p>
            <a:r>
              <a:rPr lang="fi-FI" dirty="0"/>
              <a:t>= 2 + (1 – 0) / 3,5 = 2,286</a:t>
            </a:r>
          </a:p>
          <a:p>
            <a:r>
              <a:rPr lang="fi-FI" dirty="0"/>
              <a:t>B</a:t>
            </a:r>
            <a:r>
              <a:rPr lang="fi-FI" dirty="0" smtClean="0"/>
              <a:t>Y </a:t>
            </a:r>
            <a:r>
              <a:rPr lang="fi-FI" dirty="0"/>
              <a:t>= </a:t>
            </a:r>
            <a:r>
              <a:rPr lang="fi-FI" dirty="0" err="1"/>
              <a:t>y</a:t>
            </a:r>
            <a:r>
              <a:rPr lang="fi-FI" baseline="-25000" dirty="0" err="1"/>
              <a:t>min</a:t>
            </a:r>
            <a:r>
              <a:rPr lang="fi-FI" baseline="-25000" dirty="0"/>
              <a:t> </a:t>
            </a:r>
            <a:r>
              <a:rPr lang="fi-FI" dirty="0"/>
              <a:t>= 1</a:t>
            </a:r>
          </a:p>
          <a:p>
            <a:r>
              <a:rPr lang="fi-FI" b="1" dirty="0" err="1"/>
              <a:t>Maka</a:t>
            </a:r>
            <a:r>
              <a:rPr lang="fi-FI" b="1" dirty="0"/>
              <a:t> </a:t>
            </a:r>
            <a:r>
              <a:rPr lang="fi-FI" b="1" dirty="0" err="1"/>
              <a:t>titik</a:t>
            </a:r>
            <a:r>
              <a:rPr lang="fi-FI" b="1" dirty="0"/>
              <a:t> </a:t>
            </a:r>
            <a:r>
              <a:rPr lang="fi-FI" b="1" dirty="0" err="1"/>
              <a:t>potongnya</a:t>
            </a:r>
            <a:r>
              <a:rPr lang="fi-FI" b="1" dirty="0"/>
              <a:t> </a:t>
            </a:r>
            <a:r>
              <a:rPr lang="fi-FI" b="1" dirty="0" err="1"/>
              <a:t>adalah</a:t>
            </a:r>
            <a:r>
              <a:rPr lang="fi-FI" b="1" dirty="0"/>
              <a:t> </a:t>
            </a:r>
            <a:r>
              <a:rPr lang="fi-FI" b="1" dirty="0" smtClean="0"/>
              <a:t>(BX</a:t>
            </a:r>
            <a:r>
              <a:rPr lang="fi-FI" b="1" dirty="0"/>
              <a:t>, </a:t>
            </a:r>
            <a:r>
              <a:rPr lang="fi-FI" b="1" dirty="0" smtClean="0"/>
              <a:t>BY</a:t>
            </a:r>
            <a:r>
              <a:rPr lang="fi-FI" b="1" dirty="0"/>
              <a:t>) = (2,286 ; 1)</a:t>
            </a:r>
            <a:endParaRPr lang="en-US" dirty="0"/>
          </a:p>
        </p:txBody>
      </p:sp>
      <p:pic>
        <p:nvPicPr>
          <p:cNvPr id="4" name="Picture 3" descr="8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181" r="45198"/>
          <a:stretch/>
        </p:blipFill>
        <p:spPr>
          <a:xfrm>
            <a:off x="6132349" y="2811296"/>
            <a:ext cx="1436869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Curved Connector 5"/>
          <p:cNvCxnSpPr/>
          <p:nvPr/>
        </p:nvCxnSpPr>
        <p:spPr>
          <a:xfrm rot="10800000">
            <a:off x="5413915" y="2604021"/>
            <a:ext cx="1629306" cy="1629115"/>
          </a:xfrm>
          <a:prstGeom prst="curvedConnector3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436935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Polygon 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032" y="1600201"/>
            <a:ext cx="8739054" cy="4343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Interseksi</a:t>
            </a:r>
            <a:r>
              <a:rPr lang="en-US" b="1" dirty="0"/>
              <a:t> </a:t>
            </a:r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 smtClean="0"/>
              <a:t>bawah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potong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CB [(2,0) ; (10,4)]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</a:t>
            </a:r>
            <a:r>
              <a:rPr lang="en-US" baseline="-25000" dirty="0" err="1"/>
              <a:t>min</a:t>
            </a:r>
            <a:r>
              <a:rPr lang="en-US" dirty="0"/>
              <a:t>.</a:t>
            </a:r>
          </a:p>
          <a:p>
            <a:r>
              <a:rPr lang="es-ES_tradnl" dirty="0" err="1"/>
              <a:t>slope</a:t>
            </a:r>
            <a:r>
              <a:rPr lang="es-ES_tradnl" dirty="0"/>
              <a:t> = (y</a:t>
            </a:r>
            <a:r>
              <a:rPr lang="es-ES_tradnl" baseline="-25000" dirty="0"/>
              <a:t>2 </a:t>
            </a:r>
            <a:r>
              <a:rPr lang="es-ES_tradnl" dirty="0"/>
              <a:t>– y</a:t>
            </a:r>
            <a:r>
              <a:rPr lang="es-ES_tradnl" baseline="-25000" dirty="0"/>
              <a:t>1</a:t>
            </a:r>
            <a:r>
              <a:rPr lang="es-ES_tradnl" dirty="0"/>
              <a:t>) / (x</a:t>
            </a:r>
            <a:r>
              <a:rPr lang="es-ES_tradnl" baseline="-25000" dirty="0"/>
              <a:t>2 </a:t>
            </a:r>
            <a:r>
              <a:rPr lang="es-ES_tradnl" dirty="0"/>
              <a:t>– x</a:t>
            </a:r>
            <a:r>
              <a:rPr lang="es-ES_tradnl" baseline="-25000" dirty="0"/>
              <a:t>1</a:t>
            </a:r>
            <a:r>
              <a:rPr lang="es-ES_tradnl" dirty="0"/>
              <a:t>).</a:t>
            </a:r>
          </a:p>
          <a:p>
            <a:r>
              <a:rPr lang="es-ES_tradnl" dirty="0"/>
              <a:t>= (4 – 0) / (10 – 2) = 4 / 8 = 0,5</a:t>
            </a:r>
          </a:p>
          <a:p>
            <a:r>
              <a:rPr lang="fi-FI" dirty="0"/>
              <a:t>B</a:t>
            </a:r>
            <a:r>
              <a:rPr lang="fi-FI" dirty="0" smtClean="0"/>
              <a:t>X </a:t>
            </a:r>
            <a:r>
              <a:rPr lang="fi-FI" dirty="0"/>
              <a:t>= x</a:t>
            </a:r>
            <a:r>
              <a:rPr lang="fi-FI" baseline="-25000" dirty="0"/>
              <a:t>1 </a:t>
            </a:r>
            <a:r>
              <a:rPr lang="fi-FI" dirty="0"/>
              <a:t>+ (</a:t>
            </a:r>
            <a:r>
              <a:rPr lang="fi-FI" dirty="0" err="1"/>
              <a:t>y</a:t>
            </a:r>
            <a:r>
              <a:rPr lang="fi-FI" baseline="-25000" dirty="0" err="1"/>
              <a:t>min</a:t>
            </a:r>
            <a:r>
              <a:rPr lang="fi-FI" baseline="-25000" dirty="0"/>
              <a:t> </a:t>
            </a:r>
            <a:r>
              <a:rPr lang="fi-FI" dirty="0"/>
              <a:t>– y</a:t>
            </a:r>
            <a:r>
              <a:rPr lang="fi-FI" baseline="-25000" dirty="0"/>
              <a:t>1</a:t>
            </a:r>
            <a:r>
              <a:rPr lang="fi-FI" dirty="0"/>
              <a:t>) / </a:t>
            </a:r>
            <a:r>
              <a:rPr lang="fi-FI" dirty="0" err="1"/>
              <a:t>slope</a:t>
            </a:r>
            <a:endParaRPr lang="fi-FI" dirty="0"/>
          </a:p>
          <a:p>
            <a:r>
              <a:rPr lang="fi-FI" dirty="0"/>
              <a:t>= 2 + (1 – 0) / 0,5 = 4</a:t>
            </a:r>
          </a:p>
          <a:p>
            <a:r>
              <a:rPr lang="fi-FI" dirty="0"/>
              <a:t>B</a:t>
            </a:r>
            <a:r>
              <a:rPr lang="fi-FI" dirty="0" smtClean="0"/>
              <a:t>Y </a:t>
            </a:r>
            <a:r>
              <a:rPr lang="fi-FI" dirty="0"/>
              <a:t>= </a:t>
            </a:r>
            <a:r>
              <a:rPr lang="fi-FI" dirty="0" err="1"/>
              <a:t>y</a:t>
            </a:r>
            <a:r>
              <a:rPr lang="fi-FI" baseline="-25000" dirty="0" err="1"/>
              <a:t>min</a:t>
            </a:r>
            <a:r>
              <a:rPr lang="fi-FI" baseline="-25000" dirty="0"/>
              <a:t> </a:t>
            </a:r>
            <a:r>
              <a:rPr lang="fi-FI" dirty="0"/>
              <a:t>= 1</a:t>
            </a:r>
          </a:p>
          <a:p>
            <a:r>
              <a:rPr lang="fi-FI" b="1" dirty="0" err="1"/>
              <a:t>Maka</a:t>
            </a:r>
            <a:r>
              <a:rPr lang="fi-FI" b="1" dirty="0"/>
              <a:t> </a:t>
            </a:r>
            <a:r>
              <a:rPr lang="fi-FI" b="1" dirty="0" err="1"/>
              <a:t>titik</a:t>
            </a:r>
            <a:r>
              <a:rPr lang="fi-FI" b="1" dirty="0"/>
              <a:t> </a:t>
            </a:r>
            <a:r>
              <a:rPr lang="fi-FI" b="1" dirty="0" err="1"/>
              <a:t>potongnya</a:t>
            </a:r>
            <a:r>
              <a:rPr lang="fi-FI" b="1" dirty="0"/>
              <a:t> </a:t>
            </a:r>
            <a:r>
              <a:rPr lang="fi-FI" b="1" dirty="0" err="1"/>
              <a:t>adalah</a:t>
            </a:r>
            <a:r>
              <a:rPr lang="fi-FI" b="1" dirty="0"/>
              <a:t> (IX, IY) = (4, 1)</a:t>
            </a:r>
            <a:endParaRPr lang="en-US" dirty="0"/>
          </a:p>
        </p:txBody>
      </p:sp>
      <p:pic>
        <p:nvPicPr>
          <p:cNvPr id="4" name="Picture 3" descr="8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418" t="30431" r="4831" b="6122"/>
          <a:stretch/>
        </p:blipFill>
        <p:spPr>
          <a:xfrm>
            <a:off x="5760303" y="3322371"/>
            <a:ext cx="2604324" cy="13597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Curved Connector 5"/>
          <p:cNvCxnSpPr/>
          <p:nvPr/>
        </p:nvCxnSpPr>
        <p:spPr>
          <a:xfrm rot="10800000">
            <a:off x="5041869" y="2604020"/>
            <a:ext cx="2001352" cy="1513666"/>
          </a:xfrm>
          <a:prstGeom prst="curvedConnector3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716069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Polygon 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Dari </a:t>
            </a:r>
            <a:r>
              <a:rPr lang="en-US" dirty="0" err="1"/>
              <a:t>perhitungan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polygon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A(3,714 ; 6), B(6, 6), C(8, 5), D(8, 3), E(2,286 ; 1), </a:t>
            </a:r>
            <a:r>
              <a:rPr lang="en-US" dirty="0" err="1"/>
              <a:t>dan</a:t>
            </a:r>
            <a:r>
              <a:rPr lang="en-US" dirty="0"/>
              <a:t> F(4, 1).</a:t>
            </a:r>
          </a:p>
        </p:txBody>
      </p:sp>
      <p:pic>
        <p:nvPicPr>
          <p:cNvPr id="4" name="Picture 3" descr="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555" y="3081198"/>
            <a:ext cx="4239821" cy="31370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9400923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AB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smtClean="0"/>
              <a:t>A(3,2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smtClean="0"/>
              <a:t>B(4,5</a:t>
            </a:r>
            <a:r>
              <a:rPr lang="en-US" dirty="0" smtClean="0"/>
              <a:t>).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CD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smtClean="0"/>
              <a:t>C(4,7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smtClean="0"/>
              <a:t>D(6,8).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EF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E(0,-1)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smtClean="0"/>
              <a:t>F(6,7</a:t>
            </a:r>
            <a:r>
              <a:rPr lang="en-US" dirty="0" smtClean="0"/>
              <a:t>). </a:t>
            </a:r>
            <a:r>
              <a:rPr lang="en-US" dirty="0" err="1" smtClean="0"/>
              <a:t>Lalukan</a:t>
            </a:r>
            <a:r>
              <a:rPr lang="en-US" dirty="0" smtClean="0"/>
              <a:t> Line Clipping </a:t>
            </a:r>
            <a:r>
              <a:rPr lang="en-US" dirty="0" smtClean="0"/>
              <a:t>window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min</a:t>
            </a:r>
            <a:r>
              <a:rPr lang="en-US" baseline="-25000" dirty="0" smtClean="0"/>
              <a:t> </a:t>
            </a:r>
            <a:r>
              <a:rPr lang="en-US" dirty="0" smtClean="0"/>
              <a:t>= 1,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</a:t>
            </a:r>
            <a:r>
              <a:rPr lang="en-US" dirty="0" smtClean="0"/>
              <a:t>= 6,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min</a:t>
            </a:r>
            <a:r>
              <a:rPr lang="en-US" baseline="-25000" dirty="0" smtClean="0"/>
              <a:t> </a:t>
            </a:r>
            <a:r>
              <a:rPr lang="en-US" dirty="0" smtClean="0"/>
              <a:t>= 1,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</a:t>
            </a:r>
            <a:r>
              <a:rPr lang="en-US" dirty="0" smtClean="0"/>
              <a:t>= 6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polygon ABC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smtClean="0"/>
              <a:t>A(3,7</a:t>
            </a:r>
            <a:r>
              <a:rPr lang="en-US" dirty="0" smtClean="0"/>
              <a:t>), </a:t>
            </a:r>
            <a:r>
              <a:rPr lang="en-US" dirty="0" smtClean="0"/>
              <a:t>B(11,5),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C(3,1). </a:t>
            </a:r>
            <a:r>
              <a:rPr lang="en-US" dirty="0" err="1" smtClean="0"/>
              <a:t>Lakukan</a:t>
            </a:r>
            <a:r>
              <a:rPr lang="en-US" dirty="0" smtClean="0"/>
              <a:t> Polygon Clipping window yang 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min</a:t>
            </a:r>
            <a:r>
              <a:rPr lang="en-US" baseline="-25000" dirty="0" smtClean="0"/>
              <a:t> </a:t>
            </a:r>
            <a:r>
              <a:rPr lang="en-US" dirty="0" smtClean="0"/>
              <a:t>= 1,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</a:t>
            </a:r>
            <a:r>
              <a:rPr lang="en-US" dirty="0" smtClean="0"/>
              <a:t>= 8,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min</a:t>
            </a:r>
            <a:r>
              <a:rPr lang="en-US" baseline="-25000" dirty="0" smtClean="0"/>
              <a:t> </a:t>
            </a:r>
            <a:r>
              <a:rPr lang="en-US" dirty="0" smtClean="0"/>
              <a:t>= 1,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</a:t>
            </a:r>
            <a:r>
              <a:rPr lang="en-US" dirty="0" smtClean="0"/>
              <a:t>= 6.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5096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Proses clipping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aplikasi-aplikasi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3 </a:t>
            </a:r>
            <a:r>
              <a:rPr lang="en-US" dirty="0" err="1"/>
              <a:t>Dimensi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solid </a:t>
            </a:r>
            <a:r>
              <a:rPr lang="en-US" dirty="0" err="1"/>
              <a:t>modelling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window.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memindahkan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menghapus</a:t>
            </a:r>
            <a:r>
              <a:rPr lang="en-US" dirty="0"/>
              <a:t> </a:t>
            </a:r>
            <a:r>
              <a:rPr lang="en-US" dirty="0" err="1"/>
              <a:t>sebagian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5558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Teknik</a:t>
            </a:r>
            <a:r>
              <a:rPr lang="en-US" b="1" dirty="0" smtClean="0"/>
              <a:t> 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clipping,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Vertex Clipping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Line Clipping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Polygon Clipping</a:t>
            </a:r>
          </a:p>
        </p:txBody>
      </p:sp>
    </p:spTree>
    <p:extLst>
      <p:ext uri="{BB962C8B-B14F-4D97-AF65-F5344CB8AC3E}">
        <p14:creationId xmlns="" xmlns:p14="http://schemas.microsoft.com/office/powerpoint/2010/main" val="206392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Vertex Clipping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Clipping </a:t>
            </a:r>
            <a:r>
              <a:rPr lang="en-US" b="1" dirty="0" err="1"/>
              <a:t>Titik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Vertex Clipping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X</a:t>
            </a:r>
            <a:r>
              <a:rPr lang="en-US" b="1" baseline="-25000" dirty="0" err="1" smtClean="0"/>
              <a:t>min</a:t>
            </a:r>
            <a:r>
              <a:rPr lang="en-US" b="1" dirty="0" smtClean="0"/>
              <a:t> </a:t>
            </a:r>
            <a:r>
              <a:rPr lang="en-US" b="1" dirty="0"/>
              <a:t>≤ x ≤ </a:t>
            </a:r>
            <a:r>
              <a:rPr lang="en-US" b="1" dirty="0" err="1"/>
              <a:t>X</a:t>
            </a:r>
            <a:r>
              <a:rPr lang="en-US" b="1" baseline="-25000" dirty="0" err="1"/>
              <a:t>max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Y</a:t>
            </a:r>
            <a:r>
              <a:rPr lang="en-US" b="1" baseline="-25000" dirty="0" err="1" smtClean="0"/>
              <a:t>min</a:t>
            </a:r>
            <a:r>
              <a:rPr lang="en-US" b="1" dirty="0" smtClean="0"/>
              <a:t> </a:t>
            </a:r>
            <a:r>
              <a:rPr lang="en-US" b="1" dirty="0"/>
              <a:t>≤ y ≤ </a:t>
            </a:r>
            <a:r>
              <a:rPr lang="en-US" b="1" dirty="0" err="1"/>
              <a:t>Y</a:t>
            </a:r>
            <a:r>
              <a:rPr lang="en-US" b="1" baseline="-25000" dirty="0" err="1"/>
              <a:t>max</a:t>
            </a:r>
            <a:endParaRPr lang="en-US" dirty="0"/>
          </a:p>
          <a:p>
            <a:r>
              <a:rPr lang="en-US" dirty="0" err="1"/>
              <a:t>X</a:t>
            </a:r>
            <a:r>
              <a:rPr lang="en-US" baseline="-25000" dirty="0" err="1"/>
              <a:t>min</a:t>
            </a:r>
            <a:r>
              <a:rPr lang="en-US" baseline="-25000" dirty="0"/>
              <a:t>, </a:t>
            </a:r>
            <a:r>
              <a:rPr lang="en-US" dirty="0" err="1"/>
              <a:t>X</a:t>
            </a:r>
            <a:r>
              <a:rPr lang="en-US" baseline="-25000" dirty="0" err="1"/>
              <a:t>max</a:t>
            </a:r>
            <a:r>
              <a:rPr lang="en-US" baseline="-25000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min</a:t>
            </a:r>
            <a:r>
              <a:rPr lang="en-US" baseline="-25000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</a:t>
            </a:r>
            <a:r>
              <a:rPr lang="en-US" baseline="-25000" dirty="0" err="1"/>
              <a:t>max</a:t>
            </a:r>
            <a:r>
              <a:rPr lang="en-US" baseline="-25000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clipping window 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. Agar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jalankan</a:t>
            </a:r>
            <a:r>
              <a:rPr lang="en-US" dirty="0"/>
              <a:t>,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viewport.</a:t>
            </a:r>
          </a:p>
        </p:txBody>
      </p:sp>
    </p:spTree>
    <p:extLst>
      <p:ext uri="{BB962C8B-B14F-4D97-AF65-F5344CB8AC3E}">
        <p14:creationId xmlns="" xmlns:p14="http://schemas.microsoft.com/office/powerpoint/2010/main" val="293688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Vertex Clipping </a:t>
            </a:r>
            <a:br>
              <a:rPr lang="en-US" b="1" dirty="0"/>
            </a:br>
            <a:r>
              <a:rPr lang="en-US" b="1" dirty="0"/>
              <a:t>(Clipping </a:t>
            </a:r>
            <a:r>
              <a:rPr lang="en-US" b="1" dirty="0" err="1"/>
              <a:t>Titik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600200"/>
            <a:ext cx="4574994" cy="49845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r>
              <a:rPr lang="en-US" b="1" dirty="0"/>
              <a:t> :</a:t>
            </a:r>
            <a:endParaRPr lang="en-US" dirty="0"/>
          </a:p>
          <a:p>
            <a:r>
              <a:rPr lang="en-US" dirty="0" err="1"/>
              <a:t>Terdapat</a:t>
            </a:r>
            <a:r>
              <a:rPr lang="en-US" dirty="0"/>
              <a:t> 2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P1(2,2) </a:t>
            </a:r>
            <a:r>
              <a:rPr lang="en-US" dirty="0" err="1"/>
              <a:t>dan</a:t>
            </a:r>
            <a:r>
              <a:rPr lang="en-US" dirty="0"/>
              <a:t> P2(3,6)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baseline="-25000" dirty="0" err="1"/>
              <a:t>min</a:t>
            </a:r>
            <a:r>
              <a:rPr lang="en-US" baseline="-25000" dirty="0"/>
              <a:t> </a:t>
            </a:r>
            <a:r>
              <a:rPr lang="en-US" dirty="0"/>
              <a:t>= 1, </a:t>
            </a:r>
            <a:r>
              <a:rPr lang="en-US" dirty="0" err="1"/>
              <a:t>X</a:t>
            </a:r>
            <a:r>
              <a:rPr lang="en-US" baseline="-25000" dirty="0" err="1"/>
              <a:t>max</a:t>
            </a:r>
            <a:r>
              <a:rPr lang="en-US" baseline="-25000" dirty="0"/>
              <a:t> </a:t>
            </a:r>
            <a:r>
              <a:rPr lang="en-US" dirty="0"/>
              <a:t>= 5, </a:t>
            </a:r>
            <a:r>
              <a:rPr lang="en-US" dirty="0" err="1"/>
              <a:t>Y</a:t>
            </a:r>
            <a:r>
              <a:rPr lang="en-US" baseline="-25000" dirty="0" err="1"/>
              <a:t>min</a:t>
            </a:r>
            <a:r>
              <a:rPr lang="en-US" baseline="-25000" dirty="0"/>
              <a:t> </a:t>
            </a:r>
            <a:r>
              <a:rPr lang="en-US" dirty="0"/>
              <a:t>= 1,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</a:t>
            </a:r>
            <a:r>
              <a:rPr lang="en-US" baseline="-25000" dirty="0" err="1"/>
              <a:t>max</a:t>
            </a:r>
            <a:r>
              <a:rPr lang="en-US" baseline="-25000" dirty="0"/>
              <a:t> </a:t>
            </a:r>
            <a:r>
              <a:rPr lang="en-US" dirty="0"/>
              <a:t>= 5</a:t>
            </a:r>
            <a:r>
              <a:rPr lang="en-US" dirty="0" smtClean="0"/>
              <a:t>.</a:t>
            </a:r>
          </a:p>
          <a:p>
            <a:r>
              <a:rPr lang="en-US" dirty="0"/>
              <a:t>Dari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P2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vertex clipping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P2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 </a:t>
            </a:r>
            <a:r>
              <a:rPr lang="en-US" dirty="0" err="1"/>
              <a:t>tampilkan</a:t>
            </a:r>
            <a:r>
              <a:rPr lang="en-US" dirty="0" smtClean="0"/>
              <a:t>.</a:t>
            </a:r>
          </a:p>
          <a:p>
            <a:r>
              <a:rPr lang="en-US" dirty="0"/>
              <a:t>Clipping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diaplikasikan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scene yang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ledakan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percikan</a:t>
            </a:r>
            <a:r>
              <a:rPr lang="en-US" dirty="0"/>
              <a:t> air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mendistribusikan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.</a:t>
            </a:r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914" y="2333249"/>
            <a:ext cx="3943089" cy="37270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291779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Line Clipping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Clipping </a:t>
            </a:r>
            <a:r>
              <a:rPr lang="en-US" b="1" dirty="0" err="1"/>
              <a:t>Garis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926252"/>
          </a:xfrm>
        </p:spPr>
        <p:txBody>
          <a:bodyPr/>
          <a:lstStyle/>
          <a:p>
            <a:r>
              <a:rPr lang="en-US" dirty="0"/>
              <a:t>Line clipping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inside-outside test,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. </a:t>
            </a:r>
          </a:p>
        </p:txBody>
      </p:sp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125" y="3047019"/>
            <a:ext cx="5046617" cy="3479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05974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Line Clipping </a:t>
            </a:r>
            <a:br>
              <a:rPr lang="en-US" b="1" dirty="0"/>
            </a:br>
            <a:r>
              <a:rPr lang="en-US" b="1" dirty="0"/>
              <a:t>(Clipping </a:t>
            </a:r>
            <a:r>
              <a:rPr lang="en-US" b="1" dirty="0" err="1"/>
              <a:t>Garis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dikategorikan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4 </a:t>
            </a: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Invisible </a:t>
            </a:r>
            <a:r>
              <a:rPr lang="en-US" dirty="0" smtClean="0"/>
              <a:t>: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/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clipping window.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Half</a:t>
            </a:r>
            <a:r>
              <a:rPr lang="en-US" dirty="0"/>
              <a:t>-partial </a:t>
            </a:r>
            <a:r>
              <a:rPr lang="en-US" dirty="0" smtClean="0"/>
              <a:t>: </a:t>
            </a:r>
            <a:r>
              <a:rPr lang="en-US" dirty="0" err="1"/>
              <a:t>Garis</a:t>
            </a:r>
            <a:r>
              <a:rPr lang="en-US" dirty="0"/>
              <a:t> yang </a:t>
            </a:r>
            <a:r>
              <a:rPr lang="en-US" dirty="0" err="1"/>
              <a:t>terpotong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clipping window.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Full</a:t>
            </a:r>
            <a:r>
              <a:rPr lang="en-US" dirty="0"/>
              <a:t>-</a:t>
            </a:r>
            <a:r>
              <a:rPr lang="en-US" dirty="0" smtClean="0"/>
              <a:t>partial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/>
              <a:t>Garis</a:t>
            </a:r>
            <a:r>
              <a:rPr lang="en-US" dirty="0"/>
              <a:t> yang </a:t>
            </a:r>
            <a:r>
              <a:rPr lang="en-US" dirty="0" err="1"/>
              <a:t>terpotong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clipping window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melintasi</a:t>
            </a:r>
            <a:r>
              <a:rPr lang="en-US" dirty="0"/>
              <a:t> clipping window.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Visible</a:t>
            </a:r>
            <a:r>
              <a:rPr lang="en-US" dirty="0"/>
              <a:t> </a:t>
            </a:r>
            <a:r>
              <a:rPr lang="en-US" dirty="0" smtClean="0"/>
              <a:t>: </a:t>
            </a:r>
            <a:r>
              <a:rPr lang="en-US" dirty="0" err="1"/>
              <a:t>Garis</a:t>
            </a:r>
            <a:r>
              <a:rPr lang="en-US" dirty="0"/>
              <a:t> yang </a:t>
            </a:r>
            <a:r>
              <a:rPr lang="en-US" dirty="0" err="1"/>
              <a:t>terletak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clipping window.</a:t>
            </a:r>
          </a:p>
        </p:txBody>
      </p:sp>
    </p:spTree>
    <p:extLst>
      <p:ext uri="{BB962C8B-B14F-4D97-AF65-F5344CB8AC3E}">
        <p14:creationId xmlns="" xmlns:p14="http://schemas.microsoft.com/office/powerpoint/2010/main" val="1454173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122</TotalTime>
  <Words>2067</Words>
  <Application>Microsoft Macintosh PowerPoint</Application>
  <PresentationFormat>On-screen Show (4:3)</PresentationFormat>
  <Paragraphs>205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Breeze</vt:lpstr>
      <vt:lpstr>Clipping</vt:lpstr>
      <vt:lpstr>Definisi Clipping</vt:lpstr>
      <vt:lpstr>Definisi Clipping</vt:lpstr>
      <vt:lpstr>Clipping</vt:lpstr>
      <vt:lpstr>Teknik Clipping</vt:lpstr>
      <vt:lpstr>Vertex Clipping  (Clipping Titik)</vt:lpstr>
      <vt:lpstr>Vertex Clipping  (Clipping Titik)</vt:lpstr>
      <vt:lpstr>Line Clipping  (Clipping Garis)</vt:lpstr>
      <vt:lpstr>Line Clipping  (Clipping Garis)</vt:lpstr>
      <vt:lpstr>Line Clipping  (Clipping Garis)</vt:lpstr>
      <vt:lpstr>Algoritma  Cohen-Sutherland</vt:lpstr>
      <vt:lpstr>Algoritma  Cohen-Sutherland</vt:lpstr>
      <vt:lpstr>Algoritma  Cohen-Sutherland</vt:lpstr>
      <vt:lpstr>Algoritma  Cohen-Sutherland</vt:lpstr>
      <vt:lpstr>Algoritma  Cohen-Sutherland</vt:lpstr>
      <vt:lpstr>Algoritma  Cohen-Sutherland</vt:lpstr>
      <vt:lpstr>Algoritma  Cohen-Sutherland</vt:lpstr>
      <vt:lpstr>Algoritma  Cohen-Sutherland</vt:lpstr>
      <vt:lpstr>Algoritma  Cohen-Sutherland</vt:lpstr>
      <vt:lpstr>Algoritma  Cohen-Sutherland</vt:lpstr>
      <vt:lpstr>Algoritma  Cohen-Sutherland</vt:lpstr>
      <vt:lpstr>Polygon Clipping</vt:lpstr>
      <vt:lpstr>Polygon Clipping</vt:lpstr>
      <vt:lpstr>Polygon Clipping</vt:lpstr>
      <vt:lpstr>Polygon Clipping</vt:lpstr>
      <vt:lpstr>Polygon Clipping</vt:lpstr>
      <vt:lpstr>Polygon Clipping</vt:lpstr>
      <vt:lpstr>Polygon Clipping</vt:lpstr>
      <vt:lpstr>Polygon Clipping</vt:lpstr>
      <vt:lpstr>Polygon Clipping</vt:lpstr>
      <vt:lpstr>Polygon Clipping</vt:lpstr>
      <vt:lpstr>Polygon Clipping</vt:lpstr>
      <vt:lpstr>Polygon Clipping</vt:lpstr>
      <vt:lpstr>Selesai</vt:lpstr>
    </vt:vector>
  </TitlesOfParts>
  <Company>Maniac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Clipping</dc:title>
  <dc:creator>Lumyde Otnaylum</dc:creator>
  <cp:lastModifiedBy>lumyde</cp:lastModifiedBy>
  <cp:revision>17</cp:revision>
  <dcterms:created xsi:type="dcterms:W3CDTF">2015-12-03T01:19:49Z</dcterms:created>
  <dcterms:modified xsi:type="dcterms:W3CDTF">2016-10-23T23:29:07Z</dcterms:modified>
</cp:coreProperties>
</file>