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0"/>
  </p:notesMasterIdLst>
  <p:sldIdLst>
    <p:sldId id="256" r:id="rId2"/>
    <p:sldId id="257" r:id="rId3"/>
    <p:sldId id="258" r:id="rId4"/>
    <p:sldId id="281" r:id="rId5"/>
    <p:sldId id="282" r:id="rId6"/>
    <p:sldId id="283" r:id="rId7"/>
    <p:sldId id="284" r:id="rId8"/>
    <p:sldId id="285" r:id="rId9"/>
    <p:sldId id="286" r:id="rId10"/>
    <p:sldId id="274" r:id="rId11"/>
    <p:sldId id="287" r:id="rId12"/>
    <p:sldId id="276" r:id="rId13"/>
    <p:sldId id="277" r:id="rId14"/>
    <p:sldId id="278" r:id="rId15"/>
    <p:sldId id="280" r:id="rId16"/>
    <p:sldId id="296" r:id="rId17"/>
    <p:sldId id="299" r:id="rId18"/>
    <p:sldId id="269" r:id="rId19"/>
    <p:sldId id="271" r:id="rId20"/>
    <p:sldId id="272" r:id="rId21"/>
    <p:sldId id="288" r:id="rId22"/>
    <p:sldId id="289" r:id="rId23"/>
    <p:sldId id="294" r:id="rId24"/>
    <p:sldId id="297" r:id="rId25"/>
    <p:sldId id="293" r:id="rId26"/>
    <p:sldId id="290" r:id="rId27"/>
    <p:sldId id="291" r:id="rId28"/>
    <p:sldId id="29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9A3741E-1399-4195-958B-41326F7BE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36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08DCB-0775-453B-BC33-084BCEF3BF43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69583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B9AB5-0595-41C8-AA56-EF4A34F571E4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201858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F1448-4C87-4A8B-B98A-C89ACF3191B4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684856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1FD09-7C03-4369-9438-53BE2E668319}" type="slidenum">
              <a:rPr lang="en-US"/>
              <a:pPr/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541454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4357B-FC06-4DF0-9DCA-BCEAE8F7C463}" type="slidenum">
              <a:rPr lang="en-US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594106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20E43-0BC3-42B2-8D4B-022588BCC4F5}" type="slidenum">
              <a:rPr lang="en-US"/>
              <a:pPr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457148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5A085-A1C3-48EC-BAF6-8C10191FC1EB}" type="slidenum">
              <a:rPr lang="en-US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86425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D915D-DA9E-45E3-A72D-5F97D52BFDDB}" type="slidenum">
              <a:rPr lang="en-US"/>
              <a:pPr/>
              <a:t>16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717224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D915D-DA9E-45E3-A72D-5F97D52BFDDB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05465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1065B-F08E-4181-89F9-567D749414CB}" type="slidenum">
              <a:rPr lang="en-US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6586790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DBE6A-6C2A-41EB-B274-B1144014FABD}" type="slidenum">
              <a:rPr lang="en-US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28954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DC74-D60C-4279-A160-4870054CD534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933221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656A7-284E-4181-830D-5DA4CCED1BD8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204449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32282-45A1-46BA-A540-A03FCDE77137}" type="slidenum">
              <a:rPr lang="en-US"/>
              <a:pPr/>
              <a:t>21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256223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771760-BAD1-4A50-B200-BBD5D4584B4F}" type="slidenum">
              <a:rPr lang="en-US"/>
              <a:pPr/>
              <a:t>22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32578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1425D-7C36-417F-B0DF-96C7EA3CB72A}" type="slidenum">
              <a:rPr lang="en-US"/>
              <a:pPr/>
              <a:t>23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2302575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1425D-7C36-417F-B0DF-96C7EA3CB72A}" type="slidenum">
              <a:rPr lang="en-US"/>
              <a:pPr/>
              <a:t>24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3457220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6ACDC-1C6F-4B00-8733-EC4BBC31AF6F}" type="slidenum">
              <a:rPr lang="en-US"/>
              <a:pPr/>
              <a:t>25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8873283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1DA5D-14FE-451A-BD01-08E24599D52F}" type="slidenum">
              <a:rPr lang="en-US"/>
              <a:pPr/>
              <a:t>26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2737401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8291C-4013-4AC7-8901-1D8A786D45E9}" type="slidenum">
              <a:rPr lang="en-US"/>
              <a:pPr/>
              <a:t>27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29064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5DE89-F2F7-4F36-9CC9-2A5DD8528CA3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93184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F53D8-760B-47AF-BDDF-9BA9E587E2E1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72462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1C66C-F63C-4080-896F-F330B0726335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5896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8C30A-44DF-4F2A-BFEF-37A1F4A3D466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12693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61436-ACD6-4790-8566-8B14E0399C5E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532246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21D33-1EA5-4D92-8A68-67E9D345B2BB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266551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C78F7-0601-4E43-9E44-8AAB3292BBF6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62708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1765CE2-F6E0-4023-B095-0360687822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836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E15AF-5FE0-4E13-AAF5-7B30BFDF24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5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pPr>
              <a:defRPr/>
            </a:pPr>
            <a:fld id="{BB5391BA-16EC-4649-BF1B-499959E1FC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0944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D36FE-039A-4BD6-8D83-879A614E5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3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1332A19-AB00-4FB7-B774-EE3EDD5999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9470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0A6F-69D8-4EFF-B8E3-2EA6C023F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6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0D8C5-26B8-4ACA-9141-D90581C0B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1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F836D-FA5A-4079-9D72-2075693C2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0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8E9E3-F5DF-4A3E-B0F6-0FB32B9413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3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A0C6-B7EC-4C0C-AE6A-780FB0A5B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0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11FD4-2493-43A8-A8A0-8FDB5B42CE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4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Uky Yudatama, S,Si, M.Kom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94B4326-F370-4BAA-9822-60774DEEB9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52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  <p15:guide id="4294967295" pos="2124">
          <p15:clr>
            <a:srgbClr val="F26B43"/>
          </p15:clr>
        </p15:guide>
        <p15:guide id="4294967295" pos="36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2286000"/>
            <a:ext cx="4953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Cybercrime</a:t>
            </a: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5791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id-ID" dirty="0" smtClean="0"/>
              <a:t>Fasilkom</a:t>
            </a:r>
            <a:endParaRPr lang="en-US" dirty="0" smtClean="0"/>
          </a:p>
          <a:p>
            <a:r>
              <a:rPr lang="en-US" dirty="0" err="1" smtClean="0"/>
              <a:t>Defri</a:t>
            </a:r>
            <a:r>
              <a:rPr lang="en-US" dirty="0" smtClean="0"/>
              <a:t> </a:t>
            </a:r>
            <a:r>
              <a:rPr lang="en-US" dirty="0" err="1" smtClean="0"/>
              <a:t>Kurniawan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7813"/>
            <a:ext cx="75438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err="1" smtClean="0"/>
              <a:t>Ruang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Lingkup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Kejahatan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Komputer</a:t>
            </a:r>
            <a:endParaRPr lang="en-US" sz="3600" b="1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620000" cy="5410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instrumen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untuk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melakukan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kejahatan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, </a:t>
            </a:r>
            <a:r>
              <a:rPr lang="en-US" dirty="0" err="1" smtClean="0"/>
              <a:t>penipuan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pemalsuan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pornografi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, </a:t>
            </a:r>
            <a:r>
              <a:rPr lang="en-US" dirty="0" err="1" smtClean="0"/>
              <a:t>prostitusi</a:t>
            </a:r>
            <a:r>
              <a:rPr lang="en-US" dirty="0" smtClean="0"/>
              <a:t> online,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endParaRPr lang="en-US" dirty="0" smtClean="0"/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perangkatnya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objek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penyalahgunaan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data-data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, </a:t>
            </a:r>
            <a:r>
              <a:rPr lang="en-US" dirty="0" err="1" smtClean="0"/>
              <a:t>dimodifikasi</a:t>
            </a:r>
            <a:r>
              <a:rPr lang="en-US" dirty="0" smtClean="0"/>
              <a:t>, </a:t>
            </a:r>
            <a:r>
              <a:rPr lang="en-US" dirty="0" err="1" smtClean="0"/>
              <a:t>dihapus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diduplikasi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7813"/>
            <a:ext cx="74676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err="1" smtClean="0"/>
              <a:t>Ruang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Lingkup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Kejahatan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Komputer</a:t>
            </a:r>
            <a:endParaRPr lang="en-US" sz="3600" b="1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543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>
                <a:solidFill>
                  <a:srgbClr val="C00000"/>
                </a:solidFill>
              </a:rPr>
              <a:t>Penyalahgunaan</a:t>
            </a:r>
            <a:r>
              <a:rPr lang="en-US" dirty="0" smtClean="0">
                <a:solidFill>
                  <a:srgbClr val="C00000"/>
                </a:solidFill>
              </a:rPr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berkaitan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atau</a:t>
            </a:r>
            <a:r>
              <a:rPr lang="en-US" dirty="0" smtClean="0">
                <a:solidFill>
                  <a:srgbClr val="C00000"/>
                </a:solidFill>
              </a:rPr>
              <a:t> data</a:t>
            </a:r>
            <a:r>
              <a:rPr lang="en-US" dirty="0" smtClean="0"/>
              <a:t>,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data-data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ilegal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i="1" dirty="0" smtClean="0"/>
              <a:t>4. </a:t>
            </a:r>
            <a:r>
              <a:rPr lang="en-US" dirty="0" err="1" smtClean="0">
                <a:solidFill>
                  <a:srgbClr val="C00000"/>
                </a:solidFill>
              </a:rPr>
              <a:t>Perolehan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tidak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sah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pengungkapan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atau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penggunaan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informasi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data,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yang </a:t>
            </a:r>
            <a:r>
              <a:rPr lang="en-US" dirty="0" err="1" smtClean="0"/>
              <a:t>ilegal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799"/>
            <a:ext cx="7543800" cy="114300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err="1" smtClean="0"/>
              <a:t>Kejahatan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menggunakan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sarana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Komputer</a:t>
            </a:r>
            <a:r>
              <a:rPr lang="id-ID" sz="3200" b="1" dirty="0" smtClean="0"/>
              <a:t> </a:t>
            </a:r>
            <a:r>
              <a:rPr lang="en-US" sz="3200" b="1" dirty="0" smtClean="0"/>
              <a:t>(Bainbridge,1993) :</a:t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543800" cy="43021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endParaRPr lang="en-US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Perubahan</a:t>
            </a:r>
            <a:r>
              <a:rPr lang="en-US" dirty="0" smtClean="0"/>
              <a:t> data input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Perusakan</a:t>
            </a:r>
            <a:r>
              <a:rPr lang="en-US" dirty="0" smtClean="0"/>
              <a:t> data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endParaRPr lang="en-US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  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620000" cy="1066800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dirty="0" err="1" smtClean="0"/>
              <a:t>Ancaman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Internet</a:t>
            </a:r>
            <a:br>
              <a:rPr lang="en-US" sz="3200" dirty="0" smtClean="0"/>
            </a:br>
            <a:r>
              <a:rPr lang="en-US" sz="3200" dirty="0" smtClean="0"/>
              <a:t>(Bernstein et.al., 1996):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543800" cy="3967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Menguping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eavesdropping</a:t>
            </a:r>
            <a:r>
              <a:rPr lang="en-US" sz="2400" dirty="0" smtClean="0"/>
              <a:t>);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Menyamar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masquerade</a:t>
            </a:r>
            <a:r>
              <a:rPr lang="en-US" sz="2400" dirty="0" smtClean="0"/>
              <a:t>);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3. </a:t>
            </a:r>
            <a:r>
              <a:rPr lang="en-US" sz="2400" b="1" dirty="0" err="1" smtClean="0"/>
              <a:t>Pengulang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reply</a:t>
            </a:r>
            <a:r>
              <a:rPr lang="en-US" sz="2400" dirty="0" smtClean="0"/>
              <a:t>);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4. </a:t>
            </a:r>
            <a:r>
              <a:rPr lang="en-US" sz="2400" b="1" dirty="0" err="1" smtClean="0"/>
              <a:t>Manipulasi</a:t>
            </a:r>
            <a:r>
              <a:rPr lang="en-US" sz="2400" b="1" dirty="0" smtClean="0"/>
              <a:t> data </a:t>
            </a:r>
            <a:r>
              <a:rPr lang="en-US" sz="2400" dirty="0" smtClean="0"/>
              <a:t>(</a:t>
            </a:r>
            <a:r>
              <a:rPr lang="en-US" sz="2400" i="1" dirty="0" smtClean="0"/>
              <a:t>data manipulation</a:t>
            </a:r>
            <a:r>
              <a:rPr lang="en-US" sz="2400" dirty="0" smtClean="0"/>
              <a:t>);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5. </a:t>
            </a:r>
            <a:r>
              <a:rPr lang="en-US" sz="2400" b="1" dirty="0" err="1" smtClean="0"/>
              <a:t>Kesalahan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Penyampaian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misrouting</a:t>
            </a:r>
            <a:r>
              <a:rPr lang="en-US" sz="2400" dirty="0" smtClean="0"/>
              <a:t>);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6. </a:t>
            </a:r>
            <a:r>
              <a:rPr lang="en-US" sz="2400" b="1" dirty="0" err="1" smtClean="0"/>
              <a:t>Pintu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jebakan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kuda</a:t>
            </a:r>
            <a:r>
              <a:rPr lang="en-US" sz="2400" b="1" dirty="0" smtClean="0"/>
              <a:t> Trojan </a:t>
            </a:r>
            <a:r>
              <a:rPr lang="en-US" sz="2400" dirty="0" smtClean="0"/>
              <a:t>(</a:t>
            </a:r>
            <a:r>
              <a:rPr lang="en-US" sz="2400" i="1" dirty="0" smtClean="0"/>
              <a:t>trapdoor</a:t>
            </a:r>
            <a:r>
              <a:rPr lang="en-US" sz="2400" dirty="0" smtClean="0"/>
              <a:t>);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7. Virus </a:t>
            </a:r>
            <a:r>
              <a:rPr lang="en-US" sz="2400" dirty="0" smtClean="0"/>
              <a:t>(</a:t>
            </a:r>
            <a:r>
              <a:rPr lang="en-US" sz="2400" i="1" dirty="0" smtClean="0"/>
              <a:t>viruses</a:t>
            </a:r>
            <a:r>
              <a:rPr lang="en-US" sz="2400" dirty="0" smtClean="0"/>
              <a:t>);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id-ID" sz="2400" b="1" dirty="0" smtClean="0"/>
              <a:t>8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Penolakan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Pelayanan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denial of service</a:t>
            </a:r>
            <a:r>
              <a:rPr lang="en-US" sz="2400" dirty="0" smtClean="0"/>
              <a:t>).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391400" cy="1338828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700" b="1" dirty="0" err="1" smtClean="0"/>
              <a:t>Beberapa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kendala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di</a:t>
            </a:r>
            <a:r>
              <a:rPr lang="en-US" sz="2700" b="1" dirty="0" smtClean="0"/>
              <a:t> internet </a:t>
            </a:r>
            <a:r>
              <a:rPr lang="en-US" sz="2700" b="1" dirty="0" err="1" smtClean="0"/>
              <a:t>akibat</a:t>
            </a: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US" sz="2700" b="1" dirty="0" err="1" smtClean="0"/>
              <a:t>lemahnya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sistem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keamanan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komputer</a:t>
            </a: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US" sz="2700" b="1" dirty="0" smtClean="0"/>
              <a:t>(Bernstein et.al.,1996):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828800"/>
            <a:ext cx="7467600" cy="3545586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1.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sandi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dicuri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terhubung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ditiru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pencuri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2.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komunikais</a:t>
            </a:r>
            <a:r>
              <a:rPr lang="en-US" sz="2400" dirty="0" smtClean="0"/>
              <a:t> </a:t>
            </a:r>
            <a:r>
              <a:rPr lang="en-US" sz="2400" dirty="0" err="1" smtClean="0"/>
              <a:t>disadap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pun </a:t>
            </a:r>
            <a:r>
              <a:rPr lang="en-US" sz="2400" dirty="0" err="1" smtClean="0"/>
              <a:t>dicuri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3.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dimasuki</a:t>
            </a:r>
            <a:r>
              <a:rPr lang="en-US" sz="2400" dirty="0" smtClean="0"/>
              <a:t> (</a:t>
            </a:r>
            <a:r>
              <a:rPr lang="en-US" sz="2400" i="1" dirty="0" smtClean="0"/>
              <a:t>penetrated</a:t>
            </a:r>
            <a:r>
              <a:rPr lang="en-US" sz="2400" dirty="0" smtClean="0"/>
              <a:t>)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pengacau</a:t>
            </a:r>
            <a:r>
              <a:rPr lang="en-US" sz="2400" dirty="0" smtClean="0"/>
              <a:t> (</a:t>
            </a:r>
            <a:r>
              <a:rPr lang="en-US" sz="2400" i="1" dirty="0" smtClean="0"/>
              <a:t>intruder</a:t>
            </a:r>
            <a:r>
              <a:rPr lang="en-US" sz="2400" dirty="0" smtClean="0"/>
              <a:t>).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4. Server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(</a:t>
            </a:r>
            <a:r>
              <a:rPr lang="en-US" sz="2400" i="1" dirty="0" smtClean="0"/>
              <a:t>e-mail bomb</a:t>
            </a:r>
            <a:r>
              <a:rPr lang="en-US" sz="2400" dirty="0" smtClean="0"/>
              <a:t>)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macet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400" b="1" dirty="0" err="1" smtClean="0"/>
              <a:t>Sistem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keamanan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berkaitan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dengan</a:t>
            </a:r>
            <a:r>
              <a:rPr lang="id-ID" sz="3400" b="1" dirty="0" smtClean="0"/>
              <a:t> </a:t>
            </a:r>
            <a:r>
              <a:rPr lang="en-US" sz="3400" b="1" dirty="0" err="1" smtClean="0"/>
              <a:t>masalah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keuangan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</a:t>
            </a:r>
            <a:r>
              <a:rPr lang="en-US" sz="3400" b="1" i="1" dirty="0" smtClean="0"/>
              <a:t>e-commerce</a:t>
            </a:r>
            <a:r>
              <a:rPr lang="en-US" sz="3400" b="1" dirty="0" smtClean="0"/>
              <a:t>: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022475"/>
            <a:ext cx="7467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dicuri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endParaRPr lang="en-US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Dana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disalahgunakan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memegangnya</a:t>
            </a:r>
            <a:r>
              <a:rPr lang="en-US" dirty="0" smtClean="0"/>
              <a:t>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err="1" smtClean="0"/>
              <a:t>Pemalsuan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berpura-pura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7813"/>
            <a:ext cx="7467600" cy="56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/>
              <a:t>Faktor</a:t>
            </a:r>
            <a:r>
              <a:rPr lang="en-US" sz="4000" dirty="0" smtClean="0"/>
              <a:t> </a:t>
            </a:r>
            <a:r>
              <a:rPr lang="en-US" sz="4000" dirty="0" err="1" smtClean="0"/>
              <a:t>Penyebab</a:t>
            </a:r>
            <a:r>
              <a:rPr lang="en-US" sz="4000" dirty="0" smtClean="0"/>
              <a:t> Cybercrime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6200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i="1" dirty="0" err="1"/>
              <a:t>Segi</a:t>
            </a:r>
            <a:r>
              <a:rPr lang="en-US" b="1" i="1" dirty="0"/>
              <a:t> </a:t>
            </a:r>
            <a:r>
              <a:rPr lang="en-US" b="1" i="1" dirty="0" err="1"/>
              <a:t>teknis</a:t>
            </a:r>
            <a:r>
              <a:rPr lang="en-US" dirty="0"/>
              <a:t>,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/>
              <a:t>Teknologi</a:t>
            </a:r>
            <a:r>
              <a:rPr lang="en-US" dirty="0"/>
              <a:t> internet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. </a:t>
            </a:r>
            <a:endParaRPr lang="id-ID" dirty="0"/>
          </a:p>
          <a:p>
            <a:pPr algn="just">
              <a:lnSpc>
                <a:spcPct val="90000"/>
              </a:lnSpc>
              <a:buNone/>
              <a:defRPr/>
            </a:pPr>
            <a:r>
              <a:rPr lang="id-ID" dirty="0"/>
              <a:t>	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lain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aksinya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meratanya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yang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7813"/>
            <a:ext cx="7467600" cy="56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/>
              <a:t>Faktor</a:t>
            </a:r>
            <a:r>
              <a:rPr lang="en-US" sz="4000" dirty="0" smtClean="0"/>
              <a:t> </a:t>
            </a:r>
            <a:r>
              <a:rPr lang="en-US" sz="4000" dirty="0" err="1" smtClean="0"/>
              <a:t>Penyebab</a:t>
            </a:r>
            <a:r>
              <a:rPr lang="en-US" sz="4000" dirty="0" smtClean="0"/>
              <a:t> Cybercrime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620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i="1" dirty="0" err="1" smtClean="0"/>
              <a:t>Segi</a:t>
            </a:r>
            <a:r>
              <a:rPr lang="en-US" b="1" i="1" dirty="0" smtClean="0"/>
              <a:t> </a:t>
            </a:r>
            <a:r>
              <a:rPr lang="en-US" b="1" i="1" dirty="0" err="1" smtClean="0"/>
              <a:t>sosioekonomi</a:t>
            </a:r>
            <a:r>
              <a:rPr lang="en-US" dirty="0" smtClean="0"/>
              <a:t>,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i="1" dirty="0" smtClean="0"/>
              <a:t>cybercrime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r>
              <a:rPr lang="en-US" dirty="0" err="1" smtClean="0"/>
              <a:t>Isu</a:t>
            </a:r>
            <a:r>
              <a:rPr lang="en-US" dirty="0" smtClean="0"/>
              <a:t> global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(</a:t>
            </a:r>
            <a:r>
              <a:rPr lang="en-US" i="1" dirty="0" smtClean="0"/>
              <a:t>security network</a:t>
            </a:r>
            <a:r>
              <a:rPr lang="en-US" dirty="0" smtClean="0"/>
              <a:t>).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global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internet.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76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239000" cy="615553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400" dirty="0" err="1" smtClean="0">
                <a:solidFill>
                  <a:schemeClr val="accent5"/>
                </a:solidFill>
              </a:rPr>
              <a:t>Tipe</a:t>
            </a:r>
            <a:r>
              <a:rPr lang="en-US" sz="3400" dirty="0" smtClean="0">
                <a:solidFill>
                  <a:schemeClr val="accent5"/>
                </a:solidFill>
              </a:rPr>
              <a:t> </a:t>
            </a:r>
            <a:r>
              <a:rPr lang="en-US" sz="3400" i="1" dirty="0" smtClean="0">
                <a:solidFill>
                  <a:schemeClr val="accent5"/>
                </a:solidFill>
              </a:rPr>
              <a:t>cybercrime </a:t>
            </a:r>
            <a:r>
              <a:rPr lang="en-US" sz="3400" dirty="0" err="1" smtClean="0">
                <a:solidFill>
                  <a:schemeClr val="accent5"/>
                </a:solidFill>
              </a:rPr>
              <a:t>menurut</a:t>
            </a:r>
            <a:r>
              <a:rPr lang="en-US" sz="3400" dirty="0" smtClean="0">
                <a:solidFill>
                  <a:schemeClr val="accent5"/>
                </a:solidFill>
              </a:rPr>
              <a:t> Philip </a:t>
            </a:r>
            <a:r>
              <a:rPr lang="en-US" sz="3400" dirty="0" err="1" smtClean="0">
                <a:solidFill>
                  <a:schemeClr val="accent5"/>
                </a:solidFill>
              </a:rPr>
              <a:t>Renata</a:t>
            </a:r>
            <a:r>
              <a:rPr lang="en-US" sz="3400" dirty="0" smtClean="0">
                <a:solidFill>
                  <a:schemeClr val="accent5"/>
                </a:solidFill>
              </a:rPr>
              <a:t>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696200" cy="4191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C00000"/>
                </a:solidFill>
              </a:rPr>
              <a:t>Joy computing,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C00000"/>
                </a:solidFill>
              </a:rPr>
              <a:t>Hacking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3.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</a:rPr>
              <a:t>trojan</a:t>
            </a:r>
            <a:r>
              <a:rPr lang="en-US" dirty="0" smtClean="0">
                <a:solidFill>
                  <a:srgbClr val="C00000"/>
                </a:solidFill>
              </a:rPr>
              <a:t> horse</a:t>
            </a:r>
            <a:r>
              <a:rPr lang="en-US" dirty="0" smtClean="0"/>
              <a:t>, </a:t>
            </a:r>
            <a:r>
              <a:rPr lang="en-US" dirty="0" err="1" smtClean="0"/>
              <a:t>manipulasi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intsruksi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program, </a:t>
            </a:r>
            <a:r>
              <a:rPr lang="en-US" dirty="0" err="1" smtClean="0"/>
              <a:t>menghapus</a:t>
            </a:r>
            <a:r>
              <a:rPr lang="en-US" dirty="0" smtClean="0"/>
              <a:t>, </a:t>
            </a:r>
            <a:r>
              <a:rPr lang="en-US" dirty="0" err="1" smtClean="0"/>
              <a:t>menambah</a:t>
            </a:r>
            <a:r>
              <a:rPr lang="en-US" dirty="0" smtClean="0"/>
              <a:t>,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terjangkau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 lain</a:t>
            </a:r>
            <a:r>
              <a:rPr lang="en-US" dirty="0" smtClean="0"/>
              <a:t>.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n-US" dirty="0"/>
              <a:t>4.</a:t>
            </a:r>
            <a:r>
              <a:rPr lang="en-US" dirty="0">
                <a:solidFill>
                  <a:srgbClr val="C00000"/>
                </a:solidFill>
              </a:rPr>
              <a:t>Data</a:t>
            </a:r>
            <a:r>
              <a:rPr lang="id-ID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leakage,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pembocoran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data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dirahasiakan</a:t>
            </a:r>
            <a:r>
              <a:rPr lang="en-US" dirty="0"/>
              <a:t>.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n-US" dirty="0"/>
              <a:t>5.</a:t>
            </a:r>
            <a:r>
              <a:rPr lang="en-US" dirty="0">
                <a:solidFill>
                  <a:srgbClr val="C00000"/>
                </a:solidFill>
              </a:rPr>
              <a:t>Data diddling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mengubah</a:t>
            </a:r>
            <a:r>
              <a:rPr lang="en-US" dirty="0"/>
              <a:t> data valid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, </a:t>
            </a:r>
            <a:r>
              <a:rPr lang="en-US" dirty="0" err="1"/>
              <a:t>mengubah</a:t>
            </a:r>
            <a:r>
              <a:rPr lang="en-US" dirty="0"/>
              <a:t> input data </a:t>
            </a:r>
            <a:r>
              <a:rPr lang="en-US" dirty="0" err="1"/>
              <a:t>atau</a:t>
            </a:r>
            <a:r>
              <a:rPr lang="en-US" dirty="0"/>
              <a:t> output data.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n-US" dirty="0"/>
              <a:t>6.</a:t>
            </a:r>
            <a:r>
              <a:rPr lang="en-US" dirty="0">
                <a:solidFill>
                  <a:srgbClr val="C00000"/>
                </a:solidFill>
              </a:rPr>
              <a:t>To </a:t>
            </a:r>
            <a:r>
              <a:rPr lang="en-US" dirty="0" err="1">
                <a:solidFill>
                  <a:srgbClr val="C00000"/>
                </a:solidFill>
              </a:rPr>
              <a:t>frustate</a:t>
            </a:r>
            <a:r>
              <a:rPr lang="en-US" dirty="0">
                <a:solidFill>
                  <a:srgbClr val="C00000"/>
                </a:solidFill>
              </a:rPr>
              <a:t> data communication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penyia-nyiaan</a:t>
            </a:r>
            <a:r>
              <a:rPr lang="en-US" dirty="0"/>
              <a:t> data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n-US" dirty="0"/>
              <a:t>7.</a:t>
            </a:r>
            <a:r>
              <a:rPr lang="en-US" dirty="0">
                <a:solidFill>
                  <a:srgbClr val="C00000"/>
                </a:solidFill>
              </a:rPr>
              <a:t>Software piracy,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pembajakan</a:t>
            </a:r>
            <a:r>
              <a:rPr lang="en-US" dirty="0"/>
              <a:t> software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yang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(</a:t>
            </a:r>
            <a:r>
              <a:rPr lang="en-US" dirty="0" err="1"/>
              <a:t>HaKI</a:t>
            </a:r>
            <a:r>
              <a:rPr lang="en-US" dirty="0"/>
              <a:t>).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n-US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5"/>
                </a:solidFill>
              </a:rPr>
              <a:t>Modus </a:t>
            </a:r>
            <a:r>
              <a:rPr lang="en-US" sz="4000" dirty="0" err="1" smtClean="0">
                <a:solidFill>
                  <a:schemeClr val="accent5"/>
                </a:solidFill>
              </a:rPr>
              <a:t>Kejahatan</a:t>
            </a:r>
            <a:r>
              <a:rPr lang="en-US" sz="4000" dirty="0" smtClean="0">
                <a:solidFill>
                  <a:schemeClr val="accent5"/>
                </a:solidFill>
              </a:rPr>
              <a:t> Cybercrime Indonesia (Roy </a:t>
            </a:r>
            <a:r>
              <a:rPr lang="en-US" sz="4000" dirty="0" err="1" smtClean="0">
                <a:solidFill>
                  <a:schemeClr val="accent5"/>
                </a:solidFill>
              </a:rPr>
              <a:t>Suryo</a:t>
            </a:r>
            <a:r>
              <a:rPr lang="en-US" sz="4000" dirty="0" smtClean="0">
                <a:solidFill>
                  <a:schemeClr val="accent5"/>
                </a:solidFill>
              </a:rPr>
              <a:t>):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98675"/>
            <a:ext cx="7620000" cy="3235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(</a:t>
            </a:r>
            <a:r>
              <a:rPr lang="en-US" dirty="0" err="1" smtClean="0"/>
              <a:t>kartu</a:t>
            </a:r>
            <a:r>
              <a:rPr lang="en-US" dirty="0" smtClean="0"/>
              <a:t>) </a:t>
            </a:r>
            <a:r>
              <a:rPr lang="en-US" dirty="0" err="1" smtClean="0"/>
              <a:t>kredit</a:t>
            </a:r>
            <a:r>
              <a:rPr lang="en-US" dirty="0" smtClean="0"/>
              <a:t>;</a:t>
            </a:r>
          </a:p>
          <a:p>
            <a:pPr eaLnBrk="1" hangingPunct="1">
              <a:defRPr/>
            </a:pPr>
            <a:r>
              <a:rPr lang="en-US" dirty="0" err="1" smtClean="0"/>
              <a:t>Memasuki</a:t>
            </a:r>
            <a:r>
              <a:rPr lang="en-US" dirty="0" smtClean="0"/>
              <a:t>, </a:t>
            </a:r>
            <a:r>
              <a:rPr lang="en-US" dirty="0" err="1" smtClean="0"/>
              <a:t>memodifikasi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homepage </a:t>
            </a:r>
          </a:p>
          <a:p>
            <a:pPr eaLnBrk="1" hangingPunct="1">
              <a:defRPr/>
            </a:pPr>
            <a:r>
              <a:rPr lang="en-US" dirty="0" err="1" smtClean="0"/>
              <a:t>Penyerangan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e-mail </a:t>
            </a:r>
            <a:r>
              <a:rPr lang="en-US" dirty="0" err="1" smtClean="0"/>
              <a:t>melalui</a:t>
            </a:r>
            <a:r>
              <a:rPr lang="en-US" dirty="0" smtClean="0"/>
              <a:t> virus </a:t>
            </a:r>
            <a:r>
              <a:rPr lang="en-US" dirty="0" err="1" smtClean="0"/>
              <a:t>atau</a:t>
            </a:r>
            <a:r>
              <a:rPr lang="en-US" dirty="0" smtClean="0"/>
              <a:t> spamming.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59678"/>
            <a:ext cx="3065930" cy="4952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Kriminalitas</a:t>
            </a:r>
            <a:r>
              <a:rPr lang="en-US" dirty="0" smtClean="0"/>
              <a:t> di Internet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3000" dirty="0" err="1" smtClean="0">
                <a:solidFill>
                  <a:srgbClr val="C00000"/>
                </a:solidFill>
              </a:rPr>
              <a:t>Kriminalitas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dunia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maya</a:t>
            </a:r>
            <a:r>
              <a:rPr lang="en-US" sz="3000" dirty="0" smtClean="0">
                <a:solidFill>
                  <a:srgbClr val="C00000"/>
                </a:solidFill>
              </a:rPr>
              <a:t> (</a:t>
            </a:r>
            <a:r>
              <a:rPr lang="en-US" sz="3000" i="1" dirty="0" smtClean="0">
                <a:solidFill>
                  <a:srgbClr val="C00000"/>
                </a:solidFill>
              </a:rPr>
              <a:t>cybercrime</a:t>
            </a:r>
            <a:r>
              <a:rPr lang="en-US" sz="3000" dirty="0" smtClean="0">
                <a:solidFill>
                  <a:srgbClr val="C00000"/>
                </a:solidFill>
              </a:rPr>
              <a:t>) </a:t>
            </a:r>
            <a:r>
              <a:rPr lang="en-US" sz="3000" dirty="0" err="1" smtClean="0">
                <a:solidFill>
                  <a:srgbClr val="C00000"/>
                </a:solidFill>
              </a:rPr>
              <a:t>atau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kriminalitas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di</a:t>
            </a:r>
            <a:r>
              <a:rPr lang="en-US" sz="3000" dirty="0" smtClean="0">
                <a:solidFill>
                  <a:srgbClr val="C00000"/>
                </a:solidFill>
              </a:rPr>
              <a:t> internet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tindakan</a:t>
            </a:r>
            <a:r>
              <a:rPr lang="en-US" sz="3000" dirty="0" smtClean="0"/>
              <a:t> </a:t>
            </a:r>
            <a:r>
              <a:rPr lang="en-US" sz="3000" dirty="0" err="1" smtClean="0"/>
              <a:t>pidana</a:t>
            </a:r>
            <a:r>
              <a:rPr lang="en-US" sz="3000" dirty="0" smtClean="0"/>
              <a:t> </a:t>
            </a:r>
            <a:r>
              <a:rPr lang="en-US" sz="3000" dirty="0" err="1" smtClean="0"/>
              <a:t>kriminal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teknologi</a:t>
            </a:r>
            <a:r>
              <a:rPr lang="en-US" sz="3000" dirty="0" smtClean="0"/>
              <a:t> internet (</a:t>
            </a:r>
            <a:r>
              <a:rPr lang="en-US" sz="3000" i="1" dirty="0" smtClean="0"/>
              <a:t>cyberspace</a:t>
            </a:r>
            <a:r>
              <a:rPr lang="en-US" sz="3000" dirty="0" smtClean="0"/>
              <a:t>), </a:t>
            </a:r>
            <a:r>
              <a:rPr lang="en-US" sz="3000" dirty="0" err="1" smtClean="0"/>
              <a:t>baik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menyerang</a:t>
            </a:r>
            <a:r>
              <a:rPr lang="en-US" sz="3000" dirty="0" smtClean="0"/>
              <a:t> </a:t>
            </a:r>
            <a:r>
              <a:rPr lang="en-US" sz="3000" dirty="0" err="1" smtClean="0"/>
              <a:t>fasilitas</a:t>
            </a:r>
            <a:r>
              <a:rPr lang="en-US" sz="3000" dirty="0" smtClean="0"/>
              <a:t> </a:t>
            </a:r>
            <a:r>
              <a:rPr lang="en-US" sz="3000" dirty="0" err="1" smtClean="0"/>
              <a:t>umum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i="1" dirty="0" smtClean="0"/>
              <a:t>cyberspace </a:t>
            </a:r>
            <a:r>
              <a:rPr lang="en-US" sz="3000" dirty="0" err="1" smtClean="0"/>
              <a:t>ataupun</a:t>
            </a:r>
            <a:r>
              <a:rPr lang="en-US" sz="3000" dirty="0" smtClean="0"/>
              <a:t> </a:t>
            </a:r>
            <a:r>
              <a:rPr lang="en-US" sz="3000" dirty="0" err="1" smtClean="0"/>
              <a:t>kepemilikan</a:t>
            </a:r>
            <a:r>
              <a:rPr lang="en-US" sz="3000" dirty="0" smtClean="0"/>
              <a:t> </a:t>
            </a:r>
            <a:r>
              <a:rPr lang="en-US" sz="3000" dirty="0" err="1" smtClean="0"/>
              <a:t>pribadi</a:t>
            </a:r>
            <a:r>
              <a:rPr lang="en-US" sz="3000" dirty="0" smtClean="0"/>
              <a:t>. 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30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3000" dirty="0" smtClean="0">
                <a:solidFill>
                  <a:srgbClr val="C00000"/>
                </a:solidFill>
              </a:rPr>
              <a:t>Cybercrime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dirty="0" err="1" smtClean="0">
                <a:sym typeface="Wingdings" pitchFamily="2" charset="2"/>
              </a:rPr>
              <a:t>perbuatan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melawan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hukum</a:t>
            </a:r>
            <a:r>
              <a:rPr lang="en-US" sz="3000" dirty="0" smtClean="0">
                <a:sym typeface="Wingdings" pitchFamily="2" charset="2"/>
              </a:rPr>
              <a:t> yang </a:t>
            </a:r>
            <a:r>
              <a:rPr lang="en-US" sz="3000" dirty="0" err="1" smtClean="0">
                <a:sym typeface="Wingdings" pitchFamily="2" charset="2"/>
              </a:rPr>
              <a:t>dilakukan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dengan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menggunakan</a:t>
            </a:r>
            <a:r>
              <a:rPr lang="en-US" sz="3000" dirty="0" smtClean="0">
                <a:sym typeface="Wingdings" pitchFamily="2" charset="2"/>
              </a:rPr>
              <a:t> internet yang </a:t>
            </a:r>
            <a:r>
              <a:rPr lang="en-US" sz="3000" dirty="0" err="1" smtClean="0">
                <a:sym typeface="Wingdings" pitchFamily="2" charset="2"/>
              </a:rPr>
              <a:t>berbasis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kecanggihan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teknologi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komputer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telekomunikasi</a:t>
            </a:r>
            <a:r>
              <a:rPr lang="en-US" sz="3000" dirty="0" smtClean="0">
                <a:sym typeface="Wingdings" pitchFamily="2" charset="2"/>
              </a:rPr>
              <a:t>.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chemeClr val="accent5"/>
                </a:solidFill>
              </a:rPr>
              <a:t>Kasus</a:t>
            </a:r>
            <a:r>
              <a:rPr lang="en-US" sz="3600" dirty="0" smtClean="0">
                <a:solidFill>
                  <a:schemeClr val="accent5"/>
                </a:solidFill>
              </a:rPr>
              <a:t> Cybercrime yang </a:t>
            </a:r>
            <a:r>
              <a:rPr lang="en-US" sz="3600" dirty="0" err="1" smtClean="0">
                <a:solidFill>
                  <a:schemeClr val="accent5"/>
                </a:solidFill>
              </a:rPr>
              <a:t>sering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Terjadi</a:t>
            </a:r>
            <a:r>
              <a:rPr lang="en-US" sz="3600" dirty="0" smtClean="0">
                <a:solidFill>
                  <a:schemeClr val="accent5"/>
                </a:solidFill>
              </a:rPr>
              <a:t/>
            </a:r>
            <a:br>
              <a:rPr lang="en-US" sz="3600" dirty="0" smtClean="0">
                <a:solidFill>
                  <a:schemeClr val="accent5"/>
                </a:solidFill>
              </a:rPr>
            </a:br>
            <a:r>
              <a:rPr lang="en-US" sz="3600" dirty="0" err="1" smtClean="0">
                <a:solidFill>
                  <a:schemeClr val="accent5"/>
                </a:solidFill>
              </a:rPr>
              <a:t>di</a:t>
            </a:r>
            <a:r>
              <a:rPr lang="en-US" sz="3600" dirty="0" smtClean="0">
                <a:solidFill>
                  <a:schemeClr val="accent5"/>
                </a:solidFill>
              </a:rPr>
              <a:t> Indonesia (</a:t>
            </a:r>
            <a:r>
              <a:rPr lang="en-US" sz="3600" dirty="0" err="1" smtClean="0">
                <a:solidFill>
                  <a:schemeClr val="accent5"/>
                </a:solidFill>
              </a:rPr>
              <a:t>As’ad</a:t>
            </a:r>
            <a:r>
              <a:rPr lang="en-US" sz="3600" dirty="0" smtClean="0">
                <a:solidFill>
                  <a:schemeClr val="accent5"/>
                </a:solidFill>
              </a:rPr>
              <a:t> Yusuf):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0" y="770561"/>
            <a:ext cx="4876800" cy="45307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;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Pengambilalihan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365125" indent="-282575" algn="just" eaLnBrk="1" hangingPunct="1">
              <a:buFont typeface="Wingdings" pitchFamily="2" charset="2"/>
              <a:buNone/>
              <a:defRPr/>
            </a:pPr>
            <a:r>
              <a:rPr lang="en-US" dirty="0" smtClean="0"/>
              <a:t>3.Pencurian </a:t>
            </a:r>
            <a:r>
              <a:rPr lang="en-US" dirty="0" err="1" smtClean="0"/>
              <a:t>akses</a:t>
            </a:r>
            <a:r>
              <a:rPr lang="en-US" dirty="0" smtClean="0"/>
              <a:t> internet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ISP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id-ID" dirty="0" smtClean="0"/>
              <a:t>4</a:t>
            </a:r>
            <a:r>
              <a:rPr lang="en-US" dirty="0" smtClean="0"/>
              <a:t>.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saingannya</a:t>
            </a:r>
            <a:r>
              <a:rPr lang="en-US" dirty="0" smtClean="0"/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Jenis Cybercrime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3914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Motif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59678"/>
            <a:ext cx="3294530" cy="49524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Jenis</a:t>
            </a:r>
            <a:r>
              <a:rPr lang="en-US" sz="4000" dirty="0" smtClean="0"/>
              <a:t> Cybercrime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</a:t>
            </a:r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Aktivitas</a:t>
            </a:r>
            <a:endParaRPr 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3810000" y="685800"/>
            <a:ext cx="5199888" cy="502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Unauthorized Access</a:t>
            </a:r>
          </a:p>
          <a:p>
            <a:pPr eaLnBrk="1" hangingPunct="1">
              <a:defRPr/>
            </a:pPr>
            <a:r>
              <a:rPr lang="en-US" dirty="0" smtClean="0"/>
              <a:t>Illegal contents</a:t>
            </a:r>
          </a:p>
          <a:p>
            <a:pPr eaLnBrk="1" hangingPunct="1">
              <a:defRPr/>
            </a:pPr>
            <a:r>
              <a:rPr lang="en-US" dirty="0" err="1" smtClean="0"/>
              <a:t>Penyebaran</a:t>
            </a:r>
            <a:r>
              <a:rPr lang="en-US" dirty="0" smtClean="0"/>
              <a:t> virus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Data Forgery</a:t>
            </a:r>
            <a:endParaRPr lang="id-ID" dirty="0" smtClean="0"/>
          </a:p>
          <a:p>
            <a:pPr lvl="1"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memalsukan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tersimpan</a:t>
            </a:r>
            <a:endParaRPr lang="id-ID" dirty="0" smtClean="0"/>
          </a:p>
          <a:p>
            <a:pPr>
              <a:defRPr/>
            </a:pPr>
            <a:r>
              <a:rPr lang="en-US" dirty="0" smtClean="0"/>
              <a:t>Carding</a:t>
            </a:r>
          </a:p>
          <a:p>
            <a:pPr>
              <a:defRPr/>
            </a:pPr>
            <a:r>
              <a:rPr lang="en-US" dirty="0" smtClean="0"/>
              <a:t>Hacking and Cracking</a:t>
            </a:r>
          </a:p>
          <a:p>
            <a:pPr lvl="1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59678"/>
            <a:ext cx="3294530" cy="49524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Jenis</a:t>
            </a:r>
            <a:r>
              <a:rPr lang="en-US" sz="4000" dirty="0" smtClean="0"/>
              <a:t> Cybercrime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</a:t>
            </a:r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Aktivitas</a:t>
            </a:r>
            <a:endParaRPr lang="en-US" sz="4000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Cyber-Espionage, Sabotage and Extortion</a:t>
            </a:r>
          </a:p>
          <a:p>
            <a:pPr lvl="1">
              <a:defRPr/>
            </a:pPr>
            <a:r>
              <a:rPr lang="id-ID" dirty="0" smtClean="0"/>
              <a:t>Jenis kejahatan yang dilakukan dengan memata-matai, membuat gangguan, perusakan atau penghancuran terhadap suatu data, program komputer atau sistem jaringan komputer yang terhubung dengan internet.</a:t>
            </a:r>
          </a:p>
          <a:p>
            <a:pPr>
              <a:defRPr/>
            </a:pPr>
            <a:r>
              <a:rPr lang="en-US" dirty="0" err="1" smtClean="0"/>
              <a:t>Cyberstalking</a:t>
            </a:r>
            <a:endParaRPr lang="en-US" dirty="0" smtClean="0"/>
          </a:p>
          <a:p>
            <a:pPr lvl="1">
              <a:defRPr/>
            </a:pPr>
            <a:r>
              <a:rPr lang="id-ID" dirty="0" smtClean="0"/>
              <a:t>Penggunaan internet atau alat elektronik lainnya untuk melecehkan seseorang, sekelompok orang, atau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59678"/>
            <a:ext cx="3294530" cy="49524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Jenis</a:t>
            </a:r>
            <a:r>
              <a:rPr lang="en-US" sz="4000" dirty="0" smtClean="0"/>
              <a:t> Cybercrime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</a:t>
            </a:r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Aktivitas</a:t>
            </a:r>
            <a:endParaRPr lang="en-US" sz="4000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3733800" y="559678"/>
            <a:ext cx="5199888" cy="553632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Cybersquatting</a:t>
            </a:r>
            <a:r>
              <a:rPr lang="en-US" dirty="0" smtClean="0"/>
              <a:t> and </a:t>
            </a:r>
            <a:r>
              <a:rPr lang="en-US" dirty="0" err="1" smtClean="0"/>
              <a:t>Typosquatting</a:t>
            </a:r>
            <a:endParaRPr lang="id-ID" dirty="0" smtClean="0"/>
          </a:p>
          <a:p>
            <a:pPr lvl="1">
              <a:defRPr/>
            </a:pPr>
            <a:r>
              <a:rPr lang="id-ID" dirty="0" smtClean="0"/>
              <a:t>Cybersquatting merupakan kejahatan yang dilakukan dengan mendaftarkan domain nama perusahaan orang lain dan kemudian berusaha menjualnya kepada perusahaan tersebut dengan harga yang lebih mahal.</a:t>
            </a:r>
          </a:p>
          <a:p>
            <a:pPr lvl="1">
              <a:defRPr/>
            </a:pPr>
            <a:r>
              <a:rPr lang="id-ID" dirty="0" smtClean="0"/>
              <a:t>Typosquatting adalh kejahatan dengan membuat domain plesetan (domain yang mirip dengan nama domain orang lain).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Hijacking</a:t>
            </a:r>
          </a:p>
          <a:p>
            <a:pPr eaLnBrk="1" hangingPunct="1">
              <a:defRPr/>
            </a:pPr>
            <a:r>
              <a:rPr lang="en-US" dirty="0" smtClean="0"/>
              <a:t>Cyber </a:t>
            </a:r>
            <a:r>
              <a:rPr lang="en-US" dirty="0" err="1" smtClean="0"/>
              <a:t>Terorism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59678"/>
            <a:ext cx="3294530" cy="49524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Jenis</a:t>
            </a:r>
            <a:r>
              <a:rPr lang="en-US" sz="4000" dirty="0" smtClean="0"/>
              <a:t> Cybercrime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Motif </a:t>
            </a:r>
            <a:r>
              <a:rPr lang="en-US" sz="4000" dirty="0" err="1" smtClean="0"/>
              <a:t>Kegiatan</a:t>
            </a:r>
            <a:endParaRPr lang="en-US" sz="4000" dirty="0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038600" y="559678"/>
            <a:ext cx="4572000" cy="39710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Cybercrime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Cybercrime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“</a:t>
            </a:r>
            <a:r>
              <a:rPr lang="en-US" dirty="0" err="1" smtClean="0"/>
              <a:t>abu-abu</a:t>
            </a:r>
            <a:r>
              <a:rPr lang="en-US" dirty="0" smtClean="0"/>
              <a:t>”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59678"/>
            <a:ext cx="3294530" cy="49524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Jenis</a:t>
            </a:r>
            <a:r>
              <a:rPr lang="en-US" sz="4000" dirty="0" smtClean="0"/>
              <a:t> Cybercrime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</a:t>
            </a:r>
            <a:r>
              <a:rPr lang="en-US" sz="4000" dirty="0" err="1" smtClean="0"/>
              <a:t>Sasaran</a:t>
            </a:r>
            <a:r>
              <a:rPr lang="en-US" sz="4000" dirty="0" smtClean="0"/>
              <a:t> </a:t>
            </a:r>
            <a:r>
              <a:rPr lang="en-US" sz="4000" dirty="0" err="1" smtClean="0"/>
              <a:t>Kejahatan</a:t>
            </a:r>
            <a:endParaRPr lang="en-US" sz="4000" dirty="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86200" y="685800"/>
            <a:ext cx="5047488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Cybercrime yang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</a:t>
            </a:r>
            <a:r>
              <a:rPr lang="en-US" i="1" dirty="0" smtClean="0"/>
              <a:t>Against Person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Cybercrime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(</a:t>
            </a:r>
            <a:r>
              <a:rPr lang="en-US" i="1" dirty="0" smtClean="0"/>
              <a:t>Against Property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Cybercrime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</a:t>
            </a:r>
            <a:r>
              <a:rPr lang="en-US" i="1" dirty="0" smtClean="0"/>
              <a:t>Against Government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9678"/>
            <a:ext cx="4114800" cy="4952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Penanggulangan</a:t>
            </a:r>
            <a:r>
              <a:rPr lang="en-US" dirty="0" smtClean="0"/>
              <a:t> Cybercrime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828800"/>
            <a:ext cx="4229099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Penanggulangan</a:t>
            </a:r>
            <a:r>
              <a:rPr lang="en-US" dirty="0" smtClean="0"/>
              <a:t> Global</a:t>
            </a:r>
          </a:p>
          <a:p>
            <a:pPr eaLnBrk="1" hangingPunct="1">
              <a:defRPr/>
            </a:pP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CyberLaw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/>
              <a:t>Terima Kasih</a:t>
            </a:r>
            <a:endParaRPr lang="id-ID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Motif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Motif </a:t>
            </a:r>
            <a:r>
              <a:rPr lang="en-US" sz="2800" dirty="0" err="1" smtClean="0">
                <a:solidFill>
                  <a:srgbClr val="C00000"/>
                </a:solidFill>
              </a:rPr>
              <a:t>intelektual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Kejahatan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merekayasa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mengimplementasikan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Motif </a:t>
            </a:r>
            <a:r>
              <a:rPr lang="en-US" sz="2800" dirty="0" err="1" smtClean="0">
                <a:solidFill>
                  <a:srgbClr val="C00000"/>
                </a:solidFill>
              </a:rPr>
              <a:t>ekonomi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politik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kriminal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Kejahatan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berdampak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kerugian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59678"/>
            <a:ext cx="3218330" cy="4952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cybercrime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Ruang lingkup kejahatan</a:t>
            </a:r>
          </a:p>
          <a:p>
            <a:pPr eaLnBrk="1" hangingPunct="1">
              <a:defRPr/>
            </a:pPr>
            <a:r>
              <a:rPr lang="en-US" smtClean="0"/>
              <a:t>Sifat kejahatan</a:t>
            </a:r>
          </a:p>
          <a:p>
            <a:pPr eaLnBrk="1" hangingPunct="1">
              <a:defRPr/>
            </a:pPr>
            <a:r>
              <a:rPr lang="en-US" smtClean="0"/>
              <a:t>Pelaku kejahatan</a:t>
            </a:r>
          </a:p>
          <a:p>
            <a:pPr eaLnBrk="1" hangingPunct="1">
              <a:defRPr/>
            </a:pPr>
            <a:r>
              <a:rPr lang="en-US" smtClean="0"/>
              <a:t>Modus kejahatan</a:t>
            </a:r>
          </a:p>
          <a:p>
            <a:pPr eaLnBrk="1" hangingPunct="1">
              <a:defRPr/>
            </a:pPr>
            <a:r>
              <a:rPr lang="en-US" smtClean="0"/>
              <a:t>Jenis kerugian yang ditimbulkan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59678"/>
            <a:ext cx="3218330" cy="4952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cybercrime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Ruang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lingkup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kejahatan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dirty="0" err="1" smtClean="0">
                <a:solidFill>
                  <a:srgbClr val="00B050"/>
                </a:solidFill>
              </a:rPr>
              <a:t>ersifat</a:t>
            </a:r>
            <a:r>
              <a:rPr lang="en-US" dirty="0" smtClean="0">
                <a:solidFill>
                  <a:srgbClr val="00B050"/>
                </a:solidFill>
              </a:rPr>
              <a:t> global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Cybercrime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transnasional</a:t>
            </a:r>
            <a:r>
              <a:rPr lang="en-US" dirty="0" smtClean="0"/>
              <a:t>,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yuridikasi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. </a:t>
            </a:r>
            <a:r>
              <a:rPr lang="en-US" dirty="0" err="1" smtClean="0"/>
              <a:t>Karakteristik</a:t>
            </a:r>
            <a:r>
              <a:rPr lang="en-US" dirty="0" smtClean="0"/>
              <a:t> internet </a:t>
            </a:r>
            <a:r>
              <a:rPr lang="en-US" dirty="0" err="1" smtClean="0"/>
              <a:t>dimana</a:t>
            </a:r>
            <a:r>
              <a:rPr lang="en-US" dirty="0" smtClean="0"/>
              <a:t> orang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berlalu-lalang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(</a:t>
            </a:r>
            <a:r>
              <a:rPr lang="en-US" i="1" dirty="0" smtClean="0"/>
              <a:t>anonymous</a:t>
            </a:r>
            <a:r>
              <a:rPr lang="en-US" dirty="0" smtClean="0"/>
              <a:t>)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jahat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tersentuh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59678"/>
            <a:ext cx="3218330" cy="4952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cybercrime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Sifat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kejahatan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B050"/>
                </a:solidFill>
              </a:rPr>
              <a:t>Bersifat</a:t>
            </a:r>
            <a:r>
              <a:rPr lang="en-US" dirty="0" smtClean="0">
                <a:solidFill>
                  <a:srgbClr val="00B050"/>
                </a:solidFill>
              </a:rPr>
              <a:t> non-violence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kekacauan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59678"/>
            <a:ext cx="3294530" cy="4952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cybercrime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Pelaku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kejahatan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B050"/>
                </a:solidFill>
              </a:rPr>
              <a:t>Bersifat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lebih</a:t>
            </a:r>
            <a:r>
              <a:rPr lang="en-US" dirty="0" smtClean="0">
                <a:solidFill>
                  <a:srgbClr val="00B050"/>
                </a:solidFill>
              </a:rPr>
              <a:t> universal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aplikasinya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59678"/>
            <a:ext cx="3218330" cy="4952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cybercrime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tabLst>
                <a:tab pos="57150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Modus </a:t>
            </a:r>
            <a:r>
              <a:rPr lang="en-US" dirty="0" err="1" smtClean="0">
                <a:solidFill>
                  <a:srgbClr val="C00000"/>
                </a:solidFill>
              </a:rPr>
              <a:t>kejahatan</a:t>
            </a:r>
            <a:endParaRPr lang="en-US" dirty="0" smtClean="0">
              <a:solidFill>
                <a:srgbClr val="C00000"/>
              </a:solidFill>
            </a:endParaRPr>
          </a:p>
          <a:p>
            <a:pPr marL="628650" lvl="1" indent="0" eaLnBrk="1" hangingPunct="1">
              <a:buFont typeface="Wingdings" pitchFamily="2" charset="2"/>
              <a:buNone/>
              <a:tabLst>
                <a:tab pos="571500" algn="l"/>
              </a:tabLst>
              <a:defRPr/>
            </a:pP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penggunaan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teknologi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informasi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dalam</a:t>
            </a:r>
            <a:r>
              <a:rPr lang="en-US" dirty="0" smtClean="0">
                <a:solidFill>
                  <a:srgbClr val="00B050"/>
                </a:solidFill>
              </a:rPr>
              <a:t> modus operandi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seluk</a:t>
            </a:r>
            <a:r>
              <a:rPr lang="en-US" dirty="0" smtClean="0"/>
              <a:t> </a:t>
            </a:r>
            <a:r>
              <a:rPr lang="en-US" dirty="0" err="1" smtClean="0"/>
              <a:t>beluk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cyber.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59678"/>
            <a:ext cx="3218330" cy="4952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cybercrime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Jenis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kerugian</a:t>
            </a:r>
            <a:r>
              <a:rPr lang="en-US" dirty="0" smtClean="0">
                <a:solidFill>
                  <a:srgbClr val="C00000"/>
                </a:solidFill>
              </a:rPr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ditimbulkan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B050"/>
                </a:solidFill>
              </a:rPr>
              <a:t>Dapat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bersifat</a:t>
            </a:r>
            <a:r>
              <a:rPr lang="en-US" dirty="0" smtClean="0">
                <a:solidFill>
                  <a:srgbClr val="00B050"/>
                </a:solidFill>
              </a:rPr>
              <a:t> material </a:t>
            </a:r>
            <a:r>
              <a:rPr lang="en-US" dirty="0" err="1" smtClean="0">
                <a:solidFill>
                  <a:srgbClr val="00B050"/>
                </a:solidFill>
              </a:rPr>
              <a:t>maupun</a:t>
            </a:r>
            <a:r>
              <a:rPr lang="en-US" dirty="0" smtClean="0">
                <a:solidFill>
                  <a:srgbClr val="00B050"/>
                </a:solidFill>
              </a:rPr>
              <a:t> non-material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424</TotalTime>
  <Words>926</Words>
  <Application>Microsoft Office PowerPoint</Application>
  <PresentationFormat>On-screen Show (4:3)</PresentationFormat>
  <Paragraphs>158</Paragraphs>
  <Slides>28</Slides>
  <Notes>27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Algerian</vt:lpstr>
      <vt:lpstr>Arial</vt:lpstr>
      <vt:lpstr>Century Schoolbook</vt:lpstr>
      <vt:lpstr>Corbel</vt:lpstr>
      <vt:lpstr>Tahoma</vt:lpstr>
      <vt:lpstr>Wingdings</vt:lpstr>
      <vt:lpstr>Headlines</vt:lpstr>
      <vt:lpstr>Cybercrime</vt:lpstr>
      <vt:lpstr>Kriminalitas di Internet</vt:lpstr>
      <vt:lpstr>Motif</vt:lpstr>
      <vt:lpstr>Karakteristik cybercrime</vt:lpstr>
      <vt:lpstr>Karakteristik cybercrime</vt:lpstr>
      <vt:lpstr>Karakteristik cybercrime</vt:lpstr>
      <vt:lpstr>Karakteristik cybercrime</vt:lpstr>
      <vt:lpstr>Karakteristik cybercrime</vt:lpstr>
      <vt:lpstr>Karakteristik cybercrime</vt:lpstr>
      <vt:lpstr>Ruang Lingkup Kejahatan Komputer</vt:lpstr>
      <vt:lpstr>Ruang Lingkup Kejahatan Komputer</vt:lpstr>
      <vt:lpstr>Kejahatan menggunakan sarana Komputer (Bainbridge,1993) : </vt:lpstr>
      <vt:lpstr>Ancaman terhadap Penggunaan Internet (Bernstein et.al., 1996):</vt:lpstr>
      <vt:lpstr>Beberapa kendala di internet akibat  lemahnya sistem keamanan komputer  (Bernstein et.al.,1996):</vt:lpstr>
      <vt:lpstr>Sistem keamanan yang berkaitan dengan masalah keuangan dan e-commerce:</vt:lpstr>
      <vt:lpstr>Faktor Penyebab Cybercrime</vt:lpstr>
      <vt:lpstr>Faktor Penyebab Cybercrime</vt:lpstr>
      <vt:lpstr>Tipe cybercrime menurut Philip Renata:</vt:lpstr>
      <vt:lpstr>Modus Kejahatan Cybercrime Indonesia (Roy Suryo):</vt:lpstr>
      <vt:lpstr>Kasus Cybercrime yang sering Terjadi di Indonesia (As’ad Yusuf):</vt:lpstr>
      <vt:lpstr>Jenis Cybercrime</vt:lpstr>
      <vt:lpstr>Jenis Cybercrime Berdasarkan Jenis Aktivitas</vt:lpstr>
      <vt:lpstr>Jenis Cybercrime Berdasarkan Jenis Aktivitas</vt:lpstr>
      <vt:lpstr>Jenis Cybercrime Berdasarkan Jenis Aktivitas</vt:lpstr>
      <vt:lpstr>Jenis Cybercrime Berdasarkan Motif Kegiatan</vt:lpstr>
      <vt:lpstr>Jenis Cybercrime Berdasarkan Sasaran Kejahatan</vt:lpstr>
      <vt:lpstr>Penanggulangan Cybercrime</vt:lpstr>
      <vt:lpstr>PowerPoint Presentation</vt:lpstr>
    </vt:vector>
  </TitlesOfParts>
  <Company>STIKOM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Gerson Feoh, S.Kom</dc:creator>
  <cp:lastModifiedBy>Microsoft account</cp:lastModifiedBy>
  <cp:revision>35</cp:revision>
  <dcterms:created xsi:type="dcterms:W3CDTF">2006-12-12T23:49:27Z</dcterms:created>
  <dcterms:modified xsi:type="dcterms:W3CDTF">2017-06-17T02:40:47Z</dcterms:modified>
</cp:coreProperties>
</file>