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5"/>
  </p:notesMasterIdLst>
  <p:handoutMasterIdLst>
    <p:handoutMasterId r:id="rId46"/>
  </p:handoutMasterIdLst>
  <p:sldIdLst>
    <p:sldId id="791" r:id="rId2"/>
    <p:sldId id="790" r:id="rId3"/>
    <p:sldId id="758" r:id="rId4"/>
    <p:sldId id="759" r:id="rId5"/>
    <p:sldId id="760" r:id="rId6"/>
    <p:sldId id="752" r:id="rId7"/>
    <p:sldId id="748" r:id="rId8"/>
    <p:sldId id="694" r:id="rId9"/>
    <p:sldId id="767" r:id="rId10"/>
    <p:sldId id="793" r:id="rId11"/>
    <p:sldId id="761" r:id="rId12"/>
    <p:sldId id="696" r:id="rId13"/>
    <p:sldId id="762" r:id="rId14"/>
    <p:sldId id="698" r:id="rId15"/>
    <p:sldId id="699" r:id="rId16"/>
    <p:sldId id="700" r:id="rId17"/>
    <p:sldId id="743" r:id="rId18"/>
    <p:sldId id="794" r:id="rId19"/>
    <p:sldId id="704" r:id="rId20"/>
    <p:sldId id="705" r:id="rId21"/>
    <p:sldId id="796" r:id="rId22"/>
    <p:sldId id="706" r:id="rId23"/>
    <p:sldId id="797" r:id="rId24"/>
    <p:sldId id="798" r:id="rId25"/>
    <p:sldId id="707" r:id="rId26"/>
    <p:sldId id="745" r:id="rId27"/>
    <p:sldId id="749" r:id="rId28"/>
    <p:sldId id="808" r:id="rId29"/>
    <p:sldId id="795" r:id="rId30"/>
    <p:sldId id="799" r:id="rId31"/>
    <p:sldId id="800" r:id="rId32"/>
    <p:sldId id="801" r:id="rId33"/>
    <p:sldId id="712" r:id="rId34"/>
    <p:sldId id="713" r:id="rId35"/>
    <p:sldId id="802" r:id="rId36"/>
    <p:sldId id="746" r:id="rId37"/>
    <p:sldId id="804" r:id="rId38"/>
    <p:sldId id="805" r:id="rId39"/>
    <p:sldId id="806" r:id="rId40"/>
    <p:sldId id="807" r:id="rId41"/>
    <p:sldId id="803" r:id="rId42"/>
    <p:sldId id="737" r:id="rId43"/>
    <p:sldId id="738" r:id="rId4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E6EA"/>
    <a:srgbClr val="FAE2F6"/>
    <a:srgbClr val="170981"/>
    <a:srgbClr val="121328"/>
    <a:srgbClr val="D7FDF9"/>
    <a:srgbClr val="003366"/>
    <a:srgbClr val="FF7C80"/>
    <a:srgbClr val="0080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78" autoAdjust="0"/>
    <p:restoredTop sz="97691" autoAdjust="0"/>
  </p:normalViewPr>
  <p:slideViewPr>
    <p:cSldViewPr>
      <p:cViewPr>
        <p:scale>
          <a:sx n="75" d="100"/>
          <a:sy n="75" d="100"/>
        </p:scale>
        <p:origin x="-73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530" y="-7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fld id="{054CE6D1-4F55-4886-A549-D7DC8EDA927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fld id="{CA0563F6-A5CE-4264-90B9-7F705ABE375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4030A6-04DB-44D1-8929-80BB19387AB9}" type="slidenum">
              <a:rPr lang="en-US"/>
              <a:pPr/>
              <a:t>6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488" tIns="46744" rIns="93488" bIns="46744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98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98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fld id="{93F2BEFF-22F8-434C-9C9E-AAE19398B3A1}" type="datetime4">
              <a:rPr lang="en-US"/>
              <a:pPr/>
              <a:t>October 1, 2014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fld id="{6906A97E-E30A-4311-9372-B5DA7E23BD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668BB4-65FF-48E8-95C2-B389D1926095}" type="datetime4">
              <a:rPr lang="en-US"/>
              <a:pPr/>
              <a:t>October 1, 2014</a:t>
            </a:fld>
            <a:endParaRPr lang="en-US"/>
          </a:p>
        </p:txBody>
      </p:sp>
      <p:sp>
        <p:nvSpPr>
          <p:cNvPr id="5" name="Rectangle 20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6" name="Rectangle 2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4EB21C-FB01-4590-946B-CC122DDE62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381000"/>
            <a:ext cx="20955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1341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878B01-4A97-4A44-A3BB-C230C2772C16}" type="datetime4">
              <a:rPr lang="en-US"/>
              <a:pPr/>
              <a:t>October 1, 2014</a:t>
            </a:fld>
            <a:endParaRPr lang="en-US"/>
          </a:p>
        </p:txBody>
      </p:sp>
      <p:sp>
        <p:nvSpPr>
          <p:cNvPr id="5" name="Rectangle 20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6" name="Rectangle 2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E0C323-AD80-48E0-98B1-56A5FC3A16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9303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447800"/>
            <a:ext cx="41148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447800"/>
            <a:ext cx="41148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0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4A408B-147C-4015-B93E-04B5D8ACB9FB}" type="datetime4">
              <a:rPr lang="en-US"/>
              <a:pPr/>
              <a:t>October 1, 2014</a:t>
            </a:fld>
            <a:endParaRPr lang="en-US"/>
          </a:p>
        </p:txBody>
      </p:sp>
      <p:sp>
        <p:nvSpPr>
          <p:cNvPr id="6" name="Rectangle 20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7" name="Rectangle 2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FBA372-3BEA-477B-AA52-543957AC3C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9303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447800"/>
            <a:ext cx="41148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0" y="1447800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0" y="4038600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0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69EC25-BC2B-4A11-9B1D-AC719D84E1A7}" type="datetime4">
              <a:rPr lang="en-US"/>
              <a:pPr/>
              <a:t>October 1, 2014</a:t>
            </a:fld>
            <a:endParaRPr lang="en-US"/>
          </a:p>
        </p:txBody>
      </p:sp>
      <p:sp>
        <p:nvSpPr>
          <p:cNvPr id="7" name="Rectangle 20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8" name="Rectangle 2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FC577E-B7A2-4897-8FD8-6555891D6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381000"/>
            <a:ext cx="779303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0" y="1447800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04800" y="4038600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4038600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0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65F888-90EF-401B-85C2-A4174B72C229}" type="datetime4">
              <a:rPr lang="en-US"/>
              <a:pPr/>
              <a:t>October 1, 2014</a:t>
            </a:fld>
            <a:endParaRPr lang="en-US"/>
          </a:p>
        </p:txBody>
      </p:sp>
      <p:sp>
        <p:nvSpPr>
          <p:cNvPr id="8" name="Rectangle 20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9" name="Rectangle 2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9B8BEE-9A74-4F70-A6FD-1855241F9D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9303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447800"/>
            <a:ext cx="41148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572000" y="1447800"/>
            <a:ext cx="4114800" cy="5029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20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2F034D-93FE-4E99-B1C8-A083F9376A6C}" type="datetime4">
              <a:rPr lang="en-US"/>
              <a:pPr/>
              <a:t>October 1, 2014</a:t>
            </a:fld>
            <a:endParaRPr lang="en-US"/>
          </a:p>
        </p:txBody>
      </p:sp>
      <p:sp>
        <p:nvSpPr>
          <p:cNvPr id="6" name="Rectangle 20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7" name="Rectangle 2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B42B8B-AF01-4162-8E1D-7D5831D9B7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FDD6EA-1F28-469F-8E04-9DC9D382E14A}" type="datetime4">
              <a:rPr lang="en-US"/>
              <a:pPr/>
              <a:t>October 1, 2014</a:t>
            </a:fld>
            <a:endParaRPr lang="en-US"/>
          </a:p>
        </p:txBody>
      </p:sp>
      <p:sp>
        <p:nvSpPr>
          <p:cNvPr id="5" name="Rectangle 20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6" name="Rectangle 2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9D94FA-FBC0-4885-89AC-790BD90936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0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1450EB-D02D-4CE1-97B1-B0FC98F50487}" type="datetime4">
              <a:rPr lang="en-US"/>
              <a:pPr/>
              <a:t>October 1, 2014</a:t>
            </a:fld>
            <a:endParaRPr lang="en-US"/>
          </a:p>
        </p:txBody>
      </p:sp>
      <p:sp>
        <p:nvSpPr>
          <p:cNvPr id="5" name="Rectangle 20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6" name="Rectangle 2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AE4B44-3E36-4C59-A3E7-951847C7C3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447800"/>
            <a:ext cx="4114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447800"/>
            <a:ext cx="4114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0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EEF77E-E3A4-4B75-97E9-6C936255D28C}" type="datetime4">
              <a:rPr lang="en-US"/>
              <a:pPr/>
              <a:t>October 1, 2014</a:t>
            </a:fld>
            <a:endParaRPr lang="en-US"/>
          </a:p>
        </p:txBody>
      </p:sp>
      <p:sp>
        <p:nvSpPr>
          <p:cNvPr id="6" name="Rectangle 20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7" name="Rectangle 2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37EC8D-E518-4FE9-B94A-189E562548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0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4FE44A-A532-4FF0-9F05-F029B9A498F7}" type="datetime4">
              <a:rPr lang="en-US"/>
              <a:pPr/>
              <a:t>October 1, 2014</a:t>
            </a:fld>
            <a:endParaRPr lang="en-US"/>
          </a:p>
        </p:txBody>
      </p:sp>
      <p:sp>
        <p:nvSpPr>
          <p:cNvPr id="8" name="Rectangle 20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9" name="Rectangle 2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757661-12E7-4020-B9EA-6A23AB508A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0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E682B6-A807-4734-87DD-0624DDC6EC5A}" type="datetime4">
              <a:rPr lang="en-US"/>
              <a:pPr/>
              <a:t>October 1, 2014</a:t>
            </a:fld>
            <a:endParaRPr lang="en-US"/>
          </a:p>
        </p:txBody>
      </p:sp>
      <p:sp>
        <p:nvSpPr>
          <p:cNvPr id="4" name="Rectangle 20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5" name="Rectangle 2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B629CC-8F47-4205-9444-358B7C8231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082F75-3750-4B15-A615-FDAA18045ADA}" type="datetime4">
              <a:rPr lang="en-US"/>
              <a:pPr/>
              <a:t>October 1, 2014</a:t>
            </a:fld>
            <a:endParaRPr lang="en-US"/>
          </a:p>
        </p:txBody>
      </p:sp>
      <p:sp>
        <p:nvSpPr>
          <p:cNvPr id="3" name="Rectangle 20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4" name="Rectangle 2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56FCD-E5B8-4533-9417-B1FD59EB9F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A94E64-EB15-4F0E-A2FB-B42D9227FBA9}" type="datetime4">
              <a:rPr lang="en-US"/>
              <a:pPr/>
              <a:t>October 1, 2014</a:t>
            </a:fld>
            <a:endParaRPr lang="en-US"/>
          </a:p>
        </p:txBody>
      </p:sp>
      <p:sp>
        <p:nvSpPr>
          <p:cNvPr id="6" name="Rectangle 20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7" name="Rectangle 2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C1EDCA-E53B-4610-8F03-F1E1A88C60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37A125-D01E-443C-B1D2-AFD9F395101D}" type="datetime4">
              <a:rPr lang="en-US"/>
              <a:pPr/>
              <a:t>October 1, 2014</a:t>
            </a:fld>
            <a:endParaRPr lang="en-US"/>
          </a:p>
        </p:txBody>
      </p:sp>
      <p:sp>
        <p:nvSpPr>
          <p:cNvPr id="6" name="Rectangle 20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7" name="Rectangle 2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4E18A8-5742-4F33-9A52-E5DCEC7AD5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776" name="Rectangle 2056"/>
          <p:cNvSpPr>
            <a:spLocks noChangeArrowheads="1"/>
          </p:cNvSpPr>
          <p:nvPr/>
        </p:nvSpPr>
        <p:spPr bwMode="gray">
          <a:xfrm>
            <a:off x="304800" y="1219200"/>
            <a:ext cx="8226425" cy="46038"/>
          </a:xfrm>
          <a:prstGeom prst="rect">
            <a:avLst/>
          </a:prstGeom>
          <a:gradFill rotWithShape="0">
            <a:gsLst>
              <a:gs pos="0">
                <a:srgbClr val="008080">
                  <a:alpha val="95000"/>
                </a:srgbClr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4099" name="Rectangle 205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77930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20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447800"/>
            <a:ext cx="8382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8779" name="Rectangle 20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1FA23423-D379-4FB0-9F38-6A2FB663D036}" type="datetime4">
              <a:rPr lang="en-US"/>
              <a:pPr/>
              <a:t>October 1, 2014</a:t>
            </a:fld>
            <a:endParaRPr lang="en-US"/>
          </a:p>
        </p:txBody>
      </p:sp>
      <p:sp>
        <p:nvSpPr>
          <p:cNvPr id="928780" name="Rectangle 20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928781" name="Rectangle 20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236A7F-FA4F-4AA0-90BF-0B2050BAE3A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</p:sldLayoutIdLst>
  <p:transition>
    <p:zoom/>
  </p:transition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www-courses.cs.uiuc.edu/~cs491han/papers/dasu02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0"/>
          <p:cNvSpPr txBox="1">
            <a:spLocks noChangeArrowheads="1"/>
          </p:cNvSpPr>
          <p:nvPr/>
        </p:nvSpPr>
        <p:spPr bwMode="auto">
          <a:xfrm>
            <a:off x="0" y="2286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Knowledge Discovery (KDD) Process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2"/>
          <a:srcRect l="8594" t="34501" r="36719" b="11590"/>
          <a:stretch>
            <a:fillRect/>
          </a:stretch>
        </p:blipFill>
        <p:spPr bwMode="auto">
          <a:xfrm>
            <a:off x="533400" y="1905000"/>
            <a:ext cx="8001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D6EA-1F28-469F-8E04-9DC9D382E14A}" type="datetime4">
              <a:rPr lang="en-US" smtClean="0"/>
              <a:pPr/>
              <a:t>October 1,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Mining: Concepts and Techniques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D94FA-FBC0-4885-89AC-790BD909364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DATA </a:t>
            </a:r>
            <a:r>
              <a:rPr lang="en-US" dirty="0"/>
              <a:t>C</a:t>
            </a:r>
            <a:r>
              <a:rPr lang="en-US" dirty="0" smtClean="0"/>
              <a:t>LEANING</a:t>
            </a:r>
            <a:endParaRPr lang="en-IN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Remove Noise  and  Inconsistent Data</a:t>
            </a:r>
            <a:endParaRPr lang="en-IN" dirty="0"/>
          </a:p>
        </p:txBody>
      </p:sp>
      <p:pic>
        <p:nvPicPr>
          <p:cNvPr id="9" name="Picture 2" descr="http://www.gdsidm.com/Images/b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4714884"/>
            <a:ext cx="1428750" cy="1771651"/>
          </a:xfrm>
          <a:prstGeom prst="rect">
            <a:avLst/>
          </a:prstGeom>
          <a:noFill/>
        </p:spPr>
      </p:pic>
      <p:pic>
        <p:nvPicPr>
          <p:cNvPr id="10" name="Picture 4" descr="http://www.mla-india.com/images/database-managemen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3143248"/>
            <a:ext cx="2000263" cy="1500198"/>
          </a:xfrm>
          <a:prstGeom prst="rect">
            <a:avLst/>
          </a:prstGeom>
          <a:noFill/>
        </p:spPr>
      </p:pic>
      <p:pic>
        <p:nvPicPr>
          <p:cNvPr id="11" name="Picture 6" descr="https://encrypted-tbn3.gstatic.com/images?q=tbn:ANd9GcStm5jKScFdcReFIcBtlY6Ki6ILsorHZaPdPioosW_uHfxRTzDzyZD4rnI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2143116"/>
            <a:ext cx="2857488" cy="3857642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E8BCB33-DEAE-44E0-BB31-5D9A7274CE0F}" type="datetime4">
              <a:rPr lang="en-US"/>
              <a:pPr/>
              <a:t>October 1, 2014</a:t>
            </a:fld>
            <a:endParaRPr lang="en-US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Data Mining: Concepts and Techniques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752644-6C0E-4EEE-B729-6E18C68CD125}" type="slidenum">
              <a:rPr lang="en-US"/>
              <a:pPr/>
              <a:t>11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315200" cy="7620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mtClean="0"/>
              <a:t>Data Cleaning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001000" cy="48006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Importance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“Data cleaning is one of the three biggest problems in data warehousing”—Ralph Kimball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“Data cleaning is the number one problem in data warehousing”—DCI survey</a:t>
            </a:r>
          </a:p>
          <a:p>
            <a:pPr eaLnBrk="1" hangingPunct="1">
              <a:lnSpc>
                <a:spcPct val="140000"/>
              </a:lnSpc>
            </a:pPr>
            <a:r>
              <a:rPr lang="en-US" sz="2400" dirty="0" err="1" smtClean="0"/>
              <a:t>Tugas-tugas</a:t>
            </a:r>
            <a:r>
              <a:rPr lang="en-US" sz="2400" dirty="0" smtClean="0"/>
              <a:t> </a:t>
            </a:r>
            <a:r>
              <a:rPr lang="en-US" sz="2400" i="1" dirty="0" smtClean="0"/>
              <a:t>Data Cleaning</a:t>
            </a:r>
          </a:p>
          <a:p>
            <a:pPr lvl="1" eaLnBrk="1" hangingPunct="1">
              <a:lnSpc>
                <a:spcPct val="140000"/>
              </a:lnSpc>
            </a:pPr>
            <a:r>
              <a:rPr lang="en-US" sz="2400" dirty="0" err="1" smtClean="0"/>
              <a:t>Melengkapi</a:t>
            </a:r>
            <a:r>
              <a:rPr lang="en-US" sz="2400" dirty="0" smtClean="0"/>
              <a:t> data </a:t>
            </a:r>
            <a:r>
              <a:rPr lang="en-US" sz="2400" i="1" dirty="0" smtClean="0"/>
              <a:t>missing values</a:t>
            </a:r>
          </a:p>
          <a:p>
            <a:pPr lvl="1" eaLnBrk="1" hangingPunct="1">
              <a:lnSpc>
                <a:spcPct val="140000"/>
              </a:lnSpc>
            </a:pPr>
            <a:r>
              <a:rPr lang="en-US" sz="2400" dirty="0" err="1" smtClean="0"/>
              <a:t>Mengidentifikasi</a:t>
            </a:r>
            <a:r>
              <a:rPr lang="en-US" sz="2400" dirty="0" smtClean="0"/>
              <a:t> outliers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smoothing</a:t>
            </a:r>
            <a:r>
              <a:rPr lang="en-US" sz="2400" dirty="0" smtClean="0"/>
              <a:t> data noisy</a:t>
            </a:r>
          </a:p>
          <a:p>
            <a:pPr lvl="1" eaLnBrk="1" hangingPunct="1">
              <a:lnSpc>
                <a:spcPct val="140000"/>
              </a:lnSpc>
            </a:pPr>
            <a:r>
              <a:rPr lang="en-US" sz="2400" dirty="0" err="1" smtClean="0"/>
              <a:t>Mengatasi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konsisten</a:t>
            </a:r>
            <a:endParaRPr lang="en-US" sz="2400" dirty="0" smtClean="0"/>
          </a:p>
          <a:p>
            <a:pPr lvl="1" eaLnBrk="1" hangingPunct="1">
              <a:lnSpc>
                <a:spcPct val="140000"/>
              </a:lnSpc>
            </a:pPr>
            <a:r>
              <a:rPr lang="en-US" sz="2400" dirty="0" err="1" smtClean="0"/>
              <a:t>mengatasi</a:t>
            </a:r>
            <a:r>
              <a:rPr lang="en-US" sz="2400" dirty="0" smtClean="0"/>
              <a:t> </a:t>
            </a:r>
            <a:r>
              <a:rPr lang="en-US" sz="2400" dirty="0" err="1" smtClean="0"/>
              <a:t>redudansi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integrasi</a:t>
            </a:r>
            <a:r>
              <a:rPr lang="en-US" sz="2400" dirty="0" smtClean="0"/>
              <a:t> data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BE1E487-4E17-4CA4-8246-175747166897}" type="datetime4">
              <a:rPr lang="en-US"/>
              <a:pPr/>
              <a:t>October 1, 2014</a:t>
            </a:fld>
            <a:endParaRPr lang="en-US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Data Mining: Concepts and Techniques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613BBC-02C3-42C4-97F8-A039E9B83B52}" type="slidenum">
              <a:rPr lang="en-US"/>
              <a:pPr/>
              <a:t>12</a:t>
            </a:fld>
            <a:endParaRPr lang="en-US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6858000" cy="685800"/>
          </a:xfrm>
        </p:spPr>
        <p:txBody>
          <a:bodyPr/>
          <a:lstStyle/>
          <a:p>
            <a:pPr eaLnBrk="1" hangingPunct="1"/>
            <a:r>
              <a:rPr lang="en-US" smtClean="0"/>
              <a:t>Missing Data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51054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000" dirty="0" smtClean="0"/>
              <a:t>Data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selalu</a:t>
            </a:r>
            <a:r>
              <a:rPr lang="en-US" sz="2000" dirty="0" smtClean="0"/>
              <a:t> </a:t>
            </a:r>
            <a:r>
              <a:rPr lang="en-US" sz="2000" dirty="0" err="1" smtClean="0"/>
              <a:t>tersedia</a:t>
            </a:r>
            <a:endParaRPr lang="en-US" sz="2000" dirty="0" smtClean="0"/>
          </a:p>
          <a:p>
            <a:pPr lvl="1" eaLnBrk="1" hangingPunct="1">
              <a:lnSpc>
                <a:spcPct val="120000"/>
              </a:lnSpc>
            </a:pPr>
            <a:r>
              <a:rPr lang="en-US" sz="2000" dirty="0" err="1" smtClean="0"/>
              <a:t>Banyak</a:t>
            </a:r>
            <a:r>
              <a:rPr lang="en-US" sz="2000" dirty="0" smtClean="0"/>
              <a:t> record </a:t>
            </a:r>
            <a:r>
              <a:rPr lang="en-US" sz="2000" dirty="0" err="1" smtClean="0"/>
              <a:t>tdk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atributnya</a:t>
            </a:r>
            <a:r>
              <a:rPr lang="en-US" sz="2000" dirty="0" smtClean="0"/>
              <a:t>, </a:t>
            </a:r>
            <a:r>
              <a:rPr lang="en-US" sz="2000" dirty="0" err="1" smtClean="0"/>
              <a:t>misl</a:t>
            </a:r>
            <a:r>
              <a:rPr lang="en-US" sz="2000" dirty="0" smtClean="0"/>
              <a:t>  </a:t>
            </a:r>
            <a:r>
              <a:rPr lang="en-US" sz="2000" dirty="0" err="1" smtClean="0"/>
              <a:t>pendatan</a:t>
            </a:r>
            <a:r>
              <a:rPr lang="en-US" sz="2000" dirty="0" smtClean="0"/>
              <a:t> </a:t>
            </a:r>
            <a:r>
              <a:rPr lang="en-US" sz="2000" dirty="0" err="1" smtClean="0"/>
              <a:t>pelanggan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data </a:t>
            </a:r>
            <a:r>
              <a:rPr lang="en-US" sz="2000" dirty="0" err="1" smtClean="0"/>
              <a:t>penjualan</a:t>
            </a:r>
            <a:endParaRPr lang="en-US" sz="2000" dirty="0" smtClean="0"/>
          </a:p>
          <a:p>
            <a:pPr eaLnBrk="1" hangingPunct="1">
              <a:lnSpc>
                <a:spcPct val="120000"/>
              </a:lnSpc>
            </a:pPr>
            <a:r>
              <a:rPr lang="en-US" sz="2000" dirty="0" err="1" smtClean="0"/>
              <a:t>Penyebab</a:t>
            </a:r>
            <a:r>
              <a:rPr lang="en-US" sz="2000" dirty="0" smtClean="0"/>
              <a:t> Missing data :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dirty="0" err="1" smtClean="0"/>
              <a:t>Kerusakan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peralatan</a:t>
            </a:r>
            <a:endParaRPr lang="en-US" sz="2000" dirty="0" smtClean="0"/>
          </a:p>
          <a:p>
            <a:pPr lvl="1" eaLnBrk="1" hangingPunct="1">
              <a:lnSpc>
                <a:spcPct val="120000"/>
              </a:lnSpc>
            </a:pPr>
            <a:r>
              <a:rPr lang="en-US" sz="2000" dirty="0" err="1" smtClean="0"/>
              <a:t>Dihapus</a:t>
            </a:r>
            <a:r>
              <a:rPr lang="en-US" sz="2000" dirty="0" smtClean="0"/>
              <a:t> </a:t>
            </a:r>
            <a:r>
              <a:rPr lang="en-US" sz="2000" dirty="0" err="1" smtClean="0"/>
              <a:t>krn</a:t>
            </a:r>
            <a:r>
              <a:rPr lang="en-US" sz="2000" dirty="0" smtClean="0"/>
              <a:t> </a:t>
            </a:r>
            <a:r>
              <a:rPr lang="en-US" sz="2000" dirty="0" err="1" smtClean="0"/>
              <a:t>tdk</a:t>
            </a:r>
            <a:r>
              <a:rPr lang="en-US" sz="2000" dirty="0" smtClean="0"/>
              <a:t> </a:t>
            </a:r>
            <a:r>
              <a:rPr lang="en-US" sz="2000" dirty="0" err="1" smtClean="0"/>
              <a:t>konsisten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data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.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dirty="0" err="1" smtClean="0"/>
              <a:t>Tdk</a:t>
            </a:r>
            <a:r>
              <a:rPr lang="en-US" sz="2000" dirty="0" smtClean="0"/>
              <a:t> </a:t>
            </a:r>
            <a:r>
              <a:rPr lang="en-US" sz="2000" dirty="0" err="1" smtClean="0"/>
              <a:t>dimasukkan</a:t>
            </a:r>
            <a:r>
              <a:rPr lang="en-US" sz="2000" dirty="0" smtClean="0"/>
              <a:t> </a:t>
            </a:r>
            <a:r>
              <a:rPr lang="en-US" sz="2000" dirty="0" err="1" smtClean="0"/>
              <a:t>krn</a:t>
            </a:r>
            <a:r>
              <a:rPr lang="en-US" sz="2000" dirty="0" smtClean="0"/>
              <a:t> misunderstanding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dirty="0" smtClean="0"/>
              <a:t>data </a:t>
            </a:r>
            <a:r>
              <a:rPr lang="en-US" sz="2000" dirty="0" err="1" smtClean="0"/>
              <a:t>dianggap</a:t>
            </a:r>
            <a:r>
              <a:rPr lang="en-US" sz="2000" dirty="0" smtClean="0"/>
              <a:t> </a:t>
            </a:r>
            <a:r>
              <a:rPr lang="en-US" sz="2000" dirty="0" err="1" smtClean="0"/>
              <a:t>tdk</a:t>
            </a:r>
            <a:r>
              <a:rPr lang="en-US" sz="2000" dirty="0" smtClean="0"/>
              <a:t> </a:t>
            </a:r>
            <a:r>
              <a:rPr lang="en-US" sz="2000" dirty="0" err="1" smtClean="0"/>
              <a:t>penting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saat</a:t>
            </a:r>
            <a:r>
              <a:rPr lang="en-US" sz="2000" dirty="0" smtClean="0"/>
              <a:t> entry data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i="1" dirty="0" smtClean="0"/>
              <a:t>Missing data</a:t>
            </a:r>
            <a:r>
              <a:rPr lang="en-US" sz="2000" dirty="0" smtClean="0"/>
              <a:t>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dilengkapi</a:t>
            </a:r>
            <a:r>
              <a:rPr lang="en-US" sz="2000" dirty="0" smtClean="0"/>
              <a:t>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CF6A023-6F92-46C0-98C8-D7048EC8324F}" type="datetime4">
              <a:rPr lang="en-US"/>
              <a:pPr/>
              <a:t>October 1, 2014</a:t>
            </a:fld>
            <a:endParaRPr lang="en-US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Data Mining: Concepts and Techniques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43DD52-CC7D-4062-8674-5957D84AB7E7}" type="slidenum">
              <a:rPr lang="en-US"/>
              <a:pPr/>
              <a:t>13</a:t>
            </a:fld>
            <a:endParaRPr lang="en-US"/>
          </a:p>
        </p:txBody>
      </p:sp>
      <p:sp>
        <p:nvSpPr>
          <p:cNvPr id="2355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543800" cy="762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Mengatasi</a:t>
            </a:r>
            <a:r>
              <a:rPr lang="en-US" dirty="0" smtClean="0"/>
              <a:t> Missing Data</a:t>
            </a:r>
          </a:p>
        </p:txBody>
      </p:sp>
      <p:sp>
        <p:nvSpPr>
          <p:cNvPr id="2355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305800" cy="5029200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en-US" sz="2000" dirty="0" err="1" smtClean="0"/>
              <a:t>Mengabaikan</a:t>
            </a:r>
            <a:r>
              <a:rPr lang="en-US" sz="2000" dirty="0" smtClean="0"/>
              <a:t> Record: </a:t>
            </a:r>
            <a:r>
              <a:rPr lang="en-US" sz="2000" dirty="0" err="1" smtClean="0"/>
              <a:t>utk</a:t>
            </a:r>
            <a:r>
              <a:rPr lang="en-US" sz="2000" dirty="0" smtClean="0"/>
              <a:t> dataset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tdk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class label (</a:t>
            </a:r>
            <a:r>
              <a:rPr lang="en-US" sz="2000" dirty="0" err="1" smtClean="0"/>
              <a:t>dlm</a:t>
            </a:r>
            <a:r>
              <a:rPr lang="en-US" sz="2000" dirty="0" smtClean="0"/>
              <a:t> </a:t>
            </a:r>
            <a:r>
              <a:rPr lang="en-US" sz="2000" dirty="0" err="1" smtClean="0"/>
              <a:t>kasus</a:t>
            </a:r>
            <a:r>
              <a:rPr lang="en-US" sz="2000" dirty="0" smtClean="0"/>
              <a:t> </a:t>
            </a:r>
            <a:r>
              <a:rPr lang="en-US" sz="2000" dirty="0" err="1" smtClean="0"/>
              <a:t>klasifikasi</a:t>
            </a:r>
            <a:r>
              <a:rPr lang="en-US" sz="2000" dirty="0" smtClean="0"/>
              <a:t>)</a:t>
            </a:r>
          </a:p>
          <a:p>
            <a:pPr eaLnBrk="1" hangingPunct="1">
              <a:lnSpc>
                <a:spcPct val="140000"/>
              </a:lnSpc>
            </a:pPr>
            <a:r>
              <a:rPr lang="en-US" sz="2000" dirty="0" err="1" smtClean="0"/>
              <a:t>Mengisi</a:t>
            </a:r>
            <a:r>
              <a:rPr lang="en-US" sz="2000" dirty="0" smtClean="0"/>
              <a:t> </a:t>
            </a:r>
            <a:r>
              <a:rPr lang="en-US" sz="2000" i="1" dirty="0" smtClean="0"/>
              <a:t>missing value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manual</a:t>
            </a:r>
          </a:p>
          <a:p>
            <a:pPr eaLnBrk="1" hangingPunct="1">
              <a:lnSpc>
                <a:spcPct val="140000"/>
              </a:lnSpc>
            </a:pPr>
            <a:r>
              <a:rPr lang="en-US" sz="2000" dirty="0" err="1" smtClean="0"/>
              <a:t>Mengisi</a:t>
            </a:r>
            <a:r>
              <a:rPr lang="en-US" sz="2000" dirty="0" smtClean="0"/>
              <a:t> </a:t>
            </a:r>
            <a:r>
              <a:rPr lang="en-US" sz="2000" i="1" dirty="0" smtClean="0"/>
              <a:t>missing value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otomatis</a:t>
            </a:r>
            <a:endParaRPr lang="en-US" sz="2000" dirty="0" smtClean="0"/>
          </a:p>
          <a:p>
            <a:pPr lvl="1" eaLnBrk="1" hangingPunct="1">
              <a:lnSpc>
                <a:spcPct val="140000"/>
              </a:lnSpc>
            </a:pP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konstanta</a:t>
            </a:r>
            <a:r>
              <a:rPr lang="en-US" sz="2000" dirty="0" smtClean="0"/>
              <a:t> : “unknown” </a:t>
            </a:r>
          </a:p>
          <a:p>
            <a:pPr lvl="1" eaLnBrk="1" hangingPunct="1">
              <a:lnSpc>
                <a:spcPct val="140000"/>
              </a:lnSpc>
            </a:pPr>
            <a:r>
              <a:rPr lang="en-US" sz="2000" dirty="0" err="1" smtClean="0"/>
              <a:t>Nilai</a:t>
            </a:r>
            <a:r>
              <a:rPr lang="en-US" sz="2000" dirty="0" smtClean="0"/>
              <a:t> rata-rata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atribut</a:t>
            </a:r>
            <a:endParaRPr lang="en-US" sz="2000" dirty="0" smtClean="0"/>
          </a:p>
          <a:p>
            <a:pPr lvl="1" eaLnBrk="1" hangingPunct="1">
              <a:lnSpc>
                <a:spcPct val="140000"/>
              </a:lnSpc>
            </a:pPr>
            <a:r>
              <a:rPr lang="en-US" sz="2000" dirty="0" err="1" smtClean="0">
                <a:solidFill>
                  <a:schemeClr val="hlink"/>
                </a:solidFill>
              </a:rPr>
              <a:t>Nilai</a:t>
            </a:r>
            <a:r>
              <a:rPr lang="en-US" sz="2000" dirty="0" smtClean="0">
                <a:solidFill>
                  <a:schemeClr val="hlink"/>
                </a:solidFill>
              </a:rPr>
              <a:t> </a:t>
            </a:r>
            <a:r>
              <a:rPr lang="en-US" sz="2000" dirty="0" err="1" smtClean="0">
                <a:solidFill>
                  <a:schemeClr val="hlink"/>
                </a:solidFill>
              </a:rPr>
              <a:t>didapatkan</a:t>
            </a:r>
            <a:r>
              <a:rPr lang="en-US" sz="2000" dirty="0" smtClean="0">
                <a:solidFill>
                  <a:schemeClr val="hlink"/>
                </a:solidFill>
              </a:rPr>
              <a:t> </a:t>
            </a:r>
            <a:r>
              <a:rPr lang="en-US" sz="2000" dirty="0" err="1" smtClean="0">
                <a:solidFill>
                  <a:schemeClr val="hlink"/>
                </a:solidFill>
              </a:rPr>
              <a:t>dari</a:t>
            </a:r>
            <a:r>
              <a:rPr lang="en-US" sz="2000" dirty="0" smtClean="0">
                <a:solidFill>
                  <a:schemeClr val="hlink"/>
                </a:solidFill>
              </a:rPr>
              <a:t> inference-based  </a:t>
            </a:r>
            <a:r>
              <a:rPr lang="en-US" sz="2000" dirty="0" err="1" smtClean="0">
                <a:solidFill>
                  <a:schemeClr val="hlink"/>
                </a:solidFill>
              </a:rPr>
              <a:t>spt</a:t>
            </a:r>
            <a:r>
              <a:rPr lang="en-US" sz="2000" dirty="0" smtClean="0">
                <a:solidFill>
                  <a:schemeClr val="hlink"/>
                </a:solidFill>
              </a:rPr>
              <a:t> formula Bayesian /decision tree</a:t>
            </a:r>
            <a:endParaRPr lang="en-US" sz="2400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07EB122-7BB9-48F4-A948-5046D64BC8A4}" type="datetime4">
              <a:rPr lang="en-US"/>
              <a:pPr/>
              <a:t>October 1, 2014</a:t>
            </a:fld>
            <a:endParaRPr lang="en-US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Data Mining: Concepts and Techniques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E9E802-28BE-447A-B189-A9CE23F6A465}" type="slidenum">
              <a:rPr lang="en-US"/>
              <a:pPr/>
              <a:t>14</a:t>
            </a:fld>
            <a:endParaRPr lang="en-US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5638800" cy="762000"/>
          </a:xfrm>
        </p:spPr>
        <p:txBody>
          <a:bodyPr/>
          <a:lstStyle/>
          <a:p>
            <a:pPr eaLnBrk="1" hangingPunct="1"/>
            <a:r>
              <a:rPr lang="en-US" smtClean="0"/>
              <a:t>Noisy Data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371600"/>
            <a:ext cx="8401050" cy="49530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Noise: </a:t>
            </a:r>
            <a:r>
              <a:rPr lang="en-US" sz="2400" i="1" dirty="0" smtClean="0"/>
              <a:t>random error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i="1" dirty="0" smtClean="0"/>
              <a:t>variance</a:t>
            </a:r>
            <a:r>
              <a:rPr lang="en-US" sz="2400" dirty="0" smtClean="0"/>
              <a:t> </a:t>
            </a:r>
            <a:r>
              <a:rPr lang="en-US" sz="2400" dirty="0" err="1" smtClean="0"/>
              <a:t>dlm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(measured variable)</a:t>
            </a:r>
          </a:p>
          <a:p>
            <a:pPr eaLnBrk="1" hangingPunct="1"/>
            <a:r>
              <a:rPr lang="en-US" sz="2400" dirty="0" err="1" smtClean="0"/>
              <a:t>Penyebab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atribut</a:t>
            </a:r>
            <a:r>
              <a:rPr lang="en-US" sz="2400" dirty="0" smtClean="0"/>
              <a:t> yang </a:t>
            </a:r>
            <a:r>
              <a:rPr lang="en-US" sz="2400" u="sng" dirty="0" err="1" smtClean="0"/>
              <a:t>tdk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benar</a:t>
            </a:r>
            <a:r>
              <a:rPr lang="en-US" sz="2400" dirty="0" smtClean="0"/>
              <a:t>:</a:t>
            </a:r>
          </a:p>
          <a:p>
            <a:pPr lvl="1" eaLnBrk="1" hangingPunct="1"/>
            <a:r>
              <a:rPr lang="en-US" sz="2400" dirty="0" err="1" smtClean="0"/>
              <a:t>Kesalahan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Perangkat</a:t>
            </a:r>
            <a:r>
              <a:rPr lang="en-US" sz="2400" dirty="0" smtClean="0"/>
              <a:t> </a:t>
            </a:r>
            <a:r>
              <a:rPr lang="en-US" sz="2400" dirty="0" err="1" smtClean="0"/>
              <a:t>pengumpulan</a:t>
            </a:r>
            <a:r>
              <a:rPr lang="en-US" sz="2400" dirty="0" smtClean="0"/>
              <a:t> Data</a:t>
            </a:r>
          </a:p>
          <a:p>
            <a:pPr lvl="1" eaLnBrk="1" hangingPunct="1"/>
            <a:r>
              <a:rPr lang="en-US" sz="2400" dirty="0" err="1" smtClean="0"/>
              <a:t>Kesalahan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data entry</a:t>
            </a:r>
          </a:p>
          <a:p>
            <a:pPr lvl="1" eaLnBrk="1" hangingPunct="1"/>
            <a:r>
              <a:rPr lang="en-US" sz="2400" dirty="0" err="1" smtClean="0"/>
              <a:t>Kesalahan</a:t>
            </a:r>
            <a:r>
              <a:rPr lang="en-US" sz="2400" dirty="0" smtClean="0"/>
              <a:t> </a:t>
            </a:r>
            <a:r>
              <a:rPr lang="en-US" sz="2400" dirty="0" err="1" smtClean="0"/>
              <a:t>transmisi</a:t>
            </a:r>
            <a:r>
              <a:rPr lang="en-US" sz="2400" dirty="0" smtClean="0"/>
              <a:t> data</a:t>
            </a:r>
          </a:p>
          <a:p>
            <a:pPr lvl="1" eaLnBrk="1" hangingPunct="1"/>
            <a:r>
              <a:rPr lang="en-US" sz="2400" dirty="0" err="1" smtClean="0"/>
              <a:t>Keterbatasan</a:t>
            </a:r>
            <a:r>
              <a:rPr lang="en-US" sz="2400" dirty="0" smtClean="0"/>
              <a:t> </a:t>
            </a:r>
            <a:r>
              <a:rPr lang="en-US" sz="2400" dirty="0" err="1" smtClean="0"/>
              <a:t>teknologi</a:t>
            </a:r>
            <a:endParaRPr lang="en-US" sz="2400" dirty="0" smtClean="0"/>
          </a:p>
          <a:p>
            <a:pPr lvl="1" eaLnBrk="1" hangingPunct="1"/>
            <a:r>
              <a:rPr lang="en-US" sz="2400" dirty="0" err="1" smtClean="0"/>
              <a:t>Ketidak</a:t>
            </a:r>
            <a:r>
              <a:rPr lang="en-US" sz="2400" dirty="0" smtClean="0"/>
              <a:t> </a:t>
            </a:r>
            <a:r>
              <a:rPr lang="en-US" sz="2400" dirty="0" err="1" smtClean="0"/>
              <a:t>konsistenan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konvensi</a:t>
            </a:r>
            <a:r>
              <a:rPr lang="en-US" sz="2400" dirty="0" smtClean="0"/>
              <a:t> </a:t>
            </a:r>
            <a:r>
              <a:rPr lang="en-US" sz="2400" dirty="0" err="1" smtClean="0"/>
              <a:t>penamaan</a:t>
            </a:r>
            <a:endParaRPr lang="en-US" sz="2400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3FCB91F-3229-4A92-A09A-E55323359CC0}" type="datetime4">
              <a:rPr lang="en-US"/>
              <a:pPr/>
              <a:t>October 1, 2014</a:t>
            </a:fld>
            <a:endParaRPr lang="en-US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Data Mining: Concepts and Techniques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52C53B-99A7-4286-B555-92274F4950D3}" type="slidenum">
              <a:rPr lang="en-US"/>
              <a:pPr/>
              <a:t>15</a:t>
            </a:fld>
            <a:endParaRPr lang="en-US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40638" cy="609600"/>
          </a:xfrm>
        </p:spPr>
        <p:txBody>
          <a:bodyPr/>
          <a:lstStyle/>
          <a:p>
            <a:pPr eaLnBrk="1" hangingPunct="1"/>
            <a:r>
              <a:rPr lang="en-US" dirty="0" err="1" smtClean="0"/>
              <a:t>Mengatasi</a:t>
            </a:r>
            <a:r>
              <a:rPr lang="en-US" dirty="0" smtClean="0"/>
              <a:t> Noisy Data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401050" cy="5410200"/>
          </a:xfrm>
        </p:spPr>
        <p:txBody>
          <a:bodyPr/>
          <a:lstStyle/>
          <a:p>
            <a:pPr eaLnBrk="1" hangingPunct="1"/>
            <a:r>
              <a:rPr lang="en-US" sz="2200" dirty="0" smtClean="0">
                <a:solidFill>
                  <a:schemeClr val="folHlink"/>
                </a:solidFill>
              </a:rPr>
              <a:t>Binning</a:t>
            </a:r>
          </a:p>
          <a:p>
            <a:pPr lvl="1" eaLnBrk="1" hangingPunct="1"/>
            <a:r>
              <a:rPr lang="en-US" sz="2200" dirty="0" err="1" smtClean="0"/>
              <a:t>Urutkan</a:t>
            </a:r>
            <a:r>
              <a:rPr lang="en-US" sz="2200" dirty="0" smtClean="0"/>
              <a:t> data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bagi</a:t>
            </a:r>
            <a:r>
              <a:rPr lang="en-US" sz="2200" dirty="0" smtClean="0"/>
              <a:t> </a:t>
            </a:r>
            <a:r>
              <a:rPr lang="en-US" sz="2200" dirty="0" err="1" smtClean="0"/>
              <a:t>menjadi</a:t>
            </a:r>
            <a:r>
              <a:rPr lang="en-US" sz="2200" dirty="0" smtClean="0"/>
              <a:t> </a:t>
            </a:r>
            <a:r>
              <a:rPr lang="en-US" sz="2200" dirty="0" err="1" smtClean="0"/>
              <a:t>beberapa</a:t>
            </a:r>
            <a:r>
              <a:rPr lang="en-US" sz="2200" dirty="0" smtClean="0"/>
              <a:t> </a:t>
            </a:r>
            <a:r>
              <a:rPr lang="en-US" sz="2200" dirty="0" err="1" smtClean="0"/>
              <a:t>bagian</a:t>
            </a:r>
            <a:r>
              <a:rPr lang="en-US" sz="2200" dirty="0" smtClean="0"/>
              <a:t> (dg </a:t>
            </a:r>
            <a:r>
              <a:rPr lang="en-US" sz="2200" dirty="0" err="1" smtClean="0"/>
              <a:t>frekwensi</a:t>
            </a:r>
            <a:r>
              <a:rPr lang="en-US" sz="2200" dirty="0" smtClean="0"/>
              <a:t> </a:t>
            </a:r>
            <a:r>
              <a:rPr lang="en-US" sz="2200" dirty="0" err="1" smtClean="0"/>
              <a:t>yg</a:t>
            </a:r>
            <a:r>
              <a:rPr lang="en-US" sz="2200" dirty="0" smtClean="0"/>
              <a:t> </a:t>
            </a:r>
            <a:r>
              <a:rPr lang="en-US" sz="2200" dirty="0" err="1" smtClean="0"/>
              <a:t>sama</a:t>
            </a:r>
            <a:r>
              <a:rPr lang="en-US" sz="2200" dirty="0" smtClean="0"/>
              <a:t>)</a:t>
            </a:r>
          </a:p>
          <a:p>
            <a:pPr lvl="1" eaLnBrk="1" hangingPunct="1"/>
            <a:r>
              <a:rPr lang="en-US" sz="2200" dirty="0" err="1" smtClean="0"/>
              <a:t>Lakukan</a:t>
            </a:r>
            <a:r>
              <a:rPr lang="en-US" sz="2200" dirty="0" smtClean="0"/>
              <a:t> Data </a:t>
            </a:r>
            <a:r>
              <a:rPr lang="en-US" sz="2200" i="1" dirty="0" smtClean="0">
                <a:solidFill>
                  <a:schemeClr val="hlink"/>
                </a:solidFill>
              </a:rPr>
              <a:t>smooth</a:t>
            </a:r>
            <a:r>
              <a:rPr lang="en-US" sz="2200" dirty="0" smtClean="0">
                <a:solidFill>
                  <a:schemeClr val="hlink"/>
                </a:solidFill>
              </a:rPr>
              <a:t> </a:t>
            </a:r>
            <a:r>
              <a:rPr lang="en-US" sz="2200" dirty="0" err="1" smtClean="0">
                <a:solidFill>
                  <a:schemeClr val="hlink"/>
                </a:solidFill>
              </a:rPr>
              <a:t>dengan</a:t>
            </a:r>
            <a:r>
              <a:rPr lang="en-US" sz="2200" dirty="0" smtClean="0">
                <a:solidFill>
                  <a:schemeClr val="hlink"/>
                </a:solidFill>
              </a:rPr>
              <a:t> </a:t>
            </a:r>
            <a:r>
              <a:rPr lang="en-US" sz="2200" dirty="0" err="1" smtClean="0">
                <a:solidFill>
                  <a:schemeClr val="hlink"/>
                </a:solidFill>
              </a:rPr>
              <a:t>menentukan</a:t>
            </a:r>
            <a:r>
              <a:rPr lang="en-US" sz="2200" dirty="0" smtClean="0">
                <a:solidFill>
                  <a:schemeClr val="hlink"/>
                </a:solidFill>
              </a:rPr>
              <a:t> rata-rata,  </a:t>
            </a:r>
            <a:r>
              <a:rPr lang="en-US" sz="2200" i="1" dirty="0" smtClean="0">
                <a:solidFill>
                  <a:schemeClr val="hlink"/>
                </a:solidFill>
              </a:rPr>
              <a:t>smooth</a:t>
            </a:r>
            <a:r>
              <a:rPr lang="en-US" sz="2200" dirty="0" smtClean="0">
                <a:solidFill>
                  <a:schemeClr val="hlink"/>
                </a:solidFill>
              </a:rPr>
              <a:t> </a:t>
            </a:r>
            <a:r>
              <a:rPr lang="en-US" sz="2200" dirty="0" err="1" smtClean="0">
                <a:solidFill>
                  <a:schemeClr val="hlink"/>
                </a:solidFill>
              </a:rPr>
              <a:t>dengan</a:t>
            </a:r>
            <a:r>
              <a:rPr lang="en-US" sz="2200" dirty="0" smtClean="0">
                <a:solidFill>
                  <a:schemeClr val="hlink"/>
                </a:solidFill>
              </a:rPr>
              <a:t> </a:t>
            </a:r>
            <a:r>
              <a:rPr lang="en-US" sz="2200" dirty="0" err="1" smtClean="0">
                <a:solidFill>
                  <a:schemeClr val="hlink"/>
                </a:solidFill>
              </a:rPr>
              <a:t>nilai</a:t>
            </a:r>
            <a:r>
              <a:rPr lang="en-US" sz="2200" dirty="0" smtClean="0">
                <a:solidFill>
                  <a:schemeClr val="hlink"/>
                </a:solidFill>
              </a:rPr>
              <a:t> median, </a:t>
            </a:r>
            <a:r>
              <a:rPr lang="en-US" sz="2200" i="1" dirty="0" smtClean="0">
                <a:solidFill>
                  <a:schemeClr val="hlink"/>
                </a:solidFill>
              </a:rPr>
              <a:t>smooth</a:t>
            </a:r>
            <a:r>
              <a:rPr lang="en-US" sz="2200" dirty="0" smtClean="0">
                <a:solidFill>
                  <a:schemeClr val="hlink"/>
                </a:solidFill>
              </a:rPr>
              <a:t> </a:t>
            </a:r>
            <a:r>
              <a:rPr lang="en-US" sz="2200" dirty="0" err="1" smtClean="0">
                <a:solidFill>
                  <a:schemeClr val="hlink"/>
                </a:solidFill>
              </a:rPr>
              <a:t>dengan</a:t>
            </a:r>
            <a:r>
              <a:rPr lang="en-US" sz="2200" dirty="0" smtClean="0">
                <a:solidFill>
                  <a:schemeClr val="hlink"/>
                </a:solidFill>
              </a:rPr>
              <a:t> </a:t>
            </a:r>
            <a:r>
              <a:rPr lang="en-US" sz="2200" dirty="0" err="1" smtClean="0">
                <a:solidFill>
                  <a:schemeClr val="hlink"/>
                </a:solidFill>
              </a:rPr>
              <a:t>nilai</a:t>
            </a:r>
            <a:r>
              <a:rPr lang="en-US" sz="2200" dirty="0" smtClean="0">
                <a:solidFill>
                  <a:schemeClr val="hlink"/>
                </a:solidFill>
              </a:rPr>
              <a:t> boundaries, </a:t>
            </a:r>
            <a:r>
              <a:rPr lang="en-US" sz="2200" dirty="0" err="1" smtClean="0">
                <a:solidFill>
                  <a:schemeClr val="hlink"/>
                </a:solidFill>
              </a:rPr>
              <a:t>dsb</a:t>
            </a:r>
            <a:r>
              <a:rPr lang="en-US" sz="2200" dirty="0" smtClean="0"/>
              <a:t>.</a:t>
            </a:r>
          </a:p>
          <a:p>
            <a:pPr eaLnBrk="1" hangingPunct="1"/>
            <a:r>
              <a:rPr lang="en-US" sz="2200" dirty="0" smtClean="0">
                <a:solidFill>
                  <a:schemeClr val="folHlink"/>
                </a:solidFill>
              </a:rPr>
              <a:t>Regression</a:t>
            </a:r>
          </a:p>
          <a:p>
            <a:pPr lvl="1" eaLnBrk="1" hangingPunct="1"/>
            <a:r>
              <a:rPr lang="en-US" sz="2200" dirty="0" err="1" smtClean="0"/>
              <a:t>Lakukan</a:t>
            </a:r>
            <a:r>
              <a:rPr lang="en-US" sz="2200" dirty="0" smtClean="0"/>
              <a:t> </a:t>
            </a:r>
            <a:r>
              <a:rPr lang="en-US" sz="2200" i="1" dirty="0" smtClean="0"/>
              <a:t>smooth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menggunakan</a:t>
            </a:r>
            <a:r>
              <a:rPr lang="en-US" sz="2200" dirty="0" smtClean="0"/>
              <a:t> </a:t>
            </a:r>
            <a:r>
              <a:rPr lang="en-US" sz="2200" dirty="0" err="1" smtClean="0"/>
              <a:t>fungsi-fungsi</a:t>
            </a:r>
            <a:r>
              <a:rPr lang="en-US" sz="2200" dirty="0" smtClean="0"/>
              <a:t> </a:t>
            </a:r>
            <a:r>
              <a:rPr lang="en-US" sz="2200" dirty="0" err="1" smtClean="0"/>
              <a:t>regresi</a:t>
            </a:r>
            <a:endParaRPr lang="en-US" sz="2200" dirty="0" smtClean="0"/>
          </a:p>
          <a:p>
            <a:pPr eaLnBrk="1" hangingPunct="1"/>
            <a:r>
              <a:rPr lang="en-US" sz="2200" dirty="0" smtClean="0">
                <a:solidFill>
                  <a:schemeClr val="folHlink"/>
                </a:solidFill>
              </a:rPr>
              <a:t>Clustering</a:t>
            </a:r>
          </a:p>
          <a:p>
            <a:pPr lvl="1" eaLnBrk="1" hangingPunct="1"/>
            <a:r>
              <a:rPr lang="en-US" sz="2200" dirty="0" err="1" smtClean="0"/>
              <a:t>Mendeteksi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menghilangkan</a:t>
            </a:r>
            <a:r>
              <a:rPr lang="en-US" sz="2200" dirty="0" smtClean="0"/>
              <a:t> outliers</a:t>
            </a:r>
          </a:p>
          <a:p>
            <a:pPr eaLnBrk="1" hangingPunct="1"/>
            <a:r>
              <a:rPr lang="en-US" sz="2200" dirty="0" err="1" smtClean="0">
                <a:solidFill>
                  <a:schemeClr val="folHlink"/>
                </a:solidFill>
              </a:rPr>
              <a:t>Kombinasi</a:t>
            </a:r>
            <a:r>
              <a:rPr lang="en-US" sz="2200" dirty="0" smtClean="0">
                <a:solidFill>
                  <a:schemeClr val="folHlink"/>
                </a:solidFill>
              </a:rPr>
              <a:t> </a:t>
            </a:r>
            <a:r>
              <a:rPr lang="en-US" sz="2200" dirty="0" err="1" smtClean="0">
                <a:solidFill>
                  <a:schemeClr val="folHlink"/>
                </a:solidFill>
              </a:rPr>
              <a:t>pemeriksaan</a:t>
            </a:r>
            <a:r>
              <a:rPr lang="en-US" sz="2200" dirty="0" smtClean="0">
                <a:solidFill>
                  <a:schemeClr val="folHlink"/>
                </a:solidFill>
              </a:rPr>
              <a:t> </a:t>
            </a:r>
            <a:r>
              <a:rPr lang="en-US" sz="2200" dirty="0" err="1" smtClean="0">
                <a:solidFill>
                  <a:schemeClr val="folHlink"/>
                </a:solidFill>
              </a:rPr>
              <a:t>manusia</a:t>
            </a:r>
            <a:r>
              <a:rPr lang="en-US" sz="2200" dirty="0" smtClean="0">
                <a:solidFill>
                  <a:schemeClr val="folHlink"/>
                </a:solidFill>
              </a:rPr>
              <a:t> </a:t>
            </a:r>
            <a:r>
              <a:rPr lang="en-US" sz="2200" dirty="0" err="1" smtClean="0">
                <a:solidFill>
                  <a:schemeClr val="folHlink"/>
                </a:solidFill>
              </a:rPr>
              <a:t>dan</a:t>
            </a:r>
            <a:r>
              <a:rPr lang="en-US" sz="2200" dirty="0" smtClean="0">
                <a:solidFill>
                  <a:schemeClr val="folHlink"/>
                </a:solidFill>
              </a:rPr>
              <a:t> </a:t>
            </a:r>
            <a:r>
              <a:rPr lang="en-US" sz="2200" dirty="0" err="1" smtClean="0">
                <a:solidFill>
                  <a:schemeClr val="folHlink"/>
                </a:solidFill>
              </a:rPr>
              <a:t>komputer</a:t>
            </a:r>
            <a:endParaRPr lang="en-US" sz="2200" dirty="0" smtClean="0">
              <a:solidFill>
                <a:schemeClr val="folHlink"/>
              </a:solidFill>
            </a:endParaRPr>
          </a:p>
          <a:p>
            <a:pPr lvl="1" eaLnBrk="1" hangingPunct="1"/>
            <a:r>
              <a:rPr lang="en-US" sz="2200" dirty="0" err="1" smtClean="0"/>
              <a:t>Memdeteksi</a:t>
            </a:r>
            <a:r>
              <a:rPr lang="en-US" sz="2200" dirty="0" smtClean="0"/>
              <a:t> </a:t>
            </a:r>
            <a:r>
              <a:rPr lang="en-US" sz="2200" dirty="0" err="1" smtClean="0"/>
              <a:t>nilai</a:t>
            </a:r>
            <a:r>
              <a:rPr lang="en-US" sz="2200" dirty="0" smtClean="0"/>
              <a:t> </a:t>
            </a:r>
            <a:r>
              <a:rPr lang="en-US" sz="2200" dirty="0" err="1" smtClean="0"/>
              <a:t>yg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dianggap</a:t>
            </a:r>
            <a:r>
              <a:rPr lang="en-US" sz="2200" dirty="0" smtClean="0"/>
              <a:t> noisy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dilakukan</a:t>
            </a:r>
            <a:r>
              <a:rPr lang="en-US" sz="2200" dirty="0" smtClean="0"/>
              <a:t> </a:t>
            </a:r>
            <a:r>
              <a:rPr lang="en-US" sz="2200" dirty="0" err="1" smtClean="0"/>
              <a:t>pengecekan</a:t>
            </a:r>
            <a:r>
              <a:rPr lang="en-US" sz="2200" dirty="0" smtClean="0"/>
              <a:t> </a:t>
            </a:r>
            <a:r>
              <a:rPr lang="en-US" sz="2200" dirty="0" err="1" smtClean="0"/>
              <a:t>scr</a:t>
            </a:r>
            <a:r>
              <a:rPr lang="en-US" sz="2200" dirty="0" smtClean="0"/>
              <a:t> manual.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5D86F70-8C2E-4B67-BCB1-CACEFCC2B7EC}" type="datetime4">
              <a:rPr lang="en-US"/>
              <a:pPr/>
              <a:t>October 1, 2014</a:t>
            </a:fld>
            <a:endParaRPr lang="en-US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Data Mining: Concepts and Techniques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3661BE-811F-4BCE-8B61-38985499177B}" type="slidenum">
              <a:rPr lang="en-US"/>
              <a:pPr/>
              <a:t>16</a:t>
            </a:fld>
            <a:endParaRPr lang="en-US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Methods Binning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i="1" dirty="0" smtClean="0"/>
              <a:t>Smoothing</a:t>
            </a:r>
            <a:r>
              <a:rPr lang="en-US" sz="3200" dirty="0" smtClean="0"/>
              <a:t> Data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077200" cy="5029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sz="2000" dirty="0" err="1" smtClean="0"/>
              <a:t>Urutkan</a:t>
            </a:r>
            <a:r>
              <a:rPr lang="en-US" sz="2000" dirty="0" smtClean="0"/>
              <a:t> data </a:t>
            </a:r>
            <a:r>
              <a:rPr lang="en-US" sz="2000" dirty="0" err="1" smtClean="0"/>
              <a:t>harga</a:t>
            </a:r>
            <a:r>
              <a:rPr lang="en-US" sz="2000" dirty="0" smtClean="0"/>
              <a:t> (in dollars): 4, 8, 9, 15, 21, 21, 24, 25, 26, 28, 29, 34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* 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shg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frekwensi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r>
              <a:rPr lang="en-US" sz="2000" dirty="0" smtClean="0"/>
              <a:t> (</a:t>
            </a:r>
            <a:r>
              <a:rPr lang="en-US" sz="2000" dirty="0" err="1" smtClean="0"/>
              <a:t>equi</a:t>
            </a:r>
            <a:r>
              <a:rPr lang="en-US" sz="2000" dirty="0" smtClean="0"/>
              <a:t>-depth) :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      - class 1: 4, 8, 9, 15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      - class 2: 21, 21, 24, 25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      - class 3: 26, 28, 29, 34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*  Smoothing dg rata2 (means):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      - class 1: 9, 9, 9, 9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      - class 2: 23, 23, 23, 23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      - class 3: 29, 29, 29, 29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*  Smoothing deg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batas</a:t>
            </a:r>
            <a:r>
              <a:rPr lang="en-US" sz="2000" dirty="0" smtClean="0"/>
              <a:t>: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      - class 1: 4, 4, 15, 15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      - class 2: 21, 21, 25, 25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      - class 3: 26, 26, 34, 34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A4FF09C-25CA-490D-8E2C-CA0B5A9DA646}" type="datetime4">
              <a:rPr lang="en-US"/>
              <a:pPr/>
              <a:t>October 1, 2014</a:t>
            </a:fld>
            <a:endParaRPr lang="en-US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Data Mining: Concepts and Techniques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99ACE0-D427-4AE3-AEEB-3A0D3E5EE9DC}" type="slidenum">
              <a:rPr lang="en-US"/>
              <a:pPr/>
              <a:t>17</a:t>
            </a:fld>
            <a:endParaRPr lang="en-US"/>
          </a:p>
        </p:txBody>
      </p:sp>
      <p:sp>
        <p:nvSpPr>
          <p:cNvPr id="3072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467600" cy="9144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dirty="0" smtClean="0"/>
              <a:t>Data Preprocessing</a:t>
            </a:r>
          </a:p>
        </p:txBody>
      </p:sp>
      <p:sp>
        <p:nvSpPr>
          <p:cNvPr id="3072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077200" cy="4495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40000"/>
              </a:lnSpc>
            </a:pPr>
            <a:r>
              <a:rPr lang="en-US" dirty="0" smtClean="0"/>
              <a:t>Why preprocess the data?</a:t>
            </a:r>
          </a:p>
          <a:p>
            <a:pPr eaLnBrk="1" hangingPunct="1">
              <a:lnSpc>
                <a:spcPct val="140000"/>
              </a:lnSpc>
            </a:pPr>
            <a:r>
              <a:rPr lang="en-US" dirty="0" smtClean="0"/>
              <a:t>Data cleaning </a:t>
            </a:r>
          </a:p>
          <a:p>
            <a:pPr eaLnBrk="1" hangingPunct="1">
              <a:lnSpc>
                <a:spcPct val="140000"/>
              </a:lnSpc>
            </a:pPr>
            <a:r>
              <a:rPr lang="en-US" dirty="0" smtClean="0">
                <a:solidFill>
                  <a:schemeClr val="hlink"/>
                </a:solidFill>
              </a:rPr>
              <a:t>Data integration and transformation</a:t>
            </a:r>
            <a:endParaRPr lang="en-US" dirty="0" smtClean="0"/>
          </a:p>
          <a:p>
            <a:pPr eaLnBrk="1" hangingPunct="1">
              <a:lnSpc>
                <a:spcPct val="140000"/>
              </a:lnSpc>
            </a:pPr>
            <a:r>
              <a:rPr lang="en-US" dirty="0" smtClean="0"/>
              <a:t>Data reduction</a:t>
            </a:r>
            <a:endParaRPr lang="en-US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140000"/>
              </a:lnSpc>
            </a:pPr>
            <a:r>
              <a:rPr lang="en-US" dirty="0" smtClean="0"/>
              <a:t>Summary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D6EA-1F28-469F-8E04-9DC9D382E14A}" type="datetime4">
              <a:rPr lang="en-US" smtClean="0"/>
              <a:pPr/>
              <a:t>October 1,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Mining: Concepts and Techniques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D94FA-FBC0-4885-89AC-790BD909364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DATA INTEGRATION</a:t>
            </a:r>
            <a:endParaRPr lang="en-IN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85720" y="1600200"/>
            <a:ext cx="8501122" cy="4525963"/>
          </a:xfrm>
        </p:spPr>
        <p:txBody>
          <a:bodyPr/>
          <a:lstStyle/>
          <a:p>
            <a:r>
              <a:rPr lang="en-US" dirty="0" smtClean="0"/>
              <a:t>Where multiple data sources may be combined</a:t>
            </a:r>
            <a:endParaRPr lang="en-IN" dirty="0"/>
          </a:p>
        </p:txBody>
      </p:sp>
      <p:sp>
        <p:nvSpPr>
          <p:cNvPr id="9" name="AutoShape 2" descr="http://upload.wikimedia.org/wikipedia/en/thumb/0/0c/Dataintegration.png/280px-Dataintegration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" name="AutoShape 4" descr="http://upload.wikimedia.org/wikipedia/en/thumb/0/0c/Dataintegration.png/280px-Dataintegration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1" name="Picture 6" descr="http://upload.wikimedia.org/wikipedia/en/thumb/0/0c/Dataintegration.png/280px-Dataintegratio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428868"/>
            <a:ext cx="6072230" cy="4000528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D8FBC5A-6572-4A85-82FF-6DB32F46BDF1}" type="datetime4">
              <a:rPr lang="en-US"/>
              <a:pPr/>
              <a:t>October 1, 2014</a:t>
            </a:fld>
            <a:endParaRPr lang="en-US"/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Data Mining: Concepts and Techniques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4068D8-D902-417A-A9B6-C77523DC226C}" type="slidenum">
              <a:rPr lang="en-US"/>
              <a:pPr/>
              <a:t>19</a:t>
            </a:fld>
            <a:endParaRPr lang="en-US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381000"/>
            <a:ext cx="5943600" cy="609600"/>
          </a:xfrm>
        </p:spPr>
        <p:txBody>
          <a:bodyPr/>
          <a:lstStyle/>
          <a:p>
            <a:pPr eaLnBrk="1" hangingPunct="1"/>
            <a:r>
              <a:rPr lang="en-US" dirty="0" err="1" smtClean="0"/>
              <a:t>Integrasi</a:t>
            </a:r>
            <a:r>
              <a:rPr lang="en-US" dirty="0" smtClean="0"/>
              <a:t> Data 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err="1" smtClean="0"/>
              <a:t>Integrasi</a:t>
            </a:r>
            <a:r>
              <a:rPr lang="en-US" sz="2400" dirty="0" smtClean="0"/>
              <a:t> Data: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/>
              <a:t>Menggabungkan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data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dlm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media </a:t>
            </a:r>
            <a:r>
              <a:rPr lang="en-US" sz="2400" dirty="0" err="1" smtClean="0"/>
              <a:t>penyimpanan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err="1" smtClean="0">
                <a:solidFill>
                  <a:schemeClr val="hlink"/>
                </a:solidFill>
              </a:rPr>
              <a:t>Permasalahan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</a:rPr>
              <a:t>identifikasi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</a:rPr>
              <a:t>Entitas</a:t>
            </a:r>
            <a:r>
              <a:rPr lang="en-US" sz="2400" dirty="0" smtClean="0"/>
              <a:t>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/>
              <a:t>Mengidentifikasi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entitas-entitas</a:t>
            </a:r>
            <a:r>
              <a:rPr lang="en-US" sz="2400" dirty="0" smtClean="0"/>
              <a:t> riel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data source, e.g., Bill Clinton = William Clinton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err="1" smtClean="0"/>
              <a:t>Mendeteksi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menyelesaikan</a:t>
            </a:r>
            <a:r>
              <a:rPr lang="en-US" sz="2400" dirty="0" smtClean="0"/>
              <a:t> </a:t>
            </a:r>
            <a:r>
              <a:rPr lang="en-US" sz="2400" dirty="0" err="1" smtClean="0"/>
              <a:t>konflik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data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/>
              <a:t>Alasan</a:t>
            </a:r>
            <a:r>
              <a:rPr lang="en-US" sz="2400" dirty="0" smtClean="0"/>
              <a:t>: </a:t>
            </a:r>
            <a:r>
              <a:rPr lang="en-US" sz="2400" dirty="0" err="1" smtClean="0"/>
              <a:t>representasi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, </a:t>
            </a:r>
            <a:r>
              <a:rPr lang="en-US" sz="2400" dirty="0" err="1" smtClean="0"/>
              <a:t>skala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, e.g., meter vs. inch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B601ADA-F809-4C72-AC92-82180A9EAB36}" type="datetime4">
              <a:rPr lang="en-US"/>
              <a:pPr/>
              <a:t>October 1, 2014</a:t>
            </a:fld>
            <a:endParaRPr lang="en-US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Data Mining: Concepts and Techniques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39FD56-6AE0-40D8-9F4F-120E9E5EAE28}" type="slidenum">
              <a:rPr lang="en-US"/>
              <a:pPr/>
              <a:t>2</a:t>
            </a:fld>
            <a:endParaRPr lang="en-US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467600" cy="9144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dirty="0" smtClean="0"/>
              <a:t>Data Preprocessing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47244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40000"/>
              </a:lnSpc>
            </a:pPr>
            <a:r>
              <a:rPr lang="en-US" dirty="0" smtClean="0">
                <a:solidFill>
                  <a:schemeClr val="hlink"/>
                </a:solidFill>
              </a:rPr>
              <a:t>Why preprocess the data?</a:t>
            </a:r>
            <a:endParaRPr lang="en-US" dirty="0" smtClean="0"/>
          </a:p>
          <a:p>
            <a:pPr eaLnBrk="1" hangingPunct="1">
              <a:lnSpc>
                <a:spcPct val="140000"/>
              </a:lnSpc>
            </a:pPr>
            <a:r>
              <a:rPr lang="en-US" dirty="0" smtClean="0"/>
              <a:t>Data cleaning </a:t>
            </a:r>
          </a:p>
          <a:p>
            <a:pPr eaLnBrk="1" hangingPunct="1">
              <a:lnSpc>
                <a:spcPct val="140000"/>
              </a:lnSpc>
            </a:pPr>
            <a:r>
              <a:rPr lang="en-US" dirty="0" smtClean="0"/>
              <a:t>Data integration </a:t>
            </a:r>
          </a:p>
          <a:p>
            <a:pPr eaLnBrk="1" hangingPunct="1">
              <a:lnSpc>
                <a:spcPct val="140000"/>
              </a:lnSpc>
            </a:pPr>
            <a:r>
              <a:rPr lang="en-US" dirty="0" smtClean="0"/>
              <a:t>Data transformation</a:t>
            </a:r>
          </a:p>
          <a:p>
            <a:pPr eaLnBrk="1" hangingPunct="1">
              <a:lnSpc>
                <a:spcPct val="140000"/>
              </a:lnSpc>
            </a:pPr>
            <a:r>
              <a:rPr lang="en-US" dirty="0" smtClean="0"/>
              <a:t>Data reduction</a:t>
            </a:r>
          </a:p>
          <a:p>
            <a:pPr eaLnBrk="1" hangingPunct="1">
              <a:lnSpc>
                <a:spcPct val="140000"/>
              </a:lnSpc>
            </a:pPr>
            <a:r>
              <a:rPr lang="en-US" dirty="0" smtClean="0"/>
              <a:t>Data </a:t>
            </a:r>
            <a:r>
              <a:rPr lang="en-US" dirty="0" err="1" smtClean="0"/>
              <a:t>Discretization</a:t>
            </a:r>
            <a:endParaRPr lang="en-US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140000"/>
              </a:lnSpc>
            </a:pPr>
            <a:r>
              <a:rPr lang="en-US" dirty="0" smtClean="0"/>
              <a:t>Summary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FB9355C-7477-44A3-963C-5C4B4BD3A244}" type="datetime4">
              <a:rPr lang="en-US"/>
              <a:pPr/>
              <a:t>October 1, 2014</a:t>
            </a:fld>
            <a:endParaRPr lang="en-US"/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Data Mining: Concepts and Techniques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F98DCB-E876-4ADF-B7DB-F1DA1E180966}" type="slidenum">
              <a:rPr lang="en-US"/>
              <a:pPr/>
              <a:t>20</a:t>
            </a:fld>
            <a:endParaRPr lang="en-US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153400" cy="762000"/>
          </a:xfrm>
        </p:spPr>
        <p:txBody>
          <a:bodyPr/>
          <a:lstStyle/>
          <a:p>
            <a:pPr eaLnBrk="1" hangingPunct="1"/>
            <a:r>
              <a:rPr lang="en-US" sz="3200" dirty="0" err="1" smtClean="0"/>
              <a:t>mengatasi</a:t>
            </a:r>
            <a:r>
              <a:rPr lang="en-US" sz="3200" dirty="0" smtClean="0"/>
              <a:t> </a:t>
            </a:r>
            <a:r>
              <a:rPr lang="en-US" sz="3200" dirty="0" err="1" smtClean="0"/>
              <a:t>Redudansi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Integrasi</a:t>
            </a:r>
            <a:r>
              <a:rPr lang="en-US" sz="3200" dirty="0" smtClean="0"/>
              <a:t> Data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05800" cy="51816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400" dirty="0" err="1" smtClean="0"/>
              <a:t>Redudansi</a:t>
            </a:r>
            <a:r>
              <a:rPr lang="en-US" sz="2400" dirty="0" smtClean="0"/>
              <a:t> data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integrasi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database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i="1" dirty="0" err="1" smtClean="0"/>
              <a:t>Identifikasi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Obyek</a:t>
            </a:r>
            <a:r>
              <a:rPr lang="en-US" sz="2400" dirty="0" smtClean="0"/>
              <a:t>:  </a:t>
            </a:r>
            <a:r>
              <a:rPr lang="en-US" sz="2400" dirty="0" err="1" smtClean="0"/>
              <a:t>obyek</a:t>
            </a:r>
            <a:r>
              <a:rPr lang="en-US" sz="2400" dirty="0" smtClean="0"/>
              <a:t>/</a:t>
            </a:r>
            <a:r>
              <a:rPr lang="en-US" sz="2400" dirty="0" err="1" smtClean="0"/>
              <a:t>atribut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 </a:t>
            </a:r>
            <a:r>
              <a:rPr lang="en-US" sz="2400" dirty="0" err="1" smtClean="0"/>
              <a:t>didalam</a:t>
            </a:r>
            <a:r>
              <a:rPr lang="en-US" sz="2400" dirty="0" smtClean="0"/>
              <a:t> database lain.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i="1" dirty="0" smtClean="0"/>
              <a:t>Derivable data: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atribut</a:t>
            </a:r>
            <a:r>
              <a:rPr lang="en-US" sz="2400" dirty="0" smtClean="0"/>
              <a:t>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“derived” attribute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lain, e.g., annual revenue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err="1" smtClean="0">
                <a:solidFill>
                  <a:schemeClr val="folHlink"/>
                </a:solidFill>
              </a:rPr>
              <a:t>Atribut</a:t>
            </a:r>
            <a:r>
              <a:rPr lang="en-US" sz="2400" dirty="0" smtClean="0">
                <a:solidFill>
                  <a:schemeClr val="folHlink"/>
                </a:solidFill>
              </a:rPr>
              <a:t> </a:t>
            </a:r>
            <a:r>
              <a:rPr lang="en-US" sz="2400" dirty="0" err="1" smtClean="0">
                <a:solidFill>
                  <a:schemeClr val="folHlink"/>
                </a:solidFill>
              </a:rPr>
              <a:t>yg</a:t>
            </a:r>
            <a:r>
              <a:rPr lang="en-US" sz="2400" dirty="0" smtClean="0">
                <a:solidFill>
                  <a:schemeClr val="folHlink"/>
                </a:solidFill>
              </a:rPr>
              <a:t> </a:t>
            </a:r>
            <a:r>
              <a:rPr lang="en-US" sz="2400" dirty="0" err="1" smtClean="0">
                <a:solidFill>
                  <a:schemeClr val="folHlink"/>
                </a:solidFill>
              </a:rPr>
              <a:t>redudan</a:t>
            </a:r>
            <a:r>
              <a:rPr lang="en-US" sz="2400" dirty="0" smtClean="0">
                <a:solidFill>
                  <a:schemeClr val="folHlink"/>
                </a:solidFill>
              </a:rPr>
              <a:t> </a:t>
            </a:r>
            <a:r>
              <a:rPr lang="en-US" sz="2400" dirty="0" err="1" smtClean="0">
                <a:solidFill>
                  <a:schemeClr val="folHlink"/>
                </a:solidFill>
              </a:rPr>
              <a:t>dpt</a:t>
            </a:r>
            <a:r>
              <a:rPr lang="en-US" sz="2400" dirty="0" smtClean="0">
                <a:solidFill>
                  <a:schemeClr val="folHlink"/>
                </a:solidFill>
              </a:rPr>
              <a:t> </a:t>
            </a:r>
            <a:r>
              <a:rPr lang="en-US" sz="2400" dirty="0" err="1" smtClean="0">
                <a:solidFill>
                  <a:schemeClr val="folHlink"/>
                </a:solidFill>
              </a:rPr>
              <a:t>diditeksi</a:t>
            </a:r>
            <a:r>
              <a:rPr lang="en-US" sz="2400" dirty="0" smtClean="0">
                <a:solidFill>
                  <a:schemeClr val="folHlink"/>
                </a:solidFill>
              </a:rPr>
              <a:t> </a:t>
            </a:r>
            <a:r>
              <a:rPr lang="en-US" sz="2400" dirty="0" err="1" smtClean="0">
                <a:solidFill>
                  <a:schemeClr val="folHlink"/>
                </a:solidFill>
              </a:rPr>
              <a:t>menggunakan</a:t>
            </a:r>
            <a:r>
              <a:rPr lang="en-US" sz="2400" dirty="0" smtClean="0">
                <a:solidFill>
                  <a:schemeClr val="folHlink"/>
                </a:solidFill>
              </a:rPr>
              <a:t> </a:t>
            </a:r>
            <a:r>
              <a:rPr lang="en-US" sz="2400" dirty="0" err="1" smtClean="0">
                <a:solidFill>
                  <a:schemeClr val="folHlink"/>
                </a:solidFill>
              </a:rPr>
              <a:t>analisis</a:t>
            </a:r>
            <a:r>
              <a:rPr lang="en-US" sz="2400" dirty="0" smtClean="0">
                <a:solidFill>
                  <a:schemeClr val="folHlink"/>
                </a:solidFill>
              </a:rPr>
              <a:t> </a:t>
            </a:r>
            <a:r>
              <a:rPr lang="en-US" sz="2400" dirty="0" err="1" smtClean="0">
                <a:solidFill>
                  <a:schemeClr val="folHlink"/>
                </a:solidFill>
              </a:rPr>
              <a:t>korelasi</a:t>
            </a:r>
            <a:endParaRPr lang="en-US" sz="2400" dirty="0" smtClean="0"/>
          </a:p>
          <a:p>
            <a:pPr eaLnBrk="1" hangingPunct="1">
              <a:lnSpc>
                <a:spcPct val="110000"/>
              </a:lnSpc>
            </a:pPr>
            <a:r>
              <a:rPr lang="en-US" sz="2400" dirty="0" err="1" smtClean="0"/>
              <a:t>Integrasi</a:t>
            </a:r>
            <a:r>
              <a:rPr lang="en-US" sz="2400" dirty="0" smtClean="0"/>
              <a:t> data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database </a:t>
            </a: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dg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hati-hati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mengurangi</a:t>
            </a:r>
            <a:r>
              <a:rPr lang="en-US" sz="2400" dirty="0" smtClean="0"/>
              <a:t> </a:t>
            </a:r>
            <a:r>
              <a:rPr lang="en-US" sz="2400" dirty="0" err="1" smtClean="0"/>
              <a:t>redudansi</a:t>
            </a:r>
            <a:r>
              <a:rPr lang="en-US" sz="2400" dirty="0" smtClean="0"/>
              <a:t> &amp; </a:t>
            </a:r>
            <a:r>
              <a:rPr lang="en-US" sz="2400" dirty="0" err="1" smtClean="0"/>
              <a:t>inkonsisternsi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memperbaiki</a:t>
            </a:r>
            <a:r>
              <a:rPr lang="en-US" sz="2400" dirty="0" smtClean="0"/>
              <a:t> </a:t>
            </a:r>
            <a:r>
              <a:rPr lang="en-US" sz="2400" dirty="0" err="1" smtClean="0"/>
              <a:t>kecepatan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kualitas</a:t>
            </a:r>
            <a:r>
              <a:rPr lang="en-US" sz="2400" dirty="0" smtClean="0"/>
              <a:t> mining.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D6EA-1F28-469F-8E04-9DC9D382E14A}" type="datetime4">
              <a:rPr lang="en-US" smtClean="0"/>
              <a:pPr/>
              <a:t>October 1,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Mining: Concepts and Techniques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D94FA-FBC0-4885-89AC-790BD909364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DATA TRANSFORMATION</a:t>
            </a:r>
            <a:endParaRPr lang="en-IN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algn="just"/>
            <a:r>
              <a:rPr lang="en-US" dirty="0" smtClean="0"/>
              <a:t>Where data are transformed and consolidated into forms appropriate for mining by performing summary or aggregation operation</a:t>
            </a:r>
            <a:endParaRPr lang="en-IN" dirty="0"/>
          </a:p>
        </p:txBody>
      </p:sp>
      <p:pic>
        <p:nvPicPr>
          <p:cNvPr id="9" name="Picture 2" descr="http://origin-wwwnew.informatica.com/INFA_Images/b2b_data_transforma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3357562"/>
            <a:ext cx="3357586" cy="3143272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9AB0250-7EEE-4A07-88FA-B4345CEA42A2}" type="datetime4">
              <a:rPr lang="en-US"/>
              <a:pPr/>
              <a:t>October 1, 2014</a:t>
            </a:fld>
            <a:endParaRPr lang="en-US"/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Data Mining: Concepts and Techniques</a:t>
            </a: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AD24B7-1EBE-4E0A-8D89-EECAFE672B3B}" type="slidenum">
              <a:rPr lang="en-US"/>
              <a:pPr/>
              <a:t>22</a:t>
            </a:fld>
            <a:endParaRPr lang="en-US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162800" cy="609600"/>
          </a:xfrm>
        </p:spPr>
        <p:txBody>
          <a:bodyPr/>
          <a:lstStyle/>
          <a:p>
            <a:pPr eaLnBrk="1" hangingPunct="1"/>
            <a:r>
              <a:rPr lang="en-US" dirty="0" err="1" smtClean="0"/>
              <a:t>Transformasi</a:t>
            </a:r>
            <a:r>
              <a:rPr lang="en-US" dirty="0" smtClean="0"/>
              <a:t> Data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Aggregation: summarization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Normalization: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skala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kecil</a:t>
            </a:r>
            <a:r>
              <a:rPr lang="en-US" sz="2400" dirty="0" smtClean="0"/>
              <a:t>,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range </a:t>
            </a:r>
            <a:r>
              <a:rPr lang="en-US" sz="2400" dirty="0" err="1" smtClean="0"/>
              <a:t>spesifik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dirty="0" smtClean="0"/>
              <a:t>min-max normalization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dirty="0" smtClean="0"/>
              <a:t>z-score normalization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Aggregation/</a:t>
            </a:r>
            <a:r>
              <a:rPr lang="en-US" dirty="0" err="1" smtClean="0"/>
              <a:t>Pengumpulan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82000" cy="1295400"/>
          </a:xfrm>
        </p:spPr>
        <p:txBody>
          <a:bodyPr/>
          <a:lstStyle/>
          <a:p>
            <a:r>
              <a:rPr lang="en-US" dirty="0" err="1" smtClean="0"/>
              <a:t>Mengkombinasikan</a:t>
            </a:r>
            <a:r>
              <a:rPr lang="en-US" dirty="0" smtClean="0"/>
              <a:t> </a:t>
            </a:r>
            <a:r>
              <a:rPr lang="en-US" dirty="0" err="1" smtClean="0"/>
              <a:t>atribut-atribut</a:t>
            </a:r>
            <a:r>
              <a:rPr lang="en-US" dirty="0" smtClean="0"/>
              <a:t>/</a:t>
            </a:r>
            <a:r>
              <a:rPr lang="en-US" dirty="0" err="1" smtClean="0"/>
              <a:t>obyek-obyek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/</a:t>
            </a:r>
            <a:r>
              <a:rPr lang="en-US" dirty="0" err="1" smtClean="0"/>
              <a:t>obyek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D6EA-1F28-469F-8E04-9DC9D382E14A}" type="datetime4">
              <a:rPr lang="en-US" smtClean="0"/>
              <a:pPr/>
              <a:t>October 1,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Mining: Concepts and Techniques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D94FA-FBC0-4885-89AC-790BD9093640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9600" y="22098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Cabang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IDTX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Tgl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Kudus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29-9-2014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Kudus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29-9-2014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300,000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Smg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29-9-2014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500,000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Smg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29-9-2014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450,000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Smg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30-9-2014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350,000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85800" y="4648200"/>
          <a:ext cx="4572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Cabang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Tgl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Kudus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29-9-2014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550,000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Smg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29-9-2014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950,000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Smg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30-9-2014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350,000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Agregasi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Dataset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memory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pemrosesan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Agregasi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</a:t>
            </a:r>
            <a:r>
              <a:rPr lang="en-US" dirty="0" err="1" smtClean="0"/>
              <a:t>thd</a:t>
            </a:r>
            <a:r>
              <a:rPr lang="en-US" dirty="0" smtClean="0"/>
              <a:t> data </a:t>
            </a:r>
            <a:r>
              <a:rPr lang="en-US" dirty="0" err="1" smtClean="0"/>
              <a:t>dari</a:t>
            </a:r>
            <a:r>
              <a:rPr lang="en-US" dirty="0" smtClean="0"/>
              <a:t> level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level </a:t>
            </a:r>
            <a:r>
              <a:rPr lang="en-US" dirty="0" err="1" smtClean="0"/>
              <a:t>tinggi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D6EA-1F28-469F-8E04-9DC9D382E14A}" type="datetime4">
              <a:rPr lang="en-US" smtClean="0"/>
              <a:pPr/>
              <a:t>October 1,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Mining: Concepts and Techniques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D94FA-FBC0-4885-89AC-790BD909364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902AAD5-E215-4E9D-924D-905E46D81E4C}" type="datetime4">
              <a:rPr lang="en-US"/>
              <a:pPr/>
              <a:t>October 1, 2014</a:t>
            </a:fld>
            <a:endParaRPr lang="en-US"/>
          </a:p>
        </p:txBody>
      </p:sp>
      <p:sp>
        <p:nvSpPr>
          <p:cNvPr id="3081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Data Mining: Concepts and Techniques</a:t>
            </a:r>
          </a:p>
        </p:txBody>
      </p:sp>
      <p:sp>
        <p:nvSpPr>
          <p:cNvPr id="3082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D8025C-2C52-4850-8CC5-F56A47C96629}" type="slidenum">
              <a:rPr lang="en-US"/>
              <a:pPr/>
              <a:t>25</a:t>
            </a:fld>
            <a:endParaRPr lang="en-US"/>
          </a:p>
        </p:txBody>
      </p:sp>
      <p:sp>
        <p:nvSpPr>
          <p:cNvPr id="3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Transformasi</a:t>
            </a:r>
            <a:r>
              <a:rPr lang="en-US" dirty="0" smtClean="0"/>
              <a:t> Data: </a:t>
            </a:r>
            <a:r>
              <a:rPr lang="en-US" dirty="0" err="1" smtClean="0"/>
              <a:t>Normalisasi</a:t>
            </a:r>
            <a:endParaRPr lang="en-US" dirty="0" smtClean="0"/>
          </a:p>
        </p:txBody>
      </p:sp>
      <p:sp>
        <p:nvSpPr>
          <p:cNvPr id="308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95400"/>
            <a:ext cx="8305800" cy="50292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000" dirty="0" err="1" smtClean="0"/>
              <a:t>Normalisasi</a:t>
            </a:r>
            <a:r>
              <a:rPr lang="en-US" sz="2000" dirty="0" smtClean="0"/>
              <a:t> Min-max : to [</a:t>
            </a:r>
            <a:r>
              <a:rPr lang="en-US" sz="2000" dirty="0" err="1" smtClean="0"/>
              <a:t>new_min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, </a:t>
            </a:r>
            <a:r>
              <a:rPr lang="en-US" sz="2000" dirty="0" err="1" smtClean="0"/>
              <a:t>new_max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]</a:t>
            </a:r>
          </a:p>
          <a:p>
            <a:pPr lvl="1" eaLnBrk="1" hangingPunct="1">
              <a:lnSpc>
                <a:spcPct val="120000"/>
              </a:lnSpc>
            </a:pPr>
            <a:endParaRPr lang="en-US" sz="2000" dirty="0" smtClean="0"/>
          </a:p>
          <a:p>
            <a:pPr lvl="1" eaLnBrk="1" hangingPunct="1">
              <a:lnSpc>
                <a:spcPct val="120000"/>
              </a:lnSpc>
            </a:pPr>
            <a:endParaRPr lang="en-US" sz="2000" dirty="0" smtClean="0"/>
          </a:p>
          <a:p>
            <a:pPr lvl="1" eaLnBrk="1" hangingPunct="1">
              <a:lnSpc>
                <a:spcPct val="120000"/>
              </a:lnSpc>
            </a:pPr>
            <a:r>
              <a:rPr lang="en-US" sz="2000" dirty="0" smtClean="0"/>
              <a:t>Ex.  Let income range $12,000 to $98,000 normalized to [0.0, 1.0].  Then $73,000 is mapped to  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dirty="0" err="1" smtClean="0"/>
              <a:t>Normalisasi</a:t>
            </a:r>
            <a:r>
              <a:rPr lang="en-US" sz="2000" dirty="0" smtClean="0"/>
              <a:t> Z-score (</a:t>
            </a:r>
            <a:r>
              <a:rPr lang="el-GR" sz="2000" dirty="0" smtClean="0"/>
              <a:t>μ</a:t>
            </a:r>
            <a:r>
              <a:rPr lang="en-US" sz="2000" dirty="0" smtClean="0"/>
              <a:t>: mean, </a:t>
            </a:r>
            <a:r>
              <a:rPr lang="el-GR" sz="2000" dirty="0" smtClean="0"/>
              <a:t>σ</a:t>
            </a:r>
            <a:r>
              <a:rPr lang="en-US" sz="2000" dirty="0" smtClean="0"/>
              <a:t>: standard deviation):</a:t>
            </a:r>
          </a:p>
          <a:p>
            <a:pPr eaLnBrk="1" hangingPunct="1">
              <a:lnSpc>
                <a:spcPct val="120000"/>
              </a:lnSpc>
            </a:pPr>
            <a:endParaRPr lang="en-US" sz="2000" dirty="0" smtClean="0"/>
          </a:p>
          <a:p>
            <a:pPr lvl="1" eaLnBrk="1" hangingPunct="1">
              <a:lnSpc>
                <a:spcPct val="120000"/>
              </a:lnSpc>
            </a:pPr>
            <a:endParaRPr lang="en-US" sz="2000" dirty="0" smtClean="0"/>
          </a:p>
          <a:p>
            <a:pPr lvl="1" eaLnBrk="1" hangingPunct="1">
              <a:lnSpc>
                <a:spcPct val="120000"/>
              </a:lnSpc>
            </a:pPr>
            <a:r>
              <a:rPr lang="en-US" sz="2000" dirty="0" smtClean="0"/>
              <a:t>Ex. Let </a:t>
            </a:r>
            <a:r>
              <a:rPr lang="el-GR" sz="2000" dirty="0" smtClean="0"/>
              <a:t>μ</a:t>
            </a:r>
            <a:r>
              <a:rPr lang="en-US" sz="2000" dirty="0" smtClean="0"/>
              <a:t> = 54,000, </a:t>
            </a:r>
            <a:r>
              <a:rPr lang="el-GR" sz="2000" dirty="0" smtClean="0"/>
              <a:t>σ</a:t>
            </a:r>
            <a:r>
              <a:rPr lang="en-US" sz="2000" dirty="0" smtClean="0"/>
              <a:t> = 16,000.  Then</a:t>
            </a:r>
            <a:endParaRPr lang="el-GR" sz="2000" dirty="0" smtClean="0"/>
          </a:p>
        </p:txBody>
      </p:sp>
      <p:graphicFrame>
        <p:nvGraphicFramePr>
          <p:cNvPr id="3074" name="Object 1024"/>
          <p:cNvGraphicFramePr>
            <a:graphicFrameLocks noChangeAspect="1"/>
          </p:cNvGraphicFramePr>
          <p:nvPr>
            <p:ph sz="quarter" idx="2"/>
          </p:nvPr>
        </p:nvGraphicFramePr>
        <p:xfrm>
          <a:off x="5105400" y="2971800"/>
          <a:ext cx="2514600" cy="474663"/>
        </p:xfrm>
        <a:graphic>
          <a:graphicData uri="http://schemas.openxmlformats.org/presentationml/2006/ole">
            <p:oleObj spid="_x0000_s3074" name="Equation" r:id="rId3" imgW="2222280" imgH="419040" progId="Equation.3">
              <p:embed/>
            </p:oleObj>
          </a:graphicData>
        </a:graphic>
      </p:graphicFrame>
      <p:graphicFrame>
        <p:nvGraphicFramePr>
          <p:cNvPr id="3075" name="Object 1025"/>
          <p:cNvGraphicFramePr>
            <a:graphicFrameLocks noChangeAspect="1"/>
          </p:cNvGraphicFramePr>
          <p:nvPr/>
        </p:nvGraphicFramePr>
        <p:xfrm>
          <a:off x="1905000" y="1828800"/>
          <a:ext cx="5943600" cy="709613"/>
        </p:xfrm>
        <a:graphic>
          <a:graphicData uri="http://schemas.openxmlformats.org/presentationml/2006/ole">
            <p:oleObj spid="_x0000_s3075" name="Equation" r:id="rId4" imgW="3340080" imgH="393480" progId="Equation.3">
              <p:embed/>
            </p:oleObj>
          </a:graphicData>
        </a:graphic>
      </p:graphicFrame>
      <p:graphicFrame>
        <p:nvGraphicFramePr>
          <p:cNvPr id="3076" name="Object 1026"/>
          <p:cNvGraphicFramePr>
            <a:graphicFrameLocks noChangeAspect="1"/>
          </p:cNvGraphicFramePr>
          <p:nvPr/>
        </p:nvGraphicFramePr>
        <p:xfrm>
          <a:off x="1981200" y="3886200"/>
          <a:ext cx="1447800" cy="679450"/>
        </p:xfrm>
        <a:graphic>
          <a:graphicData uri="http://schemas.openxmlformats.org/presentationml/2006/ole">
            <p:oleObj spid="_x0000_s3076" name="Equation" r:id="rId5" imgW="634680" imgH="393480" progId="Equation.3">
              <p:embed/>
            </p:oleObj>
          </a:graphicData>
        </a:graphic>
      </p:graphicFrame>
      <p:graphicFrame>
        <p:nvGraphicFramePr>
          <p:cNvPr id="3078" name="Object 1028"/>
          <p:cNvGraphicFramePr>
            <a:graphicFrameLocks noChangeAspect="1"/>
          </p:cNvGraphicFramePr>
          <p:nvPr/>
        </p:nvGraphicFramePr>
        <p:xfrm>
          <a:off x="4514850" y="3321050"/>
          <a:ext cx="112713" cy="214313"/>
        </p:xfrm>
        <a:graphic>
          <a:graphicData uri="http://schemas.openxmlformats.org/presentationml/2006/ole">
            <p:oleObj spid="_x0000_s3078" name="Equation" r:id="rId6" imgW="114120" imgH="215640" progId="Equation.3">
              <p:embed/>
            </p:oleObj>
          </a:graphicData>
        </a:graphic>
      </p:graphicFrame>
      <p:graphicFrame>
        <p:nvGraphicFramePr>
          <p:cNvPr id="3079" name="Object 1029"/>
          <p:cNvGraphicFramePr>
            <a:graphicFrameLocks noChangeAspect="1"/>
          </p:cNvGraphicFramePr>
          <p:nvPr>
            <p:ph sz="quarter" idx="3"/>
          </p:nvPr>
        </p:nvGraphicFramePr>
        <p:xfrm>
          <a:off x="5562600" y="4648200"/>
          <a:ext cx="1952625" cy="546100"/>
        </p:xfrm>
        <a:graphic>
          <a:graphicData uri="http://schemas.openxmlformats.org/presentationml/2006/ole">
            <p:oleObj spid="_x0000_s3079" name="Equation" r:id="rId7" imgW="1498320" imgH="419040" progId="Equation.3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FF7D765-622C-414D-817E-5E97AA8800AD}" type="datetime4">
              <a:rPr lang="en-US"/>
              <a:pPr/>
              <a:t>October 1, 2014</a:t>
            </a:fld>
            <a:endParaRPr lang="en-US"/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Data Mining: Concepts and Techniques</a:t>
            </a: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28D1A1-660F-47EF-9AE7-AD48782B41C8}" type="slidenum">
              <a:rPr lang="en-US"/>
              <a:pPr/>
              <a:t>26</a:t>
            </a:fld>
            <a:endParaRPr lang="en-US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467600" cy="9144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dirty="0" smtClean="0"/>
              <a:t>Data Preprocessing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305800" cy="4876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40000"/>
              </a:lnSpc>
            </a:pPr>
            <a:r>
              <a:rPr lang="en-US" dirty="0" smtClean="0"/>
              <a:t>Why preprocess the data?</a:t>
            </a:r>
          </a:p>
          <a:p>
            <a:pPr eaLnBrk="1" hangingPunct="1">
              <a:lnSpc>
                <a:spcPct val="140000"/>
              </a:lnSpc>
            </a:pPr>
            <a:r>
              <a:rPr lang="en-US" dirty="0" smtClean="0"/>
              <a:t>Data cleaning </a:t>
            </a:r>
          </a:p>
          <a:p>
            <a:pPr eaLnBrk="1" hangingPunct="1">
              <a:lnSpc>
                <a:spcPct val="140000"/>
              </a:lnSpc>
            </a:pPr>
            <a:r>
              <a:rPr lang="en-US" dirty="0" smtClean="0"/>
              <a:t>Data integration and transformation</a:t>
            </a:r>
          </a:p>
          <a:p>
            <a:pPr eaLnBrk="1" hangingPunct="1">
              <a:lnSpc>
                <a:spcPct val="140000"/>
              </a:lnSpc>
            </a:pPr>
            <a:r>
              <a:rPr lang="en-US" dirty="0" smtClean="0">
                <a:solidFill>
                  <a:schemeClr val="hlink"/>
                </a:solidFill>
              </a:rPr>
              <a:t>Data reduction</a:t>
            </a:r>
          </a:p>
          <a:p>
            <a:pPr eaLnBrk="1" hangingPunct="1">
              <a:lnSpc>
                <a:spcPct val="140000"/>
              </a:lnSpc>
            </a:pPr>
            <a:r>
              <a:rPr lang="en-US" dirty="0" smtClean="0"/>
              <a:t>Data </a:t>
            </a:r>
            <a:r>
              <a:rPr lang="en-US" dirty="0" err="1" smtClean="0"/>
              <a:t>Discretization</a:t>
            </a:r>
            <a:endParaRPr lang="en-US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140000"/>
              </a:lnSpc>
            </a:pPr>
            <a:r>
              <a:rPr lang="en-US" dirty="0" smtClean="0"/>
              <a:t>Summary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9A3D0D1-E1D3-4318-BC34-19A9E95E2659}" type="datetime4">
              <a:rPr lang="en-US"/>
              <a:pPr/>
              <a:t>October 1, 2014</a:t>
            </a:fld>
            <a:endParaRPr lang="en-US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Data Mining: Concepts and Techniques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4F8E30-4549-4DD0-8349-8B9DEA5C8888}" type="slidenum">
              <a:rPr lang="en-US"/>
              <a:pPr/>
              <a:t>27</a:t>
            </a:fld>
            <a:endParaRPr lang="en-US"/>
          </a:p>
        </p:txBody>
      </p:sp>
      <p:sp>
        <p:nvSpPr>
          <p:cNvPr id="3584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6248400" cy="685800"/>
          </a:xfrm>
        </p:spPr>
        <p:txBody>
          <a:bodyPr/>
          <a:lstStyle/>
          <a:p>
            <a:pPr eaLnBrk="1" hangingPunct="1"/>
            <a:r>
              <a:rPr lang="en-US" sz="3200" dirty="0" err="1" smtClean="0"/>
              <a:t>Strategi</a:t>
            </a:r>
            <a:r>
              <a:rPr lang="en-US" sz="3200" dirty="0" smtClean="0"/>
              <a:t> </a:t>
            </a:r>
            <a:r>
              <a:rPr lang="en-US" sz="3200" dirty="0" err="1" smtClean="0"/>
              <a:t>Reduksi</a:t>
            </a:r>
            <a:r>
              <a:rPr lang="en-US" sz="3200" dirty="0" smtClean="0"/>
              <a:t> Data</a:t>
            </a:r>
            <a:endParaRPr lang="en-US" dirty="0" smtClean="0"/>
          </a:p>
        </p:txBody>
      </p:sp>
      <p:sp>
        <p:nvSpPr>
          <p:cNvPr id="3584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229600" cy="5257800"/>
          </a:xfrm>
        </p:spPr>
        <p:txBody>
          <a:bodyPr/>
          <a:lstStyle/>
          <a:p>
            <a:pPr eaLnBrk="1" hangingPunct="1"/>
            <a:r>
              <a:rPr lang="en-US" sz="2000" dirty="0" err="1" smtClean="0"/>
              <a:t>Alasan</a:t>
            </a:r>
            <a:r>
              <a:rPr lang="en-US" sz="2000" dirty="0" smtClean="0"/>
              <a:t> </a:t>
            </a:r>
            <a:r>
              <a:rPr lang="en-US" sz="2000" dirty="0" err="1" smtClean="0"/>
              <a:t>reduksi</a:t>
            </a:r>
            <a:r>
              <a:rPr lang="en-US" sz="2000" dirty="0" smtClean="0"/>
              <a:t> data?</a:t>
            </a:r>
          </a:p>
          <a:p>
            <a:pPr lvl="1" eaLnBrk="1" hangingPunct="1"/>
            <a:r>
              <a:rPr lang="en-US" sz="2000" dirty="0" smtClean="0"/>
              <a:t>database/data warehouse </a:t>
            </a:r>
            <a:r>
              <a:rPr lang="en-US" sz="2000" dirty="0" err="1" smtClean="0"/>
              <a:t>menampung</a:t>
            </a:r>
            <a:r>
              <a:rPr lang="en-US" sz="2000" dirty="0" smtClean="0"/>
              <a:t> data dg </a:t>
            </a:r>
            <a:r>
              <a:rPr lang="en-US" sz="2000" dirty="0" err="1" smtClean="0"/>
              <a:t>besaran</a:t>
            </a:r>
            <a:r>
              <a:rPr lang="en-US" sz="2000" dirty="0" smtClean="0"/>
              <a:t> terabytes</a:t>
            </a:r>
          </a:p>
          <a:p>
            <a:pPr lvl="1" eaLnBrk="1" hangingPunct="1"/>
            <a:r>
              <a:rPr lang="en-US" sz="2000" dirty="0" err="1" smtClean="0"/>
              <a:t>Analisis</a:t>
            </a:r>
            <a:r>
              <a:rPr lang="en-US" sz="2000" dirty="0" smtClean="0"/>
              <a:t>/Mining data </a:t>
            </a:r>
            <a:r>
              <a:rPr lang="en-US" sz="2000" dirty="0" err="1" smtClean="0"/>
              <a:t>kompleks</a:t>
            </a:r>
            <a:r>
              <a:rPr lang="en-US" sz="2000" dirty="0" smtClean="0"/>
              <a:t> </a:t>
            </a:r>
            <a:r>
              <a:rPr lang="en-US" sz="2000" dirty="0" err="1" smtClean="0"/>
              <a:t>membutuhkan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terlalu</a:t>
            </a:r>
            <a:r>
              <a:rPr lang="en-US" sz="2000" dirty="0" smtClean="0"/>
              <a:t> lama </a:t>
            </a:r>
            <a:r>
              <a:rPr lang="en-US" sz="2000" dirty="0" err="1" smtClean="0"/>
              <a:t>utk</a:t>
            </a:r>
            <a:r>
              <a:rPr lang="en-US" sz="2000" dirty="0" smtClean="0"/>
              <a:t> </a:t>
            </a:r>
            <a:r>
              <a:rPr lang="en-US" sz="2000" dirty="0" err="1" smtClean="0"/>
              <a:t>diproses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dataset </a:t>
            </a:r>
            <a:r>
              <a:rPr lang="en-US" sz="2000" dirty="0" err="1" smtClean="0"/>
              <a:t>lengkap</a:t>
            </a:r>
            <a:r>
              <a:rPr lang="en-US" sz="2000" dirty="0" smtClean="0"/>
              <a:t>.</a:t>
            </a:r>
          </a:p>
          <a:p>
            <a:pPr eaLnBrk="1" hangingPunct="1"/>
            <a:r>
              <a:rPr lang="en-US" sz="2000" dirty="0" smtClean="0"/>
              <a:t>Data reduction </a:t>
            </a:r>
          </a:p>
          <a:p>
            <a:pPr lvl="1" eaLnBrk="1" hangingPunct="1"/>
            <a:r>
              <a:rPr lang="en-US" sz="2000" dirty="0" err="1" smtClean="0"/>
              <a:t>Mengurangi</a:t>
            </a:r>
            <a:r>
              <a:rPr lang="en-US" sz="2000" dirty="0" smtClean="0"/>
              <a:t> volume dataset </a:t>
            </a:r>
            <a:r>
              <a:rPr lang="en-US" sz="2000" dirty="0" err="1" smtClean="0"/>
              <a:t>namun</a:t>
            </a:r>
            <a:r>
              <a:rPr lang="en-US" sz="2000" dirty="0" smtClean="0"/>
              <a:t> </a:t>
            </a:r>
            <a:r>
              <a:rPr lang="en-US" sz="2000" dirty="0" err="1" smtClean="0"/>
              <a:t>tetap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memproduksi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analisis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sama</a:t>
            </a:r>
            <a:r>
              <a:rPr lang="en-US" sz="2000" dirty="0" smtClean="0"/>
              <a:t>/</a:t>
            </a:r>
            <a:r>
              <a:rPr lang="en-US" sz="2000" dirty="0" err="1" smtClean="0"/>
              <a:t>mirip</a:t>
            </a:r>
            <a:r>
              <a:rPr lang="en-US" sz="2000" dirty="0" smtClean="0"/>
              <a:t> 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dataset </a:t>
            </a:r>
            <a:r>
              <a:rPr lang="en-US" sz="2000" dirty="0" err="1" smtClean="0"/>
              <a:t>lengkap</a:t>
            </a:r>
            <a:endParaRPr lang="en-US" sz="2000" dirty="0" smtClean="0"/>
          </a:p>
          <a:p>
            <a:pPr lvl="1" eaLnBrk="1" hangingPunct="1"/>
            <a:r>
              <a:rPr lang="en-US" sz="2000" dirty="0" err="1" smtClean="0">
                <a:solidFill>
                  <a:schemeClr val="hlink"/>
                </a:solidFill>
              </a:rPr>
              <a:t>Strategi</a:t>
            </a:r>
            <a:r>
              <a:rPr lang="en-US" sz="2000" dirty="0" smtClean="0">
                <a:solidFill>
                  <a:schemeClr val="hlink"/>
                </a:solidFill>
              </a:rPr>
              <a:t> Data reduction</a:t>
            </a:r>
          </a:p>
          <a:p>
            <a:pPr lvl="2" eaLnBrk="1" hangingPunct="1"/>
            <a:r>
              <a:rPr lang="en-US" sz="1600" dirty="0" err="1" smtClean="0">
                <a:solidFill>
                  <a:schemeClr val="folHlink"/>
                </a:solidFill>
              </a:rPr>
              <a:t>Reduksi</a:t>
            </a:r>
            <a:r>
              <a:rPr lang="en-US" sz="1600" dirty="0" smtClean="0">
                <a:solidFill>
                  <a:schemeClr val="folHlink"/>
                </a:solidFill>
              </a:rPr>
              <a:t> </a:t>
            </a:r>
            <a:r>
              <a:rPr lang="en-US" sz="1600" dirty="0" err="1" smtClean="0">
                <a:solidFill>
                  <a:schemeClr val="folHlink"/>
                </a:solidFill>
              </a:rPr>
              <a:t>Dimensi</a:t>
            </a:r>
            <a:r>
              <a:rPr lang="en-US" sz="1600" dirty="0" smtClean="0">
                <a:solidFill>
                  <a:schemeClr val="folHlink"/>
                </a:solidFill>
              </a:rPr>
              <a:t>— </a:t>
            </a:r>
            <a:r>
              <a:rPr lang="en-US" sz="1600" dirty="0" smtClean="0"/>
              <a:t>e.g.,</a:t>
            </a:r>
            <a:r>
              <a:rPr lang="en-US" sz="1600" dirty="0" smtClean="0">
                <a:solidFill>
                  <a:schemeClr val="folHlink"/>
                </a:solidFill>
              </a:rPr>
              <a:t> </a:t>
            </a:r>
            <a:r>
              <a:rPr lang="en-US" sz="1600" dirty="0" err="1" smtClean="0"/>
              <a:t>menghapus</a:t>
            </a:r>
            <a:r>
              <a:rPr lang="en-US" sz="1600" dirty="0" smtClean="0"/>
              <a:t> </a:t>
            </a:r>
            <a:r>
              <a:rPr lang="en-US" sz="1600" dirty="0" err="1" smtClean="0"/>
              <a:t>atribut-atribut</a:t>
            </a:r>
            <a:r>
              <a:rPr lang="en-US" sz="1600" dirty="0" smtClean="0"/>
              <a:t> yang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penting</a:t>
            </a:r>
            <a:endParaRPr lang="en-US" sz="1600" dirty="0" smtClean="0">
              <a:solidFill>
                <a:schemeClr val="folHlink"/>
              </a:solidFill>
            </a:endParaRPr>
          </a:p>
          <a:p>
            <a:pPr lvl="2" eaLnBrk="1" hangingPunct="1"/>
            <a:r>
              <a:rPr lang="en-US" sz="1600" dirty="0" err="1" smtClean="0">
                <a:solidFill>
                  <a:schemeClr val="folHlink"/>
                </a:solidFill>
              </a:rPr>
              <a:t>Kompresi</a:t>
            </a:r>
            <a:r>
              <a:rPr lang="en-US" sz="1600" dirty="0" smtClean="0">
                <a:solidFill>
                  <a:schemeClr val="folHlink"/>
                </a:solidFill>
              </a:rPr>
              <a:t> Data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Pengurangan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reduksi</a:t>
            </a:r>
            <a:r>
              <a:rPr lang="en-US" sz="2400" dirty="0" smtClean="0"/>
              <a:t> </a:t>
            </a:r>
            <a:r>
              <a:rPr lang="en-US" sz="2400" dirty="0" err="1" smtClean="0"/>
              <a:t>dimensi</a:t>
            </a:r>
            <a:r>
              <a:rPr lang="en-US" sz="2400" dirty="0" smtClean="0"/>
              <a:t> </a:t>
            </a:r>
            <a:r>
              <a:rPr lang="en-US" sz="2400" dirty="0" err="1" smtClean="0"/>
              <a:t>bekerja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menangkap</a:t>
            </a:r>
            <a:r>
              <a:rPr lang="en-US" sz="2400" dirty="0" smtClean="0"/>
              <a:t> </a:t>
            </a:r>
            <a:r>
              <a:rPr lang="en-US" sz="2400" dirty="0" err="1" smtClean="0"/>
              <a:t>karakateristik</a:t>
            </a:r>
            <a:r>
              <a:rPr lang="en-US" sz="2400" dirty="0" smtClean="0"/>
              <a:t> data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memetakan</a:t>
            </a:r>
            <a:r>
              <a:rPr lang="en-US" sz="2400" dirty="0" smtClean="0"/>
              <a:t> dataset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dimensi</a:t>
            </a:r>
            <a:r>
              <a:rPr lang="en-US" sz="2400" dirty="0" smtClean="0"/>
              <a:t> </a:t>
            </a:r>
            <a:r>
              <a:rPr lang="en-US" sz="2400" dirty="0" err="1" smtClean="0"/>
              <a:t>semula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dimensi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 yang </a:t>
            </a:r>
            <a:r>
              <a:rPr lang="en-US" sz="2400" dirty="0" err="1" smtClean="0"/>
              <a:t>relatif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rendah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dr</a:t>
            </a:r>
            <a:r>
              <a:rPr lang="en-US" sz="2400" dirty="0" smtClean="0"/>
              <a:t> </a:t>
            </a:r>
            <a:r>
              <a:rPr lang="en-US" sz="2400" dirty="0" err="1" smtClean="0"/>
              <a:t>pemetaan</a:t>
            </a:r>
            <a:r>
              <a:rPr lang="en-US" sz="2400" dirty="0" smtClean="0"/>
              <a:t> </a:t>
            </a:r>
            <a:r>
              <a:rPr lang="en-US" sz="2400" dirty="0" err="1" smtClean="0"/>
              <a:t>tsb</a:t>
            </a:r>
            <a:r>
              <a:rPr lang="en-US" sz="2400" dirty="0" smtClean="0"/>
              <a:t>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</a:t>
            </a:r>
            <a:r>
              <a:rPr lang="en-US" sz="2400" i="1" dirty="0" smtClean="0"/>
              <a:t>principal component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dpt</a:t>
            </a:r>
            <a:r>
              <a:rPr lang="en-US" sz="2400" dirty="0" smtClean="0"/>
              <a:t> </a:t>
            </a:r>
            <a:r>
              <a:rPr lang="en-US" sz="2400" dirty="0" err="1" smtClean="0"/>
              <a:t>diambil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/</a:t>
            </a:r>
            <a:r>
              <a:rPr lang="en-US" sz="2400" dirty="0" err="1" smtClean="0"/>
              <a:t>fitur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dimensi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 </a:t>
            </a:r>
            <a:r>
              <a:rPr lang="en-US" sz="2400" dirty="0" err="1" smtClean="0"/>
              <a:t>tsb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pengaruh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thd</a:t>
            </a:r>
            <a:r>
              <a:rPr lang="en-US" sz="2400" dirty="0" smtClean="0"/>
              <a:t> dataset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membuang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/</a:t>
            </a:r>
            <a:r>
              <a:rPr lang="en-US" sz="2400" dirty="0" err="1" smtClean="0"/>
              <a:t>fitur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tdk</a:t>
            </a:r>
            <a:r>
              <a:rPr lang="en-US" sz="2400" dirty="0" smtClean="0"/>
              <a:t> </a:t>
            </a:r>
            <a:r>
              <a:rPr lang="en-US" sz="2400" dirty="0" err="1" smtClean="0"/>
              <a:t>berpengaruh</a:t>
            </a:r>
            <a:r>
              <a:rPr lang="en-US" sz="2400" dirty="0" smtClean="0"/>
              <a:t>(</a:t>
            </a:r>
            <a:r>
              <a:rPr lang="en-US" sz="2400" dirty="0" err="1" smtClean="0"/>
              <a:t>berpengaruh</a:t>
            </a:r>
            <a:r>
              <a:rPr lang="en-US" sz="2400" dirty="0" smtClean="0"/>
              <a:t> </a:t>
            </a:r>
            <a:r>
              <a:rPr lang="en-US" sz="2400" dirty="0" err="1" smtClean="0"/>
              <a:t>kecil</a:t>
            </a:r>
            <a:r>
              <a:rPr lang="en-US" sz="2400" dirty="0" smtClean="0"/>
              <a:t>)</a:t>
            </a:r>
          </a:p>
          <a:p>
            <a:r>
              <a:rPr lang="en-US" sz="2400" dirty="0" err="1" smtClean="0"/>
              <a:t>Teknik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digunakan</a:t>
            </a:r>
            <a:endParaRPr lang="en-US" sz="2400" dirty="0" smtClean="0"/>
          </a:p>
          <a:p>
            <a:pPr lvl="1"/>
            <a:r>
              <a:rPr lang="en-US" dirty="0" smtClean="0"/>
              <a:t>Principal Component  Analysis (PCA)</a:t>
            </a:r>
          </a:p>
          <a:p>
            <a:pPr lvl="1"/>
            <a:r>
              <a:rPr lang="en-US" dirty="0" smtClean="0"/>
              <a:t>Single Value Decomposition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D6EA-1F28-469F-8E04-9DC9D382E14A}" type="datetime4">
              <a:rPr lang="en-US" smtClean="0"/>
              <a:pPr/>
              <a:t>October 1,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Mining: Concepts and Techniques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D94FA-FBC0-4885-89AC-790BD909364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D6EA-1F28-469F-8E04-9DC9D382E14A}" type="datetime4">
              <a:rPr lang="en-US" smtClean="0"/>
              <a:pPr/>
              <a:t>October 1,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Mining: Concepts and Techniques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D94FA-FBC0-4885-89AC-790BD909364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DATA SELECTION</a:t>
            </a:r>
            <a:endParaRPr lang="en-IN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Where data relevant to the analysis task are retrieved from the data base</a:t>
            </a:r>
            <a:endParaRPr lang="en-IN" dirty="0"/>
          </a:p>
        </p:txBody>
      </p:sp>
      <p:pic>
        <p:nvPicPr>
          <p:cNvPr id="9" name="Picture 2" descr="http://www.ecmwf.int/newsevents/training/rcourse_notes/DATA_ASSIMILATION/ASSIM_CONCEPTS/Assim_concepts75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3" y="2857496"/>
            <a:ext cx="5572164" cy="3500437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BBFA51B-9C1C-4D76-A1EF-5CA5AD34739C}" type="datetime4">
              <a:rPr lang="en-US"/>
              <a:pPr/>
              <a:t>October 1, 2014</a:t>
            </a:fld>
            <a:endParaRPr lang="en-US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Data Mining: Concepts and Techniques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1C0F1B-C3DF-4C7B-AF9A-770009B843DB}" type="slidenum">
              <a:rPr lang="en-US"/>
              <a:pPr/>
              <a:t>3</a:t>
            </a:fld>
            <a:endParaRPr lang="en-US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458200" cy="762000"/>
          </a:xfrm>
        </p:spPr>
        <p:txBody>
          <a:bodyPr/>
          <a:lstStyle/>
          <a:p>
            <a:pPr eaLnBrk="1" hangingPunct="1"/>
            <a:r>
              <a:rPr lang="en-US" smtClean="0"/>
              <a:t>Why Data Preprocessing?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Data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kenyataannya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bersih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>
                <a:solidFill>
                  <a:schemeClr val="hlink"/>
                </a:solidFill>
              </a:rPr>
              <a:t>Tdk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err="1" smtClean="0">
                <a:solidFill>
                  <a:schemeClr val="hlink"/>
                </a:solidFill>
              </a:rPr>
              <a:t>Lengkap</a:t>
            </a:r>
            <a:r>
              <a:rPr lang="en-US" dirty="0" smtClean="0"/>
              <a:t>: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dirty="0" smtClean="0"/>
              <a:t>                   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 data </a:t>
            </a:r>
            <a:r>
              <a:rPr lang="en-US" dirty="0" err="1" smtClean="0"/>
              <a:t>agregate</a:t>
            </a:r>
            <a:r>
              <a:rPr lang="en-US" dirty="0" smtClean="0"/>
              <a:t>.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err="1" smtClean="0"/>
              <a:t>misl</a:t>
            </a:r>
            <a:r>
              <a:rPr lang="en-US" dirty="0" smtClean="0"/>
              <a:t>., </a:t>
            </a:r>
            <a:r>
              <a:rPr lang="en-US" dirty="0" err="1" smtClean="0"/>
              <a:t>jabatan</a:t>
            </a:r>
            <a:r>
              <a:rPr lang="en-US" dirty="0" smtClean="0"/>
              <a:t>=“”,</a:t>
            </a:r>
            <a:r>
              <a:rPr lang="en-US" dirty="0" err="1" smtClean="0"/>
              <a:t>PendapatanTahunan</a:t>
            </a:r>
            <a:r>
              <a:rPr lang="en-US" dirty="0" smtClean="0"/>
              <a:t>=“”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hlink"/>
                </a:solidFill>
              </a:rPr>
              <a:t>noisy</a:t>
            </a:r>
            <a:r>
              <a:rPr lang="en-US" dirty="0" smtClean="0"/>
              <a:t>: </a:t>
            </a:r>
            <a:r>
              <a:rPr lang="en-US" dirty="0" err="1" smtClean="0"/>
              <a:t>berisi</a:t>
            </a:r>
            <a:r>
              <a:rPr lang="en-US" dirty="0" smtClean="0"/>
              <a:t> errors /outliers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err="1" smtClean="0"/>
              <a:t>misl</a:t>
            </a:r>
            <a:r>
              <a:rPr lang="en-US" dirty="0" smtClean="0"/>
              <a:t>., </a:t>
            </a:r>
            <a:r>
              <a:rPr lang="en-US" dirty="0" err="1" smtClean="0"/>
              <a:t>Gaji</a:t>
            </a:r>
            <a:r>
              <a:rPr lang="en-US" dirty="0" smtClean="0"/>
              <a:t>=“-1.000.000”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>
                <a:solidFill>
                  <a:schemeClr val="hlink"/>
                </a:solidFill>
              </a:rPr>
              <a:t>Tdk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err="1" smtClean="0">
                <a:solidFill>
                  <a:schemeClr val="hlink"/>
                </a:solidFill>
              </a:rPr>
              <a:t>Konsisten</a:t>
            </a:r>
            <a:r>
              <a:rPr lang="en-US" dirty="0" smtClean="0"/>
              <a:t>: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kodes</a:t>
            </a:r>
            <a:r>
              <a:rPr lang="en-US" dirty="0" smtClean="0"/>
              <a:t> /</a:t>
            </a:r>
            <a:r>
              <a:rPr lang="en-US" dirty="0" err="1" smtClean="0"/>
              <a:t>nama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endParaRPr lang="en-US" dirty="0" smtClean="0"/>
          </a:p>
          <a:p>
            <a:pPr lvl="2" eaLnBrk="1" hangingPunct="1">
              <a:lnSpc>
                <a:spcPct val="90000"/>
              </a:lnSpc>
            </a:pPr>
            <a:r>
              <a:rPr lang="en-US" dirty="0" err="1" smtClean="0"/>
              <a:t>misl</a:t>
            </a:r>
            <a:r>
              <a:rPr lang="en-US" dirty="0" smtClean="0"/>
              <a:t>., </a:t>
            </a:r>
            <a:r>
              <a:rPr lang="en-US" dirty="0" err="1" smtClean="0"/>
              <a:t>Umur</a:t>
            </a:r>
            <a:r>
              <a:rPr lang="en-US" dirty="0" smtClean="0"/>
              <a:t>=“42”, </a:t>
            </a:r>
            <a:r>
              <a:rPr lang="en-US" dirty="0" err="1" smtClean="0"/>
              <a:t>TglLhr</a:t>
            </a:r>
            <a:r>
              <a:rPr lang="en-US" dirty="0" smtClean="0"/>
              <a:t>=“03/07/1997”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err="1" smtClean="0"/>
              <a:t>misl</a:t>
            </a:r>
            <a:r>
              <a:rPr lang="en-US" dirty="0" smtClean="0"/>
              <a:t>., </a:t>
            </a:r>
            <a:r>
              <a:rPr lang="en-US" dirty="0" err="1" smtClean="0"/>
              <a:t>peringkat</a:t>
            </a:r>
            <a:r>
              <a:rPr lang="en-US" dirty="0" smtClean="0"/>
              <a:t>  “1,2,3”, “A, B, C”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err="1" smtClean="0"/>
              <a:t>misl</a:t>
            </a:r>
            <a:r>
              <a:rPr lang="en-US" dirty="0" smtClean="0"/>
              <a:t>., </a:t>
            </a:r>
            <a:r>
              <a:rPr lang="en-US" dirty="0" err="1" smtClean="0"/>
              <a:t>beda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i="1" dirty="0" smtClean="0"/>
              <a:t>duplicate records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Teknik</a:t>
            </a:r>
            <a:r>
              <a:rPr lang="en-US" sz="2400" dirty="0" smtClean="0"/>
              <a:t> </a:t>
            </a:r>
            <a:r>
              <a:rPr lang="en-US" sz="2400" dirty="0" err="1" smtClean="0"/>
              <a:t>utama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seleksi</a:t>
            </a:r>
            <a:r>
              <a:rPr lang="en-US" sz="2400" dirty="0" smtClean="0"/>
              <a:t> data</a:t>
            </a:r>
          </a:p>
          <a:p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utk</a:t>
            </a:r>
            <a:r>
              <a:rPr lang="en-US" sz="2400" dirty="0" smtClean="0"/>
              <a:t> </a:t>
            </a:r>
            <a:r>
              <a:rPr lang="en-US" sz="2400" dirty="0" err="1" smtClean="0"/>
              <a:t>persiapan</a:t>
            </a:r>
            <a:r>
              <a:rPr lang="en-US" sz="2400" dirty="0" smtClean="0"/>
              <a:t> </a:t>
            </a:r>
            <a:r>
              <a:rPr lang="en-US" sz="2400" dirty="0" err="1" smtClean="0"/>
              <a:t>penyelidikan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data </a:t>
            </a:r>
            <a:r>
              <a:rPr lang="en-US" sz="2400" dirty="0" err="1" smtClean="0"/>
              <a:t>akhir</a:t>
            </a:r>
            <a:endParaRPr lang="en-US" sz="2400" dirty="0" smtClean="0"/>
          </a:p>
          <a:p>
            <a:r>
              <a:rPr lang="en-US" sz="2400" dirty="0" err="1" smtClean="0"/>
              <a:t>Alasan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sampling: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pengolahan</a:t>
            </a:r>
            <a:r>
              <a:rPr lang="en-US" sz="2400" dirty="0" smtClean="0"/>
              <a:t> dataset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keseluruhan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mahal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menghabiskan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D6EA-1F28-469F-8E04-9DC9D382E14A}" type="datetime4">
              <a:rPr lang="en-US" smtClean="0"/>
              <a:pPr/>
              <a:t>October 1,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Mining: Concepts and Techniques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D94FA-FBC0-4885-89AC-790BD9093640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Teknik</a:t>
            </a:r>
            <a:r>
              <a:rPr lang="en-US" dirty="0" smtClean="0"/>
              <a:t> 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 smtClean="0"/>
              <a:t>Random Sampling (</a:t>
            </a:r>
            <a:r>
              <a:rPr lang="en-US" sz="2400" dirty="0" err="1" smtClean="0"/>
              <a:t>kemungkinan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pemilihan</a:t>
            </a:r>
            <a:r>
              <a:rPr lang="en-US" sz="2400" dirty="0" smtClean="0"/>
              <a:t> item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Sampling without replacement (</a:t>
            </a:r>
            <a:r>
              <a:rPr lang="en-US" sz="2400" dirty="0" err="1" smtClean="0"/>
              <a:t>setiap</a:t>
            </a:r>
            <a:r>
              <a:rPr lang="en-US" sz="2400" dirty="0" smtClean="0"/>
              <a:t> item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dipilih</a:t>
            </a:r>
            <a:r>
              <a:rPr lang="en-US" sz="2400" dirty="0" smtClean="0"/>
              <a:t> </a:t>
            </a:r>
            <a:r>
              <a:rPr lang="en-US" sz="2400" dirty="0" err="1" smtClean="0"/>
              <a:t>dikeluarkan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populasinya</a:t>
            </a:r>
            <a:r>
              <a:rPr lang="en-US" sz="2400" dirty="0" smtClean="0"/>
              <a:t>) </a:t>
            </a:r>
          </a:p>
          <a:p>
            <a:pPr lvl="1"/>
            <a:r>
              <a:rPr lang="en-US" sz="2400" dirty="0" smtClean="0"/>
              <a:t>Sampling with replacement (</a:t>
            </a:r>
            <a:r>
              <a:rPr lang="en-US" sz="2400" dirty="0" err="1" smtClean="0"/>
              <a:t>obyek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dpt</a:t>
            </a:r>
            <a:r>
              <a:rPr lang="en-US" sz="2400" dirty="0" smtClean="0"/>
              <a:t> </a:t>
            </a:r>
            <a:r>
              <a:rPr lang="en-US" sz="2400" dirty="0" err="1" smtClean="0"/>
              <a:t>terambil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kali)</a:t>
            </a:r>
          </a:p>
          <a:p>
            <a:pPr lvl="1"/>
            <a:r>
              <a:rPr lang="en-US" sz="2400" dirty="0" smtClean="0"/>
              <a:t>Stratified Sampling (</a:t>
            </a:r>
            <a:r>
              <a:rPr lang="en-US" sz="2400" dirty="0" err="1" smtClean="0"/>
              <a:t>membagi</a:t>
            </a:r>
            <a:r>
              <a:rPr lang="en-US" sz="2400" dirty="0" smtClean="0"/>
              <a:t> data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partisi</a:t>
            </a:r>
            <a:r>
              <a:rPr lang="en-US" sz="2400" dirty="0" smtClean="0"/>
              <a:t>,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menarik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tiap-tiap</a:t>
            </a:r>
            <a:r>
              <a:rPr lang="en-US" sz="2400" dirty="0" smtClean="0"/>
              <a:t> </a:t>
            </a:r>
            <a:r>
              <a:rPr lang="en-US" sz="2400" dirty="0" err="1" smtClean="0"/>
              <a:t>partisi</a:t>
            </a:r>
            <a:r>
              <a:rPr lang="en-US" sz="2400" dirty="0" smtClean="0"/>
              <a:t> 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D6EA-1F28-469F-8E04-9DC9D382E14A}" type="datetime4">
              <a:rPr lang="en-US" smtClean="0"/>
              <a:pPr/>
              <a:t>October 1,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Mining: Concepts and Techniques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D94FA-FBC0-4885-89AC-790BD9093640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subset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fitur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/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fitur-fitur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Menghilangkan</a:t>
            </a:r>
            <a:r>
              <a:rPr lang="en-US" dirty="0" smtClean="0"/>
              <a:t> </a:t>
            </a:r>
            <a:r>
              <a:rPr lang="en-US" dirty="0" err="1" smtClean="0"/>
              <a:t>fitur-fitur</a:t>
            </a:r>
            <a:r>
              <a:rPr lang="en-US" dirty="0" smtClean="0"/>
              <a:t> yang </a:t>
            </a:r>
            <a:r>
              <a:rPr lang="en-US" dirty="0" err="1" smtClean="0"/>
              <a:t>redundan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fitur-fitur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relevan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D6EA-1F28-469F-8E04-9DC9D382E14A}" type="datetime4">
              <a:rPr lang="en-US" smtClean="0"/>
              <a:pPr/>
              <a:t>October 1,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Mining: Concepts and Techniques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D94FA-FBC0-4885-89AC-790BD9093640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B7D7EB1-0F00-4882-BBD6-57C55476D2FB}" type="datetime4">
              <a:rPr lang="en-US"/>
              <a:pPr/>
              <a:t>October 1, 2014</a:t>
            </a:fld>
            <a:endParaRPr lang="en-US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Data Mining: Concepts and Techniques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B9D906-36DA-49F7-BFAC-1B09EF198315}" type="slidenum">
              <a:rPr lang="en-US"/>
              <a:pPr/>
              <a:t>33</a:t>
            </a:fld>
            <a:endParaRPr lang="en-US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Feature subset selection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5086350"/>
          </a:xfrm>
        </p:spPr>
        <p:txBody>
          <a:bodyPr/>
          <a:lstStyle/>
          <a:p>
            <a:pPr eaLnBrk="1" hangingPunct="1"/>
            <a:r>
              <a:rPr lang="en-US" sz="2400" dirty="0" err="1" smtClean="0">
                <a:sym typeface="Symbol" pitchFamily="18" charset="2"/>
              </a:rPr>
              <a:t>Teknik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utk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memilih</a:t>
            </a:r>
            <a:r>
              <a:rPr lang="en-US" sz="2400" dirty="0" smtClean="0">
                <a:sym typeface="Symbol" pitchFamily="18" charset="2"/>
              </a:rPr>
              <a:t> subset </a:t>
            </a:r>
            <a:r>
              <a:rPr lang="en-US" sz="2400" dirty="0" err="1" smtClean="0">
                <a:sym typeface="Symbol" pitchFamily="18" charset="2"/>
              </a:rPr>
              <a:t>fitur</a:t>
            </a:r>
            <a:endParaRPr lang="en-US" sz="2400" dirty="0" smtClean="0">
              <a:sym typeface="Symbol" pitchFamily="18" charset="2"/>
            </a:endParaRPr>
          </a:p>
          <a:p>
            <a:pPr marL="742950" lvl="2" indent="-342900" eaLnBrk="1" hangingPunct="1">
              <a:buSzPct val="60000"/>
            </a:pPr>
            <a:r>
              <a:rPr lang="en-US" sz="2000" dirty="0" smtClean="0">
                <a:sym typeface="Symbol" pitchFamily="18" charset="2"/>
              </a:rPr>
              <a:t>Brute-force approach: </a:t>
            </a:r>
            <a:r>
              <a:rPr lang="en-US" sz="2000" dirty="0" err="1" smtClean="0">
                <a:sym typeface="Symbol" pitchFamily="18" charset="2"/>
              </a:rPr>
              <a:t>mencoba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err="1" smtClean="0">
                <a:sym typeface="Symbol" pitchFamily="18" charset="2"/>
              </a:rPr>
              <a:t>semua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err="1" smtClean="0">
                <a:sym typeface="Symbol" pitchFamily="18" charset="2"/>
              </a:rPr>
              <a:t>kemungkinan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err="1" smtClean="0">
                <a:sym typeface="Symbol" pitchFamily="18" charset="2"/>
              </a:rPr>
              <a:t>fitur</a:t>
            </a:r>
            <a:r>
              <a:rPr lang="en-US" sz="2000" dirty="0" smtClean="0">
                <a:sym typeface="Symbol" pitchFamily="18" charset="2"/>
              </a:rPr>
              <a:t> subset </a:t>
            </a:r>
            <a:r>
              <a:rPr lang="en-US" sz="2000" dirty="0" err="1" smtClean="0">
                <a:sym typeface="Symbol" pitchFamily="18" charset="2"/>
              </a:rPr>
              <a:t>sbg</a:t>
            </a:r>
            <a:r>
              <a:rPr lang="en-US" sz="2000" dirty="0" smtClean="0">
                <a:sym typeface="Symbol" pitchFamily="18" charset="2"/>
              </a:rPr>
              <a:t> input </a:t>
            </a:r>
            <a:r>
              <a:rPr lang="en-US" sz="2000" dirty="0" err="1" smtClean="0">
                <a:sym typeface="Symbol" pitchFamily="18" charset="2"/>
              </a:rPr>
              <a:t>pada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err="1" smtClean="0">
                <a:sym typeface="Symbol" pitchFamily="18" charset="2"/>
              </a:rPr>
              <a:t>algoritma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err="1" smtClean="0">
                <a:sym typeface="Symbol" pitchFamily="18" charset="2"/>
              </a:rPr>
              <a:t>datamining</a:t>
            </a:r>
            <a:endParaRPr lang="en-US" sz="2000" dirty="0" smtClean="0">
              <a:sym typeface="Symbol" pitchFamily="18" charset="2"/>
            </a:endParaRPr>
          </a:p>
          <a:p>
            <a:pPr marL="742950" lvl="2" indent="-342900" eaLnBrk="1" hangingPunct="1">
              <a:buSzPct val="60000"/>
            </a:pPr>
            <a:r>
              <a:rPr lang="en-US" sz="2000" dirty="0" err="1" smtClean="0">
                <a:sym typeface="Symbol" pitchFamily="18" charset="2"/>
              </a:rPr>
              <a:t>Embeded</a:t>
            </a:r>
            <a:r>
              <a:rPr lang="en-US" sz="2000" dirty="0" smtClean="0">
                <a:sym typeface="Symbol" pitchFamily="18" charset="2"/>
              </a:rPr>
              <a:t> approach: </a:t>
            </a:r>
            <a:r>
              <a:rPr lang="en-US" sz="2000" dirty="0" err="1" smtClean="0">
                <a:sym typeface="Symbol" pitchFamily="18" charset="2"/>
              </a:rPr>
              <a:t>terjadi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err="1" smtClean="0">
                <a:sym typeface="Symbol" pitchFamily="18" charset="2"/>
              </a:rPr>
              <a:t>scr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err="1" smtClean="0">
                <a:sym typeface="Symbol" pitchFamily="18" charset="2"/>
              </a:rPr>
              <a:t>alamai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err="1" smtClean="0">
                <a:sym typeface="Symbol" pitchFamily="18" charset="2"/>
              </a:rPr>
              <a:t>sbg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err="1" smtClean="0">
                <a:sym typeface="Symbol" pitchFamily="18" charset="2"/>
              </a:rPr>
              <a:t>bagian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err="1" smtClean="0">
                <a:sym typeface="Symbol" pitchFamily="18" charset="2"/>
              </a:rPr>
              <a:t>dari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err="1" smtClean="0">
                <a:sym typeface="Symbol" pitchFamily="18" charset="2"/>
              </a:rPr>
              <a:t>algoritma</a:t>
            </a:r>
            <a:r>
              <a:rPr lang="en-US" sz="2000" dirty="0" smtClean="0">
                <a:sym typeface="Symbol" pitchFamily="18" charset="2"/>
              </a:rPr>
              <a:t> data mining</a:t>
            </a:r>
          </a:p>
          <a:p>
            <a:pPr marL="742950" lvl="2" indent="-342900" eaLnBrk="1" hangingPunct="1">
              <a:buSzPct val="60000"/>
            </a:pPr>
            <a:r>
              <a:rPr lang="en-US" sz="2000" dirty="0" err="1" smtClean="0">
                <a:sym typeface="Symbol" pitchFamily="18" charset="2"/>
              </a:rPr>
              <a:t>Fitler</a:t>
            </a:r>
            <a:r>
              <a:rPr lang="en-US" sz="2000" dirty="0" smtClean="0">
                <a:sym typeface="Symbol" pitchFamily="18" charset="2"/>
              </a:rPr>
              <a:t> approach: </a:t>
            </a:r>
            <a:r>
              <a:rPr lang="en-US" sz="2000" dirty="0" err="1" smtClean="0">
                <a:sym typeface="Symbol" pitchFamily="18" charset="2"/>
              </a:rPr>
              <a:t>Fitur-fitur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err="1" smtClean="0">
                <a:sym typeface="Symbol" pitchFamily="18" charset="2"/>
              </a:rPr>
              <a:t>dipilih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err="1" smtClean="0">
                <a:sym typeface="Symbol" pitchFamily="18" charset="2"/>
              </a:rPr>
              <a:t>sblm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err="1" smtClean="0">
                <a:sym typeface="Symbol" pitchFamily="18" charset="2"/>
              </a:rPr>
              <a:t>algoritma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err="1" smtClean="0">
                <a:sym typeface="Symbol" pitchFamily="18" charset="2"/>
              </a:rPr>
              <a:t>datamining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err="1" smtClean="0">
                <a:sym typeface="Symbol" pitchFamily="18" charset="2"/>
              </a:rPr>
              <a:t>dijalankan</a:t>
            </a:r>
            <a:endParaRPr lang="en-US" sz="2000" dirty="0" smtClean="0">
              <a:sym typeface="Symbol" pitchFamily="18" charset="2"/>
            </a:endParaRPr>
          </a:p>
          <a:p>
            <a:pPr marL="742950" lvl="2" indent="-342900" eaLnBrk="1" hangingPunct="1">
              <a:buSzPct val="60000"/>
            </a:pPr>
            <a:r>
              <a:rPr lang="en-US" sz="2000" dirty="0" smtClean="0">
                <a:sym typeface="Symbol" pitchFamily="18" charset="2"/>
              </a:rPr>
              <a:t>Wrapper </a:t>
            </a:r>
            <a:r>
              <a:rPr lang="en-US" sz="2000" dirty="0" err="1" smtClean="0">
                <a:sym typeface="Symbol" pitchFamily="18" charset="2"/>
              </a:rPr>
              <a:t>aproach</a:t>
            </a:r>
            <a:r>
              <a:rPr lang="en-US" sz="2000" dirty="0" smtClean="0">
                <a:sym typeface="Symbol" pitchFamily="18" charset="2"/>
              </a:rPr>
              <a:t>: </a:t>
            </a:r>
            <a:r>
              <a:rPr lang="en-US" sz="2000" dirty="0" err="1" smtClean="0">
                <a:sym typeface="Symbol" pitchFamily="18" charset="2"/>
              </a:rPr>
              <a:t>menggunakan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err="1" smtClean="0">
                <a:sym typeface="Symbol" pitchFamily="18" charset="2"/>
              </a:rPr>
              <a:t>algoritma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err="1" smtClean="0">
                <a:sym typeface="Symbol" pitchFamily="18" charset="2"/>
              </a:rPr>
              <a:t>datamining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err="1" smtClean="0">
                <a:sym typeface="Symbol" pitchFamily="18" charset="2"/>
              </a:rPr>
              <a:t>sebagai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err="1" smtClean="0">
                <a:sym typeface="Symbol" pitchFamily="18" charset="2"/>
              </a:rPr>
              <a:t>sebuah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err="1" smtClean="0">
                <a:sym typeface="Symbol" pitchFamily="18" charset="2"/>
              </a:rPr>
              <a:t>blackbox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err="1" smtClean="0">
                <a:sym typeface="Symbol" pitchFamily="18" charset="2"/>
              </a:rPr>
              <a:t>utk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err="1" smtClean="0">
                <a:sym typeface="Symbol" pitchFamily="18" charset="2"/>
              </a:rPr>
              <a:t>mendapatkan</a:t>
            </a:r>
            <a:r>
              <a:rPr lang="en-US" sz="2000" dirty="0" smtClean="0">
                <a:sym typeface="Symbol" pitchFamily="18" charset="2"/>
              </a:rPr>
              <a:t> subset </a:t>
            </a:r>
            <a:r>
              <a:rPr lang="en-US" sz="2000" dirty="0" err="1" smtClean="0">
                <a:sym typeface="Symbol" pitchFamily="18" charset="2"/>
              </a:rPr>
              <a:t>fitur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err="1" smtClean="0">
                <a:sym typeface="Symbol" pitchFamily="18" charset="2"/>
              </a:rPr>
              <a:t>yg</a:t>
            </a:r>
            <a:r>
              <a:rPr lang="en-US" sz="2000" dirty="0" smtClean="0">
                <a:sym typeface="Symbol" pitchFamily="18" charset="2"/>
              </a:rPr>
              <a:t> paling </a:t>
            </a:r>
            <a:r>
              <a:rPr lang="en-US" sz="2000" dirty="0" err="1" smtClean="0">
                <a:sym typeface="Symbol" pitchFamily="18" charset="2"/>
              </a:rPr>
              <a:t>baik</a:t>
            </a:r>
            <a:endParaRPr lang="en-US" sz="2000" dirty="0" smtClean="0">
              <a:sym typeface="Symbol" pitchFamily="18" charset="2"/>
            </a:endParaRPr>
          </a:p>
          <a:p>
            <a:pPr lvl="1" eaLnBrk="1" hangingPunct="1"/>
            <a:r>
              <a:rPr lang="en-US" sz="2400" dirty="0" err="1" smtClean="0">
                <a:sym typeface="Symbol" pitchFamily="18" charset="2"/>
              </a:rPr>
              <a:t>Metode</a:t>
            </a:r>
            <a:r>
              <a:rPr lang="en-US" sz="2400" dirty="0" smtClean="0">
                <a:sym typeface="Symbol" pitchFamily="18" charset="2"/>
              </a:rPr>
              <a:t> Heuristic :</a:t>
            </a:r>
          </a:p>
          <a:p>
            <a:pPr lvl="2" eaLnBrk="1" hangingPunct="1"/>
            <a:r>
              <a:rPr lang="en-US" sz="2000" dirty="0" smtClean="0">
                <a:sym typeface="Symbol" pitchFamily="18" charset="2"/>
              </a:rPr>
              <a:t>Step-wise forward selection</a:t>
            </a:r>
          </a:p>
          <a:p>
            <a:pPr lvl="2" eaLnBrk="1" hangingPunct="1"/>
            <a:r>
              <a:rPr lang="en-US" sz="2000" dirty="0" smtClean="0">
                <a:sym typeface="Symbol" pitchFamily="18" charset="2"/>
              </a:rPr>
              <a:t>Step-wise backward elimination</a:t>
            </a:r>
          </a:p>
          <a:p>
            <a:pPr lvl="2" eaLnBrk="1" hangingPunct="1"/>
            <a:r>
              <a:rPr lang="en-US" sz="2000" dirty="0" smtClean="0">
                <a:sym typeface="Symbol" pitchFamily="18" charset="2"/>
              </a:rPr>
              <a:t>Combining forward selection and backward elimination</a:t>
            </a:r>
          </a:p>
          <a:p>
            <a:pPr lvl="2" eaLnBrk="1" hangingPunct="1"/>
            <a:r>
              <a:rPr lang="en-US" sz="2000" dirty="0" smtClean="0">
                <a:sym typeface="Symbol" pitchFamily="18" charset="2"/>
              </a:rPr>
              <a:t>Decision-tree induction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B06A206-FFE5-4977-B24B-C7343630DA9D}" type="datetime4">
              <a:rPr lang="en-US"/>
              <a:pPr/>
              <a:t>October 1, 2014</a:t>
            </a:fld>
            <a:endParaRPr lang="en-US"/>
          </a:p>
        </p:txBody>
      </p:sp>
      <p:sp>
        <p:nvSpPr>
          <p:cNvPr id="3891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Data Mining: Concepts and Techniques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E10867-AF01-4AB2-B468-2D872959C1CF}" type="slidenum">
              <a:rPr lang="en-US"/>
              <a:pPr/>
              <a:t>34</a:t>
            </a:fld>
            <a:endParaRPr lang="en-US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762000" y="304800"/>
            <a:ext cx="7696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3600" dirty="0" err="1" smtClean="0">
                <a:solidFill>
                  <a:schemeClr val="tx2"/>
                </a:solidFill>
              </a:rPr>
              <a:t>Contoh</a:t>
            </a:r>
            <a:r>
              <a:rPr lang="en-US" sz="3600" dirty="0" smtClean="0">
                <a:solidFill>
                  <a:schemeClr val="tx2"/>
                </a:solidFill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</a:rPr>
              <a:t>Induksi</a:t>
            </a:r>
            <a:r>
              <a:rPr lang="en-US" sz="3600" dirty="0" smtClean="0">
                <a:solidFill>
                  <a:schemeClr val="tx2"/>
                </a:solidFill>
              </a:rPr>
              <a:t> Decision Tree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8918" name="Text Box 3"/>
          <p:cNvSpPr txBox="1">
            <a:spLocks noChangeArrowheads="1"/>
          </p:cNvSpPr>
          <p:nvPr/>
        </p:nvSpPr>
        <p:spPr bwMode="auto">
          <a:xfrm>
            <a:off x="1219200" y="1447800"/>
            <a:ext cx="34766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Initial attribute set: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{A1, A2, A3, A4, A5, A6}</a:t>
            </a:r>
          </a:p>
        </p:txBody>
      </p:sp>
      <p:sp>
        <p:nvSpPr>
          <p:cNvPr id="38919" name="Rectangle 4"/>
          <p:cNvSpPr>
            <a:spLocks noChangeArrowheads="1"/>
          </p:cNvSpPr>
          <p:nvPr/>
        </p:nvSpPr>
        <p:spPr bwMode="auto">
          <a:xfrm>
            <a:off x="3881438" y="2598738"/>
            <a:ext cx="865187" cy="519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Text Box 5"/>
          <p:cNvSpPr txBox="1">
            <a:spLocks noChangeArrowheads="1"/>
          </p:cNvSpPr>
          <p:nvPr/>
        </p:nvSpPr>
        <p:spPr bwMode="auto">
          <a:xfrm>
            <a:off x="3963988" y="2619375"/>
            <a:ext cx="882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A4 ?</a:t>
            </a:r>
          </a:p>
        </p:txBody>
      </p:sp>
      <p:sp>
        <p:nvSpPr>
          <p:cNvPr id="38921" name="Rectangle 6"/>
          <p:cNvSpPr>
            <a:spLocks noChangeArrowheads="1"/>
          </p:cNvSpPr>
          <p:nvPr/>
        </p:nvSpPr>
        <p:spPr bwMode="auto">
          <a:xfrm>
            <a:off x="2462213" y="3616325"/>
            <a:ext cx="777875" cy="519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Rectangle 7"/>
          <p:cNvSpPr>
            <a:spLocks noChangeArrowheads="1"/>
          </p:cNvSpPr>
          <p:nvPr/>
        </p:nvSpPr>
        <p:spPr bwMode="auto">
          <a:xfrm>
            <a:off x="5281613" y="3551238"/>
            <a:ext cx="808037" cy="547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3" name="Text Box 8"/>
          <p:cNvSpPr txBox="1">
            <a:spLocks noChangeArrowheads="1"/>
          </p:cNvSpPr>
          <p:nvPr/>
        </p:nvSpPr>
        <p:spPr bwMode="auto">
          <a:xfrm>
            <a:off x="2460625" y="3643313"/>
            <a:ext cx="69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A1?</a:t>
            </a:r>
          </a:p>
        </p:txBody>
      </p:sp>
      <p:sp>
        <p:nvSpPr>
          <p:cNvPr id="38924" name="Text Box 9"/>
          <p:cNvSpPr txBox="1">
            <a:spLocks noChangeArrowheads="1"/>
          </p:cNvSpPr>
          <p:nvPr/>
        </p:nvSpPr>
        <p:spPr bwMode="auto">
          <a:xfrm>
            <a:off x="5305425" y="3614738"/>
            <a:ext cx="69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A6?</a:t>
            </a:r>
          </a:p>
        </p:txBody>
      </p:sp>
      <p:sp>
        <p:nvSpPr>
          <p:cNvPr id="38925" name="Oval 10"/>
          <p:cNvSpPr>
            <a:spLocks noChangeArrowheads="1"/>
          </p:cNvSpPr>
          <p:nvPr/>
        </p:nvSpPr>
        <p:spPr bwMode="auto">
          <a:xfrm>
            <a:off x="1443038" y="4935538"/>
            <a:ext cx="1139825" cy="606425"/>
          </a:xfrm>
          <a:prstGeom prst="ellips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6" name="Text Box 11"/>
          <p:cNvSpPr txBox="1">
            <a:spLocks noChangeArrowheads="1"/>
          </p:cNvSpPr>
          <p:nvPr/>
        </p:nvSpPr>
        <p:spPr bwMode="auto">
          <a:xfrm>
            <a:off x="1509713" y="5030788"/>
            <a:ext cx="1073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Class 1</a:t>
            </a:r>
          </a:p>
        </p:txBody>
      </p:sp>
      <p:sp>
        <p:nvSpPr>
          <p:cNvPr id="38927" name="Rectangle 12"/>
          <p:cNvSpPr>
            <a:spLocks noChangeArrowheads="1"/>
          </p:cNvSpPr>
          <p:nvPr/>
        </p:nvSpPr>
        <p:spPr bwMode="auto">
          <a:xfrm>
            <a:off x="3127375" y="4983163"/>
            <a:ext cx="1073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Class 2</a:t>
            </a:r>
          </a:p>
        </p:txBody>
      </p:sp>
      <p:sp>
        <p:nvSpPr>
          <p:cNvPr id="38928" name="Rectangle 13"/>
          <p:cNvSpPr>
            <a:spLocks noChangeArrowheads="1"/>
          </p:cNvSpPr>
          <p:nvPr/>
        </p:nvSpPr>
        <p:spPr bwMode="auto">
          <a:xfrm>
            <a:off x="4654550" y="5024438"/>
            <a:ext cx="1073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Class 1</a:t>
            </a:r>
          </a:p>
        </p:txBody>
      </p:sp>
      <p:sp>
        <p:nvSpPr>
          <p:cNvPr id="38929" name="Rectangle 14"/>
          <p:cNvSpPr>
            <a:spLocks noChangeArrowheads="1"/>
          </p:cNvSpPr>
          <p:nvPr/>
        </p:nvSpPr>
        <p:spPr bwMode="auto">
          <a:xfrm>
            <a:off x="6056313" y="4954588"/>
            <a:ext cx="1073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Class 2</a:t>
            </a:r>
          </a:p>
        </p:txBody>
      </p:sp>
      <p:sp>
        <p:nvSpPr>
          <p:cNvPr id="38930" name="Oval 15"/>
          <p:cNvSpPr>
            <a:spLocks noChangeArrowheads="1"/>
          </p:cNvSpPr>
          <p:nvPr/>
        </p:nvSpPr>
        <p:spPr bwMode="auto">
          <a:xfrm>
            <a:off x="3052763" y="4929188"/>
            <a:ext cx="1139825" cy="606425"/>
          </a:xfrm>
          <a:prstGeom prst="ellips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1" name="Oval 16"/>
          <p:cNvSpPr>
            <a:spLocks noChangeArrowheads="1"/>
          </p:cNvSpPr>
          <p:nvPr/>
        </p:nvSpPr>
        <p:spPr bwMode="auto">
          <a:xfrm>
            <a:off x="4625975" y="4943475"/>
            <a:ext cx="1139825" cy="606425"/>
          </a:xfrm>
          <a:prstGeom prst="ellips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2" name="Oval 17"/>
          <p:cNvSpPr>
            <a:spLocks noChangeArrowheads="1"/>
          </p:cNvSpPr>
          <p:nvPr/>
        </p:nvSpPr>
        <p:spPr bwMode="auto">
          <a:xfrm>
            <a:off x="5953125" y="4899025"/>
            <a:ext cx="1139825" cy="606425"/>
          </a:xfrm>
          <a:prstGeom prst="ellips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3" name="Line 18"/>
          <p:cNvSpPr>
            <a:spLocks noChangeShapeType="1"/>
          </p:cNvSpPr>
          <p:nvPr/>
        </p:nvSpPr>
        <p:spPr bwMode="auto">
          <a:xfrm flipH="1">
            <a:off x="2843213" y="3132138"/>
            <a:ext cx="1414462" cy="476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4" name="Line 19"/>
          <p:cNvSpPr>
            <a:spLocks noChangeShapeType="1"/>
          </p:cNvSpPr>
          <p:nvPr/>
        </p:nvSpPr>
        <p:spPr bwMode="auto">
          <a:xfrm>
            <a:off x="4271963" y="3132138"/>
            <a:ext cx="1355725" cy="403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5" name="Line 20"/>
          <p:cNvSpPr>
            <a:spLocks noChangeShapeType="1"/>
          </p:cNvSpPr>
          <p:nvPr/>
        </p:nvSpPr>
        <p:spPr bwMode="auto">
          <a:xfrm flipH="1">
            <a:off x="2020888" y="4141788"/>
            <a:ext cx="808037" cy="779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6" name="Line 21"/>
          <p:cNvSpPr>
            <a:spLocks noChangeShapeType="1"/>
          </p:cNvSpPr>
          <p:nvPr/>
        </p:nvSpPr>
        <p:spPr bwMode="auto">
          <a:xfrm>
            <a:off x="2828925" y="4141788"/>
            <a:ext cx="763588" cy="793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7" name="Line 22"/>
          <p:cNvSpPr>
            <a:spLocks noChangeShapeType="1"/>
          </p:cNvSpPr>
          <p:nvPr/>
        </p:nvSpPr>
        <p:spPr bwMode="auto">
          <a:xfrm flipH="1">
            <a:off x="5180013" y="4113213"/>
            <a:ext cx="504825" cy="836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8" name="Line 23"/>
          <p:cNvSpPr>
            <a:spLocks noChangeShapeType="1"/>
          </p:cNvSpPr>
          <p:nvPr/>
        </p:nvSpPr>
        <p:spPr bwMode="auto">
          <a:xfrm>
            <a:off x="5715000" y="4098925"/>
            <a:ext cx="808038" cy="793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9" name="Text Box 24"/>
          <p:cNvSpPr txBox="1">
            <a:spLocks noChangeArrowheads="1"/>
          </p:cNvSpPr>
          <p:nvPr/>
        </p:nvSpPr>
        <p:spPr bwMode="auto">
          <a:xfrm>
            <a:off x="715963" y="56784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>
              <a:latin typeface="Times New Roman" pitchFamily="18" charset="0"/>
            </a:endParaRPr>
          </a:p>
        </p:txBody>
      </p:sp>
      <p:grpSp>
        <p:nvGrpSpPr>
          <p:cNvPr id="38940" name="Group 25"/>
          <p:cNvGrpSpPr>
            <a:grpSpLocks/>
          </p:cNvGrpSpPr>
          <p:nvPr/>
        </p:nvGrpSpPr>
        <p:grpSpPr bwMode="auto">
          <a:xfrm>
            <a:off x="779463" y="5810250"/>
            <a:ext cx="652462" cy="366713"/>
            <a:chOff x="491" y="3660"/>
            <a:chExt cx="411" cy="231"/>
          </a:xfrm>
        </p:grpSpPr>
        <p:sp>
          <p:nvSpPr>
            <p:cNvPr id="38942" name="Line 26"/>
            <p:cNvSpPr>
              <a:spLocks noChangeShapeType="1"/>
            </p:cNvSpPr>
            <p:nvPr/>
          </p:nvSpPr>
          <p:spPr bwMode="auto">
            <a:xfrm>
              <a:off x="491" y="3773"/>
              <a:ext cx="2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3" name="Text Box 27"/>
            <p:cNvSpPr txBox="1">
              <a:spLocks noChangeArrowheads="1"/>
            </p:cNvSpPr>
            <p:nvPr/>
          </p:nvSpPr>
          <p:spPr bwMode="auto">
            <a:xfrm>
              <a:off x="705" y="3660"/>
              <a:ext cx="19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>
                  <a:latin typeface="Times New Roman" pitchFamily="18" charset="0"/>
                </a:rPr>
                <a:t>&gt;</a:t>
              </a: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38941" name="Text Box 28"/>
          <p:cNvSpPr txBox="1">
            <a:spLocks noChangeArrowheads="1"/>
          </p:cNvSpPr>
          <p:nvPr/>
        </p:nvSpPr>
        <p:spPr bwMode="auto">
          <a:xfrm>
            <a:off x="1422400" y="5737225"/>
            <a:ext cx="4705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Reduced attribute set:  {A1, A4, A6}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2F75-3750-4B15-A615-FDAA18045ADA}" type="datetime4">
              <a:rPr lang="en-US" smtClean="0"/>
              <a:pPr/>
              <a:t>October 1,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Mining: Concepts and Techniques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6FCD-E5B8-4533-9417-B1FD59EB9FB8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Date Placeholder 3"/>
          <p:cNvSpPr txBox="1">
            <a:spLocks/>
          </p:cNvSpPr>
          <p:nvPr/>
        </p:nvSpPr>
        <p:spPr bwMode="auto">
          <a:xfrm>
            <a:off x="15240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B7D7EB1-0F00-4882-BBD6-57C55476D2FB}" type="datetime4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October 1, 2014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3124200" y="647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Data Mining: Concepts and Techniques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B9D906-36DA-49F7-BFAC-1B09EF19831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09600" y="228600"/>
            <a:ext cx="77724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Feature Creation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04800" y="1371600"/>
            <a:ext cx="8610600" cy="508635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Merupakan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proses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membuat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fitur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/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atribut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baru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yang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dpt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menangkap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informasi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penting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dalam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sebuah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himpunan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data yang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lebih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efisien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daripada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atribut-atribut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yang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ada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.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Metode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membuat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fitur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baru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 :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Feature Extraction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tabLst/>
              <a:defRPr/>
            </a:pPr>
            <a:r>
              <a:rPr lang="en-US" sz="2000" kern="0" dirty="0" smtClean="0">
                <a:latin typeface="+mn-lt"/>
                <a:sym typeface="Symbol" pitchFamily="18" charset="2"/>
              </a:rPr>
              <a:t>Feature Mapping using </a:t>
            </a:r>
            <a:r>
              <a:rPr lang="en-US" sz="2000" kern="0" dirty="0" err="1" smtClean="0">
                <a:latin typeface="+mn-lt"/>
                <a:sym typeface="Symbol" pitchFamily="18" charset="2"/>
              </a:rPr>
              <a:t>fourier</a:t>
            </a:r>
            <a:r>
              <a:rPr lang="en-US" sz="2000" kern="0" dirty="0" smtClean="0">
                <a:latin typeface="+mn-lt"/>
                <a:sym typeface="Symbol" pitchFamily="18" charset="2"/>
              </a:rPr>
              <a:t>/wavelet transformation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Feature Construction (dg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cara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menggabungkan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fitur-fitur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 yang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ada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7594DF3-CD0A-4758-8C87-EFB2D8C2A3CF}" type="datetime4">
              <a:rPr lang="en-US"/>
              <a:pPr/>
              <a:t>October 1, 2014</a:t>
            </a:fld>
            <a:endParaRPr lang="en-US"/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Data Mining: Concepts and Techniques</a:t>
            </a:r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D7D6A3-EEBC-45E6-8305-EB887207C7BE}" type="slidenum">
              <a:rPr lang="en-US"/>
              <a:pPr/>
              <a:t>36</a:t>
            </a:fld>
            <a:endParaRPr lang="en-US"/>
          </a:p>
        </p:txBody>
      </p:sp>
      <p:sp>
        <p:nvSpPr>
          <p:cNvPr id="43013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620000" cy="9144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dirty="0" smtClean="0"/>
              <a:t>Data Preprocessing</a:t>
            </a:r>
          </a:p>
        </p:txBody>
      </p:sp>
      <p:sp>
        <p:nvSpPr>
          <p:cNvPr id="43014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924800" cy="48006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40000"/>
              </a:lnSpc>
            </a:pPr>
            <a:r>
              <a:rPr lang="en-US" dirty="0" smtClean="0"/>
              <a:t>Why preprocess the data?</a:t>
            </a:r>
          </a:p>
          <a:p>
            <a:pPr eaLnBrk="1" hangingPunct="1">
              <a:lnSpc>
                <a:spcPct val="140000"/>
              </a:lnSpc>
            </a:pPr>
            <a:r>
              <a:rPr lang="en-US" dirty="0" smtClean="0"/>
              <a:t>Data cleaning </a:t>
            </a:r>
          </a:p>
          <a:p>
            <a:pPr eaLnBrk="1" hangingPunct="1">
              <a:lnSpc>
                <a:spcPct val="140000"/>
              </a:lnSpc>
            </a:pPr>
            <a:r>
              <a:rPr lang="en-US" dirty="0" smtClean="0"/>
              <a:t>Data integration and transformation</a:t>
            </a:r>
          </a:p>
          <a:p>
            <a:pPr eaLnBrk="1" hangingPunct="1">
              <a:lnSpc>
                <a:spcPct val="140000"/>
              </a:lnSpc>
            </a:pPr>
            <a:r>
              <a:rPr lang="en-US" dirty="0" smtClean="0"/>
              <a:t>Data reduction</a:t>
            </a:r>
          </a:p>
          <a:p>
            <a:pPr eaLnBrk="1" hangingPunct="1">
              <a:lnSpc>
                <a:spcPct val="140000"/>
              </a:lnSpc>
            </a:pPr>
            <a:r>
              <a:rPr lang="en-US" dirty="0" smtClean="0">
                <a:solidFill>
                  <a:schemeClr val="hlink"/>
                </a:solidFill>
              </a:rPr>
              <a:t>Data </a:t>
            </a:r>
            <a:r>
              <a:rPr lang="en-US" dirty="0" err="1" smtClean="0">
                <a:solidFill>
                  <a:schemeClr val="hlink"/>
                </a:solidFill>
              </a:rPr>
              <a:t>Discretization</a:t>
            </a:r>
            <a:endParaRPr lang="en-US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140000"/>
              </a:lnSpc>
            </a:pPr>
            <a:r>
              <a:rPr lang="en-US" dirty="0" smtClean="0"/>
              <a:t>Summary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Discretization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datamining</a:t>
            </a:r>
            <a:r>
              <a:rPr lang="en-US" dirty="0" smtClean="0"/>
              <a:t> </a:t>
            </a:r>
            <a:r>
              <a:rPr lang="en-US" dirty="0" err="1" smtClean="0"/>
              <a:t>kususnya</a:t>
            </a:r>
            <a:r>
              <a:rPr lang="en-US" dirty="0" smtClean="0"/>
              <a:t> </a:t>
            </a:r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data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kategorikal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asosiasi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data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Transformasi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i="1" dirty="0" smtClean="0"/>
              <a:t>continue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kategorikal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discretization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Transformasi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i="1" dirty="0" smtClean="0"/>
              <a:t>continue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diskrit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binerization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D6EA-1F28-469F-8E04-9DC9D382E14A}" type="datetime4">
              <a:rPr lang="en-US" smtClean="0"/>
              <a:pPr/>
              <a:t>October 1,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Mining: Concepts and Techniques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D94FA-FBC0-4885-89AC-790BD9093640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Discretization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82000" cy="5029200"/>
          </a:xfrm>
        </p:spPr>
        <p:txBody>
          <a:bodyPr/>
          <a:lstStyle/>
          <a:p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endParaRPr lang="en-US" dirty="0" smtClean="0"/>
          </a:p>
          <a:p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bgmn</a:t>
            </a:r>
            <a:r>
              <a:rPr lang="en-US" dirty="0" smtClean="0"/>
              <a:t> </a:t>
            </a:r>
            <a:r>
              <a:rPr lang="en-US" dirty="0" err="1" smtClean="0"/>
              <a:t>memetakan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continue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kategorikal</a:t>
            </a:r>
            <a:endParaRPr lang="en-US" dirty="0" smtClean="0"/>
          </a:p>
          <a:p>
            <a:r>
              <a:rPr lang="en-US" dirty="0" smtClean="0"/>
              <a:t>                    </a:t>
            </a:r>
            <a:r>
              <a:rPr lang="en-US" sz="2000" dirty="0" smtClean="0"/>
              <a:t>{ equal-width: </a:t>
            </a:r>
          </a:p>
          <a:p>
            <a:r>
              <a:rPr lang="en-US" sz="2000" dirty="0" smtClean="0"/>
              <a:t>                               range data[60 - 220]</a:t>
            </a:r>
          </a:p>
          <a:p>
            <a:r>
              <a:rPr lang="en-US" sz="2000" dirty="0" smtClean="0"/>
              <a:t>                            }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D6EA-1F28-469F-8E04-9DC9D382E14A}" type="datetime4">
              <a:rPr lang="en-US" smtClean="0"/>
              <a:pPr/>
              <a:t>October 1,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Mining: Concepts and Techniques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D94FA-FBC0-4885-89AC-790BD9093640}" type="slidenum">
              <a:rPr lang="en-US" smtClean="0"/>
              <a:pPr/>
              <a:t>38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2529840"/>
          <a:ext cx="22860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791"/>
                <a:gridCol w="1701209"/>
              </a:tblGrid>
              <a:tr h="359295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Pajak</a:t>
                      </a:r>
                      <a:endParaRPr lang="en-US" dirty="0"/>
                    </a:p>
                  </a:txBody>
                  <a:tcPr/>
                </a:tc>
              </a:tr>
              <a:tr h="35929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125</a:t>
                      </a:r>
                      <a:endParaRPr lang="en-US" dirty="0"/>
                    </a:p>
                  </a:txBody>
                  <a:tcPr/>
                </a:tc>
              </a:tr>
              <a:tr h="359295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59295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</a:tr>
              <a:tr h="359295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</a:tr>
              <a:tr h="359295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/>
                </a:tc>
              </a:tr>
              <a:tr h="359295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</a:tr>
              <a:tr h="359295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220</a:t>
                      </a:r>
                      <a:endParaRPr lang="en-US" dirty="0"/>
                    </a:p>
                  </a:txBody>
                  <a:tcPr/>
                </a:tc>
              </a:tr>
              <a:tr h="359295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</a:tr>
              <a:tr h="359295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</a:tr>
              <a:tr h="359295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971800" y="4495800"/>
          <a:ext cx="2895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Kategori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Rendah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 – 113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Sedang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114 – 167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Tinggi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168 - 220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019800" y="2667000"/>
          <a:ext cx="22860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791"/>
                <a:gridCol w="1701209"/>
              </a:tblGrid>
              <a:tr h="359295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Pajak</a:t>
                      </a:r>
                      <a:endParaRPr lang="en-US" dirty="0"/>
                    </a:p>
                  </a:txBody>
                  <a:tcPr/>
                </a:tc>
              </a:tr>
              <a:tr h="35929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Sedang</a:t>
                      </a:r>
                      <a:endParaRPr lang="en-US" dirty="0"/>
                    </a:p>
                  </a:txBody>
                  <a:tcPr/>
                </a:tc>
              </a:tr>
              <a:tr h="359295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Rendah</a:t>
                      </a:r>
                      <a:endParaRPr lang="en-US" dirty="0"/>
                    </a:p>
                  </a:txBody>
                  <a:tcPr/>
                </a:tc>
              </a:tr>
              <a:tr h="359295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Rendah</a:t>
                      </a:r>
                      <a:endParaRPr lang="en-US" dirty="0"/>
                    </a:p>
                  </a:txBody>
                  <a:tcPr/>
                </a:tc>
              </a:tr>
              <a:tr h="359295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Sedang</a:t>
                      </a:r>
                      <a:endParaRPr lang="en-US" dirty="0"/>
                    </a:p>
                  </a:txBody>
                  <a:tcPr/>
                </a:tc>
              </a:tr>
              <a:tr h="359295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Rendah</a:t>
                      </a:r>
                      <a:endParaRPr lang="en-US" dirty="0"/>
                    </a:p>
                  </a:txBody>
                  <a:tcPr/>
                </a:tc>
              </a:tr>
              <a:tr h="359295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Rendah</a:t>
                      </a:r>
                      <a:endParaRPr lang="en-US" dirty="0"/>
                    </a:p>
                  </a:txBody>
                  <a:tcPr/>
                </a:tc>
              </a:tr>
              <a:tr h="359295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Tinggi</a:t>
                      </a:r>
                      <a:endParaRPr lang="en-US" dirty="0"/>
                    </a:p>
                  </a:txBody>
                  <a:tcPr/>
                </a:tc>
              </a:tr>
              <a:tr h="359295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Rendah</a:t>
                      </a:r>
                      <a:endParaRPr lang="en-US" dirty="0"/>
                    </a:p>
                  </a:txBody>
                  <a:tcPr/>
                </a:tc>
              </a:tr>
              <a:tr h="359295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Rendah</a:t>
                      </a:r>
                      <a:endParaRPr lang="en-US" dirty="0"/>
                    </a:p>
                  </a:txBody>
                  <a:tcPr/>
                </a:tc>
              </a:tr>
              <a:tr h="359295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Rendah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D6EA-1F28-469F-8E04-9DC9D382E14A}" type="datetime4">
              <a:rPr lang="en-US" smtClean="0"/>
              <a:pPr/>
              <a:t>October 1,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Mining: Concepts and Techniques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D94FA-FBC0-4885-89AC-790BD9093640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93038" cy="609600"/>
          </a:xfrm>
        </p:spPr>
        <p:txBody>
          <a:bodyPr/>
          <a:lstStyle/>
          <a:p>
            <a:r>
              <a:rPr lang="en-US" dirty="0" err="1" smtClean="0"/>
              <a:t>Discretization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82000" cy="502920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                                      </a:t>
            </a:r>
            <a:r>
              <a:rPr lang="en-US" sz="2400" dirty="0" smtClean="0"/>
              <a:t>Equal-frequency:</a:t>
            </a:r>
          </a:p>
          <a:p>
            <a:pPr>
              <a:buNone/>
            </a:pPr>
            <a:r>
              <a:rPr lang="en-US" sz="2400" dirty="0" smtClean="0"/>
              <a:t>				Sort data: 60,70,75,…,220</a:t>
            </a:r>
            <a:endParaRPr lang="en-US" sz="2000" dirty="0"/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15240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4FDD6EA-1F28-469F-8E04-9DC9D382E14A}" type="datetime4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October 1, 2014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10" name="Footer Placeholder 4"/>
          <p:cNvSpPr txBox="1">
            <a:spLocks/>
          </p:cNvSpPr>
          <p:nvPr/>
        </p:nvSpPr>
        <p:spPr bwMode="auto">
          <a:xfrm>
            <a:off x="3124200" y="647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Data Mining: Concepts and Techniques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29D94FA-FBC0-4885-89AC-790BD909364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81000" y="2362200"/>
          <a:ext cx="22860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791"/>
                <a:gridCol w="1701209"/>
              </a:tblGrid>
              <a:tr h="359295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Pajak</a:t>
                      </a:r>
                      <a:endParaRPr lang="en-US" dirty="0"/>
                    </a:p>
                  </a:txBody>
                  <a:tcPr/>
                </a:tc>
              </a:tr>
              <a:tr h="35929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125</a:t>
                      </a:r>
                      <a:endParaRPr lang="en-US" dirty="0"/>
                    </a:p>
                  </a:txBody>
                  <a:tcPr/>
                </a:tc>
              </a:tr>
              <a:tr h="359295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59295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</a:tr>
              <a:tr h="359295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</a:tr>
              <a:tr h="359295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/>
                </a:tc>
              </a:tr>
              <a:tr h="359295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</a:tr>
              <a:tr h="359295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220</a:t>
                      </a:r>
                      <a:endParaRPr lang="en-US" dirty="0"/>
                    </a:p>
                  </a:txBody>
                  <a:tcPr/>
                </a:tc>
              </a:tr>
              <a:tr h="359295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</a:tr>
              <a:tr h="359295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</a:tr>
              <a:tr h="359295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2971800" y="2438400"/>
          <a:ext cx="3429000" cy="1828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2209800"/>
              </a:tblGrid>
              <a:tr h="38696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Kategori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range</a:t>
                      </a:r>
                      <a:endParaRPr lang="en-US" dirty="0"/>
                    </a:p>
                  </a:txBody>
                  <a:tcPr/>
                </a:tc>
              </a:tr>
              <a:tr h="38696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Rendah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60,70,75</a:t>
                      </a:r>
                      <a:endParaRPr lang="en-US" dirty="0"/>
                    </a:p>
                  </a:txBody>
                  <a:tcPr/>
                </a:tc>
              </a:tr>
              <a:tr h="38696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Sedang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85,90,95</a:t>
                      </a:r>
                      <a:endParaRPr lang="en-US" dirty="0"/>
                    </a:p>
                  </a:txBody>
                  <a:tcPr/>
                </a:tc>
              </a:tr>
              <a:tr h="66791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Tinggi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100,120,125,220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6629400" y="2438400"/>
          <a:ext cx="22860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791"/>
                <a:gridCol w="1701209"/>
              </a:tblGrid>
              <a:tr h="359295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Pajak</a:t>
                      </a:r>
                      <a:endParaRPr lang="en-US" dirty="0"/>
                    </a:p>
                  </a:txBody>
                  <a:tcPr/>
                </a:tc>
              </a:tr>
              <a:tr h="35929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Tinggi</a:t>
                      </a:r>
                      <a:endParaRPr lang="en-US" dirty="0"/>
                    </a:p>
                  </a:txBody>
                  <a:tcPr/>
                </a:tc>
              </a:tr>
              <a:tr h="359295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Tinggi</a:t>
                      </a:r>
                      <a:endParaRPr lang="en-US" dirty="0"/>
                    </a:p>
                  </a:txBody>
                  <a:tcPr/>
                </a:tc>
              </a:tr>
              <a:tr h="359295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Rendah</a:t>
                      </a:r>
                      <a:endParaRPr lang="en-US" dirty="0"/>
                    </a:p>
                  </a:txBody>
                  <a:tcPr/>
                </a:tc>
              </a:tr>
              <a:tr h="359295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Tinggi</a:t>
                      </a:r>
                      <a:endParaRPr lang="en-US" dirty="0"/>
                    </a:p>
                  </a:txBody>
                  <a:tcPr/>
                </a:tc>
              </a:tr>
              <a:tr h="359295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Sedang</a:t>
                      </a:r>
                      <a:endParaRPr lang="en-US" dirty="0"/>
                    </a:p>
                  </a:txBody>
                  <a:tcPr/>
                </a:tc>
              </a:tr>
              <a:tr h="359295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Rendah</a:t>
                      </a:r>
                      <a:endParaRPr lang="en-US" dirty="0"/>
                    </a:p>
                  </a:txBody>
                  <a:tcPr/>
                </a:tc>
              </a:tr>
              <a:tr h="359295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Tinggi</a:t>
                      </a:r>
                      <a:endParaRPr lang="en-US" dirty="0"/>
                    </a:p>
                  </a:txBody>
                  <a:tcPr/>
                </a:tc>
              </a:tr>
              <a:tr h="359295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Sedang</a:t>
                      </a:r>
                      <a:endParaRPr lang="en-US" dirty="0"/>
                    </a:p>
                  </a:txBody>
                  <a:tcPr/>
                </a:tc>
              </a:tr>
              <a:tr h="359295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Rendah</a:t>
                      </a:r>
                      <a:endParaRPr lang="en-US" dirty="0"/>
                    </a:p>
                  </a:txBody>
                  <a:tcPr/>
                </a:tc>
              </a:tr>
              <a:tr h="359295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Sedang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D750202-9BB5-44A1-A261-BF919E694E4C}" type="datetime4">
              <a:rPr lang="en-US"/>
              <a:pPr/>
              <a:t>October 1, 2014</a:t>
            </a:fld>
            <a:endParaRPr lang="en-US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Data Mining: Concepts and Techniques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56A7A4-7963-4D9B-A0C1-31516059FE2B}" type="slidenum">
              <a:rPr lang="en-US"/>
              <a:pPr/>
              <a:t>4</a:t>
            </a:fld>
            <a:endParaRPr lang="en-US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402638" cy="609600"/>
          </a:xfrm>
        </p:spPr>
        <p:txBody>
          <a:bodyPr/>
          <a:lstStyle/>
          <a:p>
            <a:pPr eaLnBrk="1" hangingPunct="1"/>
            <a:r>
              <a:rPr lang="en-US" smtClean="0"/>
              <a:t>Why Is Data Dirty?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5105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data </a:t>
            </a:r>
            <a:r>
              <a:rPr lang="en-US" sz="2400" dirty="0" err="1" smtClean="0"/>
              <a:t>tdk</a:t>
            </a:r>
            <a:r>
              <a:rPr lang="en-US" sz="2400" dirty="0" smtClean="0"/>
              <a:t> </a:t>
            </a:r>
            <a:r>
              <a:rPr lang="en-US" sz="2400" dirty="0" err="1" smtClean="0"/>
              <a:t>Lengkap</a:t>
            </a:r>
            <a:r>
              <a:rPr lang="en-US" sz="2400" dirty="0" smtClean="0"/>
              <a:t>:</a:t>
            </a:r>
          </a:p>
          <a:p>
            <a:pPr lvl="1" eaLnBrk="1" hangingPunct="1"/>
            <a:r>
              <a:rPr lang="en-US" sz="2000" dirty="0" err="1" smtClean="0"/>
              <a:t>Nilai</a:t>
            </a:r>
            <a:r>
              <a:rPr lang="en-US" sz="2000" dirty="0" smtClean="0"/>
              <a:t> data </a:t>
            </a:r>
            <a:r>
              <a:rPr lang="en-US" sz="2000" dirty="0" err="1" smtClean="0"/>
              <a:t>yg</a:t>
            </a:r>
            <a:r>
              <a:rPr lang="en-US" sz="2000" dirty="0" smtClean="0"/>
              <a:t> “Not applicable”  </a:t>
            </a:r>
            <a:r>
              <a:rPr lang="en-US" sz="2000" dirty="0" err="1" smtClean="0"/>
              <a:t>ketika</a:t>
            </a:r>
            <a:r>
              <a:rPr lang="en-US" sz="2000" dirty="0" smtClean="0"/>
              <a:t> </a:t>
            </a:r>
            <a:r>
              <a:rPr lang="en-US" sz="2000" dirty="0" err="1" smtClean="0"/>
              <a:t>dikumpulkan</a:t>
            </a:r>
            <a:endParaRPr lang="en-US" sz="2000" dirty="0" smtClean="0"/>
          </a:p>
          <a:p>
            <a:pPr lvl="1" eaLnBrk="1" hangingPunct="1"/>
            <a:r>
              <a:rPr lang="en-US" sz="2000" dirty="0" smtClean="0"/>
              <a:t>Beda </a:t>
            </a:r>
            <a:r>
              <a:rPr lang="en-US" sz="2000" dirty="0" err="1" smtClean="0"/>
              <a:t>pertimbangan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ketika</a:t>
            </a:r>
            <a:r>
              <a:rPr lang="en-US" sz="2000" dirty="0" smtClean="0"/>
              <a:t> data </a:t>
            </a:r>
            <a:r>
              <a:rPr lang="en-US" sz="2000" dirty="0" err="1" smtClean="0"/>
              <a:t>dikumpulkan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ketika</a:t>
            </a:r>
            <a:r>
              <a:rPr lang="en-US" sz="2000" dirty="0" smtClean="0"/>
              <a:t> </a:t>
            </a:r>
            <a:r>
              <a:rPr lang="en-US" sz="2000" dirty="0" err="1" smtClean="0"/>
              <a:t>dianalisis</a:t>
            </a:r>
            <a:r>
              <a:rPr lang="en-US" sz="2000" dirty="0" smtClean="0"/>
              <a:t>.</a:t>
            </a:r>
          </a:p>
          <a:p>
            <a:pPr lvl="1" eaLnBrk="1" hangingPunct="1"/>
            <a:r>
              <a:rPr lang="en-US" sz="2000" dirty="0" err="1" smtClean="0"/>
              <a:t>Kesalahan</a:t>
            </a:r>
            <a:r>
              <a:rPr lang="en-US" sz="2000" dirty="0" smtClean="0"/>
              <a:t> Human/hardware/software</a:t>
            </a:r>
          </a:p>
          <a:p>
            <a:pPr eaLnBrk="1" hangingPunct="1"/>
            <a:r>
              <a:rPr lang="en-US" sz="2400" dirty="0" smtClean="0"/>
              <a:t>data Noisy :</a:t>
            </a:r>
          </a:p>
          <a:p>
            <a:pPr lvl="1" eaLnBrk="1" hangingPunct="1"/>
            <a:r>
              <a:rPr lang="id-ID" sz="2000" dirty="0" smtClean="0"/>
              <a:t>Instrumen pengumpulan data yang salah</a:t>
            </a:r>
            <a:endParaRPr lang="en-US" sz="2000" dirty="0" smtClean="0"/>
          </a:p>
          <a:p>
            <a:pPr lvl="1" eaLnBrk="1" hangingPunct="1"/>
            <a:r>
              <a:rPr lang="en-US" sz="2000" dirty="0" err="1" smtClean="0"/>
              <a:t>Kesalahan</a:t>
            </a:r>
            <a:r>
              <a:rPr lang="en-US" sz="2000" dirty="0" smtClean="0"/>
              <a:t> Human/computer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saat</a:t>
            </a:r>
            <a:r>
              <a:rPr lang="en-US" sz="2000" dirty="0" smtClean="0"/>
              <a:t> entry data</a:t>
            </a:r>
          </a:p>
          <a:p>
            <a:pPr lvl="1" eaLnBrk="1" hangingPunct="1"/>
            <a:r>
              <a:rPr lang="en-US" sz="2000" dirty="0" err="1" smtClean="0"/>
              <a:t>Kesalahan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transmisi</a:t>
            </a:r>
            <a:r>
              <a:rPr lang="en-US" sz="2000" dirty="0" smtClean="0"/>
              <a:t> data</a:t>
            </a:r>
          </a:p>
          <a:p>
            <a:pPr eaLnBrk="1" hangingPunct="1"/>
            <a:r>
              <a:rPr lang="en-US" sz="2400" dirty="0" smtClean="0"/>
              <a:t>Data </a:t>
            </a:r>
            <a:r>
              <a:rPr lang="en-US" sz="2400" dirty="0" err="1" smtClean="0"/>
              <a:t>tdk</a:t>
            </a:r>
            <a:r>
              <a:rPr lang="en-US" sz="2400" dirty="0" smtClean="0"/>
              <a:t> </a:t>
            </a:r>
            <a:r>
              <a:rPr lang="en-US" sz="2400" dirty="0" err="1" smtClean="0"/>
              <a:t>konsisten</a:t>
            </a:r>
            <a:r>
              <a:rPr lang="en-US" sz="2400" dirty="0" smtClean="0"/>
              <a:t>:</a:t>
            </a:r>
          </a:p>
          <a:p>
            <a:pPr lvl="1" eaLnBrk="1" hangingPunct="1"/>
            <a:r>
              <a:rPr lang="en-US" sz="2000" dirty="0" err="1" smtClean="0"/>
              <a:t>Sumber</a:t>
            </a:r>
            <a:r>
              <a:rPr lang="en-US" sz="2000" dirty="0" smtClean="0"/>
              <a:t> data yang </a:t>
            </a:r>
            <a:r>
              <a:rPr lang="en-US" sz="2000" dirty="0" err="1" smtClean="0"/>
              <a:t>berbeda</a:t>
            </a:r>
            <a:endParaRPr lang="en-US" sz="2000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Binerization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Jml</a:t>
            </a:r>
            <a:r>
              <a:rPr lang="en-US" dirty="0" smtClean="0"/>
              <a:t> bit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binerisasi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	N= Log</a:t>
            </a:r>
            <a:r>
              <a:rPr lang="en-US" sz="1200" dirty="0" smtClean="0"/>
              <a:t>2</a:t>
            </a:r>
            <a:r>
              <a:rPr lang="en-US" dirty="0" smtClean="0"/>
              <a:t>(M)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N=Log</a:t>
            </a:r>
            <a:r>
              <a:rPr lang="en-US" sz="1400" dirty="0" smtClean="0"/>
              <a:t>2</a:t>
            </a:r>
            <a:r>
              <a:rPr lang="en-US" dirty="0" smtClean="0"/>
              <a:t>(5)=3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D6EA-1F28-469F-8E04-9DC9D382E14A}" type="datetime4">
              <a:rPr lang="en-US" smtClean="0"/>
              <a:pPr/>
              <a:t>October 1,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Mining: Concepts and Techniques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D94FA-FBC0-4885-89AC-790BD9093640}" type="slidenum">
              <a:rPr lang="en-US" smtClean="0"/>
              <a:pPr/>
              <a:t>40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2590800"/>
          <a:ext cx="37338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609600"/>
                <a:gridCol w="609600"/>
                <a:gridCol w="609600"/>
                <a:gridCol w="685800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en-US" dirty="0" err="1" smtClean="0"/>
                        <a:t>Kategori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err="1" smtClean="0"/>
                        <a:t>Int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err="1" smtClean="0"/>
                        <a:t>Nilai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Biner</a:t>
                      </a: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Rusak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Jelek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Sedang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Bagus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Sempurna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724400" y="2819400"/>
          <a:ext cx="35814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609600"/>
                <a:gridCol w="457200"/>
                <a:gridCol w="381000"/>
                <a:gridCol w="381000"/>
                <a:gridCol w="381000"/>
                <a:gridCol w="381000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en-US" sz="1100" dirty="0" err="1" smtClean="0"/>
                        <a:t>Kategori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200" dirty="0" err="1" smtClean="0"/>
                        <a:t>Int</a:t>
                      </a:r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400" dirty="0" err="1" smtClean="0"/>
                        <a:t>Nilai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Biner</a:t>
                      </a:r>
                      <a:endParaRPr lang="en-US" sz="1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Rusak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Jelek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Sedang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Bagus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Sempurna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D6EA-1F28-469F-8E04-9DC9D382E14A}" type="datetime4">
              <a:rPr lang="en-US" smtClean="0"/>
              <a:pPr/>
              <a:t>October 1,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Mining: Concepts and Techniques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D94FA-FBC0-4885-89AC-790BD9093640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15240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594DF3-CD0A-4758-8C87-EFB2D8C2A3CF}" type="datetime4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October 1, 2014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 bwMode="auto">
          <a:xfrm>
            <a:off x="3124200" y="647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Data Mining: Concepts and Techniques</a:t>
            </a: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9D7D6A3-EEBC-45E6-8305-EB887207C7B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10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620000" cy="9144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dirty="0" smtClean="0"/>
              <a:t>Data Preprocessing</a:t>
            </a:r>
          </a:p>
        </p:txBody>
      </p:sp>
      <p:sp>
        <p:nvSpPr>
          <p:cNvPr id="11" name="Rectangle 2051"/>
          <p:cNvSpPr txBox="1">
            <a:spLocks noChangeArrowheads="1"/>
          </p:cNvSpPr>
          <p:nvPr/>
        </p:nvSpPr>
        <p:spPr bwMode="auto">
          <a:xfrm>
            <a:off x="762000" y="1676400"/>
            <a:ext cx="7924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Why preprocess the data?</a:t>
            </a:r>
          </a:p>
          <a:p>
            <a:pPr marL="342900" marR="0" lvl="0" indent="-342900" algn="l" defTabSz="914400" rtl="0" eaLnBrk="1" fontAlgn="base" latinLnBrk="0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cleaning </a:t>
            </a:r>
          </a:p>
          <a:p>
            <a:pPr marL="342900" marR="0" lvl="0" indent="-342900" algn="l" defTabSz="914400" rtl="0" eaLnBrk="1" fontAlgn="base" latinLnBrk="0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integration and transformation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reduction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Data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Discretization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Summary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A3747A5-C04D-44C6-93A5-D8A744E58AC2}" type="datetime4">
              <a:rPr lang="en-US"/>
              <a:pPr/>
              <a:t>October 1, 2014</a:t>
            </a:fld>
            <a:endParaRPr lang="en-US"/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Data Mining: Concepts and Techniques</a:t>
            </a:r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D9A869-FB8B-4BBE-B5FD-B81C860E2C38}" type="slidenum">
              <a:rPr lang="en-US"/>
              <a:pPr/>
              <a:t>42</a:t>
            </a:fld>
            <a:endParaRPr lang="en-US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457200"/>
            <a:ext cx="4821238" cy="609600"/>
          </a:xfrm>
        </p:spPr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382000" cy="49530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400" dirty="0" smtClean="0"/>
              <a:t>Data  preparation / preprocessing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isu</a:t>
            </a:r>
            <a:r>
              <a:rPr lang="en-US" sz="2400" dirty="0" smtClean="0"/>
              <a:t> </a:t>
            </a:r>
            <a:r>
              <a:rPr lang="en-US" sz="2400" dirty="0" err="1" smtClean="0"/>
              <a:t>utama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data warehousing </a:t>
            </a:r>
            <a:r>
              <a:rPr lang="en-US" sz="2400" dirty="0" err="1" smtClean="0"/>
              <a:t>dan</a:t>
            </a:r>
            <a:r>
              <a:rPr lang="en-US" sz="2400" dirty="0" smtClean="0"/>
              <a:t> data mining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dirty="0" smtClean="0"/>
              <a:t>Data preparation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dirty="0" smtClean="0"/>
              <a:t>Data cleaning </a:t>
            </a:r>
            <a:r>
              <a:rPr lang="en-US" sz="2400" dirty="0" err="1" smtClean="0"/>
              <a:t>dan</a:t>
            </a:r>
            <a:r>
              <a:rPr lang="en-US" sz="2400" dirty="0" smtClean="0"/>
              <a:t> data integration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dirty="0" smtClean="0"/>
              <a:t>Data reduction </a:t>
            </a:r>
            <a:r>
              <a:rPr lang="en-US" sz="2400" dirty="0" err="1" smtClean="0"/>
              <a:t>dan</a:t>
            </a:r>
            <a:r>
              <a:rPr lang="en-US" sz="2400" dirty="0" smtClean="0"/>
              <a:t> feature selection</a:t>
            </a:r>
            <a:endParaRPr lang="en-US" sz="2400" dirty="0" smtClean="0">
              <a:solidFill>
                <a:schemeClr val="hlink"/>
              </a:solidFill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 sz="2400" dirty="0" err="1" smtClean="0"/>
              <a:t>Discretization</a:t>
            </a:r>
            <a:endParaRPr lang="en-US" sz="2400" dirty="0" smtClean="0"/>
          </a:p>
          <a:p>
            <a:pPr eaLnBrk="1" hangingPunct="1">
              <a:lnSpc>
                <a:spcPct val="120000"/>
              </a:lnSpc>
            </a:pPr>
            <a:r>
              <a:rPr lang="en-US" sz="2400" dirty="0" err="1" smtClean="0"/>
              <a:t>beberapa</a:t>
            </a:r>
            <a:r>
              <a:rPr lang="en-US" sz="2400" dirty="0" smtClean="0"/>
              <a:t> methods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dikembangkan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namun</a:t>
            </a:r>
            <a:r>
              <a:rPr lang="en-US" sz="2400" dirty="0" smtClean="0"/>
              <a:t> data preprocessing </a:t>
            </a:r>
            <a:r>
              <a:rPr lang="en-US" sz="2400" dirty="0" err="1" smtClean="0"/>
              <a:t>masih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area </a:t>
            </a:r>
            <a:r>
              <a:rPr lang="en-US" sz="2400" dirty="0" err="1" smtClean="0"/>
              <a:t>riset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aktif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9E58E7F-80FC-4FAD-A38F-8214C7BF0256}" type="datetime4">
              <a:rPr lang="en-US"/>
              <a:pPr/>
              <a:t>October 1, 2014</a:t>
            </a:fld>
            <a:endParaRPr lang="en-US"/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Data Mining: Concepts and Techniques</a:t>
            </a:r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DD166E-CBEA-4638-B6F4-4E12755A395A}" type="slidenum">
              <a:rPr lang="en-US"/>
              <a:pPr/>
              <a:t>43</a:t>
            </a:fld>
            <a:endParaRPr lang="en-US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References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5334000"/>
          </a:xfrm>
        </p:spPr>
        <p:txBody>
          <a:bodyPr/>
          <a:lstStyle/>
          <a:p>
            <a:pPr marL="457200" indent="-457200" eaLnBrk="1" hangingPunct="1">
              <a:lnSpc>
                <a:spcPct val="130000"/>
              </a:lnSpc>
            </a:pPr>
            <a:r>
              <a:rPr lang="en-US" sz="1400" smtClean="0"/>
              <a:t>D. P. Ballou and G. K. Tayi. Enhancing data quality in data warehouse environments. Communications of ACM, 42:73-78, 1999</a:t>
            </a:r>
          </a:p>
          <a:p>
            <a:pPr marL="457200" indent="-457200" eaLnBrk="1" hangingPunct="1">
              <a:lnSpc>
                <a:spcPct val="130000"/>
              </a:lnSpc>
            </a:pPr>
            <a:r>
              <a:rPr lang="en-US" sz="1400" smtClean="0">
                <a:solidFill>
                  <a:schemeClr val="hlink"/>
                </a:solidFill>
              </a:rPr>
              <a:t>T. Dasu and T. Johnson.  Exploratory Data Mining and Data Cleaning. John Wiley &amp; Sons, 2003</a:t>
            </a:r>
          </a:p>
          <a:p>
            <a:pPr marL="457200" indent="-457200" eaLnBrk="1" hangingPunct="1">
              <a:lnSpc>
                <a:spcPct val="130000"/>
              </a:lnSpc>
            </a:pPr>
            <a:r>
              <a:rPr lang="en-US" sz="1400" smtClean="0">
                <a:solidFill>
                  <a:schemeClr val="hlink"/>
                </a:solidFill>
                <a:cs typeface="Times New Roman" pitchFamily="18" charset="0"/>
              </a:rPr>
              <a:t>T. Dasu, T. Johnson, S. Muthukrishnan, V. Shkapenyuk.  </a:t>
            </a:r>
            <a:r>
              <a:rPr lang="en-US" sz="1400" u="sng" smtClean="0">
                <a:solidFill>
                  <a:srgbClr val="0000FF"/>
                </a:solidFill>
                <a:cs typeface="Times New Roman" pitchFamily="18" charset="0"/>
                <a:hlinkClick r:id="rId2"/>
              </a:rPr>
              <a:t>Mining Database Structure; Or, How to Build a Data Quality Browser</a:t>
            </a:r>
            <a:r>
              <a:rPr lang="en-US" sz="1400" smtClean="0">
                <a:solidFill>
                  <a:schemeClr val="hlink"/>
                </a:solidFill>
                <a:cs typeface="Times New Roman" pitchFamily="18" charset="0"/>
              </a:rPr>
              <a:t>. SIGMOD’02.  </a:t>
            </a:r>
            <a:endParaRPr lang="en-US" sz="1400" smtClean="0">
              <a:solidFill>
                <a:schemeClr val="hlink"/>
              </a:solidFill>
            </a:endParaRPr>
          </a:p>
          <a:p>
            <a:pPr marL="457200" indent="-457200" eaLnBrk="1" hangingPunct="1">
              <a:lnSpc>
                <a:spcPct val="130000"/>
              </a:lnSpc>
            </a:pPr>
            <a:r>
              <a:rPr lang="en-US" sz="1400" smtClean="0">
                <a:solidFill>
                  <a:schemeClr val="hlink"/>
                </a:solidFill>
              </a:rPr>
              <a:t>H.V. Jagadish et al., Special Issue on Data Reduction Techniques.  Bulletin of the Technical Committee on Data Engineering, 20(4), December 1997</a:t>
            </a:r>
          </a:p>
          <a:p>
            <a:pPr marL="457200" indent="-457200" eaLnBrk="1" hangingPunct="1">
              <a:lnSpc>
                <a:spcPct val="130000"/>
              </a:lnSpc>
            </a:pPr>
            <a:r>
              <a:rPr lang="en-US" sz="1400" smtClean="0"/>
              <a:t>D. Pyle. Data Preparation for Data Mining. Morgan Kaufmann, 1999</a:t>
            </a:r>
          </a:p>
          <a:p>
            <a:pPr marL="457200" indent="-457200" eaLnBrk="1" hangingPunct="1">
              <a:lnSpc>
                <a:spcPct val="130000"/>
              </a:lnSpc>
            </a:pPr>
            <a:r>
              <a:rPr lang="en-US" sz="1400" smtClean="0"/>
              <a:t>E. Rahm and H. H. Do. Data Cleaning: Problems and Current Approaches. </a:t>
            </a:r>
            <a:r>
              <a:rPr lang="en-US" sz="1400" i="1" smtClean="0"/>
              <a:t>IEEE Bulletin of the Technical Committee on Data Engineering. Vol.23, No.4</a:t>
            </a:r>
          </a:p>
          <a:p>
            <a:pPr marL="457200" indent="-457200" eaLnBrk="1" hangingPunct="1">
              <a:lnSpc>
                <a:spcPct val="130000"/>
              </a:lnSpc>
            </a:pPr>
            <a:r>
              <a:rPr lang="en-US" sz="1400" smtClean="0">
                <a:solidFill>
                  <a:schemeClr val="hlink"/>
                </a:solidFill>
              </a:rPr>
              <a:t>V. Raman and J. Hellerstein. Potters Wheel: An Interactive Framework for Data Cleaning and Transformation, VLDB’2001</a:t>
            </a:r>
            <a:endParaRPr lang="en-US" sz="1400" i="1" smtClean="0">
              <a:solidFill>
                <a:schemeClr val="hlink"/>
              </a:solidFill>
            </a:endParaRPr>
          </a:p>
          <a:p>
            <a:pPr marL="457200" indent="-457200" eaLnBrk="1" hangingPunct="1">
              <a:lnSpc>
                <a:spcPct val="130000"/>
              </a:lnSpc>
            </a:pPr>
            <a:r>
              <a:rPr lang="en-US" sz="1400" smtClean="0"/>
              <a:t>T. Redman. Data Quality: Management and Technology. Bantam Books, 1992</a:t>
            </a:r>
          </a:p>
          <a:p>
            <a:pPr marL="457200" indent="-457200" eaLnBrk="1" hangingPunct="1">
              <a:lnSpc>
                <a:spcPct val="130000"/>
              </a:lnSpc>
            </a:pPr>
            <a:r>
              <a:rPr lang="en-US" sz="1400" smtClean="0"/>
              <a:t>Y. Wand and R. Wang. Anchoring data quality dimensions ontological foundations. Communications of ACM, 39:86-95, 1996</a:t>
            </a:r>
          </a:p>
          <a:p>
            <a:pPr marL="457200" indent="-457200" eaLnBrk="1" hangingPunct="1">
              <a:lnSpc>
                <a:spcPct val="130000"/>
              </a:lnSpc>
            </a:pPr>
            <a:r>
              <a:rPr lang="en-US" sz="1400" smtClean="0"/>
              <a:t>R. Wang, V. Storey, and C. Firth. A framework for analysis of data quality research. IEEE Trans. Knowledge and Data Engineering, 7:623-640, 1995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C4263D4-1C67-47AE-8EB3-BBD2B6B3540B}" type="datetime4">
              <a:rPr lang="en-US"/>
              <a:pPr/>
              <a:t>October 1, 2014</a:t>
            </a:fld>
            <a:endParaRPr 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Data Mining: Concepts and Techniques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147005-5C2A-468C-A412-6DFC3E0FB09E}" type="slidenum">
              <a:rPr lang="en-US"/>
              <a:pPr/>
              <a:t>5</a:t>
            </a:fld>
            <a:endParaRPr lang="en-US"/>
          </a:p>
        </p:txBody>
      </p:sp>
      <p:sp>
        <p:nvSpPr>
          <p:cNvPr id="922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93038" cy="609600"/>
          </a:xfrm>
        </p:spPr>
        <p:txBody>
          <a:bodyPr/>
          <a:lstStyle/>
          <a:p>
            <a:pPr eaLnBrk="1" hangingPunct="1"/>
            <a:r>
              <a:rPr lang="en-US" sz="3400" dirty="0" err="1" smtClean="0"/>
              <a:t>Alasan</a:t>
            </a:r>
            <a:r>
              <a:rPr lang="en-US" sz="3400" dirty="0" smtClean="0"/>
              <a:t> </a:t>
            </a:r>
            <a:r>
              <a:rPr lang="en-US" sz="3400" dirty="0" err="1" smtClean="0"/>
              <a:t>penggunaan</a:t>
            </a:r>
            <a:r>
              <a:rPr lang="en-US" sz="3400" dirty="0" smtClean="0"/>
              <a:t> Data Preprocessing</a:t>
            </a:r>
            <a:endParaRPr lang="en-US" dirty="0" smtClean="0"/>
          </a:p>
        </p:txBody>
      </p:sp>
      <p:sp>
        <p:nvSpPr>
          <p:cNvPr id="922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8006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Data </a:t>
            </a:r>
            <a:r>
              <a:rPr lang="en-US" sz="2400" dirty="0" err="1" smtClean="0"/>
              <a:t>tdk</a:t>
            </a:r>
            <a:r>
              <a:rPr lang="en-US" sz="2400" dirty="0" smtClean="0"/>
              <a:t> </a:t>
            </a:r>
            <a:r>
              <a:rPr lang="en-US" sz="2400" dirty="0" err="1" smtClean="0"/>
              <a:t>berkwalitas</a:t>
            </a:r>
            <a:r>
              <a:rPr lang="en-US" sz="2400" dirty="0" smtClean="0"/>
              <a:t> , </a:t>
            </a:r>
            <a:r>
              <a:rPr lang="en-US" sz="2400" dirty="0" err="1" smtClean="0"/>
              <a:t>hasil</a:t>
            </a:r>
            <a:r>
              <a:rPr lang="en-US" sz="2400" dirty="0" smtClean="0"/>
              <a:t> mining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tdk</a:t>
            </a:r>
            <a:r>
              <a:rPr lang="en-US" sz="2400" dirty="0" smtClean="0"/>
              <a:t> </a:t>
            </a:r>
            <a:r>
              <a:rPr lang="en-US" sz="2400" dirty="0" err="1" smtClean="0"/>
              <a:t>berkwalitas</a:t>
            </a:r>
            <a:r>
              <a:rPr lang="en-US" sz="2400" dirty="0" smtClean="0"/>
              <a:t>!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dirty="0" err="1" smtClean="0"/>
              <a:t>Keputusan-keputusan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berkwalitas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berkwalitas</a:t>
            </a:r>
            <a:endParaRPr lang="en-US" sz="2400" dirty="0" smtClean="0"/>
          </a:p>
          <a:p>
            <a:pPr lvl="2" eaLnBrk="1" hangingPunct="1">
              <a:lnSpc>
                <a:spcPct val="110000"/>
              </a:lnSpc>
            </a:pPr>
            <a:r>
              <a:rPr lang="en-US" sz="2000" dirty="0" err="1" smtClean="0"/>
              <a:t>misl</a:t>
            </a:r>
            <a:r>
              <a:rPr lang="en-US" sz="2000" dirty="0" smtClean="0"/>
              <a:t>., duplicate / missing data </a:t>
            </a:r>
            <a:r>
              <a:rPr lang="en-US" sz="2000" dirty="0" err="1" smtClean="0"/>
              <a:t>mungkin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menyebabkan</a:t>
            </a:r>
            <a:r>
              <a:rPr lang="en-US" sz="2000" dirty="0" smtClean="0"/>
              <a:t> </a:t>
            </a:r>
            <a:r>
              <a:rPr lang="en-US" sz="2000" dirty="0" err="1" smtClean="0"/>
              <a:t>statistik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salah</a:t>
            </a:r>
            <a:r>
              <a:rPr lang="en-US" sz="2000" dirty="0" smtClean="0"/>
              <a:t>/</a:t>
            </a:r>
            <a:r>
              <a:rPr lang="en-US" sz="2000" dirty="0" err="1" smtClean="0"/>
              <a:t>menyesatkan</a:t>
            </a:r>
            <a:r>
              <a:rPr lang="en-US" sz="2000" dirty="0" smtClean="0"/>
              <a:t>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dirty="0" smtClean="0"/>
              <a:t>Data warehouse </a:t>
            </a:r>
            <a:r>
              <a:rPr lang="en-US" sz="2400" dirty="0" err="1" smtClean="0"/>
              <a:t>memerlukan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integrasi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konsisten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berkwalitas</a:t>
            </a:r>
            <a:endParaRPr lang="en-US" sz="2400" dirty="0" smtClean="0"/>
          </a:p>
          <a:p>
            <a:pPr eaLnBrk="1" hangingPunct="1">
              <a:lnSpc>
                <a:spcPct val="110000"/>
              </a:lnSpc>
            </a:pPr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mendapatkan</a:t>
            </a:r>
            <a:r>
              <a:rPr lang="en-US" sz="2400" dirty="0" smtClean="0"/>
              <a:t> dataset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diolah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cepat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kesimpulan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tepat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114D5B0-CC93-42C3-B3BA-C4E39CB78D55}" type="datetime4">
              <a:rPr lang="en-US"/>
              <a:pPr/>
              <a:t>October 1, 2014</a:t>
            </a:fld>
            <a:endParaRPr lang="en-US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Data Mining: Concepts and Techniques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6FFAA2-D3D8-4BC3-8E91-57525BAEDDB8}" type="slidenum">
              <a:rPr lang="en-US"/>
              <a:pPr/>
              <a:t>6</a:t>
            </a:fld>
            <a:endParaRPr lang="en-US"/>
          </a:p>
        </p:txBody>
      </p:sp>
      <p:sp>
        <p:nvSpPr>
          <p:cNvPr id="1024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685800"/>
          </a:xfrm>
        </p:spPr>
        <p:txBody>
          <a:bodyPr/>
          <a:lstStyle/>
          <a:p>
            <a:pPr eaLnBrk="1" hangingPunct="1"/>
            <a:r>
              <a:rPr lang="en-US" sz="3200" dirty="0" err="1" smtClean="0"/>
              <a:t>Ukuran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Kualitas</a:t>
            </a:r>
            <a:r>
              <a:rPr lang="en-US" sz="3200" dirty="0" smtClean="0"/>
              <a:t> Data</a:t>
            </a:r>
            <a:endParaRPr lang="en-US" dirty="0" smtClean="0"/>
          </a:p>
        </p:txBody>
      </p:sp>
      <p:sp>
        <p:nvSpPr>
          <p:cNvPr id="1024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382000" cy="48006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Accuracy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Completeness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Consistency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Timeliness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Believability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Value added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Interpretability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Accessibility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97850CF-64CA-4A75-9708-D719BDA1EF79}" type="datetime4">
              <a:rPr lang="en-US"/>
              <a:pPr/>
              <a:t>October 1, 2014</a:t>
            </a:fld>
            <a:endParaRPr lang="en-US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Data Mining: Concepts and Techniques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454639-D0D3-42DA-93ED-9103243F82B2}" type="slidenum">
              <a:rPr lang="en-US"/>
              <a:pPr/>
              <a:t>7</a:t>
            </a:fld>
            <a:endParaRPr lang="en-US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457200"/>
            <a:ext cx="6781800" cy="533400"/>
          </a:xfrm>
        </p:spPr>
        <p:txBody>
          <a:bodyPr/>
          <a:lstStyle/>
          <a:p>
            <a:pPr eaLnBrk="1" hangingPunct="1"/>
            <a:r>
              <a:rPr lang="en-US" sz="3200" dirty="0" err="1" smtClean="0"/>
              <a:t>Tugas</a:t>
            </a:r>
            <a:r>
              <a:rPr lang="en-US" sz="3200" dirty="0" smtClean="0"/>
              <a:t> </a:t>
            </a:r>
            <a:r>
              <a:rPr lang="en-US" sz="3200" dirty="0" err="1" smtClean="0"/>
              <a:t>Utama</a:t>
            </a:r>
            <a:r>
              <a:rPr lang="en-US" sz="3200" dirty="0" smtClean="0"/>
              <a:t> </a:t>
            </a:r>
            <a:r>
              <a:rPr lang="en-US" sz="3200" dirty="0" err="1" smtClean="0"/>
              <a:t>dlm</a:t>
            </a:r>
            <a:r>
              <a:rPr lang="en-US" sz="3200" dirty="0" smtClean="0"/>
              <a:t> Data Preprocessing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305800" cy="5029200"/>
          </a:xfrm>
        </p:spPr>
        <p:txBody>
          <a:bodyPr/>
          <a:lstStyle/>
          <a:p>
            <a:pPr eaLnBrk="1" hangingPunct="1"/>
            <a:r>
              <a:rPr lang="en-US" sz="2400" dirty="0" err="1" smtClean="0"/>
              <a:t>Pembersihan</a:t>
            </a:r>
            <a:r>
              <a:rPr lang="en-US" sz="2400" dirty="0" smtClean="0"/>
              <a:t> Data/</a:t>
            </a:r>
            <a:r>
              <a:rPr lang="en-US" sz="2400" i="1" dirty="0" smtClean="0"/>
              <a:t>Data Cleaning</a:t>
            </a:r>
          </a:p>
          <a:p>
            <a:pPr lvl="1" eaLnBrk="1" hangingPunct="1"/>
            <a:r>
              <a:rPr lang="en-US" sz="2000" dirty="0" err="1" smtClean="0"/>
              <a:t>Pengisian</a:t>
            </a:r>
            <a:r>
              <a:rPr lang="en-US" sz="2000" dirty="0" smtClean="0"/>
              <a:t> pd data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i="1" dirty="0" smtClean="0"/>
              <a:t>missing values</a:t>
            </a:r>
            <a:r>
              <a:rPr lang="en-US" sz="2000" dirty="0" smtClean="0"/>
              <a:t>, </a:t>
            </a:r>
            <a:r>
              <a:rPr lang="en-US" sz="2000" i="1" dirty="0" smtClean="0"/>
              <a:t>smoothing</a:t>
            </a:r>
            <a:r>
              <a:rPr lang="en-US" sz="2000" dirty="0" smtClean="0"/>
              <a:t> data </a:t>
            </a:r>
            <a:r>
              <a:rPr lang="en-US" sz="2000" i="1" dirty="0" smtClean="0"/>
              <a:t>noisy</a:t>
            </a:r>
            <a:r>
              <a:rPr lang="en-US" sz="2000" dirty="0" smtClean="0"/>
              <a:t>, </a:t>
            </a:r>
            <a:r>
              <a:rPr lang="en-US" sz="2000" dirty="0" err="1" smtClean="0"/>
              <a:t>identifikasi</a:t>
            </a:r>
            <a:r>
              <a:rPr lang="en-US" sz="2000" dirty="0" smtClean="0"/>
              <a:t>/</a:t>
            </a:r>
            <a:r>
              <a:rPr lang="en-US" sz="2000" dirty="0" err="1" smtClean="0"/>
              <a:t>membuang</a:t>
            </a:r>
            <a:r>
              <a:rPr lang="en-US" sz="2000" dirty="0" smtClean="0"/>
              <a:t> outliers,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mengatasi</a:t>
            </a:r>
            <a:r>
              <a:rPr lang="en-US" sz="2000" dirty="0" smtClean="0"/>
              <a:t> </a:t>
            </a:r>
            <a:r>
              <a:rPr lang="en-US" sz="2000" dirty="0" err="1" smtClean="0"/>
              <a:t>ketidak-konsistenan</a:t>
            </a:r>
            <a:r>
              <a:rPr lang="en-US" sz="2000" dirty="0" smtClean="0"/>
              <a:t> data</a:t>
            </a:r>
          </a:p>
          <a:p>
            <a:pPr eaLnBrk="1" hangingPunct="1"/>
            <a:r>
              <a:rPr lang="en-US" sz="2400" dirty="0" err="1" smtClean="0"/>
              <a:t>Integrasi</a:t>
            </a:r>
            <a:r>
              <a:rPr lang="en-US" sz="2400" dirty="0" smtClean="0"/>
              <a:t> Data</a:t>
            </a:r>
          </a:p>
          <a:p>
            <a:pPr lvl="1" eaLnBrk="1" hangingPunct="1"/>
            <a:r>
              <a:rPr lang="en-US" sz="2000" dirty="0" err="1" smtClean="0"/>
              <a:t>Integrasi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databases, data cubes, </a:t>
            </a:r>
            <a:r>
              <a:rPr lang="en-US" sz="2000" dirty="0" err="1" smtClean="0"/>
              <a:t>atau</a:t>
            </a:r>
            <a:r>
              <a:rPr lang="en-US" sz="2000" dirty="0" smtClean="0"/>
              <a:t> files</a:t>
            </a:r>
          </a:p>
          <a:p>
            <a:pPr eaLnBrk="1" hangingPunct="1"/>
            <a:r>
              <a:rPr lang="en-US" sz="2400" dirty="0" err="1" smtClean="0"/>
              <a:t>Transformasi</a:t>
            </a:r>
            <a:r>
              <a:rPr lang="en-US" sz="2400" dirty="0" smtClean="0"/>
              <a:t> Data</a:t>
            </a:r>
          </a:p>
          <a:p>
            <a:pPr lvl="1" eaLnBrk="1" hangingPunct="1"/>
            <a:r>
              <a:rPr lang="en-US" sz="2000" dirty="0" err="1" smtClean="0"/>
              <a:t>Normalsasi</a:t>
            </a:r>
            <a:r>
              <a:rPr lang="en-US" sz="2000" dirty="0" smtClean="0"/>
              <a:t> &amp; </a:t>
            </a:r>
            <a:r>
              <a:rPr lang="en-US" sz="2000" dirty="0" err="1" smtClean="0"/>
              <a:t>Agregasi</a:t>
            </a:r>
            <a:endParaRPr lang="en-US" sz="2000" dirty="0" smtClean="0"/>
          </a:p>
          <a:p>
            <a:pPr eaLnBrk="1" hangingPunct="1"/>
            <a:r>
              <a:rPr lang="en-US" sz="2400" dirty="0" err="1" smtClean="0"/>
              <a:t>Reduksi</a:t>
            </a:r>
            <a:r>
              <a:rPr lang="en-US" sz="2400" dirty="0" smtClean="0"/>
              <a:t> Data</a:t>
            </a:r>
          </a:p>
          <a:p>
            <a:pPr lvl="1" eaLnBrk="1" hangingPunct="1"/>
            <a:r>
              <a:rPr lang="en-US" sz="2000" dirty="0" err="1" smtClean="0"/>
              <a:t>Mengurangi</a:t>
            </a:r>
            <a:r>
              <a:rPr lang="en-US" sz="2000" dirty="0" smtClean="0"/>
              <a:t> volume data </a:t>
            </a:r>
            <a:r>
              <a:rPr lang="en-US" sz="2000" dirty="0" err="1" smtClean="0"/>
              <a:t>namun</a:t>
            </a:r>
            <a:r>
              <a:rPr lang="en-US" sz="2000" dirty="0" smtClean="0"/>
              <a:t> </a:t>
            </a:r>
            <a:r>
              <a:rPr lang="en-US" sz="2000" dirty="0" err="1" smtClean="0"/>
              <a:t>tetap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menghasilkan</a:t>
            </a:r>
            <a:r>
              <a:rPr lang="en-US" sz="2000" dirty="0" smtClean="0"/>
              <a:t> </a:t>
            </a:r>
            <a:r>
              <a:rPr lang="en-US" sz="2000" dirty="0" err="1" smtClean="0"/>
              <a:t>analis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r>
              <a:rPr lang="en-US" sz="2000" dirty="0" smtClean="0"/>
              <a:t>/</a:t>
            </a:r>
            <a:r>
              <a:rPr lang="en-US" sz="2000" dirty="0" err="1" smtClean="0"/>
              <a:t>mirip</a:t>
            </a:r>
            <a:endParaRPr lang="en-US" sz="2000" dirty="0" smtClean="0"/>
          </a:p>
          <a:p>
            <a:pPr eaLnBrk="1" hangingPunct="1"/>
            <a:r>
              <a:rPr lang="en-US" sz="2400" dirty="0" err="1" smtClean="0"/>
              <a:t>Diskretisasi</a:t>
            </a:r>
            <a:r>
              <a:rPr lang="en-US" sz="2400" dirty="0" smtClean="0"/>
              <a:t> Data</a:t>
            </a:r>
          </a:p>
          <a:p>
            <a:pPr lvl="1" eaLnBrk="1" hangingPunct="1"/>
            <a:r>
              <a:rPr lang="en-US" sz="2000" dirty="0" err="1" smtClean="0"/>
              <a:t>Bagian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reduksi</a:t>
            </a:r>
            <a:r>
              <a:rPr lang="en-US" sz="2000" dirty="0" smtClean="0"/>
              <a:t> data </a:t>
            </a:r>
            <a:r>
              <a:rPr lang="en-US" sz="2000" dirty="0" err="1" smtClean="0"/>
              <a:t>namun</a:t>
            </a:r>
            <a:r>
              <a:rPr lang="en-US" sz="2000" dirty="0" smtClean="0"/>
              <a:t> </a:t>
            </a:r>
            <a:r>
              <a:rPr lang="en-US" sz="2000" dirty="0" err="1" smtClean="0"/>
              <a:t>kusus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data </a:t>
            </a:r>
            <a:r>
              <a:rPr lang="en-US" sz="2000" dirty="0" err="1" smtClean="0"/>
              <a:t>numerik</a:t>
            </a:r>
            <a:endParaRPr lang="en-US" sz="2000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C8D6EB3-0DA5-42DA-B3B5-73D3F38ACD92}" type="datetime4">
              <a:rPr lang="en-US"/>
              <a:pPr/>
              <a:t>October 1, 2014</a:t>
            </a:fld>
            <a:endParaRPr lang="en-US"/>
          </a:p>
        </p:txBody>
      </p:sp>
      <p:sp>
        <p:nvSpPr>
          <p:cNvPr id="122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Data Mining: Concepts and Techniques</a:t>
            </a:r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1E2E63-52A9-4BC8-B325-63073FD57CF6}" type="slidenum">
              <a:rPr lang="en-US"/>
              <a:pPr/>
              <a:t>8</a:t>
            </a:fld>
            <a:endParaRPr lang="en-US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457200"/>
            <a:ext cx="6269037" cy="609600"/>
          </a:xfrm>
        </p:spPr>
        <p:txBody>
          <a:bodyPr/>
          <a:lstStyle/>
          <a:p>
            <a:pPr eaLnBrk="1" hangingPunct="1"/>
            <a:r>
              <a:rPr lang="en-US" sz="3200" smtClean="0"/>
              <a:t>Forms of Data Preprocessing</a:t>
            </a:r>
            <a:r>
              <a:rPr lang="en-US" smtClean="0"/>
              <a:t> </a:t>
            </a:r>
          </a:p>
        </p:txBody>
      </p:sp>
      <p:pic>
        <p:nvPicPr>
          <p:cNvPr id="1229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200"/>
            <a:ext cx="8305800" cy="484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BAF2314-84A8-4573-9825-A2ACBE5F3B12}" type="datetime4">
              <a:rPr lang="en-US"/>
              <a:pPr/>
              <a:t>October 1, 2014</a:t>
            </a:fld>
            <a:endParaRPr lang="en-US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Data Mining: Concepts and Techniques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3C9D24-7DF7-4B02-A98B-1AC4DBC73CB0}" type="slidenum">
              <a:rPr lang="en-US"/>
              <a:pPr/>
              <a:t>9</a:t>
            </a:fld>
            <a:endParaRPr lang="en-US"/>
          </a:p>
        </p:txBody>
      </p:sp>
      <p:sp>
        <p:nvSpPr>
          <p:cNvPr id="1946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467600" cy="9144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dirty="0" smtClean="0"/>
              <a:t>Data Preprocessing</a:t>
            </a:r>
          </a:p>
        </p:txBody>
      </p:sp>
      <p:sp>
        <p:nvSpPr>
          <p:cNvPr id="1946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47244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40000"/>
              </a:lnSpc>
            </a:pPr>
            <a:r>
              <a:rPr lang="en-US" dirty="0" smtClean="0"/>
              <a:t>Why preprocess the data?</a:t>
            </a:r>
          </a:p>
          <a:p>
            <a:pPr eaLnBrk="1" hangingPunct="1">
              <a:lnSpc>
                <a:spcPct val="140000"/>
              </a:lnSpc>
            </a:pPr>
            <a:r>
              <a:rPr lang="en-US" dirty="0" smtClean="0">
                <a:solidFill>
                  <a:schemeClr val="hlink"/>
                </a:solidFill>
              </a:rPr>
              <a:t>Data cleaning </a:t>
            </a:r>
          </a:p>
          <a:p>
            <a:pPr eaLnBrk="1" hangingPunct="1">
              <a:lnSpc>
                <a:spcPct val="140000"/>
              </a:lnSpc>
            </a:pPr>
            <a:r>
              <a:rPr lang="en-US" dirty="0" smtClean="0"/>
              <a:t>Data integration and transformation</a:t>
            </a:r>
          </a:p>
          <a:p>
            <a:pPr eaLnBrk="1" hangingPunct="1">
              <a:lnSpc>
                <a:spcPct val="140000"/>
              </a:lnSpc>
            </a:pPr>
            <a:r>
              <a:rPr lang="en-US" dirty="0" smtClean="0"/>
              <a:t>Data reduction</a:t>
            </a:r>
            <a:endParaRPr lang="en-US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140000"/>
              </a:lnSpc>
            </a:pPr>
            <a:r>
              <a:rPr lang="en-US" dirty="0" smtClean="0"/>
              <a:t>Summary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7647</TotalTime>
  <Words>2307</Words>
  <Application>Microsoft PowerPoint</Application>
  <PresentationFormat>On-screen Show (4:3)</PresentationFormat>
  <Paragraphs>635</Paragraphs>
  <Slides>43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5" baseType="lpstr">
      <vt:lpstr>Blends</vt:lpstr>
      <vt:lpstr>Equation</vt:lpstr>
      <vt:lpstr>Slide 1</vt:lpstr>
      <vt:lpstr>Data Preprocessing</vt:lpstr>
      <vt:lpstr>Why Data Preprocessing?</vt:lpstr>
      <vt:lpstr>Why Is Data Dirty?</vt:lpstr>
      <vt:lpstr>Alasan penggunaan Data Preprocessing</vt:lpstr>
      <vt:lpstr>Ukuran dari Kualitas Data</vt:lpstr>
      <vt:lpstr>Tugas Utama dlm Data Preprocessing</vt:lpstr>
      <vt:lpstr>Forms of Data Preprocessing </vt:lpstr>
      <vt:lpstr>Data Preprocessing</vt:lpstr>
      <vt:lpstr>DATA CLEANING</vt:lpstr>
      <vt:lpstr>Data Cleaning</vt:lpstr>
      <vt:lpstr>Missing Data</vt:lpstr>
      <vt:lpstr>Mengatasi Missing Data</vt:lpstr>
      <vt:lpstr>Noisy Data</vt:lpstr>
      <vt:lpstr>Mengatasi Noisy Data</vt:lpstr>
      <vt:lpstr>Methods Binning untuk Smoothing Data</vt:lpstr>
      <vt:lpstr>Data Preprocessing</vt:lpstr>
      <vt:lpstr>DATA INTEGRATION</vt:lpstr>
      <vt:lpstr>Integrasi Data </vt:lpstr>
      <vt:lpstr>mengatasi Redudansi dalam Integrasi Data</vt:lpstr>
      <vt:lpstr>DATA TRANSFORMATION</vt:lpstr>
      <vt:lpstr>Transformasi Data</vt:lpstr>
      <vt:lpstr>Aggregation/Pengumpulan</vt:lpstr>
      <vt:lpstr>Alasan Agregasi</vt:lpstr>
      <vt:lpstr>Transformasi Data: Normalisasi</vt:lpstr>
      <vt:lpstr>Data Preprocessing</vt:lpstr>
      <vt:lpstr>Strategi Reduksi Data</vt:lpstr>
      <vt:lpstr>Pengurangan Dimensi</vt:lpstr>
      <vt:lpstr>DATA SELECTION</vt:lpstr>
      <vt:lpstr>Sampling</vt:lpstr>
      <vt:lpstr>Teknik Sampling</vt:lpstr>
      <vt:lpstr>Feature subset selection</vt:lpstr>
      <vt:lpstr>Feature subset selection</vt:lpstr>
      <vt:lpstr>Slide 34</vt:lpstr>
      <vt:lpstr>Slide 35</vt:lpstr>
      <vt:lpstr>Data Preprocessing</vt:lpstr>
      <vt:lpstr>Data Discretization</vt:lpstr>
      <vt:lpstr>Discretization</vt:lpstr>
      <vt:lpstr>Discretization</vt:lpstr>
      <vt:lpstr>Binerization</vt:lpstr>
      <vt:lpstr>Data Preprocessing</vt:lpstr>
      <vt:lpstr>Summary</vt:lpstr>
      <vt:lpstr>References</vt:lpstr>
    </vt:vector>
  </TitlesOfParts>
  <Company>S.F.U.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Jiawei Han</dc:creator>
  <cp:lastModifiedBy>yogi</cp:lastModifiedBy>
  <cp:revision>585</cp:revision>
  <cp:lastPrinted>1999-09-10T20:38:56Z</cp:lastPrinted>
  <dcterms:created xsi:type="dcterms:W3CDTF">1998-06-19T04:38:52Z</dcterms:created>
  <dcterms:modified xsi:type="dcterms:W3CDTF">2014-10-01T10:06:03Z</dcterms:modified>
</cp:coreProperties>
</file>