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2" r:id="rId9"/>
    <p:sldId id="265" r:id="rId10"/>
    <p:sldId id="266" r:id="rId11"/>
    <p:sldId id="267" r:id="rId12"/>
    <p:sldId id="268" r:id="rId13"/>
    <p:sldId id="270" r:id="rId14"/>
    <p:sldId id="269" r:id="rId15"/>
    <p:sldId id="273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6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14D8E5-EA6A-4FCA-A796-11C6EB26223C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C9217C-A078-48C5-8CE8-AE5751F18D64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Type of research design</a:t>
          </a:r>
          <a:endParaRPr lang="en-US" dirty="0"/>
        </a:p>
      </dgm:t>
    </dgm:pt>
    <dgm:pt modelId="{808F358B-B00F-4010-A7DA-7FA07B25DECD}" type="parTrans" cxnId="{24F5E310-C86F-48FB-9335-5D29470EDF75}">
      <dgm:prSet/>
      <dgm:spPr/>
      <dgm:t>
        <a:bodyPr/>
        <a:lstStyle/>
        <a:p>
          <a:endParaRPr lang="en-US"/>
        </a:p>
      </dgm:t>
    </dgm:pt>
    <dgm:pt modelId="{0F54C97E-1124-449D-8C98-8C250A1DBA8A}" type="sibTrans" cxnId="{24F5E310-C86F-48FB-9335-5D29470EDF75}">
      <dgm:prSet/>
      <dgm:spPr/>
      <dgm:t>
        <a:bodyPr/>
        <a:lstStyle/>
        <a:p>
          <a:endParaRPr lang="en-US"/>
        </a:p>
      </dgm:t>
    </dgm:pt>
    <dgm:pt modelId="{AD45360A-48E0-4972-A0DD-90A956D1AD91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000" dirty="0" err="1" smtClean="0"/>
            <a:t>Corelational</a:t>
          </a:r>
          <a:endParaRPr lang="en-US" sz="2000" dirty="0"/>
        </a:p>
      </dgm:t>
    </dgm:pt>
    <dgm:pt modelId="{88D6C881-B448-486A-91EA-E527411A5C5C}" type="parTrans" cxnId="{9DC1BBDB-88B7-4674-BF45-0917F4A5FC12}">
      <dgm:prSet/>
      <dgm:spPr/>
      <dgm:t>
        <a:bodyPr/>
        <a:lstStyle/>
        <a:p>
          <a:endParaRPr lang="en-US"/>
        </a:p>
      </dgm:t>
    </dgm:pt>
    <dgm:pt modelId="{E40948AC-C897-49EC-BFE4-FDFC03E5FE42}" type="sibTrans" cxnId="{9DC1BBDB-88B7-4674-BF45-0917F4A5FC12}">
      <dgm:prSet/>
      <dgm:spPr/>
      <dgm:t>
        <a:bodyPr/>
        <a:lstStyle/>
        <a:p>
          <a:endParaRPr lang="en-US"/>
        </a:p>
      </dgm:t>
    </dgm:pt>
    <dgm:pt modelId="{96387830-A3C7-4E2C-AF5C-E0E766A7369F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800" b="1" dirty="0" smtClean="0"/>
            <a:t>Experimenta</a:t>
          </a:r>
          <a:r>
            <a:rPr lang="en-US" sz="1800" dirty="0" smtClean="0"/>
            <a:t>l</a:t>
          </a:r>
          <a:endParaRPr lang="en-US" sz="1800" dirty="0"/>
        </a:p>
      </dgm:t>
    </dgm:pt>
    <dgm:pt modelId="{E2773BFA-11B6-40B8-84D5-810A26D96DA1}" type="parTrans" cxnId="{F07CB2BC-4C3F-461D-A8DA-458D86F88C3E}">
      <dgm:prSet/>
      <dgm:spPr/>
      <dgm:t>
        <a:bodyPr/>
        <a:lstStyle/>
        <a:p>
          <a:endParaRPr lang="en-US"/>
        </a:p>
      </dgm:t>
    </dgm:pt>
    <dgm:pt modelId="{B4E4DEAF-6B15-44BF-82FF-11CCA552D356}" type="sibTrans" cxnId="{F07CB2BC-4C3F-461D-A8DA-458D86F88C3E}">
      <dgm:prSet/>
      <dgm:spPr/>
      <dgm:t>
        <a:bodyPr/>
        <a:lstStyle/>
        <a:p>
          <a:endParaRPr lang="en-US"/>
        </a:p>
      </dgm:t>
    </dgm:pt>
    <dgm:pt modelId="{770DF19C-2F41-413E-B767-642434E0129F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000" dirty="0" err="1" smtClean="0"/>
            <a:t>Ethanographic</a:t>
          </a:r>
          <a:endParaRPr lang="en-US" sz="2000" dirty="0"/>
        </a:p>
      </dgm:t>
    </dgm:pt>
    <dgm:pt modelId="{492CA056-B4CE-4A77-B9A7-804D9793F2EA}" type="parTrans" cxnId="{E08DD569-A17F-4252-952D-D1C168406611}">
      <dgm:prSet/>
      <dgm:spPr/>
      <dgm:t>
        <a:bodyPr/>
        <a:lstStyle/>
        <a:p>
          <a:endParaRPr lang="en-US"/>
        </a:p>
      </dgm:t>
    </dgm:pt>
    <dgm:pt modelId="{B790240F-2297-4670-AB62-1E95AA5D9E76}" type="sibTrans" cxnId="{E08DD569-A17F-4252-952D-D1C168406611}">
      <dgm:prSet/>
      <dgm:spPr/>
      <dgm:t>
        <a:bodyPr/>
        <a:lstStyle/>
        <a:p>
          <a:endParaRPr lang="en-US"/>
        </a:p>
      </dgm:t>
    </dgm:pt>
    <dgm:pt modelId="{D017151F-C100-4AFA-9338-11841B9FCB36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Historical</a:t>
          </a:r>
          <a:endParaRPr lang="en-US" dirty="0"/>
        </a:p>
      </dgm:t>
    </dgm:pt>
    <dgm:pt modelId="{0CECC815-6E2F-4E63-A289-60DFF0B99DF0}" type="parTrans" cxnId="{91631653-0D24-49F6-A281-B33E98D48346}">
      <dgm:prSet/>
      <dgm:spPr/>
      <dgm:t>
        <a:bodyPr/>
        <a:lstStyle/>
        <a:p>
          <a:endParaRPr lang="en-US"/>
        </a:p>
      </dgm:t>
    </dgm:pt>
    <dgm:pt modelId="{96135091-E568-494B-A2F5-FE8D1FB21BE3}" type="sibTrans" cxnId="{91631653-0D24-49F6-A281-B33E98D48346}">
      <dgm:prSet/>
      <dgm:spPr/>
      <dgm:t>
        <a:bodyPr/>
        <a:lstStyle/>
        <a:p>
          <a:endParaRPr lang="en-US"/>
        </a:p>
      </dgm:t>
    </dgm:pt>
    <dgm:pt modelId="{B4A47361-8459-40B4-8C9E-CCFE45D9B8C3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Action research</a:t>
          </a:r>
          <a:endParaRPr lang="en-US" dirty="0"/>
        </a:p>
      </dgm:t>
    </dgm:pt>
    <dgm:pt modelId="{A84E2A81-6696-496A-A290-627B107CA6A7}" type="parTrans" cxnId="{C22E8BD6-F5FB-447A-BD28-A235DC43B062}">
      <dgm:prSet/>
      <dgm:spPr/>
      <dgm:t>
        <a:bodyPr/>
        <a:lstStyle/>
        <a:p>
          <a:endParaRPr lang="en-US"/>
        </a:p>
      </dgm:t>
    </dgm:pt>
    <dgm:pt modelId="{C911B7EB-7DC5-498F-B042-E65A62BF747C}" type="sibTrans" cxnId="{C22E8BD6-F5FB-447A-BD28-A235DC43B062}">
      <dgm:prSet/>
      <dgm:spPr/>
      <dgm:t>
        <a:bodyPr/>
        <a:lstStyle/>
        <a:p>
          <a:endParaRPr lang="en-US"/>
        </a:p>
      </dgm:t>
    </dgm:pt>
    <dgm:pt modelId="{A2273DD2-9BA1-4C81-8DAF-0FCA144D2EEF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dirty="0" smtClean="0"/>
            <a:t>Survey</a:t>
          </a:r>
          <a:endParaRPr lang="en-US" sz="2000" dirty="0"/>
        </a:p>
      </dgm:t>
    </dgm:pt>
    <dgm:pt modelId="{0E214A25-B694-4D67-9E00-1E6892A55E84}" type="parTrans" cxnId="{83205A32-486A-4D7D-8F18-0EDF7B9A0849}">
      <dgm:prSet/>
      <dgm:spPr/>
      <dgm:t>
        <a:bodyPr/>
        <a:lstStyle/>
        <a:p>
          <a:endParaRPr lang="en-US"/>
        </a:p>
      </dgm:t>
    </dgm:pt>
    <dgm:pt modelId="{1727A63A-517B-4A5D-8EF6-04BF3D5CBBF2}" type="sibTrans" cxnId="{83205A32-486A-4D7D-8F18-0EDF7B9A0849}">
      <dgm:prSet/>
      <dgm:spPr/>
      <dgm:t>
        <a:bodyPr/>
        <a:lstStyle/>
        <a:p>
          <a:endParaRPr lang="en-US"/>
        </a:p>
      </dgm:t>
    </dgm:pt>
    <dgm:pt modelId="{D697DF95-DC11-400C-B174-6510AF6225D5}" type="pres">
      <dgm:prSet presAssocID="{7114D8E5-EA6A-4FCA-A796-11C6EB26223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49AAC968-1810-46AD-B195-BEA4A40B18D7}" type="pres">
      <dgm:prSet presAssocID="{C4C9217C-A078-48C5-8CE8-AE5751F18D64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C0A12933-7833-4EBD-9FEF-0B3B8BFFA21C}" type="pres">
      <dgm:prSet presAssocID="{AD45360A-48E0-4972-A0DD-90A956D1AD91}" presName="Accent1" presStyleCnt="0"/>
      <dgm:spPr/>
    </dgm:pt>
    <dgm:pt modelId="{3DE827B5-BFD3-4A7D-BF3D-731660E670E9}" type="pres">
      <dgm:prSet presAssocID="{AD45360A-48E0-4972-A0DD-90A956D1AD91}" presName="Accent" presStyleLbl="bgShp" presStyleIdx="0" presStyleCnt="6"/>
      <dgm:spPr/>
    </dgm:pt>
    <dgm:pt modelId="{AC2E8413-D7DF-4E4E-8581-08980AAFA045}" type="pres">
      <dgm:prSet presAssocID="{AD45360A-48E0-4972-A0DD-90A956D1AD91}" presName="Child1" presStyleLbl="node1" presStyleIdx="0" presStyleCnt="6" custScaleX="1202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C911107-A853-4B2D-8664-73DC1B91AE19}" type="pres">
      <dgm:prSet presAssocID="{96387830-A3C7-4E2C-AF5C-E0E766A7369F}" presName="Accent2" presStyleCnt="0"/>
      <dgm:spPr/>
    </dgm:pt>
    <dgm:pt modelId="{9A877656-F70B-4CE4-931C-67D3ABD0016F}" type="pres">
      <dgm:prSet presAssocID="{96387830-A3C7-4E2C-AF5C-E0E766A7369F}" presName="Accent" presStyleLbl="bgShp" presStyleIdx="1" presStyleCnt="6"/>
      <dgm:spPr/>
    </dgm:pt>
    <dgm:pt modelId="{34C42EFB-EB97-4537-BAE9-A90383C40BFA}" type="pres">
      <dgm:prSet presAssocID="{96387830-A3C7-4E2C-AF5C-E0E766A7369F}" presName="Child2" presStyleLbl="node1" presStyleIdx="1" presStyleCnt="6" custScaleX="1096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F974D5-016C-4413-8D53-C505600009AD}" type="pres">
      <dgm:prSet presAssocID="{770DF19C-2F41-413E-B767-642434E0129F}" presName="Accent3" presStyleCnt="0"/>
      <dgm:spPr/>
    </dgm:pt>
    <dgm:pt modelId="{DFFD7002-4867-444D-ADFA-FDA78B471F91}" type="pres">
      <dgm:prSet presAssocID="{770DF19C-2F41-413E-B767-642434E0129F}" presName="Accent" presStyleLbl="bgShp" presStyleIdx="2" presStyleCnt="6"/>
      <dgm:spPr/>
    </dgm:pt>
    <dgm:pt modelId="{8992451A-567B-4407-82A6-869E0C71A6F7}" type="pres">
      <dgm:prSet presAssocID="{770DF19C-2F41-413E-B767-642434E0129F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F6416D-4063-445D-9FA9-7711ED65D117}" type="pres">
      <dgm:prSet presAssocID="{D017151F-C100-4AFA-9338-11841B9FCB36}" presName="Accent4" presStyleCnt="0"/>
      <dgm:spPr/>
    </dgm:pt>
    <dgm:pt modelId="{012F10B5-5E71-42F4-8EA5-C2847E595313}" type="pres">
      <dgm:prSet presAssocID="{D017151F-C100-4AFA-9338-11841B9FCB36}" presName="Accent" presStyleLbl="bgShp" presStyleIdx="3" presStyleCnt="6"/>
      <dgm:spPr/>
    </dgm:pt>
    <dgm:pt modelId="{3A11E083-C49C-46DA-8EE0-714FDFF11306}" type="pres">
      <dgm:prSet presAssocID="{D017151F-C100-4AFA-9338-11841B9FCB36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C8929E-13C8-4AB4-94CD-883C6EA8ECAE}" type="pres">
      <dgm:prSet presAssocID="{B4A47361-8459-40B4-8C9E-CCFE45D9B8C3}" presName="Accent5" presStyleCnt="0"/>
      <dgm:spPr/>
    </dgm:pt>
    <dgm:pt modelId="{DE616E36-B053-413A-9CE3-3DC7BEB02DBE}" type="pres">
      <dgm:prSet presAssocID="{B4A47361-8459-40B4-8C9E-CCFE45D9B8C3}" presName="Accent" presStyleLbl="bgShp" presStyleIdx="4" presStyleCnt="6"/>
      <dgm:spPr/>
    </dgm:pt>
    <dgm:pt modelId="{75259C8B-CC15-428F-BE5B-11F950CB502E}" type="pres">
      <dgm:prSet presAssocID="{B4A47361-8459-40B4-8C9E-CCFE45D9B8C3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F56C88-2A28-4DAF-86CD-A1C58E1716A5}" type="pres">
      <dgm:prSet presAssocID="{A2273DD2-9BA1-4C81-8DAF-0FCA144D2EEF}" presName="Accent6" presStyleCnt="0"/>
      <dgm:spPr/>
    </dgm:pt>
    <dgm:pt modelId="{4595A5E9-5BFE-49C1-BC2E-C0C51822A72C}" type="pres">
      <dgm:prSet presAssocID="{A2273DD2-9BA1-4C81-8DAF-0FCA144D2EEF}" presName="Accent" presStyleLbl="bgShp" presStyleIdx="5" presStyleCnt="6"/>
      <dgm:spPr/>
    </dgm:pt>
    <dgm:pt modelId="{A1E14E77-4179-4E3B-9201-C533D9C8B9C6}" type="pres">
      <dgm:prSet presAssocID="{A2273DD2-9BA1-4C81-8DAF-0FCA144D2EEF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610759-7BE1-41D6-B6BC-A290AC708E84}" type="presOf" srcId="{770DF19C-2F41-413E-B767-642434E0129F}" destId="{8992451A-567B-4407-82A6-869E0C71A6F7}" srcOrd="0" destOrd="0" presId="urn:microsoft.com/office/officeart/2011/layout/HexagonRadial"/>
    <dgm:cxn modelId="{778987F6-B594-4F11-965E-E7B1F45E4146}" type="presOf" srcId="{B4A47361-8459-40B4-8C9E-CCFE45D9B8C3}" destId="{75259C8B-CC15-428F-BE5B-11F950CB502E}" srcOrd="0" destOrd="0" presId="urn:microsoft.com/office/officeart/2011/layout/HexagonRadial"/>
    <dgm:cxn modelId="{91631653-0D24-49F6-A281-B33E98D48346}" srcId="{C4C9217C-A078-48C5-8CE8-AE5751F18D64}" destId="{D017151F-C100-4AFA-9338-11841B9FCB36}" srcOrd="3" destOrd="0" parTransId="{0CECC815-6E2F-4E63-A289-60DFF0B99DF0}" sibTransId="{96135091-E568-494B-A2F5-FE8D1FB21BE3}"/>
    <dgm:cxn modelId="{9DC1BBDB-88B7-4674-BF45-0917F4A5FC12}" srcId="{C4C9217C-A078-48C5-8CE8-AE5751F18D64}" destId="{AD45360A-48E0-4972-A0DD-90A956D1AD91}" srcOrd="0" destOrd="0" parTransId="{88D6C881-B448-486A-91EA-E527411A5C5C}" sibTransId="{E40948AC-C897-49EC-BFE4-FDFC03E5FE42}"/>
    <dgm:cxn modelId="{6E1E18AD-A702-45F3-BEEB-FFD48C1FA856}" type="presOf" srcId="{C4C9217C-A078-48C5-8CE8-AE5751F18D64}" destId="{49AAC968-1810-46AD-B195-BEA4A40B18D7}" srcOrd="0" destOrd="0" presId="urn:microsoft.com/office/officeart/2011/layout/HexagonRadial"/>
    <dgm:cxn modelId="{1C9410C2-4287-4F2C-ADAD-30994A430167}" type="presOf" srcId="{D017151F-C100-4AFA-9338-11841B9FCB36}" destId="{3A11E083-C49C-46DA-8EE0-714FDFF11306}" srcOrd="0" destOrd="0" presId="urn:microsoft.com/office/officeart/2011/layout/HexagonRadial"/>
    <dgm:cxn modelId="{8494B398-3AF8-4E94-889D-094AE63901F9}" type="presOf" srcId="{7114D8E5-EA6A-4FCA-A796-11C6EB26223C}" destId="{D697DF95-DC11-400C-B174-6510AF6225D5}" srcOrd="0" destOrd="0" presId="urn:microsoft.com/office/officeart/2011/layout/HexagonRadial"/>
    <dgm:cxn modelId="{83205A32-486A-4D7D-8F18-0EDF7B9A0849}" srcId="{C4C9217C-A078-48C5-8CE8-AE5751F18D64}" destId="{A2273DD2-9BA1-4C81-8DAF-0FCA144D2EEF}" srcOrd="5" destOrd="0" parTransId="{0E214A25-B694-4D67-9E00-1E6892A55E84}" sibTransId="{1727A63A-517B-4A5D-8EF6-04BF3D5CBBF2}"/>
    <dgm:cxn modelId="{8C711051-2FDF-48A3-B212-63FAE0604AE6}" type="presOf" srcId="{A2273DD2-9BA1-4C81-8DAF-0FCA144D2EEF}" destId="{A1E14E77-4179-4E3B-9201-C533D9C8B9C6}" srcOrd="0" destOrd="0" presId="urn:microsoft.com/office/officeart/2011/layout/HexagonRadial"/>
    <dgm:cxn modelId="{617FD8FD-A349-400C-A6E9-0D82601F2A20}" type="presOf" srcId="{96387830-A3C7-4E2C-AF5C-E0E766A7369F}" destId="{34C42EFB-EB97-4537-BAE9-A90383C40BFA}" srcOrd="0" destOrd="0" presId="urn:microsoft.com/office/officeart/2011/layout/HexagonRadial"/>
    <dgm:cxn modelId="{C22E8BD6-F5FB-447A-BD28-A235DC43B062}" srcId="{C4C9217C-A078-48C5-8CE8-AE5751F18D64}" destId="{B4A47361-8459-40B4-8C9E-CCFE45D9B8C3}" srcOrd="4" destOrd="0" parTransId="{A84E2A81-6696-496A-A290-627B107CA6A7}" sibTransId="{C911B7EB-7DC5-498F-B042-E65A62BF747C}"/>
    <dgm:cxn modelId="{24F5E310-C86F-48FB-9335-5D29470EDF75}" srcId="{7114D8E5-EA6A-4FCA-A796-11C6EB26223C}" destId="{C4C9217C-A078-48C5-8CE8-AE5751F18D64}" srcOrd="0" destOrd="0" parTransId="{808F358B-B00F-4010-A7DA-7FA07B25DECD}" sibTransId="{0F54C97E-1124-449D-8C98-8C250A1DBA8A}"/>
    <dgm:cxn modelId="{F07CB2BC-4C3F-461D-A8DA-458D86F88C3E}" srcId="{C4C9217C-A078-48C5-8CE8-AE5751F18D64}" destId="{96387830-A3C7-4E2C-AF5C-E0E766A7369F}" srcOrd="1" destOrd="0" parTransId="{E2773BFA-11B6-40B8-84D5-810A26D96DA1}" sibTransId="{B4E4DEAF-6B15-44BF-82FF-11CCA552D356}"/>
    <dgm:cxn modelId="{E08DD569-A17F-4252-952D-D1C168406611}" srcId="{C4C9217C-A078-48C5-8CE8-AE5751F18D64}" destId="{770DF19C-2F41-413E-B767-642434E0129F}" srcOrd="2" destOrd="0" parTransId="{492CA056-B4CE-4A77-B9A7-804D9793F2EA}" sibTransId="{B790240F-2297-4670-AB62-1E95AA5D9E76}"/>
    <dgm:cxn modelId="{A8F7E82D-7989-4C3B-8EAF-8727023F30F8}" type="presOf" srcId="{AD45360A-48E0-4972-A0DD-90A956D1AD91}" destId="{AC2E8413-D7DF-4E4E-8581-08980AAFA045}" srcOrd="0" destOrd="0" presId="urn:microsoft.com/office/officeart/2011/layout/HexagonRadial"/>
    <dgm:cxn modelId="{D2794FFA-855D-49E6-9C7B-E44328287E88}" type="presParOf" srcId="{D697DF95-DC11-400C-B174-6510AF6225D5}" destId="{49AAC968-1810-46AD-B195-BEA4A40B18D7}" srcOrd="0" destOrd="0" presId="urn:microsoft.com/office/officeart/2011/layout/HexagonRadial"/>
    <dgm:cxn modelId="{33E0440E-C9D8-4AE1-AD7C-877A33D3C848}" type="presParOf" srcId="{D697DF95-DC11-400C-B174-6510AF6225D5}" destId="{C0A12933-7833-4EBD-9FEF-0B3B8BFFA21C}" srcOrd="1" destOrd="0" presId="urn:microsoft.com/office/officeart/2011/layout/HexagonRadial"/>
    <dgm:cxn modelId="{144A1A3D-08BA-43BA-8275-BFC5B1A0858B}" type="presParOf" srcId="{C0A12933-7833-4EBD-9FEF-0B3B8BFFA21C}" destId="{3DE827B5-BFD3-4A7D-BF3D-731660E670E9}" srcOrd="0" destOrd="0" presId="urn:microsoft.com/office/officeart/2011/layout/HexagonRadial"/>
    <dgm:cxn modelId="{079612E2-B30D-4FC8-8363-8C7A100D2A70}" type="presParOf" srcId="{D697DF95-DC11-400C-B174-6510AF6225D5}" destId="{AC2E8413-D7DF-4E4E-8581-08980AAFA045}" srcOrd="2" destOrd="0" presId="urn:microsoft.com/office/officeart/2011/layout/HexagonRadial"/>
    <dgm:cxn modelId="{F65DB2F0-45AB-4BA6-A5B1-1309D196BAB6}" type="presParOf" srcId="{D697DF95-DC11-400C-B174-6510AF6225D5}" destId="{CC911107-A853-4B2D-8664-73DC1B91AE19}" srcOrd="3" destOrd="0" presId="urn:microsoft.com/office/officeart/2011/layout/HexagonRadial"/>
    <dgm:cxn modelId="{D358C307-84D2-4788-881C-38841B93965E}" type="presParOf" srcId="{CC911107-A853-4B2D-8664-73DC1B91AE19}" destId="{9A877656-F70B-4CE4-931C-67D3ABD0016F}" srcOrd="0" destOrd="0" presId="urn:microsoft.com/office/officeart/2011/layout/HexagonRadial"/>
    <dgm:cxn modelId="{CB4C2F92-6FF5-453B-A7D8-3A3D30CDDC04}" type="presParOf" srcId="{D697DF95-DC11-400C-B174-6510AF6225D5}" destId="{34C42EFB-EB97-4537-BAE9-A90383C40BFA}" srcOrd="4" destOrd="0" presId="urn:microsoft.com/office/officeart/2011/layout/HexagonRadial"/>
    <dgm:cxn modelId="{2AC25568-F2A0-4DBC-9890-7F570C13B840}" type="presParOf" srcId="{D697DF95-DC11-400C-B174-6510AF6225D5}" destId="{A2F974D5-016C-4413-8D53-C505600009AD}" srcOrd="5" destOrd="0" presId="urn:microsoft.com/office/officeart/2011/layout/HexagonRadial"/>
    <dgm:cxn modelId="{86F5582F-62FB-4287-BD48-1D7082864EE8}" type="presParOf" srcId="{A2F974D5-016C-4413-8D53-C505600009AD}" destId="{DFFD7002-4867-444D-ADFA-FDA78B471F91}" srcOrd="0" destOrd="0" presId="urn:microsoft.com/office/officeart/2011/layout/HexagonRadial"/>
    <dgm:cxn modelId="{90B29A18-4751-490F-98FF-9756F3A614D2}" type="presParOf" srcId="{D697DF95-DC11-400C-B174-6510AF6225D5}" destId="{8992451A-567B-4407-82A6-869E0C71A6F7}" srcOrd="6" destOrd="0" presId="urn:microsoft.com/office/officeart/2011/layout/HexagonRadial"/>
    <dgm:cxn modelId="{13878539-BAD9-43F0-B4E6-6FEDD7FDF0A1}" type="presParOf" srcId="{D697DF95-DC11-400C-B174-6510AF6225D5}" destId="{8CF6416D-4063-445D-9FA9-7711ED65D117}" srcOrd="7" destOrd="0" presId="urn:microsoft.com/office/officeart/2011/layout/HexagonRadial"/>
    <dgm:cxn modelId="{B91AE5AA-74D2-4721-887B-DBBEC99B578A}" type="presParOf" srcId="{8CF6416D-4063-445D-9FA9-7711ED65D117}" destId="{012F10B5-5E71-42F4-8EA5-C2847E595313}" srcOrd="0" destOrd="0" presId="urn:microsoft.com/office/officeart/2011/layout/HexagonRadial"/>
    <dgm:cxn modelId="{C8A09DDF-A3A3-4359-852C-CB2B57CC7917}" type="presParOf" srcId="{D697DF95-DC11-400C-B174-6510AF6225D5}" destId="{3A11E083-C49C-46DA-8EE0-714FDFF11306}" srcOrd="8" destOrd="0" presId="urn:microsoft.com/office/officeart/2011/layout/HexagonRadial"/>
    <dgm:cxn modelId="{AB265764-3B21-4045-8E81-2CBB2BF38021}" type="presParOf" srcId="{D697DF95-DC11-400C-B174-6510AF6225D5}" destId="{81C8929E-13C8-4AB4-94CD-883C6EA8ECAE}" srcOrd="9" destOrd="0" presId="urn:microsoft.com/office/officeart/2011/layout/HexagonRadial"/>
    <dgm:cxn modelId="{6D5995DD-C600-4C9E-B58C-4EE7B153E10E}" type="presParOf" srcId="{81C8929E-13C8-4AB4-94CD-883C6EA8ECAE}" destId="{DE616E36-B053-413A-9CE3-3DC7BEB02DBE}" srcOrd="0" destOrd="0" presId="urn:microsoft.com/office/officeart/2011/layout/HexagonRadial"/>
    <dgm:cxn modelId="{B4E880D2-E915-4842-BE3B-98525C2EDC77}" type="presParOf" srcId="{D697DF95-DC11-400C-B174-6510AF6225D5}" destId="{75259C8B-CC15-428F-BE5B-11F950CB502E}" srcOrd="10" destOrd="0" presId="urn:microsoft.com/office/officeart/2011/layout/HexagonRadial"/>
    <dgm:cxn modelId="{2E5361BB-7233-4E35-B06D-02A317CEB555}" type="presParOf" srcId="{D697DF95-DC11-400C-B174-6510AF6225D5}" destId="{52F56C88-2A28-4DAF-86CD-A1C58E1716A5}" srcOrd="11" destOrd="0" presId="urn:microsoft.com/office/officeart/2011/layout/HexagonRadial"/>
    <dgm:cxn modelId="{55F23460-609E-43CD-9098-3B9C0533E4E0}" type="presParOf" srcId="{52F56C88-2A28-4DAF-86CD-A1C58E1716A5}" destId="{4595A5E9-5BFE-49C1-BC2E-C0C51822A72C}" srcOrd="0" destOrd="0" presId="urn:microsoft.com/office/officeart/2011/layout/HexagonRadial"/>
    <dgm:cxn modelId="{E113B533-9C62-4DD6-8C0C-2E510816D0A8}" type="presParOf" srcId="{D697DF95-DC11-400C-B174-6510AF6225D5}" destId="{A1E14E77-4179-4E3B-9201-C533D9C8B9C6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AAC968-1810-46AD-B195-BEA4A40B18D7}">
      <dsp:nvSpPr>
        <dsp:cNvPr id="0" name=""/>
        <dsp:cNvSpPr/>
      </dsp:nvSpPr>
      <dsp:spPr>
        <a:xfrm>
          <a:off x="3135601" y="1769912"/>
          <a:ext cx="2249635" cy="1946026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Type of research design</a:t>
          </a:r>
          <a:endParaRPr lang="en-US" sz="2200" kern="1200" dirty="0"/>
        </a:p>
      </dsp:txBody>
      <dsp:txXfrm>
        <a:off x="3508397" y="2092396"/>
        <a:ext cx="1504043" cy="1301058"/>
      </dsp:txXfrm>
    </dsp:sp>
    <dsp:sp modelId="{9A877656-F70B-4CE4-931C-67D3ABD0016F}">
      <dsp:nvSpPr>
        <dsp:cNvPr id="0" name=""/>
        <dsp:cNvSpPr/>
      </dsp:nvSpPr>
      <dsp:spPr>
        <a:xfrm>
          <a:off x="4544305" y="838870"/>
          <a:ext cx="848780" cy="73133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2E8413-D7DF-4E4E-8581-08980AAFA045}">
      <dsp:nvSpPr>
        <dsp:cNvPr id="0" name=""/>
        <dsp:cNvSpPr/>
      </dsp:nvSpPr>
      <dsp:spPr>
        <a:xfrm>
          <a:off x="3155777" y="0"/>
          <a:ext cx="2217655" cy="1594896"/>
        </a:xfrm>
        <a:prstGeom prst="hexagon">
          <a:avLst>
            <a:gd name="adj" fmla="val 28570"/>
            <a:gd name="vf" fmla="val 115470"/>
          </a:avLst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Corelational</a:t>
          </a:r>
          <a:endParaRPr lang="en-US" sz="2000" kern="1200" dirty="0"/>
        </a:p>
      </dsp:txBody>
      <dsp:txXfrm>
        <a:off x="3492469" y="242142"/>
        <a:ext cx="1544271" cy="1110612"/>
      </dsp:txXfrm>
    </dsp:sp>
    <dsp:sp modelId="{DFFD7002-4867-444D-ADFA-FDA78B471F91}">
      <dsp:nvSpPr>
        <dsp:cNvPr id="0" name=""/>
        <dsp:cNvSpPr/>
      </dsp:nvSpPr>
      <dsp:spPr>
        <a:xfrm>
          <a:off x="5534899" y="2206081"/>
          <a:ext cx="848780" cy="73133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C42EFB-EB97-4537-BAE9-A90383C40BFA}">
      <dsp:nvSpPr>
        <dsp:cNvPr id="0" name=""/>
        <dsp:cNvSpPr/>
      </dsp:nvSpPr>
      <dsp:spPr>
        <a:xfrm>
          <a:off x="4944347" y="980968"/>
          <a:ext cx="2022035" cy="1594896"/>
        </a:xfrm>
        <a:prstGeom prst="hexagon">
          <a:avLst>
            <a:gd name="adj" fmla="val 28570"/>
            <a:gd name="vf" fmla="val 115470"/>
          </a:avLst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Experimenta</a:t>
          </a:r>
          <a:r>
            <a:rPr lang="en-US" sz="1800" kern="1200" dirty="0" smtClean="0"/>
            <a:t>l</a:t>
          </a:r>
          <a:endParaRPr lang="en-US" sz="1800" kern="1200" dirty="0"/>
        </a:p>
      </dsp:txBody>
      <dsp:txXfrm>
        <a:off x="5264737" y="1233678"/>
        <a:ext cx="1381255" cy="1089476"/>
      </dsp:txXfrm>
    </dsp:sp>
    <dsp:sp modelId="{012F10B5-5E71-42F4-8EA5-C2847E595313}">
      <dsp:nvSpPr>
        <dsp:cNvPr id="0" name=""/>
        <dsp:cNvSpPr/>
      </dsp:nvSpPr>
      <dsp:spPr>
        <a:xfrm>
          <a:off x="4846769" y="3749405"/>
          <a:ext cx="848780" cy="73133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92451A-567B-4407-82A6-869E0C71A6F7}">
      <dsp:nvSpPr>
        <dsp:cNvPr id="0" name=""/>
        <dsp:cNvSpPr/>
      </dsp:nvSpPr>
      <dsp:spPr>
        <a:xfrm>
          <a:off x="5033584" y="2909437"/>
          <a:ext cx="1843560" cy="1594896"/>
        </a:xfrm>
        <a:prstGeom prst="hexagon">
          <a:avLst>
            <a:gd name="adj" fmla="val 28570"/>
            <a:gd name="vf" fmla="val 115470"/>
          </a:avLst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Ethanographic</a:t>
          </a:r>
          <a:endParaRPr lang="en-US" sz="2000" kern="1200" dirty="0"/>
        </a:p>
      </dsp:txBody>
      <dsp:txXfrm>
        <a:off x="5339101" y="3173745"/>
        <a:ext cx="1232526" cy="1066280"/>
      </dsp:txXfrm>
    </dsp:sp>
    <dsp:sp modelId="{DE616E36-B053-413A-9CE3-3DC7BEB02DBE}">
      <dsp:nvSpPr>
        <dsp:cNvPr id="0" name=""/>
        <dsp:cNvSpPr/>
      </dsp:nvSpPr>
      <dsp:spPr>
        <a:xfrm>
          <a:off x="3139787" y="3909608"/>
          <a:ext cx="848780" cy="73133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11E083-C49C-46DA-8EE0-714FDFF11306}">
      <dsp:nvSpPr>
        <dsp:cNvPr id="0" name=""/>
        <dsp:cNvSpPr/>
      </dsp:nvSpPr>
      <dsp:spPr>
        <a:xfrm>
          <a:off x="3342825" y="3891503"/>
          <a:ext cx="1843560" cy="1594896"/>
        </a:xfrm>
        <a:prstGeom prst="hexagon">
          <a:avLst>
            <a:gd name="adj" fmla="val 28570"/>
            <a:gd name="vf" fmla="val 115470"/>
          </a:avLst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Historical</a:t>
          </a:r>
          <a:endParaRPr lang="en-US" sz="2200" kern="1200" dirty="0"/>
        </a:p>
      </dsp:txBody>
      <dsp:txXfrm>
        <a:off x="3648342" y="4155811"/>
        <a:ext cx="1232526" cy="1066280"/>
      </dsp:txXfrm>
    </dsp:sp>
    <dsp:sp modelId="{4595A5E9-5BFE-49C1-BC2E-C0C51822A72C}">
      <dsp:nvSpPr>
        <dsp:cNvPr id="0" name=""/>
        <dsp:cNvSpPr/>
      </dsp:nvSpPr>
      <dsp:spPr>
        <a:xfrm>
          <a:off x="2132972" y="2542946"/>
          <a:ext cx="848780" cy="73133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259C8B-CC15-428F-BE5B-11F950CB502E}">
      <dsp:nvSpPr>
        <dsp:cNvPr id="0" name=""/>
        <dsp:cNvSpPr/>
      </dsp:nvSpPr>
      <dsp:spPr>
        <a:xfrm>
          <a:off x="1644217" y="2910535"/>
          <a:ext cx="1843560" cy="1594896"/>
        </a:xfrm>
        <a:prstGeom prst="hexagon">
          <a:avLst>
            <a:gd name="adj" fmla="val 28570"/>
            <a:gd name="vf" fmla="val 115470"/>
          </a:avLst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Action research</a:t>
          </a:r>
          <a:endParaRPr lang="en-US" sz="2200" kern="1200" dirty="0"/>
        </a:p>
      </dsp:txBody>
      <dsp:txXfrm>
        <a:off x="1949734" y="3174843"/>
        <a:ext cx="1232526" cy="1066280"/>
      </dsp:txXfrm>
    </dsp:sp>
    <dsp:sp modelId="{A1E14E77-4179-4E3B-9201-C533D9C8B9C6}">
      <dsp:nvSpPr>
        <dsp:cNvPr id="0" name=""/>
        <dsp:cNvSpPr/>
      </dsp:nvSpPr>
      <dsp:spPr>
        <a:xfrm>
          <a:off x="1644217" y="978773"/>
          <a:ext cx="1843560" cy="1594896"/>
        </a:xfrm>
        <a:prstGeom prst="hexagon">
          <a:avLst>
            <a:gd name="adj" fmla="val 28570"/>
            <a:gd name="vf" fmla="val 115470"/>
          </a:avLst>
        </a:prstGeom>
        <a:solidFill>
          <a:schemeClr val="tx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Survey</a:t>
          </a:r>
          <a:endParaRPr lang="en-US" sz="2000" kern="1200" dirty="0"/>
        </a:p>
      </dsp:txBody>
      <dsp:txXfrm>
        <a:off x="1949734" y="1243081"/>
        <a:ext cx="1232526" cy="1066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7333-2F19-41AB-BC4C-43DA01A129C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6CFCB4-5040-4EC2-A3BF-E392EEBDFD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7333-2F19-41AB-BC4C-43DA01A129C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FCB4-5040-4EC2-A3BF-E392EEBDF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7333-2F19-41AB-BC4C-43DA01A129C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FCB4-5040-4EC2-A3BF-E392EEBDF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7333-2F19-41AB-BC4C-43DA01A129C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FCB4-5040-4EC2-A3BF-E392EEBDF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7333-2F19-41AB-BC4C-43DA01A129C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FCB4-5040-4EC2-A3BF-E392EEBDF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7333-2F19-41AB-BC4C-43DA01A129C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FCB4-5040-4EC2-A3BF-E392EEBDFD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7333-2F19-41AB-BC4C-43DA01A129C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FCB4-5040-4EC2-A3BF-E392EEBDFD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7333-2F19-41AB-BC4C-43DA01A129C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FCB4-5040-4EC2-A3BF-E392EEBDF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7333-2F19-41AB-BC4C-43DA01A129C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FCB4-5040-4EC2-A3BF-E392EEBDF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7333-2F19-41AB-BC4C-43DA01A129C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FCB4-5040-4EC2-A3BF-E392EEBDF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7333-2F19-41AB-BC4C-43DA01A129C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FCB4-5040-4EC2-A3BF-E392EEBDFD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05AE7333-2F19-41AB-BC4C-43DA01A129C9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A6CFCB4-5040-4EC2-A3BF-E392EEBDFDA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73" r:id="rId1"/>
    <p:sldLayoutId id="2147484574" r:id="rId2"/>
    <p:sldLayoutId id="2147484575" r:id="rId3"/>
    <p:sldLayoutId id="2147484576" r:id="rId4"/>
    <p:sldLayoutId id="2147484577" r:id="rId5"/>
    <p:sldLayoutId id="2147484578" r:id="rId6"/>
    <p:sldLayoutId id="2147484579" r:id="rId7"/>
    <p:sldLayoutId id="2147484580" r:id="rId8"/>
    <p:sldLayoutId id="2147484581" r:id="rId9"/>
    <p:sldLayoutId id="2147484582" r:id="rId10"/>
    <p:sldLayoutId id="21474845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Sesi</a:t>
            </a:r>
            <a:r>
              <a:rPr lang="en-US" b="1" dirty="0" smtClean="0"/>
              <a:t> </a:t>
            </a:r>
            <a:r>
              <a:rPr lang="id-ID" b="1" dirty="0" smtClean="0"/>
              <a:t>6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en-US" b="1" dirty="0" err="1" smtClean="0"/>
              <a:t>D</a:t>
            </a:r>
            <a:r>
              <a:rPr lang="en-US" dirty="0" err="1" smtClean="0"/>
              <a:t>esain</a:t>
            </a:r>
            <a:r>
              <a:rPr lang="en-US" dirty="0" smtClean="0"/>
              <a:t> </a:t>
            </a:r>
            <a:r>
              <a:rPr lang="en-US" b="1" dirty="0"/>
              <a:t>P</a:t>
            </a:r>
            <a:r>
              <a:rPr lang="en-US" dirty="0"/>
              <a:t>enelitian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m. </a:t>
            </a:r>
            <a:r>
              <a:rPr lang="en-US" dirty="0" err="1" smtClean="0"/>
              <a:t>Arief</a:t>
            </a:r>
            <a:r>
              <a:rPr lang="en-US" dirty="0" smtClean="0"/>
              <a:t> </a:t>
            </a:r>
            <a:r>
              <a:rPr lang="en-US" dirty="0" err="1" smtClean="0"/>
              <a:t>soeleman</a:t>
            </a:r>
            <a:endParaRPr lang="en-US" dirty="0" smtClean="0"/>
          </a:p>
          <a:p>
            <a:r>
              <a:rPr lang="en-US" dirty="0" smtClean="0"/>
              <a:t>@ </a:t>
            </a:r>
            <a:r>
              <a:rPr lang="en-US" dirty="0" err="1" smtClean="0"/>
              <a:t>okt</a:t>
            </a:r>
            <a:r>
              <a:rPr lang="en-US" smtClean="0"/>
              <a:t> </a:t>
            </a:r>
            <a:r>
              <a:rPr lang="en-US" smtClean="0"/>
              <a:t>- </a:t>
            </a:r>
            <a:r>
              <a:rPr lang="en-US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10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1"/>
            <a:ext cx="73152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562600"/>
          </a:xfrm>
        </p:spPr>
        <p:txBody>
          <a:bodyPr>
            <a:normAutofit/>
          </a:bodyPr>
          <a:lstStyle/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riset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yang </a:t>
            </a:r>
            <a:r>
              <a:rPr lang="en-US" sz="2400" dirty="0" err="1"/>
              <a:t>sempurna</a:t>
            </a:r>
            <a:r>
              <a:rPr lang="en-US" sz="2400" dirty="0"/>
              <a:t>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hambatan-hambatan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batasan-batasan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diingat</a:t>
            </a:r>
            <a:r>
              <a:rPr lang="en-US" sz="2400" dirty="0" smtClean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batasan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hambatan</a:t>
            </a:r>
            <a:r>
              <a:rPr lang="en-US" sz="2400" dirty="0"/>
              <a:t> yang </a:t>
            </a:r>
            <a:r>
              <a:rPr lang="en-US" sz="2400" dirty="0" err="1"/>
              <a:t>dimaksud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 smtClean="0"/>
              <a:t>bukanlah</a:t>
            </a:r>
            <a:r>
              <a:rPr lang="en-US" sz="2400" dirty="0" smtClean="0"/>
              <a:t> </a:t>
            </a:r>
            <a:r>
              <a:rPr lang="en-US" sz="2400" dirty="0" err="1" smtClean="0"/>
              <a:t>hambatan</a:t>
            </a:r>
            <a:r>
              <a:rPr lang="en-US" sz="2400" dirty="0" smtClean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batasan</a:t>
            </a:r>
            <a:r>
              <a:rPr lang="en-US" sz="2400" dirty="0"/>
              <a:t> yang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,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dirty="0" err="1" smtClean="0"/>
              <a:t>keterbatasan</a:t>
            </a:r>
            <a:r>
              <a:rPr lang="en-US" sz="2400" dirty="0" smtClean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dibatasi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skop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keterbatasan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diungkapkan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 smtClean="0"/>
              <a:t>penulisan</a:t>
            </a:r>
            <a:r>
              <a:rPr lang="en-US" sz="2400" dirty="0" smtClean="0"/>
              <a:t> </a:t>
            </a:r>
            <a:r>
              <a:rPr lang="en-US" sz="2400" dirty="0" err="1" smtClean="0"/>
              <a:t>skripsi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tesis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592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315200" cy="11540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81600"/>
          </a:xfrm>
        </p:spPr>
        <p:txBody>
          <a:bodyPr>
            <a:normAutofit/>
          </a:bodyPr>
          <a:lstStyle/>
          <a:p>
            <a:r>
              <a:rPr lang="en-US" sz="2400" dirty="0"/>
              <a:t>Di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eksperimental</a:t>
            </a:r>
            <a:r>
              <a:rPr lang="en-US" sz="2400" dirty="0"/>
              <a:t> </a:t>
            </a:r>
            <a:r>
              <a:rPr lang="en-US" sz="2400" dirty="0" err="1"/>
              <a:t>riset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 smtClean="0"/>
              <a:t>simulasi</a:t>
            </a:r>
            <a:r>
              <a:rPr lang="en-US" sz="2400" dirty="0" smtClean="0"/>
              <a:t> (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/>
              <a:t>jumlahnya</a:t>
            </a:r>
            <a:r>
              <a:rPr lang="en-US" sz="2400" dirty="0"/>
              <a:t>)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pembanding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hasilnya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grafik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grafik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kali </a:t>
            </a:r>
            <a:r>
              <a:rPr lang="en-US" sz="2400" dirty="0" err="1"/>
              <a:t>panen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varietas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.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yang </a:t>
            </a:r>
            <a:r>
              <a:rPr lang="en-US" sz="2400" dirty="0" err="1"/>
              <a:t>didapatkan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eksperimental</a:t>
            </a:r>
            <a:r>
              <a:rPr lang="en-US" sz="2400" dirty="0"/>
              <a:t> </a:t>
            </a:r>
            <a:r>
              <a:rPr lang="en-US" sz="2400" dirty="0" err="1"/>
              <a:t>riset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Grafik</a:t>
            </a:r>
            <a:r>
              <a:rPr lang="en-US" sz="2400" dirty="0" smtClean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kali </a:t>
            </a:r>
            <a:r>
              <a:rPr lang="en-US" sz="2400" dirty="0" err="1" smtClean="0"/>
              <a:t>panen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.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nn-NO" sz="2400" dirty="0" smtClean="0"/>
              <a:t>metode </a:t>
            </a:r>
            <a:r>
              <a:rPr lang="nn-NO" sz="2400" dirty="0"/>
              <a:t>eksperimental. Sedangkan pada penelitian di bidang teknologi informasi </a:t>
            </a:r>
            <a:r>
              <a:rPr lang="nn-NO" sz="2400" dirty="0" smtClean="0"/>
              <a:t>juga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eksperimental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i="1" dirty="0"/>
              <a:t>case study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survey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827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7315200" cy="115409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839200" cy="5105400"/>
          </a:xfrm>
        </p:spPr>
        <p:txBody>
          <a:bodyPr/>
          <a:lstStyle/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eksperimental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sebab</a:t>
            </a:r>
            <a:r>
              <a:rPr lang="en-US" sz="2400" dirty="0"/>
              <a:t> </a:t>
            </a:r>
            <a:r>
              <a:rPr lang="en-US" sz="2400" dirty="0" err="1"/>
              <a:t>akibat</a:t>
            </a:r>
            <a:r>
              <a:rPr lang="en-US" sz="2400" dirty="0"/>
              <a:t>.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 smtClean="0"/>
              <a:t>sebab</a:t>
            </a:r>
            <a:r>
              <a:rPr lang="en-US" sz="2400" dirty="0" smtClean="0"/>
              <a:t> </a:t>
            </a:r>
            <a:r>
              <a:rPr lang="en-US" sz="2400" dirty="0" err="1" smtClean="0"/>
              <a:t>akibat</a:t>
            </a:r>
            <a:r>
              <a:rPr lang="en-US" sz="2400" dirty="0" smtClean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dampaknya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efek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korelasi</a:t>
            </a:r>
            <a:r>
              <a:rPr lang="en-US" sz="2400" dirty="0"/>
              <a:t>, </a:t>
            </a:r>
            <a:r>
              <a:rPr lang="en-US" sz="2400" dirty="0" err="1" smtClean="0"/>
              <a:t>dampaknya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/>
              <a:t>efek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penjelasan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sebab</a:t>
            </a:r>
            <a:r>
              <a:rPr lang="en-US" sz="2400" dirty="0"/>
              <a:t> </a:t>
            </a:r>
            <a:r>
              <a:rPr lang="en-US" sz="2400" dirty="0" err="1"/>
              <a:t>akibat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sebab</a:t>
            </a:r>
            <a:r>
              <a:rPr lang="en-US" sz="2400" dirty="0"/>
              <a:t>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i="1" dirty="0"/>
              <a:t>e-learning </a:t>
            </a:r>
            <a:r>
              <a:rPr lang="en-US" sz="2400" dirty="0" err="1"/>
              <a:t>dengan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i="1" dirty="0"/>
              <a:t>e-learning</a:t>
            </a:r>
            <a:r>
              <a:rPr lang="en-US" sz="2400" dirty="0" smtClean="0"/>
              <a:t>.</a:t>
            </a:r>
          </a:p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eksperimental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yang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i="1" dirty="0" err="1">
                <a:solidFill>
                  <a:schemeClr val="tx2"/>
                </a:solidFill>
              </a:rPr>
              <a:t>indipendent</a:t>
            </a:r>
            <a:r>
              <a:rPr lang="en-US" sz="2400" i="1" dirty="0">
                <a:solidFill>
                  <a:schemeClr val="tx2"/>
                </a:solidFill>
              </a:rPr>
              <a:t> variable</a:t>
            </a:r>
            <a:r>
              <a:rPr lang="en-US" sz="2400" i="1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dimanipulasi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>
                <a:solidFill>
                  <a:schemeClr val="tx2"/>
                </a:solidFill>
              </a:rPr>
              <a:t>dependent variable 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dirty="0" err="1">
                <a:solidFill>
                  <a:schemeClr val="tx2"/>
                </a:solidFill>
              </a:rPr>
              <a:t>faktor</a:t>
            </a:r>
            <a:r>
              <a:rPr lang="en-US" sz="2400" dirty="0">
                <a:solidFill>
                  <a:schemeClr val="tx2"/>
                </a:solidFill>
              </a:rPr>
              <a:t> yang </a:t>
            </a:r>
            <a:r>
              <a:rPr lang="en-US" sz="2400" dirty="0" err="1">
                <a:solidFill>
                  <a:schemeClr val="tx2"/>
                </a:solidFill>
              </a:rPr>
              <a:t>diukur</a:t>
            </a:r>
            <a:r>
              <a:rPr lang="en-US" sz="2400" dirty="0">
                <a:solidFill>
                  <a:schemeClr val="tx2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889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315200" cy="1154097"/>
          </a:xfrm>
        </p:spPr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1816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citra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,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/>
              <a:t>perlakuan</a:t>
            </a:r>
            <a:r>
              <a:rPr lang="en-US" sz="2400" dirty="0"/>
              <a:t> yang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smtClean="0"/>
              <a:t>threshold  </a:t>
            </a:r>
            <a:r>
              <a:rPr lang="en-US" sz="2400" dirty="0"/>
              <a:t>yang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 smtClean="0"/>
              <a:t>diukur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segmentasi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sv-SE" sz="2400" dirty="0" smtClean="0"/>
              <a:t>Pada </a:t>
            </a:r>
            <a:r>
              <a:rPr lang="sv-SE" sz="2400" dirty="0"/>
              <a:t>faktor yang dimanipulasi </a:t>
            </a:r>
            <a:r>
              <a:rPr lang="sv-SE" sz="2400" dirty="0" smtClean="0"/>
              <a:t>(threshold )</a:t>
            </a:r>
            <a:r>
              <a:rPr lang="en-US" sz="2400" dirty="0" smtClean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berikan</a:t>
            </a:r>
            <a:r>
              <a:rPr lang="en-US" sz="2400" dirty="0"/>
              <a:t> 4 </a:t>
            </a:r>
            <a:r>
              <a:rPr lang="en-US" sz="2400" dirty="0" err="1"/>
              <a:t>macam</a:t>
            </a:r>
            <a:r>
              <a:rPr lang="en-US" sz="2400" dirty="0"/>
              <a:t> </a:t>
            </a:r>
            <a:r>
              <a:rPr lang="en-US" sz="2400" dirty="0" err="1"/>
              <a:t>perlakuan</a:t>
            </a:r>
            <a:r>
              <a:rPr lang="en-US" sz="2400" dirty="0"/>
              <a:t>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smtClean="0"/>
              <a:t>threshold  </a:t>
            </a:r>
            <a:r>
              <a:rPr lang="en-US" sz="2400" dirty="0"/>
              <a:t>(0); </a:t>
            </a:r>
            <a:r>
              <a:rPr lang="en-US" sz="2400" dirty="0" smtClean="0"/>
              <a:t>threshold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/>
              <a:t>0.5 </a:t>
            </a:r>
            <a:r>
              <a:rPr lang="en-US" sz="2400" dirty="0" smtClean="0"/>
              <a:t>; threshold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0.3;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smtClean="0"/>
              <a:t>threshold  0.7.</a:t>
            </a:r>
          </a:p>
          <a:p>
            <a:r>
              <a:rPr lang="en-US" sz="2400" dirty="0" smtClean="0"/>
              <a:t>Kita </a:t>
            </a:r>
            <a:r>
              <a:rPr lang="en-US" sz="2400" dirty="0" err="1" smtClean="0"/>
              <a:t>dapatkan</a:t>
            </a:r>
            <a:r>
              <a:rPr lang="en-US" sz="2400" dirty="0" smtClean="0"/>
              <a:t> </a:t>
            </a:r>
            <a:r>
              <a:rPr lang="en-US" sz="2400" dirty="0" err="1"/>
              <a:t>hasil</a:t>
            </a:r>
            <a:r>
              <a:rPr lang="en-US" sz="2400" dirty="0"/>
              <a:t> yang </a:t>
            </a:r>
            <a:r>
              <a:rPr lang="en-US" sz="2400" dirty="0" err="1"/>
              <a:t>berbeda-beda</a:t>
            </a:r>
            <a:r>
              <a:rPr lang="en-US" sz="2400" dirty="0"/>
              <a:t>.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smtClean="0"/>
              <a:t>threshold 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1 </a:t>
            </a:r>
            <a:r>
              <a:rPr lang="en-US" sz="2400" dirty="0" err="1" smtClean="0"/>
              <a:t>ternyata</a:t>
            </a:r>
            <a:r>
              <a:rPr lang="en-US" sz="2400" dirty="0" smtClean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 smtClean="0"/>
              <a:t>segmentasi</a:t>
            </a:r>
            <a:r>
              <a:rPr lang="en-US" sz="2400" dirty="0" smtClean="0"/>
              <a:t>  </a:t>
            </a:r>
            <a:r>
              <a:rPr lang="en-US" sz="2400" dirty="0" err="1" smtClean="0"/>
              <a:t>menurun</a:t>
            </a:r>
            <a:r>
              <a:rPr lang="en-US" sz="2400" dirty="0"/>
              <a:t>.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grafik</a:t>
            </a:r>
            <a:r>
              <a:rPr lang="en-US" sz="2400" dirty="0"/>
              <a:t> yang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 smtClean="0"/>
              <a:t>buat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yang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optimalisasi</a:t>
            </a:r>
            <a:r>
              <a:rPr lang="en-US" sz="2400" dirty="0"/>
              <a:t> (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maksimum</a:t>
            </a:r>
            <a:r>
              <a:rPr lang="en-US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2441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7315200" cy="762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/>
          </a:bodyPr>
          <a:lstStyle/>
          <a:p>
            <a:r>
              <a:rPr lang="en-US" sz="2400" dirty="0" err="1"/>
              <a:t>Berdasarkan</a:t>
            </a:r>
            <a:r>
              <a:rPr lang="en-US" sz="2400" dirty="0"/>
              <a:t> data yang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digambarkan</a:t>
            </a:r>
            <a:r>
              <a:rPr lang="en-US" sz="2400" dirty="0"/>
              <a:t> </a:t>
            </a:r>
            <a:r>
              <a:rPr lang="en-US" sz="2400" dirty="0" err="1"/>
              <a:t>grafik</a:t>
            </a:r>
            <a:r>
              <a:rPr lang="en-US" sz="2400" dirty="0"/>
              <a:t> yang </a:t>
            </a:r>
            <a:r>
              <a:rPr lang="en-US" sz="2400" dirty="0" err="1" smtClean="0"/>
              <a:t>berbeda-beda</a:t>
            </a:r>
            <a:r>
              <a:rPr lang="en-US" sz="2400" dirty="0" smtClean="0"/>
              <a:t>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pertambahan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indipendent</a:t>
            </a:r>
            <a:r>
              <a:rPr lang="en-US" sz="2400" dirty="0"/>
              <a:t> variable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 smtClean="0"/>
              <a:t>grafik</a:t>
            </a:r>
            <a:r>
              <a:rPr lang="en-US" sz="2400" dirty="0" smtClean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/>
              <a:t>grafik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i="1" dirty="0" err="1">
                <a:solidFill>
                  <a:schemeClr val="tx2"/>
                </a:solidFill>
              </a:rPr>
              <a:t>indipendent</a:t>
            </a:r>
            <a:r>
              <a:rPr lang="en-US" sz="2400" i="1" dirty="0">
                <a:solidFill>
                  <a:schemeClr val="tx2"/>
                </a:solidFill>
              </a:rPr>
              <a:t> </a:t>
            </a:r>
            <a:r>
              <a:rPr lang="en-US" sz="2400" i="1" dirty="0" err="1">
                <a:solidFill>
                  <a:schemeClr val="tx2"/>
                </a:solidFill>
              </a:rPr>
              <a:t>variablenya</a:t>
            </a:r>
            <a:r>
              <a:rPr lang="en-US" sz="2400" i="1" dirty="0">
                <a:solidFill>
                  <a:schemeClr val="tx2"/>
                </a:solidFill>
              </a:rPr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smtClean="0"/>
              <a:t>threshold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>
                <a:solidFill>
                  <a:schemeClr val="tx2"/>
                </a:solidFill>
              </a:rPr>
              <a:t>dependent </a:t>
            </a:r>
            <a:r>
              <a:rPr lang="en-US" sz="2400" i="1" dirty="0" err="1">
                <a:solidFill>
                  <a:schemeClr val="tx2"/>
                </a:solidFill>
              </a:rPr>
              <a:t>variablenya</a:t>
            </a:r>
            <a:r>
              <a:rPr lang="en-US" sz="2400" i="1" dirty="0">
                <a:solidFill>
                  <a:schemeClr val="tx2"/>
                </a:solidFill>
              </a:rPr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 smtClean="0"/>
              <a:t>segmentasi</a:t>
            </a:r>
            <a:r>
              <a:rPr lang="en-US" sz="2400" dirty="0" smtClean="0"/>
              <a:t>  </a:t>
            </a:r>
            <a:r>
              <a:rPr lang="en-US" sz="2400" dirty="0" err="1"/>
              <a:t>dihasilkan</a:t>
            </a:r>
            <a:r>
              <a:rPr lang="en-US" sz="2400" dirty="0"/>
              <a:t>.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threshold  yang </a:t>
            </a:r>
            <a:r>
              <a:rPr lang="en-US" sz="2400" dirty="0" err="1">
                <a:solidFill>
                  <a:schemeClr val="tx2"/>
                </a:solidFill>
              </a:rPr>
              <a:t>diberikan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berbeda-beda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maka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akan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didapatkan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hasil</a:t>
            </a:r>
            <a:r>
              <a:rPr lang="en-US" sz="2400" dirty="0">
                <a:solidFill>
                  <a:schemeClr val="tx2"/>
                </a:solidFill>
              </a:rPr>
              <a:t> yang </a:t>
            </a:r>
            <a:r>
              <a:rPr lang="en-US" sz="2400" dirty="0" err="1">
                <a:solidFill>
                  <a:schemeClr val="tx2"/>
                </a:solidFill>
              </a:rPr>
              <a:t>berbeda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juga</a:t>
            </a:r>
            <a:r>
              <a:rPr lang="en-US" sz="2400" dirty="0" smtClean="0">
                <a:solidFill>
                  <a:schemeClr val="tx2"/>
                </a:solidFill>
              </a:rPr>
              <a:t>. </a:t>
            </a:r>
          </a:p>
          <a:p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/>
              <a:t>eksperimental</a:t>
            </a:r>
            <a:r>
              <a:rPr lang="en-US" sz="2400" dirty="0"/>
              <a:t> yang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perlakuan</a:t>
            </a:r>
            <a:r>
              <a:rPr lang="en-US" sz="2400" dirty="0"/>
              <a:t> </a:t>
            </a:r>
            <a:r>
              <a:rPr lang="en-US" sz="2400" dirty="0" err="1"/>
              <a:t>inilah</a:t>
            </a:r>
            <a:r>
              <a:rPr lang="en-US" sz="2400" dirty="0"/>
              <a:t> yang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sebut</a:t>
            </a:r>
            <a:r>
              <a:rPr lang="en-US" sz="2400" dirty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batasan</a:t>
            </a:r>
            <a:r>
              <a:rPr lang="en-US" sz="2400" dirty="0" smtClean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113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1"/>
            <a:ext cx="7315200" cy="762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200" b="1" dirty="0"/>
              <a:t>Quasi </a:t>
            </a:r>
            <a:r>
              <a:rPr lang="en-US" sz="3200" b="1" dirty="0" err="1"/>
              <a:t>Eksperimental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6388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Quasi </a:t>
            </a:r>
            <a:r>
              <a:rPr lang="en-US" sz="2400" dirty="0" err="1">
                <a:solidFill>
                  <a:schemeClr val="tx2"/>
                </a:solidFill>
              </a:rPr>
              <a:t>Eksperimenta</a:t>
            </a:r>
            <a:r>
              <a:rPr lang="en-US" sz="2400" dirty="0" err="1"/>
              <a:t>l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eksperimental</a:t>
            </a:r>
            <a:r>
              <a:rPr lang="en-US" sz="2400" dirty="0"/>
              <a:t> </a:t>
            </a:r>
            <a:r>
              <a:rPr lang="en-US" sz="2400" dirty="0" err="1"/>
              <a:t>riset</a:t>
            </a:r>
            <a:r>
              <a:rPr lang="en-US" sz="2400" dirty="0"/>
              <a:t>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tx2"/>
                </a:solidFill>
              </a:rPr>
              <a:t>tidak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punya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kontrol</a:t>
            </a:r>
            <a:r>
              <a:rPr lang="en-US" sz="2400" dirty="0"/>
              <a:t>. Quasi </a:t>
            </a:r>
            <a:r>
              <a:rPr lang="en-US" sz="2400" dirty="0" err="1"/>
              <a:t>eksperimental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diukur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tx2"/>
                </a:solidFill>
              </a:rPr>
              <a:t>setelah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adanya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perlakuan</a:t>
            </a:r>
            <a:r>
              <a:rPr lang="en-US" sz="2400" dirty="0">
                <a:solidFill>
                  <a:schemeClr val="tx2"/>
                </a:solidFill>
              </a:rPr>
              <a:t> (</a:t>
            </a:r>
            <a:r>
              <a:rPr lang="en-US" sz="2400" i="1" dirty="0">
                <a:solidFill>
                  <a:schemeClr val="tx2"/>
                </a:solidFill>
              </a:rPr>
              <a:t>treatment</a:t>
            </a:r>
            <a:r>
              <a:rPr lang="en-US" sz="2400" dirty="0" smtClean="0"/>
              <a:t>).</a:t>
            </a:r>
          </a:p>
          <a:p>
            <a:pPr marL="45720" indent="0">
              <a:buNone/>
            </a:pPr>
            <a:endParaRPr lang="en-US" sz="2400" dirty="0"/>
          </a:p>
          <a:p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pemasaran</a:t>
            </a:r>
            <a:r>
              <a:rPr lang="en-US" sz="2400" dirty="0"/>
              <a:t> (</a:t>
            </a:r>
            <a:r>
              <a:rPr lang="en-US" sz="2400" i="1" dirty="0"/>
              <a:t>marketing)</a:t>
            </a:r>
            <a:r>
              <a:rPr lang="en-US" sz="2400" dirty="0"/>
              <a:t>. Kita </a:t>
            </a:r>
            <a:r>
              <a:rPr lang="en-US" sz="2400" dirty="0" err="1">
                <a:solidFill>
                  <a:schemeClr val="tx2"/>
                </a:solidFill>
              </a:rPr>
              <a:t>tidak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bisa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/>
              <a:t>mengukur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</a:t>
            </a:r>
            <a:r>
              <a:rPr lang="en-US" sz="2400" dirty="0" smtClean="0"/>
              <a:t> </a:t>
            </a:r>
            <a:r>
              <a:rPr lang="en-US" sz="2400" dirty="0" err="1">
                <a:solidFill>
                  <a:schemeClr val="tx2"/>
                </a:solidFill>
              </a:rPr>
              <a:t>karena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adanya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marketing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sejak</a:t>
            </a:r>
            <a:r>
              <a:rPr lang="en-US" sz="2400" dirty="0"/>
              <a:t> </a:t>
            </a:r>
            <a:r>
              <a:rPr lang="en-US" sz="2400" dirty="0" err="1"/>
              <a:t>dulupun</a:t>
            </a:r>
            <a:r>
              <a:rPr lang="en-US" sz="2400" dirty="0"/>
              <a:t> orang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i="1" dirty="0" smtClean="0"/>
              <a:t>marketing</a:t>
            </a:r>
            <a:r>
              <a:rPr lang="en-US" sz="2400" dirty="0"/>
              <a:t>. </a:t>
            </a:r>
            <a:r>
              <a:rPr lang="en-US" sz="2400" dirty="0" smtClean="0"/>
              <a:t> </a:t>
            </a:r>
          </a:p>
          <a:p>
            <a:pPr marL="45720" indent="0">
              <a:buNone/>
            </a:pPr>
            <a:endParaRPr lang="en-US" sz="2400" dirty="0" smtClean="0"/>
          </a:p>
          <a:p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i="1" dirty="0"/>
              <a:t>marketing </a:t>
            </a:r>
            <a:r>
              <a:rPr lang="en-US" sz="2400" dirty="0" err="1"/>
              <a:t>walaupun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punya</a:t>
            </a:r>
            <a:r>
              <a:rPr lang="en-US" sz="2400" dirty="0"/>
              <a:t> data </a:t>
            </a:r>
            <a:r>
              <a:rPr lang="en-US" sz="2400" dirty="0" err="1"/>
              <a:t>penjualan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meningkat</a:t>
            </a:r>
            <a:r>
              <a:rPr lang="en-US" sz="2400" dirty="0" smtClean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i="1" dirty="0"/>
              <a:t>marketing</a:t>
            </a:r>
            <a:r>
              <a:rPr lang="en-US" sz="2400" dirty="0" smtClean="0"/>
              <a:t>.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i="1" dirty="0"/>
              <a:t>branch </a:t>
            </a:r>
            <a:r>
              <a:rPr lang="en-US" sz="2400" i="1" dirty="0" err="1"/>
              <a:t>marknya</a:t>
            </a:r>
            <a:r>
              <a:rPr lang="en-US" sz="2400" i="1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di </a:t>
            </a:r>
            <a:r>
              <a:rPr lang="en-US" sz="2400" i="1" dirty="0"/>
              <a:t>claim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i="1" dirty="0"/>
              <a:t>marketing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90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7315200" cy="7620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 lain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investasi</a:t>
            </a:r>
            <a:r>
              <a:rPr lang="en-US" sz="2400" dirty="0"/>
              <a:t> </a:t>
            </a:r>
            <a:r>
              <a:rPr lang="en-US" sz="2400" i="1" dirty="0"/>
              <a:t>Information Technology </a:t>
            </a:r>
            <a:r>
              <a:rPr lang="en-US" sz="2400" dirty="0"/>
              <a:t>(IT),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membandingkan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produktivitas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IT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sesudah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IT</a:t>
            </a:r>
            <a:r>
              <a:rPr lang="en-US" sz="2400" dirty="0" smtClean="0"/>
              <a:t>.</a:t>
            </a:r>
          </a:p>
          <a:p>
            <a:pPr marL="45720" indent="0">
              <a:buNone/>
            </a:pPr>
            <a:endParaRPr lang="en-US" sz="2400" dirty="0"/>
          </a:p>
          <a:p>
            <a:r>
              <a:rPr lang="en-US" sz="2400" dirty="0" err="1"/>
              <a:t>Berdasarkan</a:t>
            </a:r>
            <a:r>
              <a:rPr lang="en-US" sz="2400" dirty="0"/>
              <a:t> data yang </a:t>
            </a:r>
            <a:r>
              <a:rPr lang="en-US" sz="2400" dirty="0" err="1"/>
              <a:t>dikumpulkan</a:t>
            </a:r>
            <a:r>
              <a:rPr lang="en-US" sz="2400" dirty="0"/>
              <a:t> </a:t>
            </a:r>
            <a:r>
              <a:rPr lang="en-US" sz="2400" dirty="0" err="1"/>
              <a:t>dilihat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produktivitasnya</a:t>
            </a:r>
            <a:r>
              <a:rPr lang="en-US" sz="2400" dirty="0" smtClean="0"/>
              <a:t>,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IT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produktivitasnya</a:t>
            </a:r>
            <a:r>
              <a:rPr lang="en-US" sz="2400" dirty="0"/>
              <a:t> </a:t>
            </a:r>
            <a:r>
              <a:rPr lang="en-US" sz="2400" dirty="0" err="1"/>
              <a:t>pernah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maksimal</a:t>
            </a:r>
            <a:r>
              <a:rPr lang="en-US" sz="2400" dirty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/>
              <a:t>,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dilihat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proses </a:t>
            </a:r>
            <a:r>
              <a:rPr lang="en-US" sz="2400" dirty="0" err="1"/>
              <a:t>bisnisnya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lain </a:t>
            </a:r>
            <a:r>
              <a:rPr lang="en-US" sz="2400" dirty="0" err="1"/>
              <a:t>sebagainya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Biasanya</a:t>
            </a:r>
            <a:r>
              <a:rPr lang="en-US" sz="2400" dirty="0" smtClean="0"/>
              <a:t> data </a:t>
            </a:r>
            <a:r>
              <a:rPr lang="en-US" sz="2400" dirty="0"/>
              <a:t>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2"/>
                </a:solidFill>
              </a:rPr>
              <a:t>data </a:t>
            </a:r>
            <a:r>
              <a:rPr lang="en-US" sz="2400" dirty="0" err="1">
                <a:solidFill>
                  <a:schemeClr val="tx2"/>
                </a:solidFill>
              </a:rPr>
              <a:t>kualitatif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atau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disebut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 smtClean="0">
                <a:solidFill>
                  <a:schemeClr val="tx2"/>
                </a:solidFill>
              </a:rPr>
              <a:t>One-shot  posttest</a:t>
            </a:r>
            <a:r>
              <a:rPr lang="en-US" sz="2400" i="1" dirty="0"/>
              <a:t>, </a:t>
            </a:r>
            <a:r>
              <a:rPr lang="en-US" sz="2400" i="1" dirty="0">
                <a:solidFill>
                  <a:schemeClr val="tx2"/>
                </a:solidFill>
              </a:rPr>
              <a:t>no control group </a:t>
            </a:r>
            <a:r>
              <a:rPr lang="en-US" sz="2400" i="1" dirty="0" err="1"/>
              <a:t>Tidak</a:t>
            </a:r>
            <a:r>
              <a:rPr lang="en-US" sz="2400" i="1" dirty="0"/>
              <a:t> </a:t>
            </a:r>
            <a:r>
              <a:rPr lang="en-US" sz="2400" i="1" dirty="0" err="1"/>
              <a:t>ada</a:t>
            </a:r>
            <a:r>
              <a:rPr lang="en-US" sz="2400" i="1" dirty="0"/>
              <a:t> control </a:t>
            </a:r>
            <a:r>
              <a:rPr lang="en-US" sz="2400" i="1" dirty="0" err="1"/>
              <a:t>grup</a:t>
            </a:r>
            <a:r>
              <a:rPr lang="en-US" sz="2400" i="1" dirty="0"/>
              <a:t> </a:t>
            </a:r>
            <a:r>
              <a:rPr lang="en-US" sz="2400" i="1" dirty="0" err="1"/>
              <a:t>b</a:t>
            </a:r>
            <a:r>
              <a:rPr lang="en-US" sz="2400" dirty="0" err="1"/>
              <a:t>iasanya</a:t>
            </a:r>
            <a:r>
              <a:rPr lang="en-US" sz="2400" dirty="0"/>
              <a:t> data-</a:t>
            </a:r>
            <a:r>
              <a:rPr lang="en-US" sz="2400" dirty="0" err="1"/>
              <a:t>datanya</a:t>
            </a:r>
            <a:r>
              <a:rPr lang="en-US" sz="2400" dirty="0"/>
              <a:t> </a:t>
            </a:r>
            <a:r>
              <a:rPr lang="en-US" sz="2400" dirty="0" err="1"/>
              <a:t>kualitatif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51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7315200" cy="762000"/>
          </a:xfrm>
        </p:spPr>
        <p:txBody>
          <a:bodyPr>
            <a:normAutofit/>
          </a:bodyPr>
          <a:lstStyle/>
          <a:p>
            <a:r>
              <a:rPr lang="en-US" sz="3400" b="1" dirty="0"/>
              <a:t>Causal – </a:t>
            </a:r>
            <a:r>
              <a:rPr lang="en-US" sz="3400" b="1" dirty="0" err="1"/>
              <a:t>Comperative</a:t>
            </a:r>
            <a:r>
              <a:rPr lang="en-US" sz="3400" b="1" dirty="0"/>
              <a:t> Research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334000"/>
          </a:xfrm>
        </p:spPr>
        <p:txBody>
          <a:bodyPr>
            <a:noAutofit/>
          </a:bodyPr>
          <a:lstStyle/>
          <a:p>
            <a:r>
              <a:rPr lang="en-US" sz="2300" i="1" dirty="0"/>
              <a:t>Causal – Comparative Research </a:t>
            </a:r>
            <a:r>
              <a:rPr lang="en-US" sz="2300" dirty="0" smtClean="0"/>
              <a:t>di </a:t>
            </a:r>
            <a:r>
              <a:rPr lang="en-US" sz="2300" dirty="0" err="1" smtClean="0"/>
              <a:t>sebut</a:t>
            </a:r>
            <a:r>
              <a:rPr lang="en-US" sz="2300" dirty="0" smtClean="0"/>
              <a:t>  </a:t>
            </a:r>
            <a:r>
              <a:rPr lang="en-US" sz="2300" dirty="0" err="1" smtClean="0"/>
              <a:t>juga</a:t>
            </a:r>
            <a:r>
              <a:rPr lang="en-US" sz="2300" dirty="0" smtClean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penelitian</a:t>
            </a:r>
            <a:r>
              <a:rPr lang="en-US" sz="2300" dirty="0"/>
              <a:t> </a:t>
            </a:r>
            <a:r>
              <a:rPr lang="en-US" sz="2300" dirty="0" err="1">
                <a:solidFill>
                  <a:schemeClr val="tx2"/>
                </a:solidFill>
              </a:rPr>
              <a:t>sebab</a:t>
            </a:r>
            <a:r>
              <a:rPr lang="en-US" sz="2300" dirty="0">
                <a:solidFill>
                  <a:schemeClr val="tx2"/>
                </a:solidFill>
              </a:rPr>
              <a:t> </a:t>
            </a:r>
            <a:r>
              <a:rPr lang="en-US" sz="2300" dirty="0" err="1" smtClean="0">
                <a:solidFill>
                  <a:schemeClr val="tx2"/>
                </a:solidFill>
              </a:rPr>
              <a:t>akibat</a:t>
            </a:r>
            <a:r>
              <a:rPr lang="en-US" sz="2300" dirty="0" smtClean="0">
                <a:solidFill>
                  <a:schemeClr val="tx2"/>
                </a:solidFill>
              </a:rPr>
              <a:t> </a:t>
            </a:r>
            <a:r>
              <a:rPr lang="en-US" sz="2300" dirty="0" err="1" smtClean="0"/>
              <a:t>merupakan</a:t>
            </a:r>
            <a:r>
              <a:rPr lang="en-US" sz="2300" dirty="0" smtClean="0"/>
              <a:t> </a:t>
            </a:r>
            <a:r>
              <a:rPr lang="en-US" sz="2300" dirty="0" err="1"/>
              <a:t>salah</a:t>
            </a:r>
            <a:r>
              <a:rPr lang="en-US" sz="2300" dirty="0"/>
              <a:t> </a:t>
            </a:r>
            <a:r>
              <a:rPr lang="en-US" sz="2300" dirty="0" err="1"/>
              <a:t>satu</a:t>
            </a:r>
            <a:r>
              <a:rPr lang="en-US" sz="2300" dirty="0"/>
              <a:t> ide </a:t>
            </a:r>
            <a:r>
              <a:rPr lang="en-US" sz="2300" dirty="0" err="1"/>
              <a:t>berpikir</a:t>
            </a:r>
            <a:r>
              <a:rPr lang="en-US" sz="2300" dirty="0"/>
              <a:t> </a:t>
            </a:r>
            <a:r>
              <a:rPr lang="en-US" sz="2300" dirty="0" err="1"/>
              <a:t>ilmiah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menyusun</a:t>
            </a:r>
            <a:r>
              <a:rPr lang="en-US" sz="2300" dirty="0"/>
              <a:t> </a:t>
            </a:r>
            <a:r>
              <a:rPr lang="en-US" sz="2300" dirty="0" err="1"/>
              <a:t>suatu</a:t>
            </a:r>
            <a:r>
              <a:rPr lang="en-US" sz="2300" dirty="0"/>
              <a:t> </a:t>
            </a:r>
            <a:r>
              <a:rPr lang="en-US" sz="2300" dirty="0" err="1"/>
              <a:t>riset</a:t>
            </a:r>
            <a:r>
              <a:rPr lang="en-US" sz="2300" dirty="0"/>
              <a:t> </a:t>
            </a:r>
            <a:r>
              <a:rPr lang="en-US" sz="2300" dirty="0" err="1"/>
              <a:t>metodologi</a:t>
            </a:r>
            <a:r>
              <a:rPr lang="en-US" sz="2300" dirty="0"/>
              <a:t>.</a:t>
            </a:r>
          </a:p>
          <a:p>
            <a:r>
              <a:rPr lang="nn-NO" sz="2300" dirty="0"/>
              <a:t>Penelitian kausal bisa dimasukkan dalam penelitian eksperiemn namun bisa </a:t>
            </a:r>
            <a:r>
              <a:rPr lang="nn-NO" sz="2300" dirty="0" smtClean="0"/>
              <a:t>juga </a:t>
            </a:r>
            <a:r>
              <a:rPr lang="en-US" sz="2300" dirty="0" err="1" smtClean="0"/>
              <a:t>dimasukkan</a:t>
            </a:r>
            <a:r>
              <a:rPr lang="en-US" sz="2300" dirty="0" smtClean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bentuk</a:t>
            </a:r>
            <a:r>
              <a:rPr lang="en-US" sz="2300" dirty="0"/>
              <a:t> lain </a:t>
            </a:r>
            <a:r>
              <a:rPr lang="en-US" sz="2300" dirty="0" err="1"/>
              <a:t>misalnya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bentuk</a:t>
            </a:r>
            <a:r>
              <a:rPr lang="en-US" sz="2300" dirty="0"/>
              <a:t> </a:t>
            </a:r>
            <a:r>
              <a:rPr lang="en-US" sz="2300" dirty="0" err="1"/>
              <a:t>komperatif</a:t>
            </a:r>
            <a:r>
              <a:rPr lang="en-US" sz="2300" dirty="0"/>
              <a:t> </a:t>
            </a:r>
            <a:r>
              <a:rPr lang="en-US" sz="2300" dirty="0" err="1"/>
              <a:t>riset</a:t>
            </a:r>
            <a:r>
              <a:rPr lang="en-US" sz="2300" dirty="0"/>
              <a:t>. </a:t>
            </a:r>
            <a:r>
              <a:rPr lang="en-US" sz="2300" i="1" dirty="0" err="1" smtClean="0">
                <a:solidFill>
                  <a:schemeClr val="tx2"/>
                </a:solidFill>
              </a:rPr>
              <a:t>Indipendent</a:t>
            </a:r>
            <a:r>
              <a:rPr lang="en-US" sz="2300" i="1" dirty="0" smtClean="0">
                <a:solidFill>
                  <a:schemeClr val="tx2"/>
                </a:solidFill>
              </a:rPr>
              <a:t> variable </a:t>
            </a:r>
            <a:r>
              <a:rPr lang="en-US" sz="2300" dirty="0" err="1"/>
              <a:t>pada</a:t>
            </a:r>
            <a:r>
              <a:rPr lang="en-US" sz="2300" dirty="0"/>
              <a:t> </a:t>
            </a:r>
            <a:r>
              <a:rPr lang="en-US" sz="2300" dirty="0" err="1"/>
              <a:t>penelitian</a:t>
            </a:r>
            <a:r>
              <a:rPr lang="en-US" sz="2300" dirty="0"/>
              <a:t> </a:t>
            </a:r>
            <a:r>
              <a:rPr lang="en-US" sz="2300" dirty="0" err="1"/>
              <a:t>komperatif</a:t>
            </a:r>
            <a:r>
              <a:rPr lang="en-US" sz="2300" dirty="0"/>
              <a:t> </a:t>
            </a:r>
            <a:r>
              <a:rPr lang="en-US" sz="2300" dirty="0" err="1"/>
              <a:t>tidak</a:t>
            </a:r>
            <a:r>
              <a:rPr lang="en-US" sz="2300" dirty="0"/>
              <a:t> </a:t>
            </a:r>
            <a:r>
              <a:rPr lang="en-US" sz="2300" dirty="0" err="1"/>
              <a:t>bisa</a:t>
            </a:r>
            <a:r>
              <a:rPr lang="en-US" sz="2300" dirty="0"/>
              <a:t> </a:t>
            </a:r>
            <a:r>
              <a:rPr lang="en-US" sz="2300" dirty="0" err="1"/>
              <a:t>dimanipulasi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tidak</a:t>
            </a:r>
            <a:r>
              <a:rPr lang="en-US" sz="2300" dirty="0"/>
              <a:t> </a:t>
            </a:r>
            <a:r>
              <a:rPr lang="en-US" sz="2300" dirty="0" err="1"/>
              <a:t>bisa</a:t>
            </a:r>
            <a:r>
              <a:rPr lang="en-US" sz="2300" dirty="0"/>
              <a:t> </a:t>
            </a:r>
            <a:r>
              <a:rPr lang="en-US" sz="2300" dirty="0" err="1" smtClean="0"/>
              <a:t>diberikan</a:t>
            </a:r>
            <a:r>
              <a:rPr lang="en-US" sz="2300" dirty="0" smtClean="0"/>
              <a:t> </a:t>
            </a:r>
            <a:r>
              <a:rPr lang="en-US" sz="2300" dirty="0" err="1" smtClean="0">
                <a:solidFill>
                  <a:schemeClr val="tx2"/>
                </a:solidFill>
              </a:rPr>
              <a:t>perlakuan</a:t>
            </a:r>
            <a:r>
              <a:rPr lang="en-US" sz="2300" dirty="0" smtClean="0">
                <a:solidFill>
                  <a:schemeClr val="tx2"/>
                </a:solidFill>
              </a:rPr>
              <a:t> </a:t>
            </a:r>
            <a:r>
              <a:rPr lang="en-US" sz="2300" dirty="0">
                <a:solidFill>
                  <a:schemeClr val="tx2"/>
                </a:solidFill>
              </a:rPr>
              <a:t>(</a:t>
            </a:r>
            <a:r>
              <a:rPr lang="en-US" sz="2300" i="1" dirty="0">
                <a:solidFill>
                  <a:schemeClr val="tx2"/>
                </a:solidFill>
              </a:rPr>
              <a:t>treatment</a:t>
            </a:r>
            <a:r>
              <a:rPr lang="en-US" sz="2300" dirty="0">
                <a:solidFill>
                  <a:schemeClr val="tx2"/>
                </a:solidFill>
              </a:rPr>
              <a:t>). </a:t>
            </a:r>
            <a:endParaRPr lang="en-US" sz="2300" dirty="0" smtClean="0">
              <a:solidFill>
                <a:schemeClr val="tx2"/>
              </a:solidFill>
            </a:endParaRPr>
          </a:p>
          <a:p>
            <a:r>
              <a:rPr lang="en-US" sz="2300" dirty="0" smtClean="0"/>
              <a:t>Penelitian </a:t>
            </a:r>
            <a:r>
              <a:rPr lang="en-US" sz="2300" dirty="0" err="1"/>
              <a:t>komperatif</a:t>
            </a:r>
            <a:r>
              <a:rPr lang="en-US" sz="2300" dirty="0"/>
              <a:t> </a:t>
            </a:r>
            <a:r>
              <a:rPr lang="en-US" sz="2300" dirty="0" err="1"/>
              <a:t>lebih</a:t>
            </a:r>
            <a:r>
              <a:rPr lang="en-US" sz="2300" dirty="0"/>
              <a:t> </a:t>
            </a:r>
            <a:r>
              <a:rPr lang="en-US" sz="2300" dirty="0" err="1"/>
              <a:t>terfokus</a:t>
            </a:r>
            <a:r>
              <a:rPr lang="en-US" sz="2300" dirty="0"/>
              <a:t> </a:t>
            </a:r>
            <a:r>
              <a:rPr lang="en-US" sz="2300" dirty="0" err="1"/>
              <a:t>pada</a:t>
            </a:r>
            <a:r>
              <a:rPr lang="en-US" sz="2300" dirty="0"/>
              <a:t> </a:t>
            </a:r>
            <a:r>
              <a:rPr lang="en-US" sz="2300" dirty="0" err="1"/>
              <a:t>dampak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 smtClean="0"/>
              <a:t>efektif</a:t>
            </a:r>
            <a:r>
              <a:rPr lang="en-US" sz="2300" dirty="0" smtClean="0"/>
              <a:t> </a:t>
            </a:r>
            <a:r>
              <a:rPr lang="sv-SE" sz="2300" dirty="0" smtClean="0"/>
              <a:t>yang </a:t>
            </a:r>
            <a:r>
              <a:rPr lang="sv-SE" sz="2300" dirty="0"/>
              <a:t>terjadi dengan cara mencari apa yang menjadi penyebab dari dampak </a:t>
            </a:r>
            <a:r>
              <a:rPr lang="sv-SE" sz="2300" dirty="0" smtClean="0"/>
              <a:t>tersebut </a:t>
            </a:r>
            <a:r>
              <a:rPr lang="en-US" sz="2300" dirty="0" err="1" smtClean="0"/>
              <a:t>serta</a:t>
            </a:r>
            <a:r>
              <a:rPr lang="en-US" sz="2300" dirty="0" smtClean="0"/>
              <a:t> </a:t>
            </a:r>
            <a:r>
              <a:rPr lang="en-US" sz="2300" dirty="0" err="1"/>
              <a:t>melihat</a:t>
            </a:r>
            <a:r>
              <a:rPr lang="en-US" sz="2300" dirty="0"/>
              <a:t> </a:t>
            </a:r>
            <a:r>
              <a:rPr lang="en-US" sz="2300" dirty="0" err="1"/>
              <a:t>perbedaan</a:t>
            </a:r>
            <a:r>
              <a:rPr lang="en-US" sz="2300" dirty="0"/>
              <a:t> yang </a:t>
            </a:r>
            <a:r>
              <a:rPr lang="en-US" sz="2300" dirty="0" err="1"/>
              <a:t>yang</a:t>
            </a:r>
            <a:r>
              <a:rPr lang="en-US" sz="2300" dirty="0"/>
              <a:t> </a:t>
            </a:r>
            <a:r>
              <a:rPr lang="en-US" sz="2300" dirty="0" err="1"/>
              <a:t>terjadi</a:t>
            </a:r>
            <a:r>
              <a:rPr lang="en-US" sz="2300" dirty="0"/>
              <a:t> </a:t>
            </a:r>
            <a:r>
              <a:rPr lang="en-US" sz="2300" dirty="0" err="1"/>
              <a:t>diantara</a:t>
            </a:r>
            <a:r>
              <a:rPr lang="en-US" sz="2300" dirty="0"/>
              <a:t> </a:t>
            </a:r>
            <a:r>
              <a:rPr lang="en-US" sz="2300" dirty="0" err="1"/>
              <a:t>dua</a:t>
            </a:r>
            <a:r>
              <a:rPr lang="en-US" sz="2300" dirty="0"/>
              <a:t> </a:t>
            </a:r>
            <a:r>
              <a:rPr lang="en-US" sz="2300" dirty="0" err="1"/>
              <a:t>grup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lebih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 smtClean="0"/>
              <a:t>berikan</a:t>
            </a:r>
            <a:r>
              <a:rPr lang="en-US" sz="2300" dirty="0" smtClean="0"/>
              <a:t> </a:t>
            </a:r>
            <a:r>
              <a:rPr lang="en-US" sz="2300" dirty="0" err="1" smtClean="0"/>
              <a:t>penjelasan</a:t>
            </a:r>
            <a:r>
              <a:rPr lang="en-US" sz="2300" dirty="0" smtClean="0"/>
              <a:t> </a:t>
            </a:r>
            <a:r>
              <a:rPr lang="en-US" sz="2300" dirty="0" err="1"/>
              <a:t>terhadap</a:t>
            </a:r>
            <a:r>
              <a:rPr lang="en-US" sz="2300" dirty="0"/>
              <a:t> </a:t>
            </a:r>
            <a:r>
              <a:rPr lang="en-US" sz="2300" dirty="0" err="1"/>
              <a:t>perbedaan</a:t>
            </a:r>
            <a:r>
              <a:rPr lang="en-US" sz="2300" dirty="0"/>
              <a:t> </a:t>
            </a:r>
            <a:r>
              <a:rPr lang="en-US" sz="2300" dirty="0" err="1"/>
              <a:t>diantara</a:t>
            </a:r>
            <a:r>
              <a:rPr lang="en-US" sz="2300" dirty="0"/>
              <a:t> </a:t>
            </a:r>
            <a:r>
              <a:rPr lang="en-US" sz="2300" dirty="0" err="1"/>
              <a:t>kedua</a:t>
            </a:r>
            <a:r>
              <a:rPr lang="en-US" sz="2300" dirty="0"/>
              <a:t> </a:t>
            </a:r>
            <a:r>
              <a:rPr lang="en-US" sz="2300" dirty="0" err="1" smtClean="0"/>
              <a:t>kelompok</a:t>
            </a:r>
            <a:r>
              <a:rPr lang="en-US" sz="2300" dirty="0" smtClean="0"/>
              <a:t> / </a:t>
            </a:r>
            <a:r>
              <a:rPr lang="en-US" sz="2300" dirty="0" err="1" smtClean="0"/>
              <a:t>grup</a:t>
            </a:r>
            <a:r>
              <a:rPr lang="en-US" sz="2300" dirty="0"/>
              <a:t>. </a:t>
            </a:r>
            <a:r>
              <a:rPr lang="en-US" sz="2300" dirty="0" err="1"/>
              <a:t>Misalnya</a:t>
            </a:r>
            <a:r>
              <a:rPr lang="en-US" sz="2300" dirty="0"/>
              <a:t> </a:t>
            </a:r>
            <a:r>
              <a:rPr lang="en-US" sz="2300" dirty="0" err="1" smtClean="0"/>
              <a:t>kenapa</a:t>
            </a:r>
            <a:r>
              <a:rPr lang="en-US" sz="2300" dirty="0" smtClean="0"/>
              <a:t> </a:t>
            </a:r>
            <a:r>
              <a:rPr lang="en-US" sz="2300" dirty="0" err="1" smtClean="0"/>
              <a:t>perusahaan</a:t>
            </a:r>
            <a:r>
              <a:rPr lang="en-US" sz="2300" dirty="0" smtClean="0"/>
              <a:t> </a:t>
            </a:r>
            <a:r>
              <a:rPr lang="en-US" sz="2300" dirty="0"/>
              <a:t>IT </a:t>
            </a:r>
            <a:r>
              <a:rPr lang="en-US" sz="2300" dirty="0" err="1"/>
              <a:t>multinasional</a:t>
            </a:r>
            <a:r>
              <a:rPr lang="en-US" sz="2300" dirty="0"/>
              <a:t> </a:t>
            </a:r>
            <a:r>
              <a:rPr lang="en-US" sz="2300" dirty="0" err="1"/>
              <a:t>lebih</a:t>
            </a:r>
            <a:r>
              <a:rPr lang="en-US" sz="2300" dirty="0"/>
              <a:t> </a:t>
            </a:r>
            <a:r>
              <a:rPr lang="en-US" sz="2300" dirty="0" err="1"/>
              <a:t>inovatif</a:t>
            </a:r>
            <a:r>
              <a:rPr lang="en-US" sz="2300" dirty="0"/>
              <a:t> </a:t>
            </a:r>
            <a:r>
              <a:rPr lang="en-US" sz="2300" dirty="0" err="1"/>
              <a:t>daripada</a:t>
            </a:r>
            <a:r>
              <a:rPr lang="en-US" sz="2300" dirty="0"/>
              <a:t> </a:t>
            </a:r>
            <a:r>
              <a:rPr lang="en-US" sz="2300" dirty="0" err="1"/>
              <a:t>perusahaan</a:t>
            </a:r>
            <a:r>
              <a:rPr lang="en-US" sz="2300" dirty="0"/>
              <a:t> IT </a:t>
            </a:r>
            <a:r>
              <a:rPr lang="en-US" sz="2300" dirty="0" err="1"/>
              <a:t>lokal</a:t>
            </a:r>
            <a:r>
              <a:rPr lang="en-US" sz="23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3575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57" y="76201"/>
            <a:ext cx="7315200" cy="990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5410200"/>
          </a:xfrm>
        </p:spPr>
        <p:txBody>
          <a:bodyPr/>
          <a:lstStyle/>
          <a:p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memanipulasi</a:t>
            </a:r>
            <a:r>
              <a:rPr lang="en-US" sz="2400" dirty="0"/>
              <a:t> data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macam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penghitungan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statistik</a:t>
            </a:r>
            <a:r>
              <a:rPr lang="en-US" sz="2400" dirty="0"/>
              <a:t>.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i="1" dirty="0"/>
              <a:t>interest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grafik</a:t>
            </a:r>
            <a:r>
              <a:rPr lang="en-US" sz="2400" dirty="0"/>
              <a:t> yang </a:t>
            </a:r>
            <a:r>
              <a:rPr lang="en-US" sz="2400" dirty="0" err="1"/>
              <a:t>didapatkan</a:t>
            </a:r>
            <a:r>
              <a:rPr lang="en-US" sz="2400" dirty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uji</a:t>
            </a:r>
            <a:r>
              <a:rPr lang="en-US" sz="2400" dirty="0"/>
              <a:t> </a:t>
            </a:r>
            <a:r>
              <a:rPr lang="en-US" sz="2400" i="1" dirty="0" err="1"/>
              <a:t>powerfull</a:t>
            </a:r>
            <a:r>
              <a:rPr lang="en-US" sz="2400" i="1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statistik</a:t>
            </a:r>
            <a:r>
              <a:rPr lang="en-US" sz="2400" dirty="0" smtClean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tx2"/>
                </a:solidFill>
              </a:rPr>
              <a:t>uji</a:t>
            </a:r>
            <a:r>
              <a:rPr lang="en-US" sz="2400" dirty="0">
                <a:solidFill>
                  <a:schemeClr val="tx2"/>
                </a:solidFill>
              </a:rPr>
              <a:t> t, </a:t>
            </a:r>
            <a:r>
              <a:rPr lang="en-US" sz="2400" dirty="0" err="1">
                <a:solidFill>
                  <a:schemeClr val="tx2"/>
                </a:solidFill>
              </a:rPr>
              <a:t>uji</a:t>
            </a:r>
            <a:r>
              <a:rPr lang="en-US" sz="2400" dirty="0">
                <a:solidFill>
                  <a:schemeClr val="tx2"/>
                </a:solidFill>
              </a:rPr>
              <a:t> z </a:t>
            </a:r>
            <a:r>
              <a:rPr lang="en-US" sz="2400" dirty="0" err="1">
                <a:solidFill>
                  <a:schemeClr val="tx2"/>
                </a:solidFill>
              </a:rPr>
              <a:t>maupun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uji</a:t>
            </a:r>
            <a:r>
              <a:rPr lang="en-US" sz="2400" dirty="0">
                <a:solidFill>
                  <a:schemeClr val="tx2"/>
                </a:solidFill>
              </a:rPr>
              <a:t> covariance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tx2"/>
                </a:solidFill>
              </a:rPr>
              <a:t>arah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penelitian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deskriptif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didapatkan</a:t>
            </a:r>
            <a:r>
              <a:rPr lang="en-US" sz="2400" dirty="0" smtClean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grafik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gambaran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sv-SE" sz="2400" dirty="0" smtClean="0"/>
              <a:t>apabila </a:t>
            </a:r>
            <a:r>
              <a:rPr lang="sv-SE" sz="2400" dirty="0"/>
              <a:t>kita ingin mengetahui secara lebih jauh apakah grafik tersebut signifikan </a:t>
            </a:r>
            <a:r>
              <a:rPr lang="sv-SE" sz="2400" dirty="0" smtClean="0"/>
              <a:t>atau tidak</a:t>
            </a:r>
            <a:r>
              <a:rPr lang="sv-SE" sz="2400" dirty="0"/>
              <a:t>, </a:t>
            </a:r>
            <a:r>
              <a:rPr lang="sv-SE" sz="2400" dirty="0">
                <a:solidFill>
                  <a:schemeClr val="tx2"/>
                </a:solidFill>
              </a:rPr>
              <a:t>maka harus diuji dengan statistik</a:t>
            </a:r>
            <a:r>
              <a:rPr lang="sv-SE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699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1"/>
            <a:ext cx="7315200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486400"/>
          </a:xfrm>
        </p:spPr>
        <p:txBody>
          <a:bodyPr>
            <a:normAutofit/>
          </a:bodyPr>
          <a:lstStyle/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menganalisa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tx2"/>
                </a:solidFill>
              </a:rPr>
              <a:t>tidak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harus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tx2"/>
                </a:solidFill>
              </a:rPr>
              <a:t>menggunakan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analisa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statistik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analisa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analisa</a:t>
            </a:r>
            <a:r>
              <a:rPr lang="en-US" sz="2400" dirty="0"/>
              <a:t> </a:t>
            </a:r>
            <a:r>
              <a:rPr lang="en-US" sz="2400" dirty="0" err="1"/>
              <a:t>statistik</a:t>
            </a:r>
            <a:r>
              <a:rPr lang="en-US" sz="2400" dirty="0"/>
              <a:t> </a:t>
            </a:r>
            <a:r>
              <a:rPr lang="en-US" sz="2400" dirty="0" err="1" smtClean="0"/>
              <a:t>deskriptif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/>
              <a:t>analisa</a:t>
            </a:r>
            <a:r>
              <a:rPr lang="en-US" sz="2400" dirty="0"/>
              <a:t> </a:t>
            </a:r>
            <a:r>
              <a:rPr lang="en-US" sz="2400" dirty="0" err="1"/>
              <a:t>kualitatif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data-data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, </a:t>
            </a:r>
            <a:r>
              <a:rPr lang="en-US" sz="2400" dirty="0" err="1"/>
              <a:t>grafik</a:t>
            </a:r>
            <a:r>
              <a:rPr lang="en-US" sz="2400" dirty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model-model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Analisa</a:t>
            </a:r>
            <a:r>
              <a:rPr lang="en-US" sz="2400" dirty="0" smtClean="0"/>
              <a:t> </a:t>
            </a:r>
            <a:r>
              <a:rPr lang="en-US" sz="2400" dirty="0" err="1"/>
              <a:t>statistik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analisa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kualitatif</a:t>
            </a:r>
            <a:r>
              <a:rPr lang="en-US" sz="2400" dirty="0"/>
              <a:t>, </a:t>
            </a:r>
            <a:r>
              <a:rPr lang="en-US" sz="2400" dirty="0" err="1"/>
              <a:t>keduanya</a:t>
            </a:r>
            <a:r>
              <a:rPr lang="en-US" sz="2400" dirty="0"/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saling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melengkapi</a:t>
            </a:r>
            <a:r>
              <a:rPr lang="en-US" sz="2400" dirty="0"/>
              <a:t>,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kaedah-kaedah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dipenuhi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 smtClean="0"/>
              <a:t>, </a:t>
            </a:r>
            <a:r>
              <a:rPr lang="en-US" sz="2400" dirty="0" err="1" smtClean="0"/>
              <a:t>teknik</a:t>
            </a:r>
            <a:r>
              <a:rPr lang="en-US" sz="2400" dirty="0"/>
              <a:t>,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i="1" dirty="0"/>
              <a:t>tools</a:t>
            </a:r>
            <a:r>
              <a:rPr lang="en-US" sz="2400" dirty="0"/>
              <a:t>.</a:t>
            </a:r>
          </a:p>
          <a:p>
            <a:r>
              <a:rPr lang="sv-SE" sz="2400" dirty="0"/>
              <a:t>Misalnya kita tidak bisa mengatakan bahwa perusahaan IT international lebih </a:t>
            </a:r>
            <a:r>
              <a:rPr lang="sv-SE" sz="2400" dirty="0" smtClean="0"/>
              <a:t>inovatif </a:t>
            </a:r>
            <a:r>
              <a:rPr lang="en-US" sz="2400" dirty="0" err="1" smtClean="0"/>
              <a:t>daripada</a:t>
            </a:r>
            <a:r>
              <a:rPr lang="en-US" sz="2400" dirty="0" smtClean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IT </a:t>
            </a:r>
            <a:r>
              <a:rPr lang="en-US" sz="2400" dirty="0" err="1"/>
              <a:t>nasional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didukung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data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m</a:t>
            </a:r>
            <a:r>
              <a:rPr lang="nn-NO" sz="2400" dirty="0" smtClean="0"/>
              <a:t>engungkapkan </a:t>
            </a:r>
            <a:r>
              <a:rPr lang="nn-NO" sz="2400" dirty="0"/>
              <a:t>sesuatu yang bernilai ilmiah harus didukung dengan data-data </a:t>
            </a:r>
            <a:r>
              <a:rPr lang="nn-NO" sz="2400" dirty="0" smtClean="0"/>
              <a:t>dan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/>
              <a:t>teori-teori</a:t>
            </a:r>
            <a:r>
              <a:rPr lang="en-US" sz="2400" dirty="0"/>
              <a:t> yang </a:t>
            </a:r>
            <a:r>
              <a:rPr lang="en-US" sz="2400" dirty="0" err="1"/>
              <a:t>mendukung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773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315200" cy="1154097"/>
          </a:xfrm>
        </p:spPr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/>
          </a:bodyPr>
          <a:lstStyle/>
          <a:p>
            <a:r>
              <a:rPr lang="fi-FI" sz="2400" dirty="0"/>
              <a:t>Desain penelitian merupakan pedoman dalam melakukan proses </a:t>
            </a:r>
            <a:r>
              <a:rPr lang="fi-FI" sz="2400" dirty="0" smtClean="0"/>
              <a:t>penelitian  </a:t>
            </a:r>
            <a:r>
              <a:rPr lang="sv-SE" sz="2400" dirty="0" smtClean="0"/>
              <a:t>diantaranya </a:t>
            </a:r>
            <a:r>
              <a:rPr lang="sv-SE" sz="2400" dirty="0"/>
              <a:t>dalam menentukan instrumen pengambilan data, penentuan sampel</a:t>
            </a:r>
            <a:r>
              <a:rPr lang="sv-SE" sz="2400" dirty="0" smtClean="0"/>
              <a:t>, </a:t>
            </a:r>
            <a:r>
              <a:rPr lang="en-US" sz="2400" dirty="0" err="1" smtClean="0"/>
              <a:t>pengumpulan</a:t>
            </a:r>
            <a:r>
              <a:rPr lang="en-US" sz="2400" dirty="0" smtClean="0"/>
              <a:t> </a:t>
            </a:r>
            <a:r>
              <a:rPr lang="en-US" sz="2400" dirty="0"/>
              <a:t>data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analisa</a:t>
            </a:r>
            <a:r>
              <a:rPr lang="en-US" sz="2400" dirty="0"/>
              <a:t> data. </a:t>
            </a:r>
            <a:endParaRPr lang="en-US" sz="2400" dirty="0" smtClean="0"/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pemilihan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yang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pedoman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jelas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86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019800"/>
          </a:xfrm>
        </p:spPr>
        <p:txBody>
          <a:bodyPr>
            <a:normAutofit/>
          </a:bodyPr>
          <a:lstStyle/>
          <a:p>
            <a:r>
              <a:rPr lang="en-US" sz="2400" dirty="0"/>
              <a:t>Penelitian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tx2"/>
                </a:solidFill>
              </a:rPr>
              <a:t>pendekatan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kualitatif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tx2"/>
                </a:solidFill>
              </a:rPr>
              <a:t>memiliki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sampel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yang </a:t>
            </a:r>
            <a:r>
              <a:rPr lang="en-US" sz="2400" dirty="0" err="1" smtClean="0">
                <a:solidFill>
                  <a:schemeClr val="tx2"/>
                </a:solidFill>
              </a:rPr>
              <a:t>terbatas</a:t>
            </a:r>
            <a:r>
              <a:rPr lang="en-US" sz="2400" dirty="0"/>
              <a:t>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kuantitatif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sampelnya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cukup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besar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Kombinasi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menguatkan</a:t>
            </a:r>
            <a:r>
              <a:rPr lang="en-US" sz="2400" dirty="0"/>
              <a:t>. Penelitian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 smtClean="0"/>
              <a:t>kualitatif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/>
              <a:t>datanya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reliable, valid,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designnya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. </a:t>
            </a:r>
            <a:r>
              <a:rPr lang="en-US" sz="2400" dirty="0" err="1">
                <a:solidFill>
                  <a:schemeClr val="tx2"/>
                </a:solidFill>
              </a:rPr>
              <a:t>Kualitatif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bukan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berarti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berkualitas</a:t>
            </a: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penjualan</a:t>
            </a:r>
            <a:r>
              <a:rPr lang="en-US" sz="2400" dirty="0"/>
              <a:t> IT </a:t>
            </a:r>
            <a:r>
              <a:rPr lang="en-US" sz="2400" dirty="0" err="1" smtClean="0"/>
              <a:t>multinasional</a:t>
            </a:r>
            <a:r>
              <a:rPr lang="en-US" sz="2400" dirty="0" smtClean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/>
              <a:t>terakhir</a:t>
            </a:r>
            <a:r>
              <a:rPr lang="en-US" sz="2400" dirty="0"/>
              <a:t>. </a:t>
            </a:r>
            <a:r>
              <a:rPr lang="en-US" sz="2400" dirty="0" err="1"/>
              <a:t>Bila</a:t>
            </a:r>
            <a:r>
              <a:rPr lang="en-US" sz="2400" dirty="0"/>
              <a:t> rata-</a:t>
            </a:r>
            <a:r>
              <a:rPr lang="en-US" sz="2400" dirty="0" err="1"/>
              <a:t>ratanya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signifikan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diuji</a:t>
            </a:r>
            <a:r>
              <a:rPr lang="en-US" sz="2400" dirty="0" smtClean="0"/>
              <a:t> </a:t>
            </a:r>
            <a:r>
              <a:rPr lang="en-US" sz="2400" dirty="0" err="1"/>
              <a:t>lanjut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statistik</a:t>
            </a:r>
            <a:r>
              <a:rPr lang="en-US" sz="2400" dirty="0"/>
              <a:t>,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uji</a:t>
            </a:r>
            <a:r>
              <a:rPr lang="en-US" sz="2400" dirty="0"/>
              <a:t> z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i="1" dirty="0" err="1"/>
              <a:t>powerull</a:t>
            </a:r>
            <a:r>
              <a:rPr lang="en-US" sz="2400" i="1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uji</a:t>
            </a:r>
            <a:r>
              <a:rPr lang="en-US" sz="2400" dirty="0"/>
              <a:t> t</a:t>
            </a:r>
            <a:r>
              <a:rPr lang="en-US" sz="2400" dirty="0" smtClean="0"/>
              <a:t>. (</a:t>
            </a:r>
            <a:r>
              <a:rPr lang="en-US" sz="2400" b="1" dirty="0" err="1" smtClean="0">
                <a:solidFill>
                  <a:schemeClr val="tx2"/>
                </a:solidFill>
              </a:rPr>
              <a:t>akan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dibahas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bab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Pengujian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da-DK" sz="2400" dirty="0"/>
              <a:t>Uji statistik ini dilakukan untuk mencari penyebab perbedaan berdasarkan </a:t>
            </a:r>
            <a:r>
              <a:rPr lang="da-DK" sz="2400" dirty="0" smtClean="0"/>
              <a:t>indipenden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/>
              <a:t>dependent </a:t>
            </a:r>
            <a:r>
              <a:rPr lang="en-US" sz="2400" dirty="0" err="1"/>
              <a:t>variablenya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542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1"/>
            <a:ext cx="73152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Uji</a:t>
            </a:r>
            <a:r>
              <a:rPr lang="en-US" sz="3200" dirty="0" smtClean="0"/>
              <a:t> - 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1" y="990600"/>
            <a:ext cx="8915400" cy="53340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Analisa</a:t>
            </a:r>
            <a:r>
              <a:rPr lang="en-US" sz="2400" dirty="0" smtClean="0"/>
              <a:t> </a:t>
            </a:r>
            <a:r>
              <a:rPr lang="en-US" sz="2400" dirty="0"/>
              <a:t>t-test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apabila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mengevaluasi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efek</a:t>
            </a:r>
            <a:r>
              <a:rPr lang="en-US" sz="2400" dirty="0"/>
              <a:t>.</a:t>
            </a:r>
          </a:p>
          <a:p>
            <a:r>
              <a:rPr lang="nn-NO" sz="2400" dirty="0"/>
              <a:t>Analisa t-test (uji t) biasanya digunakan untuk membandingkan dua kelompok </a:t>
            </a:r>
            <a:r>
              <a:rPr lang="nn-NO" sz="2400" dirty="0" smtClean="0"/>
              <a:t>dengan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/>
              <a:t>mean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perbandingan</a:t>
            </a:r>
            <a:r>
              <a:rPr lang="en-US" sz="2400" dirty="0"/>
              <a:t>. </a:t>
            </a:r>
            <a:r>
              <a:rPr lang="en-US" sz="2400" dirty="0" err="1"/>
              <a:t>Uji</a:t>
            </a:r>
            <a:r>
              <a:rPr lang="en-US" sz="2400" dirty="0"/>
              <a:t> t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 smtClean="0"/>
              <a:t>mengindikasikan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signifikan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statistik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Contohnya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diambil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Fasilkom</a:t>
            </a:r>
            <a:r>
              <a:rPr lang="en-US" sz="2400" dirty="0"/>
              <a:t> yang </a:t>
            </a:r>
            <a:r>
              <a:rPr lang="en-US" sz="2400" dirty="0" err="1"/>
              <a:t>terbagi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10 </a:t>
            </a:r>
            <a:r>
              <a:rPr lang="en-US" sz="2400" dirty="0" smtClean="0"/>
              <a:t>orang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/>
              <a:t>putri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10 orang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putra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varians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sv-SE" sz="2400" dirty="0" smtClean="0"/>
              <a:t>putra </a:t>
            </a:r>
            <a:r>
              <a:rPr lang="sv-SE" sz="2400" dirty="0"/>
              <a:t>dan putri harus dianggap sama.</a:t>
            </a:r>
          </a:p>
          <a:p>
            <a:r>
              <a:rPr lang="en-US" sz="2400" dirty="0" err="1"/>
              <a:t>Contoh</a:t>
            </a:r>
            <a:r>
              <a:rPr lang="en-US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7569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315200" cy="64141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Uji</a:t>
            </a:r>
            <a:r>
              <a:rPr lang="en-US" sz="3200" dirty="0" smtClean="0"/>
              <a:t> – F test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638800"/>
          </a:xfrm>
        </p:spPr>
        <p:txBody>
          <a:bodyPr/>
          <a:lstStyle/>
          <a:p>
            <a:pPr marL="45720" indent="0">
              <a:buNone/>
            </a:pPr>
            <a:endParaRPr lang="en-US" b="1" dirty="0"/>
          </a:p>
          <a:p>
            <a:r>
              <a:rPr lang="en-US" sz="2400" dirty="0" err="1"/>
              <a:t>Uji</a:t>
            </a:r>
            <a:r>
              <a:rPr lang="en-US" sz="2400" dirty="0"/>
              <a:t> f </a:t>
            </a:r>
            <a:r>
              <a:rPr lang="en-US" sz="2400" dirty="0" err="1"/>
              <a:t>berguna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menguji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r>
              <a:rPr lang="en-US" sz="2400" dirty="0"/>
              <a:t> </a:t>
            </a:r>
            <a:r>
              <a:rPr lang="en-US" sz="2400" dirty="0" err="1"/>
              <a:t>diambil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</a:t>
            </a:r>
            <a:r>
              <a:rPr lang="en-US" sz="2400" dirty="0" err="1" smtClean="0"/>
              <a:t>nol</a:t>
            </a:r>
            <a:r>
              <a:rPr lang="en-US" sz="2400" dirty="0" smtClean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yang </a:t>
            </a:r>
            <a:r>
              <a:rPr lang="en-US" sz="2400" dirty="0" err="1" smtClean="0"/>
              <a:t>signifikan</a:t>
            </a:r>
            <a:r>
              <a:rPr lang="en-US" sz="2400" dirty="0" smtClean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independent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endParaRPr lang="en-US" sz="2400" dirty="0"/>
          </a:p>
          <a:p>
            <a:pPr marL="45720" indent="0">
              <a:buNone/>
            </a:pPr>
            <a:r>
              <a:rPr lang="en-US" sz="2400" dirty="0" smtClean="0"/>
              <a:t>   dependent.</a:t>
            </a:r>
          </a:p>
          <a:p>
            <a:pPr marL="45720" indent="0">
              <a:buNone/>
            </a:pPr>
            <a:r>
              <a:rPr lang="en-US" sz="2400" b="1" dirty="0" err="1"/>
              <a:t>Uji</a:t>
            </a:r>
            <a:r>
              <a:rPr lang="en-US" sz="2400" b="1" dirty="0"/>
              <a:t> z ( z test)</a:t>
            </a:r>
          </a:p>
          <a:p>
            <a:r>
              <a:rPr lang="en-US" sz="2400" dirty="0" err="1"/>
              <a:t>Uji</a:t>
            </a:r>
            <a:r>
              <a:rPr lang="en-US" sz="2400" dirty="0"/>
              <a:t> z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uji</a:t>
            </a:r>
            <a:r>
              <a:rPr lang="en-US" sz="2400" dirty="0"/>
              <a:t> </a:t>
            </a:r>
            <a:r>
              <a:rPr lang="en-US" sz="2400" dirty="0" err="1"/>
              <a:t>kenormalan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30. 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Kita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estimasi</a:t>
            </a:r>
            <a:r>
              <a:rPr lang="en-US" sz="2400" dirty="0"/>
              <a:t> </a:t>
            </a:r>
            <a:r>
              <a:rPr lang="en-US" sz="2400" dirty="0" err="1"/>
              <a:t>standar</a:t>
            </a:r>
            <a:r>
              <a:rPr lang="en-US" sz="2400" dirty="0"/>
              <a:t> </a:t>
            </a:r>
            <a:r>
              <a:rPr lang="en-US" sz="2400" dirty="0" err="1"/>
              <a:t>deviasi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sv-SE" sz="2400" dirty="0" smtClean="0"/>
              <a:t>dengan </a:t>
            </a:r>
            <a:r>
              <a:rPr lang="sv-SE" sz="2400" dirty="0"/>
              <a:t>melihat rata-rata sampelnya.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89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7315200" cy="685800"/>
          </a:xfrm>
        </p:spPr>
        <p:txBody>
          <a:bodyPr>
            <a:normAutofit/>
          </a:bodyPr>
          <a:lstStyle/>
          <a:p>
            <a:r>
              <a:rPr lang="en-US" sz="3200" b="1" dirty="0"/>
              <a:t>Survey Research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>
            <a:normAutofit/>
          </a:bodyPr>
          <a:lstStyle/>
          <a:p>
            <a:r>
              <a:rPr lang="nb-NO" sz="2400" dirty="0"/>
              <a:t>Penelitian survei termasuk ke dalam </a:t>
            </a:r>
            <a:r>
              <a:rPr lang="nb-NO" sz="2400" dirty="0">
                <a:solidFill>
                  <a:schemeClr val="tx2"/>
                </a:solidFill>
              </a:rPr>
              <a:t>penelitian yang bersifat kuantitatif </a:t>
            </a:r>
            <a:r>
              <a:rPr lang="nb-NO" sz="2400" dirty="0"/>
              <a:t>untuk </a:t>
            </a:r>
            <a:r>
              <a:rPr lang="nb-NO" sz="2400" dirty="0" smtClean="0"/>
              <a:t>meneliti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.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survei</a:t>
            </a:r>
            <a:r>
              <a:rPr lang="en-US" sz="2400" dirty="0"/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menggunakan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kuesioner</a:t>
            </a:r>
            <a:r>
              <a:rPr lang="en-US" sz="2400" dirty="0" smtClean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pengambil</a:t>
            </a:r>
            <a:r>
              <a:rPr lang="en-US" sz="2400" dirty="0"/>
              <a:t> data. </a:t>
            </a:r>
            <a:endParaRPr lang="en-US" sz="2400" dirty="0" smtClean="0"/>
          </a:p>
          <a:p>
            <a:r>
              <a:rPr lang="en-US" sz="2400" dirty="0" smtClean="0"/>
              <a:t>Penelitian </a:t>
            </a:r>
            <a:r>
              <a:rPr lang="en-US" sz="2400" dirty="0" err="1"/>
              <a:t>survei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/>
              <a:t>sampel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kuesioner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pengumpulan</a:t>
            </a:r>
            <a:r>
              <a:rPr lang="en-US" sz="2400" dirty="0" smtClean="0"/>
              <a:t> </a:t>
            </a:r>
            <a:r>
              <a:rPr lang="en-US" sz="2400" dirty="0"/>
              <a:t>data yang </a:t>
            </a:r>
            <a:r>
              <a:rPr lang="en-US" sz="2400" dirty="0" err="1"/>
              <a:t>pokok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survei</a:t>
            </a:r>
            <a:r>
              <a:rPr lang="en-US" sz="2400" dirty="0"/>
              <a:t>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yang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penelitinya</a:t>
            </a:r>
            <a:r>
              <a:rPr lang="en-US" sz="2400" dirty="0"/>
              <a:t> </a:t>
            </a:r>
            <a:r>
              <a:rPr lang="en-US" sz="2400" dirty="0" err="1"/>
              <a:t>menginginkan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yang </a:t>
            </a:r>
            <a:r>
              <a:rPr lang="en-US" sz="2400" dirty="0" err="1"/>
              <a:t>mencerminkan</a:t>
            </a:r>
            <a:r>
              <a:rPr lang="en-US" sz="2400" dirty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</a:t>
            </a:r>
            <a:r>
              <a:rPr lang="en-US" sz="2400" dirty="0"/>
              <a:t>di </a:t>
            </a:r>
            <a:r>
              <a:rPr lang="en-US" sz="2400" dirty="0" err="1"/>
              <a:t>lapangan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/>
              <a:t>survei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popular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dilaksanakan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075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1"/>
            <a:ext cx="7315200" cy="6096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Lanjutan</a:t>
            </a:r>
            <a:r>
              <a:rPr lang="en-US" sz="3200" dirty="0" smtClean="0"/>
              <a:t>..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/>
          </a:bodyPr>
          <a:lstStyle/>
          <a:p>
            <a:r>
              <a:rPr lang="en-US" sz="2400" dirty="0" err="1"/>
              <a:t>Sebelum</a:t>
            </a:r>
            <a:r>
              <a:rPr lang="en-US" sz="2400" dirty="0"/>
              <a:t> </a:t>
            </a:r>
            <a:r>
              <a:rPr lang="en-US" sz="2400" dirty="0" err="1"/>
              <a:t>kuesioner</a:t>
            </a:r>
            <a:r>
              <a:rPr lang="en-US" sz="2400" dirty="0"/>
              <a:t> </a:t>
            </a:r>
            <a:r>
              <a:rPr lang="en-US" sz="2400" dirty="0" err="1"/>
              <a:t>disebarkan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, </a:t>
            </a:r>
            <a:r>
              <a:rPr lang="en-US" sz="2400" dirty="0" err="1"/>
              <a:t>sebaiknya</a:t>
            </a:r>
            <a:r>
              <a:rPr lang="en-US" sz="2400" dirty="0"/>
              <a:t> </a:t>
            </a:r>
            <a:r>
              <a:rPr lang="en-US" sz="2400" dirty="0" err="1"/>
              <a:t>kuesioner</a:t>
            </a:r>
            <a:r>
              <a:rPr lang="en-US" sz="2400" dirty="0"/>
              <a:t> </a:t>
            </a:r>
            <a:r>
              <a:rPr lang="en-US" sz="2400" dirty="0" err="1" smtClean="0"/>
              <a:t>diujicobakan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terlebih</a:t>
            </a:r>
            <a:r>
              <a:rPr lang="en-US" sz="2400" dirty="0" smtClean="0"/>
              <a:t> </a:t>
            </a:r>
            <a:r>
              <a:rPr lang="en-US" sz="2400" dirty="0" err="1"/>
              <a:t>dahulu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sejumlah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berguna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validitas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reliabilitas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ukur</a:t>
            </a:r>
            <a:r>
              <a:rPr lang="en-US" sz="2400" dirty="0"/>
              <a:t> yang </a:t>
            </a:r>
            <a:r>
              <a:rPr lang="en-US" sz="2400" dirty="0" err="1"/>
              <a:t>dimaksud</a:t>
            </a:r>
            <a:r>
              <a:rPr lang="en-US" sz="2400" dirty="0"/>
              <a:t>. </a:t>
            </a: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diterima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ditolaknya</a:t>
            </a:r>
            <a:r>
              <a:rPr lang="en-US" sz="2400" dirty="0"/>
              <a:t> </a:t>
            </a:r>
            <a:r>
              <a:rPr lang="en-US" sz="2400" dirty="0" err="1"/>
              <a:t>hipotesis</a:t>
            </a:r>
            <a:r>
              <a:rPr lang="en-US" sz="2400" dirty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dirumuskan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/>
              <a:t>ternyata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uji</a:t>
            </a:r>
            <a:r>
              <a:rPr lang="en-US" sz="2400" dirty="0"/>
              <a:t> </a:t>
            </a:r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kuesioner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kesalahan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mengubah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menyempurnakannya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kuesioner</a:t>
            </a:r>
            <a:r>
              <a:rPr lang="en-US" sz="2400" dirty="0" smtClean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tx2"/>
                </a:solidFill>
              </a:rPr>
              <a:t>konvergen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pengujian</a:t>
            </a:r>
            <a:r>
              <a:rPr lang="en-US" sz="2400" dirty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kuesioner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disebarkan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265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7315200" cy="6858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/>
          </a:bodyPr>
          <a:lstStyle/>
          <a:p>
            <a:r>
              <a:rPr lang="en-US" sz="2400" dirty="0" err="1"/>
              <a:t>Representatif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kuesioner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diekstrapolasi</a:t>
            </a:r>
            <a:r>
              <a:rPr lang="en-US" sz="2400" dirty="0" smtClean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sampling </a:t>
            </a:r>
            <a:r>
              <a:rPr lang="en-US" sz="2400" dirty="0" err="1"/>
              <a:t>tekniknya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data </a:t>
            </a:r>
            <a:r>
              <a:rPr lang="en-US" sz="2400" dirty="0" err="1"/>
              <a:t>representatif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/>
              <a:t>data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dikumpulkan</a:t>
            </a:r>
            <a:r>
              <a:rPr lang="en-US" sz="2400" dirty="0" smtClean="0"/>
              <a:t> </a:t>
            </a:r>
            <a:r>
              <a:rPr lang="en-US" sz="2400" dirty="0"/>
              <a:t>di </a:t>
            </a:r>
            <a:r>
              <a:rPr lang="en-US" sz="2400" dirty="0" err="1"/>
              <a:t>daerah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representatif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smtClean="0"/>
              <a:t>sampling </a:t>
            </a:r>
            <a:r>
              <a:rPr lang="en-US" sz="2400" dirty="0" err="1" smtClean="0"/>
              <a:t>tekniknya</a:t>
            </a:r>
            <a:r>
              <a:rPr lang="en-US" sz="2400" dirty="0" smtClean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acak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random validity</a:t>
            </a:r>
            <a:r>
              <a:rPr lang="en-US" sz="2400" dirty="0" smtClean="0"/>
              <a:t>.</a:t>
            </a:r>
          </a:p>
          <a:p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r>
              <a:rPr lang="en-US" sz="2400" dirty="0"/>
              <a:t> </a:t>
            </a:r>
            <a:r>
              <a:rPr lang="en-US" sz="2400" dirty="0" err="1"/>
              <a:t>sensus</a:t>
            </a:r>
            <a:r>
              <a:rPr lang="en-US" sz="2400" dirty="0"/>
              <a:t> </a:t>
            </a:r>
            <a:r>
              <a:rPr lang="en-US" sz="2400" dirty="0" err="1"/>
              <a:t>statistik</a:t>
            </a:r>
            <a:r>
              <a:rPr lang="en-US" sz="2400" dirty="0"/>
              <a:t>.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i="1" dirty="0"/>
              <a:t>Quick </a:t>
            </a:r>
            <a:r>
              <a:rPr lang="en-US" sz="2400" i="1" dirty="0" smtClean="0"/>
              <a:t>Count </a:t>
            </a:r>
            <a:r>
              <a:rPr lang="pl-PL" sz="2400" dirty="0" smtClean="0"/>
              <a:t>pada </a:t>
            </a:r>
            <a:r>
              <a:rPr lang="pl-PL" sz="2400" dirty="0"/>
              <a:t>saat pemilu beberapa waktu yang lalu. Pembentukan opini belum </a:t>
            </a:r>
            <a:r>
              <a:rPr lang="pl-PL" sz="2400" dirty="0" smtClean="0"/>
              <a:t>tentu</a:t>
            </a:r>
            <a:r>
              <a:rPr lang="en-US" sz="2400" dirty="0" smtClean="0"/>
              <a:t> </a:t>
            </a:r>
            <a:r>
              <a:rPr lang="en-US" sz="2400" dirty="0" err="1"/>
              <a:t>samplingnya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,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tergantung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sampling </a:t>
            </a:r>
            <a:r>
              <a:rPr lang="en-US" sz="2400" dirty="0" err="1"/>
              <a:t>tekniknya</a:t>
            </a:r>
            <a:r>
              <a:rPr lang="en-US" sz="2400" dirty="0"/>
              <a:t> </a:t>
            </a:r>
            <a:r>
              <a:rPr lang="en-US" sz="2400" dirty="0" err="1"/>
              <a:t>representatif</a:t>
            </a:r>
            <a:r>
              <a:rPr lang="en-US" sz="2400" dirty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/>
              <a:t>sampling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populasinya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statistik</a:t>
            </a:r>
            <a:r>
              <a:rPr lang="en-US" sz="2400" dirty="0"/>
              <a:t> </a:t>
            </a:r>
            <a:r>
              <a:rPr lang="en-US" sz="2400" dirty="0" err="1" smtClean="0"/>
              <a:t>nonparametrik</a:t>
            </a:r>
            <a:r>
              <a:rPr lang="en-US" sz="2400" dirty="0" smtClean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sebaran</a:t>
            </a:r>
            <a:r>
              <a:rPr lang="en-US" sz="2400" dirty="0"/>
              <a:t> </a:t>
            </a:r>
            <a:r>
              <a:rPr lang="en-US" sz="2400" dirty="0" err="1"/>
              <a:t>apapun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821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1"/>
            <a:ext cx="7315200" cy="6096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486400"/>
          </a:xfrm>
        </p:spPr>
        <p:txBody>
          <a:bodyPr>
            <a:normAutofit/>
          </a:bodyPr>
          <a:lstStyle/>
          <a:p>
            <a:r>
              <a:rPr lang="en-US" sz="2400" dirty="0"/>
              <a:t>Penelitian </a:t>
            </a:r>
            <a:r>
              <a:rPr lang="en-US" sz="2400" dirty="0" err="1"/>
              <a:t>survei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maksud</a:t>
            </a:r>
            <a:r>
              <a:rPr lang="en-US" sz="2400" dirty="0"/>
              <a:t> </a:t>
            </a: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(</a:t>
            </a:r>
            <a:r>
              <a:rPr lang="en-US" sz="2400" dirty="0"/>
              <a:t>1</a:t>
            </a:r>
            <a:r>
              <a:rPr lang="en-US" sz="2400" dirty="0">
                <a:solidFill>
                  <a:schemeClr val="tx2"/>
                </a:solidFill>
              </a:rPr>
              <a:t>) </a:t>
            </a:r>
            <a:r>
              <a:rPr lang="en-US" sz="2400" dirty="0" err="1">
                <a:solidFill>
                  <a:schemeClr val="tx2"/>
                </a:solidFill>
              </a:rPr>
              <a:t>penjajangan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/>
              <a:t>(</a:t>
            </a:r>
            <a:r>
              <a:rPr lang="en-US" sz="2400" dirty="0" err="1"/>
              <a:t>eksploratif</a:t>
            </a:r>
            <a:r>
              <a:rPr lang="en-US" sz="2400" dirty="0" smtClean="0"/>
              <a:t>),</a:t>
            </a:r>
          </a:p>
          <a:p>
            <a:pPr marL="4572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(2</a:t>
            </a:r>
            <a:r>
              <a:rPr lang="en-US" sz="2400" dirty="0" smtClean="0"/>
              <a:t>) </a:t>
            </a:r>
            <a:r>
              <a:rPr lang="en-US" sz="2400" dirty="0" err="1" smtClean="0">
                <a:solidFill>
                  <a:schemeClr val="tx2"/>
                </a:solidFill>
              </a:rPr>
              <a:t>deskriptif</a:t>
            </a:r>
            <a:r>
              <a:rPr lang="en-US" sz="2400" dirty="0"/>
              <a:t>, </a:t>
            </a:r>
            <a:endParaRPr lang="en-US" sz="2400" dirty="0" smtClean="0"/>
          </a:p>
          <a:p>
            <a:pPr marL="4572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/>
              <a:t>3) </a:t>
            </a:r>
            <a:r>
              <a:rPr lang="en-US" sz="2400" dirty="0" err="1">
                <a:solidFill>
                  <a:schemeClr val="tx2"/>
                </a:solidFill>
              </a:rPr>
              <a:t>penjelasan</a:t>
            </a:r>
            <a:r>
              <a:rPr lang="en-US" sz="2400" dirty="0"/>
              <a:t> (</a:t>
            </a:r>
            <a:r>
              <a:rPr lang="en-US" sz="2400" i="1" dirty="0"/>
              <a:t>explanatory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i="1" dirty="0"/>
              <a:t>confirmatory</a:t>
            </a:r>
            <a:r>
              <a:rPr lang="en-US" sz="2400" dirty="0"/>
              <a:t>), </a:t>
            </a:r>
            <a:r>
              <a:rPr lang="en-US" sz="2400" dirty="0" err="1"/>
              <a:t>yakni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s-ES" sz="2400" dirty="0" err="1" smtClean="0"/>
              <a:t>hubungan</a:t>
            </a:r>
            <a:r>
              <a:rPr lang="es-ES" sz="2400" dirty="0" smtClean="0"/>
              <a:t> </a:t>
            </a:r>
            <a:r>
              <a:rPr lang="es-ES" sz="2400" dirty="0" err="1"/>
              <a:t>kausal</a:t>
            </a:r>
            <a:r>
              <a:rPr lang="es-ES" sz="2400" dirty="0"/>
              <a:t> dan </a:t>
            </a:r>
            <a:r>
              <a:rPr lang="es-ES" sz="2400" dirty="0" err="1"/>
              <a:t>pengujian</a:t>
            </a:r>
            <a:r>
              <a:rPr lang="es-ES" sz="2400" dirty="0"/>
              <a:t> </a:t>
            </a:r>
            <a:r>
              <a:rPr lang="es-ES" sz="2400" dirty="0" err="1"/>
              <a:t>hipotesa</a:t>
            </a:r>
            <a:r>
              <a:rPr lang="es-ES" sz="2400" dirty="0"/>
              <a:t>; </a:t>
            </a:r>
            <a:endParaRPr lang="es-ES" sz="2400" dirty="0" smtClean="0"/>
          </a:p>
          <a:p>
            <a:pPr marL="45720" indent="0">
              <a:buNone/>
            </a:pPr>
            <a:r>
              <a:rPr lang="es-ES" sz="2400" dirty="0"/>
              <a:t> </a:t>
            </a:r>
            <a:r>
              <a:rPr lang="es-ES" sz="2400" dirty="0" smtClean="0"/>
              <a:t>(</a:t>
            </a:r>
            <a:r>
              <a:rPr lang="es-ES" sz="2400" dirty="0"/>
              <a:t>4) </a:t>
            </a:r>
            <a:r>
              <a:rPr lang="es-ES" sz="2400" dirty="0" err="1">
                <a:solidFill>
                  <a:schemeClr val="tx2"/>
                </a:solidFill>
              </a:rPr>
              <a:t>evaluasi</a:t>
            </a:r>
            <a:r>
              <a:rPr lang="es-ES" sz="2400" dirty="0"/>
              <a:t>, </a:t>
            </a:r>
            <a:endParaRPr lang="es-ES" sz="2400" dirty="0" smtClean="0"/>
          </a:p>
          <a:p>
            <a:pPr marL="45720" indent="0">
              <a:buNone/>
            </a:pPr>
            <a:r>
              <a:rPr lang="es-ES" sz="2400" dirty="0"/>
              <a:t> </a:t>
            </a:r>
            <a:r>
              <a:rPr lang="es-ES" sz="2400" dirty="0" smtClean="0"/>
              <a:t>(</a:t>
            </a:r>
            <a:r>
              <a:rPr lang="es-ES" sz="2400" dirty="0"/>
              <a:t>5) </a:t>
            </a:r>
            <a:r>
              <a:rPr lang="es-ES" sz="2400" dirty="0" err="1">
                <a:solidFill>
                  <a:schemeClr val="tx2"/>
                </a:solidFill>
              </a:rPr>
              <a:t>prediksi</a:t>
            </a:r>
            <a:r>
              <a:rPr lang="es-ES" sz="2400" dirty="0"/>
              <a:t> </a:t>
            </a:r>
            <a:r>
              <a:rPr lang="es-ES" sz="2400" dirty="0" err="1"/>
              <a:t>atau</a:t>
            </a:r>
            <a:r>
              <a:rPr lang="es-ES" sz="2400" dirty="0"/>
              <a:t> </a:t>
            </a:r>
            <a:r>
              <a:rPr lang="es-ES" sz="2400" dirty="0" err="1" smtClean="0"/>
              <a:t>meramalkan</a:t>
            </a:r>
            <a:r>
              <a:rPr lang="es-ES" sz="2400" dirty="0" smtClean="0"/>
              <a:t> </a:t>
            </a: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di </a:t>
            </a:r>
            <a:r>
              <a:rPr lang="en-US" sz="2400" dirty="0" err="1"/>
              <a:t>masa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datang</a:t>
            </a:r>
            <a:r>
              <a:rPr lang="en-US" sz="2400" dirty="0"/>
              <a:t>, </a:t>
            </a:r>
            <a:endParaRPr lang="en-US" sz="2400" dirty="0" smtClean="0"/>
          </a:p>
          <a:p>
            <a:pPr marL="4572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/>
              <a:t>6) </a:t>
            </a:r>
            <a:r>
              <a:rPr lang="en-US" sz="2400" dirty="0" err="1">
                <a:solidFill>
                  <a:schemeClr val="tx2"/>
                </a:solidFill>
              </a:rPr>
              <a:t>penelitian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operasional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endParaRPr lang="en-US" sz="2400" dirty="0" smtClean="0"/>
          </a:p>
          <a:p>
            <a:pPr marL="4572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/>
              <a:t>7</a:t>
            </a:r>
            <a:r>
              <a:rPr lang="en-US" sz="2400" dirty="0" smtClean="0"/>
              <a:t>) </a:t>
            </a:r>
            <a:r>
              <a:rPr lang="en-US" sz="2400" dirty="0" err="1" smtClean="0">
                <a:solidFill>
                  <a:schemeClr val="tx2"/>
                </a:solidFill>
              </a:rPr>
              <a:t>pengembangan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indikator-indikator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sosial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754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1"/>
            <a:ext cx="7315200" cy="533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Plus </a:t>
            </a:r>
            <a:r>
              <a:rPr lang="en-US" sz="3200" dirty="0" err="1" smtClean="0"/>
              <a:t>dan</a:t>
            </a:r>
            <a:r>
              <a:rPr lang="en-US" sz="3200" dirty="0" smtClean="0"/>
              <a:t> minus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/>
          <a:lstStyle/>
          <a:p>
            <a:r>
              <a:rPr lang="en-US" sz="2400" dirty="0" err="1">
                <a:solidFill>
                  <a:schemeClr val="tx2"/>
                </a:solidFill>
              </a:rPr>
              <a:t>Kekuatan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survei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/>
              <a:t>terletak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data yang </a:t>
            </a:r>
            <a:r>
              <a:rPr lang="en-US" sz="2400" dirty="0" err="1"/>
              <a:t>diambil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yang </a:t>
            </a:r>
            <a:r>
              <a:rPr lang="en-US" sz="2400" dirty="0" err="1" smtClean="0"/>
              <a:t>diteliti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mengajukan</a:t>
            </a:r>
            <a:r>
              <a:rPr lang="en-US" sz="2400" dirty="0"/>
              <a:t> </a:t>
            </a:r>
            <a:r>
              <a:rPr lang="en-US" sz="2400" dirty="0" err="1"/>
              <a:t>pertanyaanya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berstruktur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>
                <a:solidFill>
                  <a:schemeClr val="tx2"/>
                </a:solidFill>
              </a:rPr>
              <a:t>Kelemahan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survei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/>
              <a:t>terletak</a:t>
            </a:r>
            <a:r>
              <a:rPr lang="en-US" sz="2400" dirty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dijawab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responden</a:t>
            </a:r>
            <a:r>
              <a:rPr lang="en-US" sz="2400" dirty="0"/>
              <a:t>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tentu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isi</a:t>
            </a:r>
            <a:r>
              <a:rPr lang="en-US" sz="2400" dirty="0"/>
              <a:t> </a:t>
            </a:r>
            <a:r>
              <a:rPr lang="en-US" sz="2400" dirty="0" err="1"/>
              <a:t>hati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refleksi</a:t>
            </a:r>
            <a:r>
              <a:rPr lang="en-US" sz="2400" dirty="0"/>
              <a:t> </a:t>
            </a:r>
            <a:r>
              <a:rPr lang="en-US" sz="2400" dirty="0" err="1"/>
              <a:t>sesaat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dirasakan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152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7315200" cy="60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Research sample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562600"/>
          </a:xfrm>
        </p:spPr>
        <p:txBody>
          <a:bodyPr>
            <a:normAutofit/>
          </a:bodyPr>
          <a:lstStyle/>
          <a:p>
            <a:r>
              <a:rPr lang="en-US" sz="2400" i="1" dirty="0"/>
              <a:t>Research sampling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i="1" dirty="0"/>
              <a:t>study sampling </a:t>
            </a:r>
            <a:r>
              <a:rPr lang="en-US" sz="2400" dirty="0" err="1"/>
              <a:t>berguna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meneliti</a:t>
            </a:r>
            <a:r>
              <a:rPr lang="en-US" sz="2400" dirty="0"/>
              <a:t> </a:t>
            </a:r>
            <a:r>
              <a:rPr lang="en-US" sz="2400" dirty="0" err="1" smtClean="0"/>
              <a:t>sebagian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obyek</a:t>
            </a:r>
            <a:r>
              <a:rPr lang="en-US" sz="2400" dirty="0"/>
              <a:t>,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periswa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yang </a:t>
            </a:r>
            <a:r>
              <a:rPr lang="en-US" sz="2400" dirty="0" err="1"/>
              <a:t>diselidiki</a:t>
            </a:r>
            <a:r>
              <a:rPr lang="en-US" sz="2400" dirty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s</a:t>
            </a:r>
            <a:r>
              <a:rPr lang="en-US" sz="2400" i="1" dirty="0" smtClean="0"/>
              <a:t>ampling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/</a:t>
            </a:r>
          </a:p>
          <a:p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sekelompok</a:t>
            </a:r>
            <a:r>
              <a:rPr lang="en-US" sz="2400" dirty="0"/>
              <a:t> orang, </a:t>
            </a:r>
            <a:r>
              <a:rPr lang="en-US" sz="2400" dirty="0" err="1"/>
              <a:t>kejadian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segala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s-ES" sz="2400" dirty="0" err="1" smtClean="0"/>
              <a:t>karakteristik</a:t>
            </a:r>
            <a:r>
              <a:rPr lang="es-ES" sz="2400" dirty="0" smtClean="0"/>
              <a:t> </a:t>
            </a:r>
            <a:r>
              <a:rPr lang="es-ES" sz="2400" dirty="0" err="1"/>
              <a:t>tertentu</a:t>
            </a:r>
            <a:r>
              <a:rPr lang="es-ES" sz="2400" dirty="0"/>
              <a:t>. </a:t>
            </a:r>
            <a:endParaRPr lang="es-ES" sz="2400" dirty="0" smtClean="0"/>
          </a:p>
          <a:p>
            <a:r>
              <a:rPr lang="es-ES" sz="2400" dirty="0" err="1" smtClean="0"/>
              <a:t>Anggota</a:t>
            </a:r>
            <a:r>
              <a:rPr lang="es-ES" sz="2400" dirty="0" smtClean="0"/>
              <a:t> </a:t>
            </a:r>
            <a:r>
              <a:rPr lang="es-ES" sz="2400" dirty="0" err="1"/>
              <a:t>Populasi</a:t>
            </a:r>
            <a:r>
              <a:rPr lang="es-ES" sz="2400" dirty="0"/>
              <a:t> </a:t>
            </a:r>
            <a:r>
              <a:rPr lang="es-ES" sz="2400" dirty="0" err="1"/>
              <a:t>disebut</a:t>
            </a:r>
            <a:r>
              <a:rPr lang="es-ES" sz="2400" dirty="0"/>
              <a:t> </a:t>
            </a:r>
            <a:r>
              <a:rPr lang="es-ES" sz="2400" dirty="0" err="1"/>
              <a:t>elemen</a:t>
            </a:r>
            <a:r>
              <a:rPr lang="es-ES" sz="2400" dirty="0"/>
              <a:t> </a:t>
            </a:r>
            <a:r>
              <a:rPr lang="es-ES" sz="2400" dirty="0" err="1"/>
              <a:t>populasi</a:t>
            </a:r>
            <a:r>
              <a:rPr lang="es-ES" sz="2400" dirty="0"/>
              <a:t>. </a:t>
            </a:r>
            <a:r>
              <a:rPr lang="es-ES" sz="2400" dirty="0" err="1"/>
              <a:t>Penentuan</a:t>
            </a:r>
            <a:r>
              <a:rPr lang="es-ES" sz="2400" dirty="0"/>
              <a:t> </a:t>
            </a:r>
            <a:r>
              <a:rPr lang="es-ES" sz="2400" dirty="0" err="1" smtClean="0"/>
              <a:t>populasi</a:t>
            </a:r>
            <a:r>
              <a:rPr lang="es-E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unit </a:t>
            </a:r>
            <a:r>
              <a:rPr lang="en-US" sz="2400" dirty="0" err="1"/>
              <a:t>analisis</a:t>
            </a:r>
            <a:r>
              <a:rPr lang="en-US" sz="2400" dirty="0"/>
              <a:t>. Unit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individual,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nn-NO" sz="2400" dirty="0" smtClean="0"/>
              <a:t>organisasi</a:t>
            </a:r>
            <a:r>
              <a:rPr lang="nn-NO" sz="2400" dirty="0"/>
              <a:t>. Jika unit analisis adalah individual, maka populasi data akan </a:t>
            </a:r>
            <a:r>
              <a:rPr lang="nn-NO" sz="2400" dirty="0" smtClean="0"/>
              <a:t>menentukan </a:t>
            </a:r>
            <a:r>
              <a:rPr lang="en-US" sz="2400" dirty="0" err="1" smtClean="0"/>
              <a:t>siapa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berapa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diteliti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37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7315200" cy="115409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5181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 err="1">
                <a:solidFill>
                  <a:schemeClr val="tx2"/>
                </a:solidFill>
              </a:rPr>
              <a:t>Alasan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dilakukannya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penelitian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sampel</a:t>
            </a:r>
            <a:r>
              <a:rPr lang="en-US" sz="2400" dirty="0"/>
              <a:t>:</a:t>
            </a:r>
          </a:p>
          <a:p>
            <a:pPr marL="45720" indent="0">
              <a:buNone/>
            </a:pPr>
            <a:r>
              <a:rPr lang="en-US" sz="2400" dirty="0"/>
              <a:t>•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relatif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.</a:t>
            </a:r>
          </a:p>
          <a:p>
            <a:pPr marL="45720" indent="0">
              <a:buNone/>
            </a:pPr>
            <a:r>
              <a:rPr lang="en-US" sz="2400" dirty="0"/>
              <a:t>• </a:t>
            </a:r>
            <a:r>
              <a:rPr lang="en-US" sz="2400" dirty="0" err="1"/>
              <a:t>Kualitas</a:t>
            </a:r>
            <a:r>
              <a:rPr lang="en-US" sz="2400" dirty="0"/>
              <a:t> data </a:t>
            </a:r>
            <a:r>
              <a:rPr lang="en-US" sz="2400" dirty="0" err="1"/>
              <a:t>penelitian</a:t>
            </a:r>
            <a:r>
              <a:rPr lang="en-US" sz="2400" dirty="0"/>
              <a:t> sample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sensus</a:t>
            </a:r>
            <a:r>
              <a:rPr lang="en-US" sz="2400" dirty="0"/>
              <a:t>.</a:t>
            </a:r>
          </a:p>
          <a:p>
            <a:pPr marL="45720" indent="0">
              <a:buNone/>
            </a:pPr>
            <a:r>
              <a:rPr lang="en-US" sz="2400" dirty="0"/>
              <a:t>• Proses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r>
              <a:rPr lang="en-US" sz="2400" dirty="0"/>
              <a:t> </a:t>
            </a:r>
            <a:r>
              <a:rPr lang="en-US" sz="2400" dirty="0" err="1"/>
              <a:t>relatif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endParaRPr lang="en-US" sz="2400" dirty="0"/>
          </a:p>
          <a:p>
            <a:pPr marL="45720" indent="0">
              <a:buNone/>
            </a:pPr>
            <a:r>
              <a:rPr lang="en-US" sz="2400" dirty="0" err="1"/>
              <a:t>sensus</a:t>
            </a:r>
            <a:r>
              <a:rPr lang="en-US" sz="2400" dirty="0"/>
              <a:t>.</a:t>
            </a:r>
          </a:p>
          <a:p>
            <a:pPr marL="45720" indent="0">
              <a:buNone/>
            </a:pPr>
            <a:r>
              <a:rPr lang="en-US" sz="2400" dirty="0"/>
              <a:t>• Penelitian </a:t>
            </a:r>
            <a:r>
              <a:rPr lang="en-US" sz="2400" dirty="0" err="1"/>
              <a:t>sampel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menghindari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merusak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5699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8382000" cy="6858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Tipe-Tipe</a:t>
            </a:r>
            <a:r>
              <a:rPr lang="en-US" b="1" dirty="0"/>
              <a:t> </a:t>
            </a:r>
            <a:r>
              <a:rPr lang="en-US" b="1" dirty="0" err="1"/>
              <a:t>Desain</a:t>
            </a:r>
            <a:r>
              <a:rPr lang="en-US" b="1" dirty="0"/>
              <a:t> 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86400"/>
          </a:xfrm>
        </p:spPr>
        <p:txBody>
          <a:bodyPr>
            <a:normAutofit/>
          </a:bodyPr>
          <a:lstStyle/>
          <a:p>
            <a:r>
              <a:rPr lang="en-US" sz="2400" dirty="0"/>
              <a:t>Ada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terminologi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metodologi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orang </a:t>
            </a:r>
            <a:r>
              <a:rPr lang="en-US" sz="2400" dirty="0" err="1"/>
              <a:t>rancu</a:t>
            </a:r>
            <a:r>
              <a:rPr lang="en-US" sz="2400" dirty="0"/>
              <a:t> </a:t>
            </a:r>
            <a:r>
              <a:rPr lang="en-US" sz="2400" dirty="0" err="1" smtClean="0"/>
              <a:t>memahaminya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metodologi</a:t>
            </a:r>
            <a:r>
              <a:rPr lang="en-US" sz="2400" dirty="0" smtClean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, </a:t>
            </a:r>
            <a:r>
              <a:rPr lang="en-US" sz="2400" dirty="0" err="1"/>
              <a:t>teknik</a:t>
            </a:r>
            <a:r>
              <a:rPr lang="en-US" sz="2400" dirty="0"/>
              <a:t>, </a:t>
            </a:r>
            <a:r>
              <a:rPr lang="en-US" sz="2400" dirty="0" err="1"/>
              <a:t>prosedur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macam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(</a:t>
            </a:r>
            <a:r>
              <a:rPr lang="en-US" sz="2400" i="1" dirty="0"/>
              <a:t>tools</a:t>
            </a:r>
            <a:r>
              <a:rPr lang="en-US" sz="2400" dirty="0" smtClean="0"/>
              <a:t>),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tahap-tahap</a:t>
            </a:r>
            <a:r>
              <a:rPr lang="en-US" sz="2400" dirty="0"/>
              <a:t> </a:t>
            </a:r>
            <a:r>
              <a:rPr lang="en-US" sz="2400" dirty="0" err="1"/>
              <a:t>terntentu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metodologi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yang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pt-BR" sz="2400" dirty="0" smtClean="0"/>
              <a:t>dalam </a:t>
            </a:r>
            <a:r>
              <a:rPr lang="pt-BR" sz="2400" dirty="0"/>
              <a:t>penelitian ada beberapa macam</a:t>
            </a:r>
            <a:r>
              <a:rPr lang="pt-BR" sz="2400" dirty="0" smtClean="0"/>
              <a:t>.</a:t>
            </a:r>
          </a:p>
          <a:p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 smtClean="0"/>
              <a:t>metodologi</a:t>
            </a:r>
            <a:r>
              <a:rPr lang="en-US" sz="2400" dirty="0" smtClean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langkah-langkah</a:t>
            </a:r>
            <a:r>
              <a:rPr lang="en-US" sz="2400" dirty="0"/>
              <a:t> yang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sv-SE" sz="2400" dirty="0" smtClean="0"/>
              <a:t>gunakan </a:t>
            </a:r>
            <a:r>
              <a:rPr lang="sv-SE" sz="2400" dirty="0"/>
              <a:t>dalam melakukan suatu penelitian dan melakukan analisis kritikal dari </a:t>
            </a:r>
            <a:r>
              <a:rPr lang="sv-SE" sz="2400" dirty="0" smtClean="0"/>
              <a:t>metode </a:t>
            </a:r>
            <a:r>
              <a:rPr lang="en-US" sz="2400" dirty="0" err="1" smtClean="0"/>
              <a:t>penelitian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31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9" y="1"/>
            <a:ext cx="7315200" cy="6858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Teknik</a:t>
            </a:r>
            <a:r>
              <a:rPr lang="en-US" sz="3200" dirty="0" smtClean="0"/>
              <a:t> sampling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715000"/>
          </a:xfrm>
        </p:spPr>
        <p:txBody>
          <a:bodyPr>
            <a:normAutofit/>
          </a:bodyPr>
          <a:lstStyle/>
          <a:p>
            <a:pPr marL="502920" indent="-457200">
              <a:buAutoNum type="alphaLcPeriod"/>
            </a:pPr>
            <a:r>
              <a:rPr lang="en-US" sz="2400" b="1" dirty="0" err="1" smtClean="0">
                <a:solidFill>
                  <a:schemeClr val="tx2"/>
                </a:solidFill>
              </a:rPr>
              <a:t>Teknik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random sampling (</a:t>
            </a:r>
            <a:r>
              <a:rPr lang="en-US" sz="2400" b="1" i="1" dirty="0">
                <a:solidFill>
                  <a:schemeClr val="tx2"/>
                </a:solidFill>
              </a:rPr>
              <a:t>probability sampling</a:t>
            </a:r>
            <a:r>
              <a:rPr lang="en-US" sz="2400" b="1" dirty="0">
                <a:solidFill>
                  <a:schemeClr val="tx2"/>
                </a:solidFill>
              </a:rPr>
              <a:t>)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pengambilan</a:t>
            </a:r>
            <a:r>
              <a:rPr lang="en-US" sz="2400" dirty="0"/>
              <a:t> sampling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sendiri-sendiri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bersama-sama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kesempatan</a:t>
            </a:r>
            <a:r>
              <a:rPr lang="en-US" sz="2400" dirty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dipilih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r>
              <a:rPr lang="en-US" sz="2400" dirty="0" smtClean="0"/>
              <a:t>.</a:t>
            </a:r>
          </a:p>
          <a:p>
            <a:pPr marL="502920" indent="-457200">
              <a:buAutoNum type="alphaLcPeriod" startAt="2"/>
            </a:pPr>
            <a:r>
              <a:rPr lang="en-US" sz="2400" dirty="0" err="1" smtClean="0">
                <a:solidFill>
                  <a:schemeClr val="tx2"/>
                </a:solidFill>
              </a:rPr>
              <a:t>Teknik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non random </a:t>
            </a:r>
            <a:r>
              <a:rPr lang="en-US" sz="2400" dirty="0" smtClean="0">
                <a:solidFill>
                  <a:schemeClr val="tx2"/>
                </a:solidFill>
              </a:rPr>
              <a:t>sampling </a:t>
            </a:r>
            <a:r>
              <a:rPr lang="en-US" sz="2400" dirty="0"/>
              <a:t>(</a:t>
            </a:r>
            <a:r>
              <a:rPr lang="en-US" sz="2400" i="1" dirty="0"/>
              <a:t>non probability sampling</a:t>
            </a:r>
            <a:r>
              <a:rPr lang="en-US" sz="2400" dirty="0"/>
              <a:t>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/>
              <a:t>sampel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 smtClean="0"/>
              <a:t>kesempatan</a:t>
            </a:r>
            <a:r>
              <a:rPr lang="en-US" sz="2400" dirty="0" smtClean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dipilih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 smtClean="0"/>
              <a:t>.</a:t>
            </a:r>
          </a:p>
          <a:p>
            <a:pPr marL="502920" indent="-457200">
              <a:buAutoNum type="alphaLcPeriod" startAt="2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53521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1"/>
            <a:ext cx="731520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Teknik</a:t>
            </a:r>
            <a:r>
              <a:rPr lang="en-US" dirty="0" smtClean="0"/>
              <a:t>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15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95" y="1433513"/>
            <a:ext cx="8445105" cy="5143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4664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1"/>
            <a:ext cx="7315200" cy="76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Petunjuk</a:t>
            </a:r>
            <a:r>
              <a:rPr lang="en-US" sz="3200" dirty="0" smtClean="0"/>
              <a:t> </a:t>
            </a:r>
            <a:r>
              <a:rPr lang="en-US" sz="3200" dirty="0" err="1" smtClean="0"/>
              <a:t>pengambilan</a:t>
            </a:r>
            <a:r>
              <a:rPr lang="en-US" sz="3200" dirty="0" smtClean="0"/>
              <a:t> </a:t>
            </a:r>
            <a:r>
              <a:rPr lang="en-US" sz="3200" dirty="0" err="1" smtClean="0"/>
              <a:t>sampel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petunjuk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pengambilan</a:t>
            </a:r>
            <a:r>
              <a:rPr lang="en-US" sz="2400" dirty="0"/>
              <a:t> </a:t>
            </a:r>
            <a:r>
              <a:rPr lang="en-US" sz="2400" dirty="0" err="1"/>
              <a:t>sampel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;</a:t>
            </a:r>
          </a:p>
          <a:p>
            <a:pPr marL="502920" indent="-457200">
              <a:buAutoNum type="arabicParenBoth"/>
            </a:pP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/>
              <a:t>generalisasi</a:t>
            </a:r>
            <a:r>
              <a:rPr lang="en-US" sz="2400" dirty="0"/>
              <a:t>; </a:t>
            </a:r>
            <a:endParaRPr lang="en-US" sz="2400" dirty="0" smtClean="0"/>
          </a:p>
          <a:p>
            <a:pPr marL="502920" indent="-457200">
              <a:buAutoNum type="arabicParenBoth"/>
            </a:pPr>
            <a:r>
              <a:rPr lang="en-US" sz="2400" dirty="0" err="1" smtClean="0"/>
              <a:t>penegasan</a:t>
            </a:r>
            <a:r>
              <a:rPr lang="en-US" sz="2400" dirty="0" smtClean="0"/>
              <a:t> </a:t>
            </a:r>
            <a:r>
              <a:rPr lang="en-US" sz="2400" dirty="0" err="1"/>
              <a:t>sifat-sifat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; </a:t>
            </a:r>
            <a:endParaRPr lang="en-US" sz="2400" dirty="0" smtClean="0"/>
          </a:p>
          <a:p>
            <a:pPr marL="502920" indent="-457200">
              <a:buAutoNum type="arabicParenBoth"/>
            </a:pPr>
            <a:r>
              <a:rPr lang="en-US" sz="2400" dirty="0" err="1" smtClean="0"/>
              <a:t>sumber-sumber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; </a:t>
            </a: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dirty="0">
                <a:solidFill>
                  <a:schemeClr val="tx2"/>
                </a:solidFill>
              </a:rPr>
              <a:t>4)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kecilnya</a:t>
            </a:r>
            <a:r>
              <a:rPr lang="en-US" sz="2400" dirty="0"/>
              <a:t> sample; </a:t>
            </a:r>
            <a:r>
              <a:rPr lang="en-US" sz="2400" dirty="0" err="1" smtClean="0"/>
              <a:t>dan</a:t>
            </a: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dirty="0">
                <a:solidFill>
                  <a:schemeClr val="tx2"/>
                </a:solidFill>
              </a:rPr>
              <a:t>5)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s</a:t>
            </a:r>
            <a:r>
              <a:rPr lang="en-US" sz="2400" i="1" dirty="0"/>
              <a:t>ampling</a:t>
            </a:r>
            <a:r>
              <a:rPr lang="en-US" sz="2400" dirty="0" smtClean="0"/>
              <a:t>.</a:t>
            </a:r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 </a:t>
            </a:r>
            <a:r>
              <a:rPr lang="en-US" sz="2400" dirty="0" err="1"/>
              <a:t>Pencarian</a:t>
            </a:r>
            <a:r>
              <a:rPr lang="en-US" sz="2400" dirty="0"/>
              <a:t> </a:t>
            </a:r>
            <a:r>
              <a:rPr lang="en-US" sz="2400" dirty="0" smtClean="0"/>
              <a:t>sample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sensus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relatif</a:t>
            </a:r>
            <a:r>
              <a:rPr lang="en-US" sz="2400" dirty="0"/>
              <a:t> </a:t>
            </a:r>
            <a:r>
              <a:rPr lang="en-US" sz="2400" dirty="0" err="1"/>
              <a:t>sedikit</a:t>
            </a:r>
            <a:r>
              <a:rPr lang="en-US" sz="2400" dirty="0"/>
              <a:t>, </a:t>
            </a:r>
            <a:r>
              <a:rPr lang="en-US" sz="2400" dirty="0" err="1"/>
              <a:t>variabilitas</a:t>
            </a:r>
            <a:r>
              <a:rPr lang="en-US" sz="2400" dirty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/>
              <a:t>relatif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(</a:t>
            </a:r>
            <a:r>
              <a:rPr lang="en-US" sz="2400" dirty="0" err="1"/>
              <a:t>heterogen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12255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315200" cy="1154097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4953000"/>
          </a:xfrm>
        </p:spPr>
        <p:txBody>
          <a:bodyPr/>
          <a:lstStyle/>
          <a:p>
            <a:r>
              <a:rPr lang="en-US" dirty="0" smtClean="0"/>
              <a:t>[1] Tan</a:t>
            </a:r>
            <a:r>
              <a:rPr lang="en-US" dirty="0"/>
              <a:t>, Willie. </a:t>
            </a:r>
            <a:r>
              <a:rPr lang="en-US" i="1" dirty="0"/>
              <a:t>Practical Research Methods</a:t>
            </a:r>
            <a:r>
              <a:rPr lang="en-US" dirty="0"/>
              <a:t>. Pearson Education Asia </a:t>
            </a:r>
            <a:r>
              <a:rPr lang="en-US" dirty="0" err="1"/>
              <a:t>Pte</a:t>
            </a:r>
            <a:r>
              <a:rPr lang="en-US" dirty="0"/>
              <a:t> Ltd. Prentice Hall. Singapore</a:t>
            </a:r>
            <a:r>
              <a:rPr lang="en-US" dirty="0" smtClean="0"/>
              <a:t>. 2002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4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73152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5410200"/>
          </a:xfrm>
        </p:spPr>
        <p:txBody>
          <a:bodyPr>
            <a:normAutofit/>
          </a:bodyPr>
          <a:lstStyle/>
          <a:p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perancangan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. </a:t>
            </a:r>
            <a:r>
              <a:rPr lang="en-US" sz="2400" dirty="0" err="1"/>
              <a:t>Misalnya</a:t>
            </a:r>
            <a:r>
              <a:rPr lang="en-US" sz="2400" dirty="0"/>
              <a:t> SDLC.</a:t>
            </a:r>
          </a:p>
          <a:p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i="1" dirty="0"/>
              <a:t>planning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wawancara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menangkap</a:t>
            </a:r>
            <a:r>
              <a:rPr lang="en-US" sz="2400" dirty="0" smtClean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klien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i="1" dirty="0"/>
              <a:t>brain chart </a:t>
            </a:r>
            <a:r>
              <a:rPr lang="en-US" sz="2400" i="1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i="1" dirty="0" smtClean="0"/>
              <a:t>project </a:t>
            </a:r>
            <a:r>
              <a:rPr lang="en-US" sz="2400" i="1" dirty="0"/>
              <a:t>plan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Mengguna</a:t>
            </a:r>
            <a:r>
              <a:rPr lang="en-US" sz="2400" dirty="0" smtClean="0"/>
              <a:t> </a:t>
            </a:r>
            <a:r>
              <a:rPr lang="en-US" sz="2400" i="1" dirty="0"/>
              <a:t>template </a:t>
            </a:r>
            <a:r>
              <a:rPr lang="en-US" sz="2400" i="1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menuliskan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bisnisnya</a:t>
            </a:r>
            <a:r>
              <a:rPr lang="en-US" sz="2400" dirty="0"/>
              <a:t>, </a:t>
            </a:r>
            <a:r>
              <a:rPr lang="en-US" sz="2400" i="1" dirty="0"/>
              <a:t>constrain</a:t>
            </a:r>
            <a:r>
              <a:rPr lang="en-US" sz="2400" dirty="0"/>
              <a:t>,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tahapan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meng</a:t>
            </a:r>
            <a:r>
              <a:rPr lang="en-US" sz="2400" dirty="0"/>
              <a:t>-</a:t>
            </a:r>
            <a:r>
              <a:rPr lang="en-US" sz="2400" i="1" dirty="0"/>
              <a:t>capture functional requirement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nonfunctional </a:t>
            </a:r>
            <a:r>
              <a:rPr lang="en-US" sz="2400" i="1" dirty="0"/>
              <a:t>requirement</a:t>
            </a:r>
            <a:r>
              <a:rPr lang="en-US" sz="2400" dirty="0"/>
              <a:t>.</a:t>
            </a:r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237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1"/>
            <a:ext cx="73152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[1]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31054"/>
              </p:ext>
            </p:extLst>
          </p:nvPr>
        </p:nvGraphicFramePr>
        <p:xfrm>
          <a:off x="228600" y="1143000"/>
          <a:ext cx="8610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561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315200" cy="6096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Riset</a:t>
            </a:r>
            <a:r>
              <a:rPr lang="en-US" sz="3600" dirty="0" smtClean="0"/>
              <a:t> </a:t>
            </a:r>
            <a:r>
              <a:rPr lang="en-US" sz="3600" dirty="0" err="1" smtClean="0"/>
              <a:t>eksperimental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/>
              <a:t>Riset</a:t>
            </a:r>
            <a:r>
              <a:rPr lang="en-US" sz="2400" dirty="0"/>
              <a:t> </a:t>
            </a:r>
            <a:r>
              <a:rPr lang="en-US" sz="2400" dirty="0" err="1"/>
              <a:t>eksperimental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tx2"/>
                </a:solidFill>
              </a:rPr>
              <a:t>merupakan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i="1" dirty="0">
                <a:solidFill>
                  <a:schemeClr val="tx2"/>
                </a:solidFill>
              </a:rPr>
              <a:t>Research that allows for the causes of behavior to </a:t>
            </a:r>
            <a:r>
              <a:rPr lang="en-US" sz="2400" i="1" dirty="0" smtClean="0">
                <a:solidFill>
                  <a:schemeClr val="tx2"/>
                </a:solidFill>
              </a:rPr>
              <a:t>be determined</a:t>
            </a:r>
            <a:r>
              <a:rPr lang="en-US" sz="2400" dirty="0">
                <a:solidFill>
                  <a:schemeClr val="tx2"/>
                </a:solidFill>
              </a:rPr>
              <a:t>. </a:t>
            </a: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riset</a:t>
            </a:r>
            <a:r>
              <a:rPr lang="en-US" sz="2400" dirty="0"/>
              <a:t> </a:t>
            </a:r>
            <a:r>
              <a:rPr lang="en-US" sz="2400" dirty="0" err="1"/>
              <a:t>eksperimental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diberi</a:t>
            </a:r>
            <a:r>
              <a:rPr lang="en-US" sz="2400" dirty="0"/>
              <a:t> </a:t>
            </a:r>
            <a:r>
              <a:rPr lang="en-US" sz="2400" dirty="0" err="1"/>
              <a:t>perlakukan</a:t>
            </a:r>
            <a:r>
              <a:rPr lang="en-US" sz="2400" dirty="0"/>
              <a:t> </a:t>
            </a:r>
            <a:r>
              <a:rPr lang="en-US" sz="2400" dirty="0" err="1" smtClean="0"/>
              <a:t>apapun</a:t>
            </a:r>
            <a:r>
              <a:rPr lang="en-US" sz="2400" dirty="0" smtClean="0"/>
              <a:t>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perlakuan</a:t>
            </a:r>
            <a:r>
              <a:rPr lang="en-US" sz="2400" dirty="0"/>
              <a:t> (</a:t>
            </a:r>
            <a:r>
              <a:rPr lang="en-US" sz="2400" i="1" dirty="0"/>
              <a:t>treatment</a:t>
            </a:r>
            <a:r>
              <a:rPr lang="en-US" sz="2400" dirty="0"/>
              <a:t>). </a:t>
            </a:r>
            <a:endParaRPr lang="en-US" sz="2400" dirty="0" smtClean="0"/>
          </a:p>
          <a:p>
            <a:r>
              <a:rPr lang="en-US" sz="2400" dirty="0" err="1" smtClean="0"/>
              <a:t>Diasumsikan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sz="2400" dirty="0"/>
              <a:t>Ada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yang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eksperimental</a:t>
            </a:r>
            <a:r>
              <a:rPr lang="en-US" sz="2400" dirty="0"/>
              <a:t>, </a:t>
            </a:r>
            <a:r>
              <a:rPr lang="en-US" sz="2400" dirty="0" err="1"/>
              <a:t>antara</a:t>
            </a:r>
            <a:r>
              <a:rPr lang="en-US" sz="2400" dirty="0"/>
              <a:t> lain:</a:t>
            </a:r>
          </a:p>
          <a:p>
            <a:r>
              <a:rPr lang="en-US" sz="2400" dirty="0"/>
              <a:t>1. </a:t>
            </a:r>
            <a:r>
              <a:rPr lang="en-US" sz="2400" i="1" dirty="0">
                <a:solidFill>
                  <a:schemeClr val="tx2"/>
                </a:solidFill>
              </a:rPr>
              <a:t>Independent Variable (IV)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yang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dimanipulasi</a:t>
            </a:r>
            <a:r>
              <a:rPr lang="en-US" sz="2400" dirty="0"/>
              <a:t>.</a:t>
            </a:r>
          </a:p>
          <a:p>
            <a:r>
              <a:rPr lang="en-US" sz="2400" dirty="0"/>
              <a:t>2. </a:t>
            </a:r>
            <a:r>
              <a:rPr lang="en-US" sz="2400" i="1" dirty="0">
                <a:solidFill>
                  <a:schemeClr val="tx2"/>
                </a:solidFill>
              </a:rPr>
              <a:t>Dependent Variable (DV)</a:t>
            </a:r>
            <a:r>
              <a:rPr lang="en-US" sz="2400" i="1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dimanipulasi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/>
              <a:t>.</a:t>
            </a:r>
          </a:p>
          <a:p>
            <a:r>
              <a:rPr lang="en-US" sz="2400" dirty="0"/>
              <a:t>3. </a:t>
            </a:r>
            <a:r>
              <a:rPr lang="en-US" sz="2400" i="1" dirty="0">
                <a:solidFill>
                  <a:schemeClr val="tx2"/>
                </a:solidFill>
              </a:rPr>
              <a:t>Experimental Condition </a:t>
            </a:r>
            <a:r>
              <a:rPr lang="en-US" sz="2400" dirty="0">
                <a:solidFill>
                  <a:schemeClr val="tx2"/>
                </a:solidFill>
              </a:rPr>
              <a:t>(</a:t>
            </a:r>
            <a:r>
              <a:rPr lang="en-US" sz="2400" i="1" dirty="0">
                <a:solidFill>
                  <a:schemeClr val="tx2"/>
                </a:solidFill>
              </a:rPr>
              <a:t>group)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grup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yang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manipulasi</a:t>
            </a:r>
            <a:r>
              <a:rPr lang="en-US" sz="2400" dirty="0" smtClean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eksperimen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7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1"/>
            <a:ext cx="8229600" cy="762000"/>
          </a:xfrm>
        </p:spPr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4800600"/>
          </a:xfrm>
        </p:spPr>
        <p:txBody>
          <a:bodyPr/>
          <a:lstStyle/>
          <a:p>
            <a:pPr marL="45720" indent="0">
              <a:buNone/>
            </a:pPr>
            <a:r>
              <a:rPr lang="en-US" i="1" dirty="0" smtClean="0"/>
              <a:t>4</a:t>
            </a:r>
            <a:r>
              <a:rPr lang="en-US" sz="2400" i="1" dirty="0" smtClean="0"/>
              <a:t>. </a:t>
            </a:r>
            <a:r>
              <a:rPr lang="en-US" sz="2400" i="1" dirty="0" smtClean="0">
                <a:solidFill>
                  <a:schemeClr val="tx2"/>
                </a:solidFill>
              </a:rPr>
              <a:t>Control </a:t>
            </a:r>
            <a:r>
              <a:rPr lang="en-US" sz="2400" i="1" dirty="0">
                <a:solidFill>
                  <a:schemeClr val="tx2"/>
                </a:solidFill>
              </a:rPr>
              <a:t>condition (group</a:t>
            </a:r>
            <a:r>
              <a:rPr lang="en-US" sz="2400" i="1" dirty="0"/>
              <a:t>) </a:t>
            </a:r>
            <a:r>
              <a:rPr lang="en-US" sz="2400" dirty="0"/>
              <a:t>yang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kumpulan</a:t>
            </a:r>
            <a:r>
              <a:rPr lang="en-US" sz="2400" dirty="0"/>
              <a:t> </a:t>
            </a:r>
            <a:r>
              <a:rPr lang="en-US" sz="2400" dirty="0" err="1"/>
              <a:t>grup</a:t>
            </a:r>
            <a:r>
              <a:rPr lang="en-US" sz="2400" dirty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termanipulasi</a:t>
            </a:r>
            <a:endParaRPr lang="en-US" sz="2400" dirty="0"/>
          </a:p>
          <a:p>
            <a:pPr marL="45720" indent="0">
              <a:buNone/>
            </a:pPr>
            <a:r>
              <a:rPr lang="en-US" sz="2400" dirty="0"/>
              <a:t>5. </a:t>
            </a:r>
            <a:r>
              <a:rPr lang="en-US" sz="2400" i="1" dirty="0">
                <a:solidFill>
                  <a:schemeClr val="tx2"/>
                </a:solidFill>
              </a:rPr>
              <a:t>Confounding variable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cuaca</a:t>
            </a:r>
            <a:r>
              <a:rPr lang="en-US" sz="2400" dirty="0"/>
              <a:t>, </a:t>
            </a:r>
            <a:r>
              <a:rPr lang="en-US" sz="2400" dirty="0" err="1"/>
              <a:t>hama</a:t>
            </a:r>
            <a:r>
              <a:rPr lang="en-US" sz="2400" dirty="0"/>
              <a:t>, </a:t>
            </a:r>
            <a:r>
              <a:rPr lang="en-US" sz="2400" dirty="0" err="1"/>
              <a:t>kesuburan</a:t>
            </a:r>
            <a:r>
              <a:rPr lang="en-US" sz="2400" dirty="0"/>
              <a:t> </a:t>
            </a:r>
            <a:r>
              <a:rPr lang="en-US" sz="2400" dirty="0" err="1"/>
              <a:t>lahan</a:t>
            </a:r>
            <a:r>
              <a:rPr lang="en-US" sz="2400" dirty="0"/>
              <a:t> </a:t>
            </a:r>
            <a:r>
              <a:rPr lang="en-US" sz="2400" dirty="0" err="1"/>
              <a:t>tapi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diukur</a:t>
            </a:r>
            <a:r>
              <a:rPr lang="en-US" sz="2400" dirty="0" smtClean="0"/>
              <a:t> 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disebutkan</a:t>
            </a:r>
            <a:r>
              <a:rPr lang="en-US" sz="2400" dirty="0"/>
              <a:t> </a:t>
            </a:r>
            <a:r>
              <a:rPr lang="en-US" sz="2400" dirty="0" err="1"/>
              <a:t>inilah</a:t>
            </a:r>
            <a:r>
              <a:rPr lang="en-US" sz="2400" dirty="0"/>
              <a:t> yang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batasan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endParaRPr lang="en-US" sz="2400" dirty="0"/>
          </a:p>
          <a:p>
            <a:pPr marL="45720" indent="0">
              <a:buNone/>
            </a:pPr>
            <a:r>
              <a:rPr lang="en-US" sz="2400" dirty="0"/>
              <a:t>6. </a:t>
            </a:r>
            <a:r>
              <a:rPr lang="en-US" sz="2400" i="1" dirty="0">
                <a:solidFill>
                  <a:schemeClr val="tx2"/>
                </a:solidFill>
              </a:rPr>
              <a:t>An uncontrolled variable </a:t>
            </a:r>
            <a:r>
              <a:rPr lang="en-US" sz="2400" dirty="0"/>
              <a:t>yang </a:t>
            </a:r>
            <a:r>
              <a:rPr lang="en-US" sz="2400" dirty="0" err="1"/>
              <a:t>merupakan</a:t>
            </a:r>
            <a:r>
              <a:rPr lang="en-US" sz="2400" dirty="0"/>
              <a:t> variable yang </a:t>
            </a:r>
            <a:r>
              <a:rPr lang="en-US" sz="2400" dirty="0" err="1"/>
              <a:t>diikuti</a:t>
            </a:r>
            <a:r>
              <a:rPr lang="en-US" sz="2400" dirty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indipendent</a:t>
            </a:r>
            <a:r>
              <a:rPr lang="en-US" sz="2400" i="1" dirty="0" smtClean="0"/>
              <a:t> variable</a:t>
            </a:r>
            <a:r>
              <a:rPr lang="en-US" sz="2400" dirty="0" smtClean="0"/>
              <a:t>.4.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835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7315200" cy="7620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500" dirty="0" err="1"/>
              <a:t>Contoh</a:t>
            </a:r>
            <a:r>
              <a:rPr lang="en-US" sz="2500" dirty="0"/>
              <a:t> </a:t>
            </a:r>
            <a:r>
              <a:rPr lang="en-US" sz="2500" dirty="0" err="1" smtClean="0"/>
              <a:t>misalnya</a:t>
            </a:r>
            <a:r>
              <a:rPr lang="en-US" sz="2500" dirty="0" smtClean="0"/>
              <a:t> </a:t>
            </a:r>
            <a:r>
              <a:rPr lang="en-US" sz="2500" dirty="0" err="1"/>
              <a:t>apakah</a:t>
            </a:r>
            <a:r>
              <a:rPr lang="en-US" sz="2500" dirty="0"/>
              <a:t> </a:t>
            </a:r>
            <a:r>
              <a:rPr lang="en-US" sz="2500" dirty="0" err="1"/>
              <a:t>ada</a:t>
            </a:r>
            <a:r>
              <a:rPr lang="en-US" sz="2500" dirty="0"/>
              <a:t> </a:t>
            </a:r>
            <a:r>
              <a:rPr lang="en-US" sz="2500" dirty="0" err="1">
                <a:solidFill>
                  <a:schemeClr val="tx2"/>
                </a:solidFill>
              </a:rPr>
              <a:t>pengaruh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peningkatan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hasil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belajar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mahasiswa</a:t>
            </a:r>
            <a:r>
              <a:rPr lang="en-US" sz="2500" dirty="0" smtClean="0">
                <a:solidFill>
                  <a:schemeClr val="tx2"/>
                </a:solidFill>
              </a:rPr>
              <a:t> yang </a:t>
            </a:r>
            <a:r>
              <a:rPr lang="en-US" sz="2500" dirty="0" err="1">
                <a:solidFill>
                  <a:schemeClr val="tx2"/>
                </a:solidFill>
              </a:rPr>
              <a:t>menggunakan</a:t>
            </a:r>
            <a:r>
              <a:rPr lang="en-US" sz="2500" dirty="0">
                <a:solidFill>
                  <a:schemeClr val="tx2"/>
                </a:solidFill>
              </a:rPr>
              <a:t> e-learning </a:t>
            </a:r>
            <a:r>
              <a:rPr lang="en-US" sz="2500" dirty="0" err="1"/>
              <a:t>dengan</a:t>
            </a:r>
            <a:r>
              <a:rPr lang="en-US" sz="2500" dirty="0"/>
              <a:t> yang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menggunakan</a:t>
            </a:r>
            <a:r>
              <a:rPr lang="en-US" sz="2500" dirty="0"/>
              <a:t> e-learning. </a:t>
            </a:r>
            <a:r>
              <a:rPr lang="en-US" sz="2500" dirty="0" smtClean="0"/>
              <a:t> </a:t>
            </a:r>
          </a:p>
          <a:p>
            <a:r>
              <a:rPr lang="en-US" sz="2500" dirty="0" err="1" smtClean="0"/>
              <a:t>Bila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adanya</a:t>
            </a:r>
            <a:r>
              <a:rPr lang="en-US" sz="2500" dirty="0" smtClean="0"/>
              <a:t> </a:t>
            </a:r>
            <a:r>
              <a:rPr lang="en-US" sz="2500" dirty="0">
                <a:solidFill>
                  <a:schemeClr val="tx2"/>
                </a:solidFill>
              </a:rPr>
              <a:t>e-learning </a:t>
            </a:r>
            <a:r>
              <a:rPr lang="en-US" sz="2500" dirty="0" err="1">
                <a:solidFill>
                  <a:schemeClr val="tx2"/>
                </a:solidFill>
              </a:rPr>
              <a:t>hasilnya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lebih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baik</a:t>
            </a:r>
            <a:r>
              <a:rPr lang="en-US" sz="2500" dirty="0"/>
              <a:t>, </a:t>
            </a:r>
            <a:r>
              <a:rPr lang="en-US" sz="2500" dirty="0" err="1"/>
              <a:t>maka</a:t>
            </a:r>
            <a:r>
              <a:rPr lang="en-US" sz="2500" dirty="0"/>
              <a:t> </a:t>
            </a:r>
            <a:r>
              <a:rPr lang="en-US" sz="2500" dirty="0" err="1">
                <a:solidFill>
                  <a:schemeClr val="tx2"/>
                </a:solidFill>
              </a:rPr>
              <a:t>benar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adanya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bahwa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i="1" dirty="0">
                <a:solidFill>
                  <a:schemeClr val="tx2"/>
                </a:solidFill>
              </a:rPr>
              <a:t>e-learning </a:t>
            </a:r>
            <a:r>
              <a:rPr lang="en-US" sz="2500" dirty="0" err="1" smtClean="0">
                <a:solidFill>
                  <a:schemeClr val="tx2"/>
                </a:solidFill>
              </a:rPr>
              <a:t>efektif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meningkatkan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>
                <a:solidFill>
                  <a:schemeClr val="tx2"/>
                </a:solidFill>
              </a:rPr>
              <a:t>proses </a:t>
            </a:r>
            <a:r>
              <a:rPr lang="en-US" sz="2500" dirty="0" err="1">
                <a:solidFill>
                  <a:schemeClr val="tx2"/>
                </a:solidFill>
              </a:rPr>
              <a:t>pembelajaran</a:t>
            </a:r>
            <a:r>
              <a:rPr lang="en-US" sz="2500" dirty="0" smtClean="0">
                <a:solidFill>
                  <a:schemeClr val="tx2"/>
                </a:solidFill>
              </a:rPr>
              <a:t>. </a:t>
            </a:r>
          </a:p>
          <a:p>
            <a:r>
              <a:rPr lang="en-US" sz="2500" dirty="0" err="1" smtClean="0"/>
              <a:t>Eksperimen</a:t>
            </a:r>
            <a:r>
              <a:rPr lang="en-US" sz="2500" dirty="0" smtClean="0"/>
              <a:t> </a:t>
            </a:r>
            <a:r>
              <a:rPr lang="en-US" sz="2500" dirty="0" err="1"/>
              <a:t>merupakan</a:t>
            </a:r>
            <a:r>
              <a:rPr lang="en-US" sz="2500" dirty="0"/>
              <a:t> </a:t>
            </a:r>
            <a:r>
              <a:rPr lang="en-US" sz="2500" dirty="0" err="1"/>
              <a:t>salah</a:t>
            </a:r>
            <a:r>
              <a:rPr lang="en-US" sz="2500" dirty="0"/>
              <a:t> </a:t>
            </a:r>
            <a:r>
              <a:rPr lang="en-US" sz="2500" dirty="0" err="1"/>
              <a:t>satu</a:t>
            </a:r>
            <a:r>
              <a:rPr lang="en-US" sz="2500" dirty="0"/>
              <a:t> </a:t>
            </a:r>
            <a:r>
              <a:rPr lang="en-US" sz="2500" dirty="0" err="1"/>
              <a:t>prosedur</a:t>
            </a:r>
            <a:r>
              <a:rPr lang="en-US" sz="2500" dirty="0"/>
              <a:t> </a:t>
            </a:r>
            <a:r>
              <a:rPr lang="en-US" sz="2500" dirty="0" err="1" smtClean="0"/>
              <a:t>dimana</a:t>
            </a:r>
            <a:r>
              <a:rPr lang="en-US" sz="2500" dirty="0" smtClean="0"/>
              <a:t>  </a:t>
            </a:r>
            <a:r>
              <a:rPr lang="en-US" sz="2500" dirty="0" err="1" smtClean="0"/>
              <a:t>terdapat</a:t>
            </a:r>
            <a:r>
              <a:rPr lang="en-US" sz="2500" dirty="0" smtClean="0"/>
              <a:t> </a:t>
            </a:r>
            <a:r>
              <a:rPr lang="en-US" sz="2500" dirty="0" err="1"/>
              <a:t>satu</a:t>
            </a:r>
            <a:r>
              <a:rPr lang="en-US" sz="2500" dirty="0"/>
              <a:t>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faktor</a:t>
            </a:r>
            <a:r>
              <a:rPr lang="en-US" sz="2500" dirty="0"/>
              <a:t> yang </a:t>
            </a:r>
            <a:r>
              <a:rPr lang="en-US" sz="2500" dirty="0" err="1"/>
              <a:t>bisa</a:t>
            </a:r>
            <a:r>
              <a:rPr lang="en-US" sz="2500" dirty="0"/>
              <a:t> </a:t>
            </a:r>
            <a:r>
              <a:rPr lang="en-US" sz="2500" dirty="0" err="1"/>
              <a:t>dimanipulasi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syarat</a:t>
            </a:r>
            <a:r>
              <a:rPr lang="en-US" sz="2500" dirty="0"/>
              <a:t> </a:t>
            </a:r>
            <a:r>
              <a:rPr lang="en-US" sz="2500" dirty="0" err="1"/>
              <a:t>semua</a:t>
            </a:r>
            <a:r>
              <a:rPr lang="en-US" sz="2500" dirty="0"/>
              <a:t> </a:t>
            </a:r>
            <a:r>
              <a:rPr lang="en-US" sz="2500" dirty="0" err="1" smtClean="0"/>
              <a:t>faktor</a:t>
            </a:r>
            <a:r>
              <a:rPr lang="en-US" sz="2500" dirty="0" smtClean="0"/>
              <a:t> </a:t>
            </a:r>
            <a:r>
              <a:rPr lang="en-US" sz="2500" dirty="0" err="1" smtClean="0"/>
              <a:t>tesebut</a:t>
            </a:r>
            <a:r>
              <a:rPr lang="en-US" sz="2500" dirty="0" smtClean="0"/>
              <a:t> </a:t>
            </a:r>
            <a:r>
              <a:rPr lang="en-US" sz="2500" dirty="0" err="1"/>
              <a:t>konstan</a:t>
            </a:r>
            <a:r>
              <a:rPr lang="en-US" sz="2500" dirty="0" smtClean="0"/>
              <a:t>.</a:t>
            </a:r>
          </a:p>
          <a:p>
            <a:r>
              <a:rPr lang="en-US" sz="2500" dirty="0" err="1"/>
              <a:t>Pembanding</a:t>
            </a:r>
            <a:r>
              <a:rPr lang="en-US" sz="2500" dirty="0"/>
              <a:t>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kontrol</a:t>
            </a:r>
            <a:r>
              <a:rPr lang="en-US" sz="2500" dirty="0"/>
              <a:t> </a:t>
            </a:r>
            <a:r>
              <a:rPr lang="en-US" sz="2500" dirty="0" err="1"/>
              <a:t>diantara</a:t>
            </a:r>
            <a:r>
              <a:rPr lang="en-US" sz="2500" dirty="0"/>
              <a:t> </a:t>
            </a:r>
            <a:r>
              <a:rPr lang="en-US" sz="2500" dirty="0" err="1"/>
              <a:t>kedua</a:t>
            </a:r>
            <a:r>
              <a:rPr lang="en-US" sz="2500" dirty="0"/>
              <a:t> </a:t>
            </a:r>
            <a:r>
              <a:rPr lang="en-US" sz="2500" dirty="0" err="1"/>
              <a:t>contoh</a:t>
            </a:r>
            <a:r>
              <a:rPr lang="en-US" sz="2500" dirty="0"/>
              <a:t> </a:t>
            </a:r>
            <a:r>
              <a:rPr lang="en-US" sz="2500" dirty="0" err="1"/>
              <a:t>diatas</a:t>
            </a:r>
            <a:r>
              <a:rPr lang="en-US" sz="2500" dirty="0"/>
              <a:t> </a:t>
            </a:r>
            <a:r>
              <a:rPr lang="en-US" sz="2500" dirty="0" err="1"/>
              <a:t>disebut</a:t>
            </a:r>
            <a:r>
              <a:rPr lang="en-US" sz="2500" dirty="0"/>
              <a:t> </a:t>
            </a:r>
            <a:r>
              <a:rPr lang="en-US" sz="2500" dirty="0" err="1">
                <a:solidFill>
                  <a:schemeClr val="tx2"/>
                </a:solidFill>
              </a:rPr>
              <a:t>dengan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i="1" dirty="0" smtClean="0">
                <a:solidFill>
                  <a:schemeClr val="tx2"/>
                </a:solidFill>
              </a:rPr>
              <a:t>experimental </a:t>
            </a:r>
            <a:r>
              <a:rPr lang="sv-SE" sz="2500" i="1" dirty="0" smtClean="0">
                <a:solidFill>
                  <a:schemeClr val="tx2"/>
                </a:solidFill>
              </a:rPr>
              <a:t>design</a:t>
            </a:r>
            <a:r>
              <a:rPr lang="sv-SE" sz="2500" dirty="0">
                <a:solidFill>
                  <a:schemeClr val="tx2"/>
                </a:solidFill>
              </a:rPr>
              <a:t>. Dimana ada penyebab yang berkorelasi dengan dampak</a:t>
            </a:r>
            <a:r>
              <a:rPr lang="sv-SE" sz="2500" dirty="0"/>
              <a:t>. </a:t>
            </a:r>
            <a:endParaRPr lang="sv-SE" sz="2500" dirty="0" smtClean="0"/>
          </a:p>
          <a:p>
            <a:r>
              <a:rPr lang="sv-SE" sz="2500" dirty="0" smtClean="0"/>
              <a:t>Penyebab muncul </a:t>
            </a:r>
            <a:r>
              <a:rPr lang="en-US" sz="2500" dirty="0" err="1" smtClean="0"/>
              <a:t>sebelum</a:t>
            </a:r>
            <a:r>
              <a:rPr lang="en-US" sz="2500" dirty="0" smtClean="0"/>
              <a:t> </a:t>
            </a:r>
            <a:r>
              <a:rPr lang="en-US" sz="2500" dirty="0" err="1"/>
              <a:t>dampak</a:t>
            </a:r>
            <a:r>
              <a:rPr lang="en-US" sz="2500" dirty="0"/>
              <a:t>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bisa</a:t>
            </a:r>
            <a:r>
              <a:rPr lang="en-US" sz="2500" dirty="0"/>
              <a:t> </a:t>
            </a:r>
            <a:r>
              <a:rPr lang="en-US" sz="2500" dirty="0" err="1"/>
              <a:t>juga</a:t>
            </a:r>
            <a:r>
              <a:rPr lang="en-US" sz="2500" dirty="0"/>
              <a:t> </a:t>
            </a:r>
            <a:r>
              <a:rPr lang="en-US" sz="2500" dirty="0" err="1"/>
              <a:t>disebabkan</a:t>
            </a:r>
            <a:r>
              <a:rPr lang="en-US" sz="2500" dirty="0"/>
              <a:t> </a:t>
            </a:r>
            <a:r>
              <a:rPr lang="en-US" sz="2500" dirty="0" err="1"/>
              <a:t>oleh</a:t>
            </a:r>
            <a:r>
              <a:rPr lang="en-US" sz="2500" dirty="0"/>
              <a:t> </a:t>
            </a:r>
            <a:r>
              <a:rPr lang="en-US" sz="2500" dirty="0" err="1"/>
              <a:t>adanya</a:t>
            </a:r>
            <a:r>
              <a:rPr lang="en-US" sz="2500" dirty="0"/>
              <a:t> </a:t>
            </a:r>
            <a:r>
              <a:rPr lang="en-US" sz="2500" dirty="0" err="1"/>
              <a:t>kemungkin</a:t>
            </a:r>
            <a:r>
              <a:rPr lang="en-US" sz="2500" dirty="0"/>
              <a:t> </a:t>
            </a:r>
            <a:r>
              <a:rPr lang="en-US" sz="2500" dirty="0" err="1"/>
              <a:t>faktor-faktor</a:t>
            </a:r>
            <a:r>
              <a:rPr lang="en-US" sz="2500" dirty="0"/>
              <a:t> </a:t>
            </a:r>
            <a:r>
              <a:rPr lang="en-US" sz="2500" dirty="0" smtClean="0"/>
              <a:t>lain yang </a:t>
            </a:r>
            <a:r>
              <a:rPr lang="en-US" sz="2500" dirty="0" err="1"/>
              <a:t>berpengaruh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293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2" y="76201"/>
            <a:ext cx="7315200" cy="609600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638800"/>
          </a:xfrm>
        </p:spPr>
        <p:txBody>
          <a:bodyPr>
            <a:noAutofit/>
          </a:bodyPr>
          <a:lstStyle/>
          <a:p>
            <a:r>
              <a:rPr lang="en-US" sz="2300" dirty="0" err="1"/>
              <a:t>Contoh</a:t>
            </a:r>
            <a:r>
              <a:rPr lang="en-US" sz="2300" dirty="0"/>
              <a:t> </a:t>
            </a:r>
            <a:r>
              <a:rPr lang="en-US" sz="2300" dirty="0" err="1"/>
              <a:t>lainnya</a:t>
            </a:r>
            <a:r>
              <a:rPr lang="en-US" sz="2300" dirty="0"/>
              <a:t> </a:t>
            </a:r>
            <a:r>
              <a:rPr lang="en-US" sz="2300" dirty="0" err="1"/>
              <a:t>perlakuan</a:t>
            </a:r>
            <a:r>
              <a:rPr lang="en-US" sz="2300" dirty="0"/>
              <a:t> yang </a:t>
            </a:r>
            <a:r>
              <a:rPr lang="en-US" sz="2300" dirty="0" err="1"/>
              <a:t>diberikan</a:t>
            </a:r>
            <a:r>
              <a:rPr lang="en-US" sz="2300" dirty="0"/>
              <a:t> </a:t>
            </a:r>
            <a:r>
              <a:rPr lang="en-US" sz="2300" dirty="0" err="1"/>
              <a:t>pada</a:t>
            </a:r>
            <a:r>
              <a:rPr lang="en-US" sz="2300" dirty="0"/>
              <a:t> </a:t>
            </a:r>
            <a:r>
              <a:rPr lang="en-US" sz="2300" dirty="0" err="1"/>
              <a:t>dua</a:t>
            </a:r>
            <a:r>
              <a:rPr lang="en-US" sz="2300" dirty="0"/>
              <a:t> </a:t>
            </a:r>
            <a:r>
              <a:rPr lang="en-US" sz="2300" dirty="0" err="1"/>
              <a:t>petak</a:t>
            </a:r>
            <a:r>
              <a:rPr lang="en-US" sz="2300" dirty="0"/>
              <a:t> </a:t>
            </a:r>
            <a:r>
              <a:rPr lang="en-US" sz="2300" dirty="0" err="1"/>
              <a:t>tanaman</a:t>
            </a:r>
            <a:r>
              <a:rPr lang="en-US" sz="2300" dirty="0"/>
              <a:t> </a:t>
            </a:r>
            <a:r>
              <a:rPr lang="en-US" sz="2300" dirty="0" err="1"/>
              <a:t>jagung</a:t>
            </a:r>
            <a:r>
              <a:rPr lang="en-US" sz="2300" dirty="0"/>
              <a:t> </a:t>
            </a:r>
            <a:r>
              <a:rPr lang="en-US" sz="2300" dirty="0" smtClean="0"/>
              <a:t>yang </a:t>
            </a:r>
            <a:r>
              <a:rPr lang="en-US" sz="2300" dirty="0" err="1" smtClean="0"/>
              <a:t>diberikan</a:t>
            </a:r>
            <a:r>
              <a:rPr lang="en-US" sz="2300" dirty="0" smtClean="0"/>
              <a:t> </a:t>
            </a:r>
            <a:r>
              <a:rPr lang="en-US" sz="2300" dirty="0" err="1"/>
              <a:t>pupuk</a:t>
            </a:r>
            <a:r>
              <a:rPr lang="en-US" sz="2300" dirty="0"/>
              <a:t>. </a:t>
            </a:r>
            <a:r>
              <a:rPr lang="en-US" sz="2300" dirty="0" err="1"/>
              <a:t>Pada</a:t>
            </a:r>
            <a:r>
              <a:rPr lang="en-US" sz="2300" dirty="0"/>
              <a:t> </a:t>
            </a:r>
            <a:r>
              <a:rPr lang="en-US" sz="2300" dirty="0" err="1"/>
              <a:t>tanaman</a:t>
            </a:r>
            <a:r>
              <a:rPr lang="en-US" sz="2300" dirty="0"/>
              <a:t> </a:t>
            </a:r>
            <a:r>
              <a:rPr lang="en-US" sz="2300" dirty="0" err="1"/>
              <a:t>jagung</a:t>
            </a:r>
            <a:r>
              <a:rPr lang="en-US" sz="2300" dirty="0"/>
              <a:t> </a:t>
            </a:r>
            <a:r>
              <a:rPr lang="en-US" sz="2300" dirty="0" err="1"/>
              <a:t>tersebut</a:t>
            </a:r>
            <a:r>
              <a:rPr lang="en-US" sz="2300" dirty="0"/>
              <a:t> </a:t>
            </a:r>
            <a:r>
              <a:rPr lang="en-US" sz="2300" dirty="0" err="1"/>
              <a:t>ada</a:t>
            </a:r>
            <a:r>
              <a:rPr lang="en-US" sz="2300" dirty="0"/>
              <a:t> </a:t>
            </a:r>
            <a:r>
              <a:rPr lang="en-US" sz="2300" dirty="0" err="1"/>
              <a:t>hal</a:t>
            </a:r>
            <a:r>
              <a:rPr lang="en-US" sz="2300" dirty="0"/>
              <a:t> yang </a:t>
            </a:r>
            <a:r>
              <a:rPr lang="en-US" sz="2300" dirty="0" err="1"/>
              <a:t>diasumsikan</a:t>
            </a:r>
            <a:r>
              <a:rPr lang="en-US" sz="2300" dirty="0"/>
              <a:t> </a:t>
            </a:r>
            <a:r>
              <a:rPr lang="en-US" sz="2300" dirty="0" err="1"/>
              <a:t>sama</a:t>
            </a:r>
            <a:r>
              <a:rPr lang="en-US" sz="2300" dirty="0"/>
              <a:t> </a:t>
            </a:r>
            <a:r>
              <a:rPr lang="en-US" sz="2300" dirty="0" err="1" smtClean="0"/>
              <a:t>tetapi</a:t>
            </a:r>
            <a:r>
              <a:rPr lang="en-US" sz="2300" dirty="0" smtClean="0"/>
              <a:t> </a:t>
            </a:r>
            <a:r>
              <a:rPr lang="en-US" sz="2300" dirty="0" err="1" smtClean="0"/>
              <a:t>ternyata</a:t>
            </a:r>
            <a:r>
              <a:rPr lang="en-US" sz="2300" dirty="0" smtClean="0"/>
              <a:t> </a:t>
            </a:r>
            <a:r>
              <a:rPr lang="en-US" sz="2300" dirty="0" err="1"/>
              <a:t>hasilnya</a:t>
            </a:r>
            <a:r>
              <a:rPr lang="en-US" sz="2300" dirty="0"/>
              <a:t> </a:t>
            </a:r>
            <a:r>
              <a:rPr lang="en-US" sz="2300" dirty="0" err="1"/>
              <a:t>tidak</a:t>
            </a:r>
            <a:r>
              <a:rPr lang="en-US" sz="2300" dirty="0"/>
              <a:t> </a:t>
            </a:r>
            <a:r>
              <a:rPr lang="en-US" sz="2300" dirty="0" err="1"/>
              <a:t>sama</a:t>
            </a:r>
            <a:r>
              <a:rPr lang="en-US" sz="2300" dirty="0" smtClean="0"/>
              <a:t>. </a:t>
            </a:r>
          </a:p>
          <a:p>
            <a:r>
              <a:rPr lang="en-US" sz="2300" dirty="0" smtClean="0"/>
              <a:t> </a:t>
            </a:r>
            <a:r>
              <a:rPr lang="en-US" sz="2300" dirty="0"/>
              <a:t>Hal </a:t>
            </a:r>
            <a:r>
              <a:rPr lang="en-US" sz="2300" dirty="0" err="1"/>
              <a:t>ini</a:t>
            </a:r>
            <a:r>
              <a:rPr lang="en-US" sz="2300" dirty="0"/>
              <a:t> </a:t>
            </a:r>
            <a:r>
              <a:rPr lang="en-US" sz="2300" dirty="0" err="1"/>
              <a:t>bisa</a:t>
            </a:r>
            <a:r>
              <a:rPr lang="en-US" sz="2300" dirty="0"/>
              <a:t> </a:t>
            </a:r>
            <a:r>
              <a:rPr lang="en-US" sz="2300" dirty="0" err="1"/>
              <a:t>diakibatkan</a:t>
            </a:r>
            <a:r>
              <a:rPr lang="en-US" sz="2300" dirty="0"/>
              <a:t> </a:t>
            </a:r>
            <a:r>
              <a:rPr lang="en-US" sz="2300" dirty="0" err="1"/>
              <a:t>oleh</a:t>
            </a:r>
            <a:r>
              <a:rPr lang="en-US" sz="2300" dirty="0"/>
              <a:t> </a:t>
            </a:r>
            <a:r>
              <a:rPr lang="en-US" sz="2300" dirty="0" err="1"/>
              <a:t>beberapa</a:t>
            </a:r>
            <a:r>
              <a:rPr lang="en-US" sz="2300" dirty="0"/>
              <a:t> </a:t>
            </a:r>
            <a:r>
              <a:rPr lang="en-US" sz="2300" dirty="0" err="1"/>
              <a:t>faktor</a:t>
            </a:r>
            <a:r>
              <a:rPr lang="en-US" sz="2300" dirty="0"/>
              <a:t> </a:t>
            </a:r>
            <a:r>
              <a:rPr lang="en-US" sz="2300" dirty="0" smtClean="0"/>
              <a:t>yang </a:t>
            </a:r>
            <a:r>
              <a:rPr lang="en-US" sz="2300" dirty="0" err="1" smtClean="0"/>
              <a:t>berpengaruh</a:t>
            </a:r>
            <a:r>
              <a:rPr lang="en-US" sz="2300" dirty="0"/>
              <a:t>, </a:t>
            </a:r>
            <a:r>
              <a:rPr lang="en-US" sz="2300" dirty="0" err="1"/>
              <a:t>salah</a:t>
            </a:r>
            <a:r>
              <a:rPr lang="en-US" sz="2300" dirty="0"/>
              <a:t> </a:t>
            </a:r>
            <a:r>
              <a:rPr lang="en-US" sz="2300" dirty="0" err="1"/>
              <a:t>satunya</a:t>
            </a:r>
            <a:r>
              <a:rPr lang="en-US" sz="2300" dirty="0"/>
              <a:t> </a:t>
            </a:r>
            <a:r>
              <a:rPr lang="en-US" sz="2300" dirty="0" err="1"/>
              <a:t>adalah</a:t>
            </a:r>
            <a:r>
              <a:rPr lang="en-US" sz="2300" dirty="0"/>
              <a:t> </a:t>
            </a:r>
            <a:r>
              <a:rPr lang="en-US" sz="2300" dirty="0" err="1"/>
              <a:t>tingkat</a:t>
            </a:r>
            <a:r>
              <a:rPr lang="en-US" sz="2300" dirty="0"/>
              <a:t> </a:t>
            </a:r>
            <a:r>
              <a:rPr lang="en-US" sz="2300" dirty="0" err="1"/>
              <a:t>kesuburan</a:t>
            </a:r>
            <a:r>
              <a:rPr lang="en-US" sz="2300" dirty="0"/>
              <a:t> </a:t>
            </a:r>
            <a:r>
              <a:rPr lang="en-US" sz="2300" dirty="0" err="1"/>
              <a:t>tanah</a:t>
            </a:r>
            <a:r>
              <a:rPr lang="en-US" sz="2300" dirty="0"/>
              <a:t> yang </a:t>
            </a:r>
            <a:r>
              <a:rPr lang="en-US" sz="2300" dirty="0" err="1"/>
              <a:t>berbeda</a:t>
            </a:r>
            <a:r>
              <a:rPr lang="en-US" sz="2300" dirty="0"/>
              <a:t> </a:t>
            </a:r>
            <a:r>
              <a:rPr lang="en-US" sz="2300" dirty="0" err="1" smtClean="0"/>
              <a:t>sehingga</a:t>
            </a:r>
            <a:r>
              <a:rPr lang="en-US" sz="2300" dirty="0" smtClean="0"/>
              <a:t> </a:t>
            </a:r>
            <a:r>
              <a:rPr lang="en-US" sz="2300" dirty="0" err="1" smtClean="0"/>
              <a:t>memberikan</a:t>
            </a:r>
            <a:r>
              <a:rPr lang="en-US" sz="2300" dirty="0" smtClean="0"/>
              <a:t> </a:t>
            </a:r>
            <a:r>
              <a:rPr lang="en-US" sz="2300" dirty="0" err="1"/>
              <a:t>hasil</a:t>
            </a:r>
            <a:r>
              <a:rPr lang="en-US" sz="2300" dirty="0"/>
              <a:t> yang </a:t>
            </a:r>
            <a:r>
              <a:rPr lang="en-US" sz="2300" dirty="0" err="1"/>
              <a:t>berbeda</a:t>
            </a:r>
            <a:r>
              <a:rPr lang="en-US" sz="2300" dirty="0"/>
              <a:t> pula. </a:t>
            </a:r>
            <a:endParaRPr lang="en-US" sz="2300" dirty="0" smtClean="0"/>
          </a:p>
          <a:p>
            <a:r>
              <a:rPr lang="en-US" sz="2300" dirty="0" err="1" smtClean="0"/>
              <a:t>Inilah</a:t>
            </a:r>
            <a:r>
              <a:rPr lang="en-US" sz="2300" dirty="0" smtClean="0"/>
              <a:t> </a:t>
            </a:r>
            <a:r>
              <a:rPr lang="en-US" sz="2300" dirty="0"/>
              <a:t>yang </a:t>
            </a:r>
            <a:r>
              <a:rPr lang="en-US" sz="2300" dirty="0" err="1"/>
              <a:t>kita</a:t>
            </a:r>
            <a:r>
              <a:rPr lang="en-US" sz="2300" dirty="0"/>
              <a:t> </a:t>
            </a:r>
            <a:r>
              <a:rPr lang="en-US" sz="2300" dirty="0" err="1"/>
              <a:t>sebut</a:t>
            </a:r>
            <a:r>
              <a:rPr lang="en-US" sz="2300" dirty="0"/>
              <a:t> </a:t>
            </a:r>
            <a:r>
              <a:rPr lang="en-US" sz="2300" dirty="0" err="1"/>
              <a:t>sebagai</a:t>
            </a:r>
            <a:r>
              <a:rPr lang="en-US" sz="2300" dirty="0"/>
              <a:t> </a:t>
            </a:r>
            <a:r>
              <a:rPr lang="en-US" sz="2300" dirty="0" err="1"/>
              <a:t>kelemahan</a:t>
            </a:r>
            <a:r>
              <a:rPr lang="en-US" sz="2300" dirty="0"/>
              <a:t> </a:t>
            </a:r>
            <a:r>
              <a:rPr lang="en-US" sz="2300" dirty="0" err="1" smtClean="0"/>
              <a:t>dari</a:t>
            </a:r>
            <a:r>
              <a:rPr lang="en-US" sz="2300" dirty="0" smtClean="0"/>
              <a:t> </a:t>
            </a:r>
            <a:r>
              <a:rPr lang="en-US" sz="2300" dirty="0" err="1" smtClean="0"/>
              <a:t>desain</a:t>
            </a:r>
            <a:r>
              <a:rPr lang="en-US" sz="2300" dirty="0" smtClean="0"/>
              <a:t> </a:t>
            </a:r>
            <a:r>
              <a:rPr lang="en-US" sz="2300" dirty="0" err="1"/>
              <a:t>eksperimental</a:t>
            </a:r>
            <a:r>
              <a:rPr lang="en-US" sz="2300" dirty="0"/>
              <a:t>. </a:t>
            </a:r>
            <a:r>
              <a:rPr lang="en-US" sz="2300" dirty="0" err="1"/>
              <a:t>Terkadang</a:t>
            </a:r>
            <a:r>
              <a:rPr lang="en-US" sz="2300" dirty="0"/>
              <a:t> </a:t>
            </a:r>
            <a:r>
              <a:rPr lang="en-US" sz="2300" dirty="0" err="1"/>
              <a:t>asumsi</a:t>
            </a:r>
            <a:r>
              <a:rPr lang="en-US" sz="2300" dirty="0"/>
              <a:t> yang </a:t>
            </a:r>
            <a:r>
              <a:rPr lang="en-US" sz="2300" dirty="0" err="1"/>
              <a:t>digunakan</a:t>
            </a:r>
            <a:r>
              <a:rPr lang="en-US" sz="2300" dirty="0"/>
              <a:t> </a:t>
            </a:r>
            <a:r>
              <a:rPr lang="en-US" sz="2300" dirty="0" err="1"/>
              <a:t>merupakan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err="1"/>
              <a:t>dampak</a:t>
            </a:r>
            <a:r>
              <a:rPr lang="en-US" sz="2300" dirty="0"/>
              <a:t>.</a:t>
            </a:r>
          </a:p>
          <a:p>
            <a:r>
              <a:rPr lang="en-US" sz="2300" dirty="0" err="1"/>
              <a:t>Asumsi</a:t>
            </a:r>
            <a:r>
              <a:rPr lang="en-US" sz="2300" dirty="0"/>
              <a:t> yang </a:t>
            </a:r>
            <a:r>
              <a:rPr lang="en-US" sz="2300" dirty="0" err="1"/>
              <a:t>dikenakan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err="1"/>
              <a:t>dampak</a:t>
            </a:r>
            <a:r>
              <a:rPr lang="en-US" sz="2300" dirty="0"/>
              <a:t> </a:t>
            </a:r>
            <a:r>
              <a:rPr lang="en-US" sz="2300" dirty="0" err="1"/>
              <a:t>sebaiknya</a:t>
            </a:r>
            <a:r>
              <a:rPr lang="en-US" sz="2300" dirty="0"/>
              <a:t> </a:t>
            </a:r>
            <a:r>
              <a:rPr lang="en-US" sz="2300" dirty="0" err="1"/>
              <a:t>diungkapkan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tulisan</a:t>
            </a:r>
            <a:r>
              <a:rPr lang="en-US" sz="2300" dirty="0"/>
              <a:t>. </a:t>
            </a:r>
            <a:r>
              <a:rPr lang="en-US" sz="2300" dirty="0" err="1" smtClean="0"/>
              <a:t>Misalnya</a:t>
            </a:r>
            <a:r>
              <a:rPr lang="en-US" sz="2300" dirty="0" smtClean="0"/>
              <a:t> </a:t>
            </a:r>
            <a:r>
              <a:rPr lang="en-US" sz="2300" dirty="0" err="1" smtClean="0"/>
              <a:t>walaupun</a:t>
            </a:r>
            <a:r>
              <a:rPr lang="en-US" sz="2300" dirty="0" smtClean="0"/>
              <a:t> </a:t>
            </a:r>
            <a:r>
              <a:rPr lang="en-US" sz="2300" dirty="0" err="1"/>
              <a:t>letak</a:t>
            </a:r>
            <a:r>
              <a:rPr lang="en-US" sz="2300" dirty="0"/>
              <a:t> </a:t>
            </a:r>
            <a:r>
              <a:rPr lang="en-US" sz="2300" dirty="0" err="1"/>
              <a:t>geografisnya</a:t>
            </a:r>
            <a:r>
              <a:rPr lang="en-US" sz="2300" dirty="0"/>
              <a:t> </a:t>
            </a:r>
            <a:r>
              <a:rPr lang="en-US" sz="2300" dirty="0" err="1"/>
              <a:t>berbeda</a:t>
            </a:r>
            <a:r>
              <a:rPr lang="en-US" sz="2300" dirty="0"/>
              <a:t> </a:t>
            </a:r>
            <a:r>
              <a:rPr lang="en-US" sz="2300" dirty="0" err="1"/>
              <a:t>tingkat</a:t>
            </a:r>
            <a:r>
              <a:rPr lang="en-US" sz="2300" dirty="0"/>
              <a:t> </a:t>
            </a:r>
            <a:r>
              <a:rPr lang="en-US" sz="2300" dirty="0" err="1"/>
              <a:t>kesuburan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tingkat</a:t>
            </a:r>
            <a:r>
              <a:rPr lang="en-US" sz="2300" dirty="0"/>
              <a:t> </a:t>
            </a:r>
            <a:r>
              <a:rPr lang="en-US" sz="2300" dirty="0" err="1" smtClean="0"/>
              <a:t>kemiringannya</a:t>
            </a:r>
            <a:r>
              <a:rPr lang="en-US" sz="2300" dirty="0" smtClean="0"/>
              <a:t> </a:t>
            </a:r>
            <a:r>
              <a:rPr lang="en-US" sz="2300" dirty="0" err="1" smtClean="0"/>
              <a:t>sama</a:t>
            </a:r>
            <a:r>
              <a:rPr lang="en-US" sz="2300" dirty="0"/>
              <a:t>.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membangun</a:t>
            </a:r>
            <a:r>
              <a:rPr lang="en-US" sz="2300" dirty="0"/>
              <a:t> </a:t>
            </a:r>
            <a:r>
              <a:rPr lang="en-US" sz="2300" dirty="0" err="1"/>
              <a:t>penelitian</a:t>
            </a:r>
            <a:r>
              <a:rPr lang="en-US" sz="2300" dirty="0"/>
              <a:t> yang </a:t>
            </a:r>
            <a:r>
              <a:rPr lang="en-US" sz="2300" dirty="0" err="1"/>
              <a:t>bersifat</a:t>
            </a:r>
            <a:r>
              <a:rPr lang="en-US" sz="2300" dirty="0"/>
              <a:t> </a:t>
            </a:r>
            <a:r>
              <a:rPr lang="en-US" sz="2300" dirty="0" err="1"/>
              <a:t>eksperimental</a:t>
            </a:r>
            <a:r>
              <a:rPr lang="en-US" sz="2300" dirty="0"/>
              <a:t> </a:t>
            </a:r>
            <a:r>
              <a:rPr lang="en-US" sz="2300" dirty="0" err="1"/>
              <a:t>usahakan</a:t>
            </a:r>
            <a:r>
              <a:rPr lang="en-US" sz="2300" dirty="0"/>
              <a:t> agar </a:t>
            </a:r>
            <a:r>
              <a:rPr lang="en-US" sz="2300" dirty="0" err="1" smtClean="0"/>
              <a:t>ada</a:t>
            </a:r>
            <a:r>
              <a:rPr lang="en-US" sz="2300" dirty="0" smtClean="0"/>
              <a:t> </a:t>
            </a:r>
            <a:r>
              <a:rPr lang="en-US" sz="2300" dirty="0" err="1" smtClean="0"/>
              <a:t>pembanding</a:t>
            </a:r>
            <a:r>
              <a:rPr lang="en-US" sz="2300" dirty="0" smtClean="0"/>
              <a:t> </a:t>
            </a:r>
            <a:r>
              <a:rPr lang="en-US" sz="2300" dirty="0" err="1"/>
              <a:t>antara</a:t>
            </a:r>
            <a:r>
              <a:rPr lang="en-US" sz="2300" dirty="0"/>
              <a:t> yang </a:t>
            </a:r>
            <a:r>
              <a:rPr lang="en-US" sz="2300" dirty="0" err="1"/>
              <a:t>satu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yang </a:t>
            </a:r>
            <a:r>
              <a:rPr lang="en-US" sz="2300" dirty="0" err="1"/>
              <a:t>lainnya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90182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2627</TotalTime>
  <Words>2433</Words>
  <Application>Microsoft Office PowerPoint</Application>
  <PresentationFormat>On-screen Show (4:3)</PresentationFormat>
  <Paragraphs>153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Wingdings</vt:lpstr>
      <vt:lpstr>Perspective</vt:lpstr>
      <vt:lpstr>Sesi 6. Desain Penelitian</vt:lpstr>
      <vt:lpstr>Latar Belakang</vt:lpstr>
      <vt:lpstr>Tipe-Tipe Desain Penelitian</vt:lpstr>
      <vt:lpstr>Contoh ..</vt:lpstr>
      <vt:lpstr>Macam desain penelitian[1]</vt:lpstr>
      <vt:lpstr>Riset eksperimental</vt:lpstr>
      <vt:lpstr>lanjutan</vt:lpstr>
      <vt:lpstr>Contoh..</vt:lpstr>
      <vt:lpstr>PowerPoint Presentation</vt:lpstr>
      <vt:lpstr>lanjutan</vt:lpstr>
      <vt:lpstr>PowerPoint Presentation</vt:lpstr>
      <vt:lpstr>PowerPoint Presentation</vt:lpstr>
      <vt:lpstr>contoh</vt:lpstr>
      <vt:lpstr>PowerPoint Presentation</vt:lpstr>
      <vt:lpstr> Quasi Eksperimental</vt:lpstr>
      <vt:lpstr>Contoh 2</vt:lpstr>
      <vt:lpstr>Causal – Comperative Research</vt:lpstr>
      <vt:lpstr>PowerPoint Presentation</vt:lpstr>
      <vt:lpstr>PowerPoint Presentation</vt:lpstr>
      <vt:lpstr>PowerPoint Presentation</vt:lpstr>
      <vt:lpstr>Uji - T</vt:lpstr>
      <vt:lpstr>Uji – F test</vt:lpstr>
      <vt:lpstr>Survey Research</vt:lpstr>
      <vt:lpstr>Lanjutan..</vt:lpstr>
      <vt:lpstr>PowerPoint Presentation</vt:lpstr>
      <vt:lpstr>PowerPoint Presentation</vt:lpstr>
      <vt:lpstr>Plus dan minus </vt:lpstr>
      <vt:lpstr>Research sample</vt:lpstr>
      <vt:lpstr>PowerPoint Presentation</vt:lpstr>
      <vt:lpstr>Teknik sampling</vt:lpstr>
      <vt:lpstr>Teknik sampling</vt:lpstr>
      <vt:lpstr>Petunjuk pengambilan sampel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 4. Desain Penelitian</dc:title>
  <dc:creator>Arief S</dc:creator>
  <cp:lastModifiedBy>Arief Soeleman</cp:lastModifiedBy>
  <cp:revision>28</cp:revision>
  <dcterms:created xsi:type="dcterms:W3CDTF">2014-03-23T09:48:32Z</dcterms:created>
  <dcterms:modified xsi:type="dcterms:W3CDTF">2015-10-20T05:50:45Z</dcterms:modified>
</cp:coreProperties>
</file>